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7" r:id="rId5"/>
    <p:sldId id="268" r:id="rId6"/>
    <p:sldId id="270" r:id="rId7"/>
    <p:sldId id="277" r:id="rId8"/>
    <p:sldId id="280" r:id="rId9"/>
    <p:sldId id="281" r:id="rId10"/>
    <p:sldId id="285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  <p:sldId id="287" r:id="rId21"/>
    <p:sldId id="288" r:id="rId22"/>
    <p:sldId id="289" r:id="rId23"/>
    <p:sldId id="290" r:id="rId24"/>
    <p:sldId id="291" r:id="rId25"/>
    <p:sldId id="293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78" d="100"/>
          <a:sy n="78" d="100"/>
        </p:scale>
        <p:origin x="86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680" cy="5328920"/>
          </a:xfrm>
          <a:custGeom>
            <a:avLst/>
            <a:gdLst/>
            <a:ahLst/>
            <a:cxnLst/>
            <a:rect l="l" t="t" r="r" b="b"/>
            <a:pathLst>
              <a:path w="1122680" h="5328920">
                <a:moveTo>
                  <a:pt x="1122680" y="0"/>
                </a:moveTo>
                <a:lnTo>
                  <a:pt x="868553" y="0"/>
                </a:lnTo>
                <a:lnTo>
                  <a:pt x="0" y="5286121"/>
                </a:lnTo>
                <a:lnTo>
                  <a:pt x="247726" y="5328920"/>
                </a:lnTo>
                <a:lnTo>
                  <a:pt x="11226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860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600" y="0"/>
                </a:moveTo>
                <a:lnTo>
                  <a:pt x="865187" y="0"/>
                </a:lnTo>
                <a:lnTo>
                  <a:pt x="0" y="5240020"/>
                </a:lnTo>
                <a:lnTo>
                  <a:pt x="249237" y="527812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860" y="5240020"/>
            <a:ext cx="1229360" cy="1617980"/>
          </a:xfrm>
          <a:custGeom>
            <a:avLst/>
            <a:gdLst/>
            <a:ahLst/>
            <a:cxnLst/>
            <a:rect l="l" t="t" r="r" b="b"/>
            <a:pathLst>
              <a:path w="1229360" h="1617979">
                <a:moveTo>
                  <a:pt x="0" y="0"/>
                </a:moveTo>
                <a:lnTo>
                  <a:pt x="1175385" y="1617979"/>
                </a:lnTo>
                <a:lnTo>
                  <a:pt x="1229360" y="161797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0820"/>
            <a:ext cx="1496060" cy="1567180"/>
          </a:xfrm>
          <a:custGeom>
            <a:avLst/>
            <a:gdLst/>
            <a:ahLst/>
            <a:cxnLst/>
            <a:rect l="l" t="t" r="r" b="b"/>
            <a:pathLst>
              <a:path w="1496060" h="1567179">
                <a:moveTo>
                  <a:pt x="0" y="0"/>
                </a:moveTo>
                <a:lnTo>
                  <a:pt x="1443608" y="1567179"/>
                </a:lnTo>
                <a:lnTo>
                  <a:pt x="1496060" y="156717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5740"/>
            <a:ext cx="2128520" cy="1572260"/>
          </a:xfrm>
          <a:custGeom>
            <a:avLst/>
            <a:gdLst/>
            <a:ahLst/>
            <a:cxnLst/>
            <a:rect l="l" t="t" r="r" b="b"/>
            <a:pathLst>
              <a:path w="2128520" h="1572259">
                <a:moveTo>
                  <a:pt x="0" y="0"/>
                </a:moveTo>
                <a:lnTo>
                  <a:pt x="0" y="4826"/>
                </a:lnTo>
                <a:lnTo>
                  <a:pt x="1494027" y="1572260"/>
                </a:lnTo>
                <a:lnTo>
                  <a:pt x="2128520" y="1572260"/>
                </a:lnTo>
                <a:lnTo>
                  <a:pt x="247434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860" y="5240020"/>
            <a:ext cx="1696720" cy="1617980"/>
          </a:xfrm>
          <a:custGeom>
            <a:avLst/>
            <a:gdLst/>
            <a:ahLst/>
            <a:cxnLst/>
            <a:rect l="l" t="t" r="r" b="b"/>
            <a:pathLst>
              <a:path w="1696720" h="1617979">
                <a:moveTo>
                  <a:pt x="0" y="0"/>
                </a:moveTo>
                <a:lnTo>
                  <a:pt x="1229614" y="1617979"/>
                </a:lnTo>
                <a:lnTo>
                  <a:pt x="1696720" y="1617979"/>
                </a:lnTo>
                <a:lnTo>
                  <a:pt x="292315" y="95122"/>
                </a:lnTo>
                <a:lnTo>
                  <a:pt x="244652" y="42798"/>
                </a:lnTo>
                <a:lnTo>
                  <a:pt x="249428" y="42798"/>
                </a:lnTo>
                <a:lnTo>
                  <a:pt x="249428" y="38099"/>
                </a:lnTo>
                <a:lnTo>
                  <a:pt x="244652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159" y="216153"/>
            <a:ext cx="10663681" cy="1006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5098" y="1289050"/>
            <a:ext cx="10104755" cy="411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3919" y="2895600"/>
            <a:ext cx="10892281" cy="585737"/>
          </a:xfrm>
          <a:prstGeom prst="rect">
            <a:avLst/>
          </a:prstGeom>
        </p:spPr>
        <p:txBody>
          <a:bodyPr vert="horz" wrap="square" lIns="0" tIns="153352" rIns="0" bIns="0" rtlCol="0">
            <a:spAutoFit/>
          </a:bodyPr>
          <a:lstStyle/>
          <a:p>
            <a:pPr marL="1683385">
              <a:lnSpc>
                <a:spcPct val="100000"/>
              </a:lnSpc>
              <a:spcBef>
                <a:spcPts val="100"/>
              </a:spcBef>
            </a:pPr>
            <a:r>
              <a:rPr lang="en-IN" sz="2800" spc="-25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spc="-25" dirty="0" err="1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raffic</a:t>
            </a:r>
            <a:r>
              <a:rPr sz="2800" spc="-3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Monitoring</a:t>
            </a:r>
            <a:r>
              <a:rPr sz="2800" spc="-8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800" spc="-5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800" spc="-8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Python-OpenCV</a:t>
            </a:r>
            <a:r>
              <a:rPr sz="2800" spc="-8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5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170AB5"/>
                </a:solidFill>
                <a:latin typeface="Calibri" panose="020F0502020204030204"/>
                <a:cs typeface="Calibri" panose="020F0502020204030204"/>
              </a:rPr>
              <a:t>YOLOv8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1755418"/>
            <a:ext cx="9368281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25"/>
              </a:lnSpc>
              <a:buNone/>
            </a:pPr>
            <a:r>
              <a:rPr lang="en-US" sz="2400" b="1" i="0" dirty="0">
                <a:solidFill>
                  <a:srgbClr val="72181B"/>
                </a:solidFill>
                <a:effectLst/>
                <a:latin typeface="YAFcfkb7jcU 0"/>
              </a:rPr>
              <a:t>RAJIV GANDHI UNIVERSITY OF KNOWLEDGE TECHNOLOGIES, BASAR</a:t>
            </a:r>
            <a:endParaRPr lang="en-US" sz="2400" dirty="0">
              <a:solidFill>
                <a:srgbClr val="000000"/>
              </a:solidFill>
              <a:effectLst/>
              <a:latin typeface="YAFcfkb7jcU 0"/>
            </a:endParaRPr>
          </a:p>
          <a:p>
            <a:pPr>
              <a:lnSpc>
                <a:spcPts val="2550"/>
              </a:lnSpc>
            </a:pPr>
            <a:r>
              <a:rPr lang="en-US" sz="2400" b="1" i="0" dirty="0">
                <a:solidFill>
                  <a:srgbClr val="72181B"/>
                </a:solidFill>
                <a:effectLst/>
                <a:latin typeface="YAFcfkb7jcU 0"/>
              </a:rPr>
              <a:t>	DEPARTMENT OF COMPUTER SCIENCE ENGINEERING</a:t>
            </a:r>
            <a:endParaRPr lang="en-US" sz="2400" dirty="0">
              <a:solidFill>
                <a:srgbClr val="000000"/>
              </a:solidFill>
              <a:effectLst/>
              <a:latin typeface="YAFcfkb7jcU 0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762000" y="47244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b="0" i="0" dirty="0">
                <a:solidFill>
                  <a:srgbClr val="000000"/>
                </a:solidFill>
                <a:effectLst/>
              </a:rPr>
              <a:t>Mr.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Garnepudi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Ranjith Sir</a:t>
            </a:r>
            <a:endParaRPr lang="en-IN" dirty="0">
              <a:effectLst/>
            </a:endParaRPr>
          </a:p>
          <a:p>
            <a:pPr algn="ctr" rtl="0">
              <a:buNone/>
            </a:pPr>
            <a:r>
              <a:rPr lang="en-IN" b="0" i="0" dirty="0">
                <a:solidFill>
                  <a:srgbClr val="000000"/>
                </a:solidFill>
                <a:effectLst/>
              </a:rPr>
              <a:t>Assistant Professor</a:t>
            </a:r>
            <a:endParaRPr lang="en-IN" dirty="0">
              <a:effectLst/>
            </a:endParaRPr>
          </a:p>
          <a:p>
            <a:pPr algn="ctr" rtl="0"/>
            <a:r>
              <a:rPr lang="en-IN" b="0" i="0" dirty="0" err="1">
                <a:solidFill>
                  <a:srgbClr val="000000"/>
                </a:solidFill>
                <a:effectLst/>
              </a:rPr>
              <a:t>CSE.Dept</a:t>
            </a:r>
            <a:endParaRPr lang="en-IN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800" y="4343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b="1" i="0" dirty="0">
                <a:solidFill>
                  <a:srgbClr val="004AAD"/>
                </a:solidFill>
                <a:effectLst/>
              </a:rPr>
              <a:t>PROJECT GUIDE:</a:t>
            </a:r>
            <a:endParaRPr lang="en-IN" b="1" dirty="0"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00" y="473914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</a:rPr>
              <a:t>Mr.</a:t>
            </a:r>
            <a:r>
              <a:rPr lang="en-IN" dirty="0" err="1">
                <a:solidFill>
                  <a:srgbClr val="000000"/>
                </a:solidFill>
              </a:rPr>
              <a:t>Dheeraj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Agshare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Sir</a:t>
            </a:r>
            <a:endParaRPr lang="en-IN" dirty="0">
              <a:effectLst/>
            </a:endParaRPr>
          </a:p>
          <a:p>
            <a:pPr algn="ctr" rtl="0">
              <a:buNone/>
            </a:pPr>
            <a:r>
              <a:rPr lang="en-IN" b="0" i="0" dirty="0">
                <a:solidFill>
                  <a:srgbClr val="000000"/>
                </a:solidFill>
                <a:effectLst/>
              </a:rPr>
              <a:t>Assistant Professor</a:t>
            </a:r>
            <a:endParaRPr lang="en-IN" dirty="0">
              <a:effectLst/>
            </a:endParaRPr>
          </a:p>
          <a:p>
            <a:pPr algn="ctr" rtl="0"/>
            <a:r>
              <a:rPr lang="en-IN" b="0" i="0" dirty="0" err="1">
                <a:solidFill>
                  <a:srgbClr val="000000"/>
                </a:solidFill>
                <a:effectLst/>
              </a:rPr>
              <a:t>ECE.Dept</a:t>
            </a:r>
            <a:endParaRPr lang="en-IN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19136" y="4355068"/>
            <a:ext cx="628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b="1" i="0" cap="all" dirty="0">
                <a:solidFill>
                  <a:srgbClr val="004AAD"/>
                </a:solidFill>
                <a:effectLst/>
              </a:rPr>
              <a:t>External evaluator:</a:t>
            </a:r>
            <a:endParaRPr lang="en-IN" b="1" cap="all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10" y="1658295"/>
            <a:ext cx="952790" cy="856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1567" y="3276600"/>
            <a:ext cx="5417248" cy="2785745"/>
            <a:chOff x="3035998" y="676275"/>
            <a:chExt cx="7639050" cy="4928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5459" y="685800"/>
              <a:ext cx="7620000" cy="49098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0760" y="681037"/>
              <a:ext cx="7629525" cy="4919345"/>
            </a:xfrm>
            <a:custGeom>
              <a:avLst/>
              <a:gdLst/>
              <a:ahLst/>
              <a:cxnLst/>
              <a:rect l="l" t="t" r="r" b="b"/>
              <a:pathLst>
                <a:path w="7629525" h="4919345">
                  <a:moveTo>
                    <a:pt x="0" y="4919345"/>
                  </a:moveTo>
                  <a:lnTo>
                    <a:pt x="7629525" y="4919345"/>
                  </a:lnTo>
                  <a:lnTo>
                    <a:pt x="7629525" y="0"/>
                  </a:lnTo>
                  <a:lnTo>
                    <a:pt x="0" y="0"/>
                  </a:lnTo>
                  <a:lnTo>
                    <a:pt x="0" y="49193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343400" y="6324600"/>
            <a:ext cx="522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rbel" panose="020B0503020204020204"/>
                <a:cs typeface="Corbel" panose="020B0503020204020204"/>
              </a:rPr>
              <a:t>YOLOv8</a:t>
            </a:r>
            <a:r>
              <a:rPr sz="1800" b="1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dirty="0">
                <a:latin typeface="Corbel" panose="020B0503020204020204"/>
                <a:cs typeface="Corbel" panose="020B0503020204020204"/>
              </a:rPr>
              <a:t>Object </a:t>
            </a:r>
            <a:r>
              <a:rPr sz="1800" b="1" spc="-10" dirty="0">
                <a:latin typeface="Corbel" panose="020B0503020204020204"/>
                <a:cs typeface="Corbel" panose="020B0503020204020204"/>
              </a:rPr>
              <a:t>Detection</a:t>
            </a:r>
            <a:r>
              <a:rPr sz="1800" b="1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20" dirty="0">
                <a:latin typeface="Corbel" panose="020B0503020204020204"/>
                <a:cs typeface="Corbel" panose="020B0503020204020204"/>
              </a:rPr>
              <a:t>from</a:t>
            </a:r>
            <a:r>
              <a:rPr sz="1800" b="1" spc="-125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30" dirty="0">
                <a:latin typeface="Corbel" panose="020B0503020204020204"/>
                <a:cs typeface="Corbel" panose="020B0503020204020204"/>
              </a:rPr>
              <a:t>Traffic</a:t>
            </a:r>
            <a:r>
              <a:rPr sz="1800" b="1" spc="-110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dirty="0">
                <a:latin typeface="Corbel" panose="020B0503020204020204"/>
                <a:cs typeface="Corbel" panose="020B0503020204020204"/>
              </a:rPr>
              <a:t>Video</a:t>
            </a:r>
            <a:r>
              <a:rPr sz="1800" b="1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1800" b="1" spc="-10" dirty="0">
                <a:latin typeface="Corbel" panose="020B0503020204020204"/>
                <a:cs typeface="Corbel" panose="020B0503020204020204"/>
              </a:rPr>
              <a:t>Footage</a:t>
            </a:r>
            <a:endParaRPr sz="1800" dirty="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91F3D-CB0E-03F1-FFE2-C45FC1A7DAA5}"/>
              </a:ext>
            </a:extLst>
          </p:cNvPr>
          <p:cNvSpPr txBox="1"/>
          <p:nvPr/>
        </p:nvSpPr>
        <p:spPr>
          <a:xfrm>
            <a:off x="1682115" y="461382"/>
            <a:ext cx="10287000" cy="257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945"/>
              </a:spcBef>
              <a:buSzPct val="144000"/>
              <a:buFont typeface="Arial MT"/>
              <a:buChar char="•"/>
              <a:tabLst>
                <a:tab pos="299085" algn="l"/>
              </a:tabLst>
            </a:pP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lang="en-US"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comes</a:t>
            </a:r>
            <a:r>
              <a:rPr lang="en-US"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bundled</a:t>
            </a:r>
            <a:r>
              <a:rPr lang="en-US"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lang="en-US"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lang="en-US" sz="1800" b="1" spc="-10" dirty="0">
                <a:latin typeface="Times New Roman" panose="02020603050405020304"/>
                <a:cs typeface="Times New Roman" panose="02020603050405020304"/>
              </a:rPr>
              <a:t>pre-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lang="en-US"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models: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spcBef>
                <a:spcPts val="1560"/>
              </a:spcBef>
              <a:buSzPct val="144000"/>
              <a:buFont typeface="Arial MT"/>
              <a:buChar char="•"/>
              <a:tabLst>
                <a:tab pos="299085" algn="l"/>
              </a:tabLst>
            </a:pP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lang="en-US" sz="1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lang="en-US"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checkpoints</a:t>
            </a:r>
            <a:r>
              <a:rPr lang="en-US"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COCO</a:t>
            </a:r>
            <a:r>
              <a:rPr lang="en-US"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lang="en-US"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lang="en-US"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resolution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20" dirty="0">
                <a:latin typeface="Times New Roman" panose="02020603050405020304"/>
                <a:cs typeface="Times New Roman" panose="02020603050405020304"/>
              </a:rPr>
              <a:t>640.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 marL="299085" marR="5080" indent="-287020" algn="just">
              <a:lnSpc>
                <a:spcPct val="115000"/>
              </a:lnSpc>
              <a:spcBef>
                <a:spcPts val="1235"/>
              </a:spcBef>
              <a:buSzPct val="144000"/>
              <a:buFont typeface="Arial MT"/>
              <a:buChar char="•"/>
              <a:tabLst>
                <a:tab pos="299085" algn="l"/>
              </a:tabLst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pretrained</a:t>
            </a:r>
            <a:r>
              <a:rPr lang="en-US" sz="18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lang="en-US" sz="18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lang="en-US" sz="18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(e.g.,</a:t>
            </a:r>
            <a:r>
              <a:rPr lang="en-US" sz="18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yolov8s.pt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18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18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lang="en-US" sz="18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downloaded</a:t>
            </a:r>
            <a:r>
              <a:rPr lang="en-US" sz="18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sz="18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lang="en-US" sz="18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website.</a:t>
            </a:r>
            <a:r>
              <a:rPr lang="en-US" sz="18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lang="en-US" sz="18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lang="en-US" sz="1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lang="en-US"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lang="en-US" sz="1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lang="en-US" sz="18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lang="en-US" sz="18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pre-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lang="en-US" sz="1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COCO</a:t>
            </a:r>
            <a:r>
              <a:rPr lang="en-US" sz="1800" b="1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dirty="0">
                <a:latin typeface="Times New Roman" panose="02020603050405020304"/>
                <a:cs typeface="Times New Roman" panose="02020603050405020304"/>
              </a:rPr>
              <a:t>dataset,</a:t>
            </a:r>
            <a:r>
              <a:rPr lang="en-US" sz="1800" b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lang="en-US"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sz="18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18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20" dirty="0">
                <a:latin typeface="Times New Roman" panose="02020603050405020304"/>
                <a:cs typeface="Times New Roman" panose="02020603050405020304"/>
              </a:rPr>
              <a:t>huge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lang="en-US" sz="18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8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lang="en-US" sz="18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8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80</a:t>
            </a:r>
            <a:r>
              <a:rPr lang="en-US" sz="18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lang="en-US" sz="18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types.</a:t>
            </a:r>
            <a:r>
              <a:rPr lang="en-US" sz="180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custom</a:t>
            </a:r>
            <a:r>
              <a:rPr lang="en-US" sz="18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dataset,</a:t>
            </a:r>
            <a:r>
              <a:rPr lang="en-US" sz="180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18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required,</a:t>
            </a:r>
            <a:r>
              <a:rPr lang="en-US" sz="18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18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lang="en-US" sz="18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lang="en-US" sz="18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lang="en-US" sz="18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collecting a</a:t>
            </a:r>
            <a:r>
              <a:rPr lang="en-US"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lang="en-US"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 images</a:t>
            </a:r>
            <a:r>
              <a:rPr lang="en-US"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lang="en-US"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vehicles.</a:t>
            </a:r>
            <a:r>
              <a:rPr lang="en-US"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images</a:t>
            </a:r>
            <a:r>
              <a:rPr lang="en-US"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should be</a:t>
            </a:r>
            <a:r>
              <a:rPr lang="en-US"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labelled</a:t>
            </a:r>
            <a:r>
              <a:rPr lang="en-US"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lang="en-US"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bounding</a:t>
            </a:r>
            <a:r>
              <a:rPr lang="en-US"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boxes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vehicles.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433324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 &amp; </a:t>
            </a:r>
            <a:r>
              <a:rPr sz="3200" spc="-10" dirty="0"/>
              <a:t>Diagram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060" y="1219200"/>
            <a:ext cx="784860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57568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 </a:t>
            </a:r>
            <a:r>
              <a:rPr sz="3200" spc="-10" dirty="0"/>
              <a:t>(Contd.)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060" y="1219200"/>
            <a:ext cx="784860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57568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 </a:t>
            </a:r>
            <a:r>
              <a:rPr sz="3200" spc="-10" dirty="0"/>
              <a:t>(Contd.)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060" y="1219200"/>
            <a:ext cx="784860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57568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 </a:t>
            </a:r>
            <a:r>
              <a:rPr sz="3200" spc="-10" dirty="0"/>
              <a:t>(Contd.)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060" y="1219200"/>
            <a:ext cx="784860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57568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 </a:t>
            </a:r>
            <a:r>
              <a:rPr sz="3200" spc="-10" dirty="0"/>
              <a:t>(Contd.)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060" y="1219200"/>
            <a:ext cx="784860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25927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30" dirty="0"/>
              <a:t> </a:t>
            </a:r>
            <a:r>
              <a:rPr sz="3200" dirty="0"/>
              <a:t>&amp;</a:t>
            </a:r>
            <a:r>
              <a:rPr sz="3200" spc="-30" dirty="0"/>
              <a:t> </a:t>
            </a:r>
            <a:r>
              <a:rPr sz="3200" dirty="0"/>
              <a:t>Diagram</a:t>
            </a:r>
            <a:r>
              <a:rPr sz="3200" spc="-5" dirty="0"/>
              <a:t> </a:t>
            </a:r>
            <a:r>
              <a:rPr sz="3200" dirty="0"/>
              <a:t>(Use</a:t>
            </a:r>
            <a:r>
              <a:rPr sz="3200" spc="-165" dirty="0"/>
              <a:t> </a:t>
            </a:r>
            <a:r>
              <a:rPr sz="3200" dirty="0"/>
              <a:t>Case</a:t>
            </a:r>
            <a:r>
              <a:rPr sz="3200" spc="-40" dirty="0"/>
              <a:t> </a:t>
            </a:r>
            <a:r>
              <a:rPr sz="3200" spc="-10" dirty="0"/>
              <a:t>Diagram)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502598" y="1209675"/>
            <a:ext cx="7867650" cy="4994910"/>
            <a:chOff x="2502598" y="12096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059" y="12192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7360" y="12144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7865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35" dirty="0"/>
              <a:t> </a:t>
            </a:r>
            <a:r>
              <a:rPr sz="3200" dirty="0"/>
              <a:t>&amp;</a:t>
            </a:r>
            <a:r>
              <a:rPr sz="3200" spc="-30" dirty="0"/>
              <a:t> </a:t>
            </a:r>
            <a:r>
              <a:rPr sz="3200" dirty="0"/>
              <a:t>Diagram</a:t>
            </a:r>
            <a:r>
              <a:rPr sz="3200" spc="-5" dirty="0"/>
              <a:t> </a:t>
            </a:r>
            <a:r>
              <a:rPr sz="3200" spc="-10" dirty="0"/>
              <a:t>(DFD)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578798" y="1209675"/>
            <a:ext cx="7867650" cy="4994910"/>
            <a:chOff x="2578798" y="12096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8259" y="12192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3560" y="12144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7865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35" dirty="0"/>
              <a:t> </a:t>
            </a:r>
            <a:r>
              <a:rPr sz="3200" dirty="0"/>
              <a:t>&amp;</a:t>
            </a:r>
            <a:r>
              <a:rPr sz="3200" spc="-30" dirty="0"/>
              <a:t> </a:t>
            </a:r>
            <a:r>
              <a:rPr sz="3200" dirty="0"/>
              <a:t>Diagram</a:t>
            </a:r>
            <a:r>
              <a:rPr sz="3200" spc="-5" dirty="0"/>
              <a:t> </a:t>
            </a:r>
            <a:r>
              <a:rPr sz="3200" spc="-10" dirty="0"/>
              <a:t>(DFD)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748978" y="1285875"/>
            <a:ext cx="7867650" cy="4994910"/>
            <a:chOff x="2748978" y="12858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440" y="12954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3741" y="12906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293306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55" dirty="0"/>
              <a:t> </a:t>
            </a:r>
            <a:r>
              <a:rPr sz="3200" dirty="0"/>
              <a:t>&amp;</a:t>
            </a:r>
            <a:r>
              <a:rPr sz="3200" spc="-55" dirty="0"/>
              <a:t> </a:t>
            </a:r>
            <a:r>
              <a:rPr sz="3200" dirty="0"/>
              <a:t>Diagram</a:t>
            </a:r>
            <a:r>
              <a:rPr sz="3200" spc="-35" dirty="0"/>
              <a:t> </a:t>
            </a:r>
            <a:r>
              <a:rPr sz="3200" spc="-10" dirty="0"/>
              <a:t>(Class</a:t>
            </a:r>
            <a:r>
              <a:rPr sz="3200" spc="-55" dirty="0"/>
              <a:t> </a:t>
            </a:r>
            <a:r>
              <a:rPr sz="3200" spc="-10" dirty="0"/>
              <a:t>Diagram)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748978" y="1285875"/>
            <a:ext cx="7867650" cy="4994910"/>
            <a:chOff x="2748978" y="12858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440" y="12954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3741" y="12906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4084" y="818515"/>
            <a:ext cx="2220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58670" y="1766315"/>
            <a:ext cx="890714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 panose="020B0503020204020204"/>
                <a:cs typeface="Corbel" panose="020B0503020204020204"/>
              </a:rPr>
              <a:t>The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existing</a:t>
            </a:r>
            <a:r>
              <a:rPr sz="2400" spc="-9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traffic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monitoring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systems</a:t>
            </a:r>
            <a:r>
              <a:rPr sz="2400" spc="-9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typically</a:t>
            </a:r>
            <a:r>
              <a:rPr sz="2400" spc="-8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use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radar,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lidar,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25" dirty="0">
                <a:latin typeface="Corbel" panose="020B0503020204020204"/>
                <a:cs typeface="Corbel" panose="020B0503020204020204"/>
              </a:rPr>
              <a:t>or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cameras</a:t>
            </a:r>
            <a:r>
              <a:rPr sz="2400" spc="-6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to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detect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20" dirty="0">
                <a:latin typeface="Corbel" panose="020B0503020204020204"/>
                <a:cs typeface="Corbel" panose="020B0503020204020204"/>
              </a:rPr>
              <a:t>vehicles.</a:t>
            </a:r>
            <a:r>
              <a:rPr sz="2400" spc="-20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These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systems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are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expensive</a:t>
            </a:r>
            <a:r>
              <a:rPr sz="2400" spc="-6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to</a:t>
            </a:r>
            <a:r>
              <a:rPr sz="2400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install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6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maintain,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they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can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only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detect</a:t>
            </a:r>
            <a:r>
              <a:rPr sz="2400" spc="-6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vehicles</a:t>
            </a:r>
            <a:r>
              <a:rPr sz="2400" spc="-6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in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limited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area.</a:t>
            </a:r>
            <a:r>
              <a:rPr sz="2400" spc="-195" dirty="0">
                <a:latin typeface="Corbel" panose="020B0503020204020204"/>
                <a:cs typeface="Corbel" panose="020B0503020204020204"/>
              </a:rPr>
              <a:t> </a:t>
            </a: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None/>
              <a:tabLst>
                <a:tab pos="299720" algn="l"/>
              </a:tabLst>
            </a:pPr>
            <a:endParaRPr sz="2400" spc="-195" dirty="0">
              <a:latin typeface="Corbel" panose="020B0503020204020204"/>
              <a:cs typeface="Corbel" panose="020B0503020204020204"/>
            </a:endParaRPr>
          </a:p>
          <a:p>
            <a:pPr marL="299720" marR="5080" indent="-287655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 panose="020B0503020204020204"/>
                <a:cs typeface="Corbel" panose="020B0503020204020204"/>
              </a:rPr>
              <a:t>The </a:t>
            </a:r>
            <a:r>
              <a:rPr sz="2400" dirty="0">
                <a:latin typeface="Corbel" panose="020B0503020204020204"/>
                <a:cs typeface="Corbel" panose="020B0503020204020204"/>
              </a:rPr>
              <a:t>proposed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system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is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</a:t>
            </a:r>
            <a:r>
              <a:rPr sz="2400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more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cost-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effective</a:t>
            </a:r>
            <a:r>
              <a:rPr sz="2400" spc="-7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efficient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way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25" dirty="0">
                <a:latin typeface="Corbel" panose="020B0503020204020204"/>
                <a:cs typeface="Corbel" panose="020B0503020204020204"/>
              </a:rPr>
              <a:t>to </a:t>
            </a:r>
            <a:r>
              <a:rPr sz="2400" dirty="0">
                <a:latin typeface="Corbel" panose="020B0503020204020204"/>
                <a:cs typeface="Corbel" panose="020B0503020204020204"/>
              </a:rPr>
              <a:t>monitor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traffic.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It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uses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10" dirty="0">
                <a:latin typeface="Corbel" panose="020B0503020204020204"/>
                <a:cs typeface="Corbel" panose="020B0503020204020204"/>
              </a:rPr>
              <a:t>Python-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OpenCV</a:t>
            </a:r>
            <a:r>
              <a:rPr sz="2400" b="1" spc="-7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1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b="1" spc="-27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10" dirty="0">
                <a:latin typeface="Corbel" panose="020B0503020204020204"/>
                <a:cs typeface="Corbel" panose="020B0503020204020204"/>
              </a:rPr>
              <a:t>YOLOv8</a:t>
            </a:r>
            <a:r>
              <a:rPr sz="2400" b="1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to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detect, </a:t>
            </a:r>
            <a:r>
              <a:rPr sz="2400" dirty="0">
                <a:latin typeface="Corbel" panose="020B0503020204020204"/>
                <a:cs typeface="Corbel" panose="020B0503020204020204"/>
              </a:rPr>
              <a:t>count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track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vehicles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in</a:t>
            </a:r>
            <a:r>
              <a:rPr sz="2400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the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video</a:t>
            </a:r>
            <a:r>
              <a:rPr sz="2400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footage.</a:t>
            </a:r>
            <a:r>
              <a:rPr sz="2400" spc="-19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The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system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can</a:t>
            </a:r>
            <a:r>
              <a:rPr sz="2400" spc="-4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20" dirty="0">
                <a:latin typeface="Corbel" panose="020B0503020204020204"/>
                <a:cs typeface="Corbel" panose="020B0503020204020204"/>
              </a:rPr>
              <a:t>also </a:t>
            </a:r>
            <a:r>
              <a:rPr sz="2400" dirty="0">
                <a:latin typeface="Corbel" panose="020B0503020204020204"/>
                <a:cs typeface="Corbel" panose="020B0503020204020204"/>
              </a:rPr>
              <a:t>detect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vehicle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speed</a:t>
            </a:r>
            <a:r>
              <a:rPr sz="2400" spc="-8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detects</a:t>
            </a:r>
            <a:r>
              <a:rPr sz="2400" spc="-6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if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vehicle</a:t>
            </a:r>
            <a:r>
              <a:rPr sz="2400" spc="-7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is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violating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the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speed limit.</a:t>
            </a:r>
            <a:endParaRPr sz="2400" dirty="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970" y="292036"/>
            <a:ext cx="7233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Modules</a:t>
            </a:r>
            <a:r>
              <a:rPr sz="3600" spc="-105" dirty="0"/>
              <a:t> </a:t>
            </a:r>
            <a:r>
              <a:rPr sz="3600" dirty="0"/>
              <a:t>that</a:t>
            </a:r>
            <a:r>
              <a:rPr sz="3600" spc="-200" dirty="0"/>
              <a:t> </a:t>
            </a:r>
            <a:r>
              <a:rPr sz="3600" spc="-85" dirty="0"/>
              <a:t>We</a:t>
            </a:r>
            <a:r>
              <a:rPr sz="3600" spc="-105" dirty="0"/>
              <a:t> </a:t>
            </a:r>
            <a:r>
              <a:rPr sz="3600" dirty="0"/>
              <a:t>Used</a:t>
            </a:r>
            <a:r>
              <a:rPr sz="3600" spc="-40" dirty="0"/>
              <a:t> </a:t>
            </a:r>
            <a:r>
              <a:rPr sz="3600" dirty="0"/>
              <a:t>in</a:t>
            </a:r>
            <a:r>
              <a:rPr sz="3600" spc="-35" dirty="0"/>
              <a:t> </a:t>
            </a:r>
            <a:r>
              <a:rPr sz="3600" dirty="0"/>
              <a:t>this</a:t>
            </a:r>
            <a:r>
              <a:rPr sz="3600" spc="-40" dirty="0"/>
              <a:t> </a:t>
            </a:r>
            <a:r>
              <a:rPr sz="3600" spc="-10" dirty="0"/>
              <a:t>Project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0798" y="1212850"/>
          <a:ext cx="10015220" cy="4208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Python-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OpenCV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9400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OpenCV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Python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open-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source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library,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which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is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used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for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computer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vision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-9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Artificial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intelligence,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Machine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Learning,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face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recognition,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etc.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Pandas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56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Pandas</a:t>
                      </a:r>
                      <a:r>
                        <a:rPr sz="1800" b="1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library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for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python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programming language.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It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used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for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create,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remove,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edit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and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data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manipulation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dataframe.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NumPy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NumPy</a:t>
                      </a:r>
                      <a:r>
                        <a:rPr sz="1800" b="1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library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for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Python</a:t>
                      </a:r>
                      <a:r>
                        <a:rPr sz="1800" spc="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programming language,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adding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support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for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large,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multi-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dimensional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arrays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and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matrices,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along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with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large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collection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high-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level</a:t>
                      </a:r>
                      <a:r>
                        <a:rPr sz="1800" spc="-7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mathematical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functions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to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operate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on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these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arrays.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1765" y="216153"/>
            <a:ext cx="136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Contd.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3198" y="1060450"/>
          <a:ext cx="10015220" cy="475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7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Ultralytics</a:t>
                      </a:r>
                      <a:r>
                        <a:rPr sz="1800" b="1" spc="-1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YOLOv8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387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YOLOv8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designed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be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fast,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accurate,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and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easy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use,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making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it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an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excellent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choice</a:t>
                      </a:r>
                      <a:r>
                        <a:rPr sz="1800" spc="-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for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wide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range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object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detection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and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tracking,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instance segmentation,</a:t>
                      </a:r>
                      <a:r>
                        <a:rPr sz="1800" spc="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image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classification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 and</a:t>
                      </a:r>
                      <a:r>
                        <a:rPr sz="1800" spc="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pose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estimation</a:t>
                      </a:r>
                      <a:r>
                        <a:rPr sz="1800" spc="-9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tasks.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Tracker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This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custom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based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on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8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Centroid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tracking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algorithm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vehicles.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b="1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detection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30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This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YOLOv8</a:t>
                      </a:r>
                      <a:r>
                        <a:rPr sz="1800" b="1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the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video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footage.</a:t>
                      </a:r>
                      <a:r>
                        <a:rPr sz="1800" spc="-19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YOLOv8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deep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learning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algorithm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can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objects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images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and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videos.</a:t>
                      </a:r>
                      <a:r>
                        <a:rPr sz="1800" spc="-1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algorithm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trained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on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dataset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of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images</a:t>
                      </a:r>
                      <a:r>
                        <a:rPr sz="1800" spc="-8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contain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vehicles.</a:t>
                      </a:r>
                      <a:r>
                        <a:rPr sz="1800" spc="-10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When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algorithm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 is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applied</a:t>
                      </a:r>
                      <a:r>
                        <a:rPr sz="1800" spc="-7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video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footage,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it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can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the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video.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01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Contd.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3198" y="1289050"/>
          <a:ext cx="10015220" cy="4111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4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b="1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tracking</a:t>
                      </a:r>
                      <a:r>
                        <a:rPr sz="1800" b="1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892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This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tracks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have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been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detected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by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detection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module.</a:t>
                      </a:r>
                      <a:r>
                        <a:rPr sz="1800" spc="-1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The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7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centroid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tracking</a:t>
                      </a:r>
                      <a:r>
                        <a:rPr sz="1800" b="1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algorithm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to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vehicles.</a:t>
                      </a:r>
                      <a:r>
                        <a:rPr sz="1800" spc="-1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centroid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tracking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algorithm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tracks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centre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mass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the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video</a:t>
                      </a:r>
                      <a:r>
                        <a:rPr sz="1800" spc="-7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footage.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b="1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detection</a:t>
                      </a:r>
                      <a:r>
                        <a:rPr sz="1800" b="1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50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This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estimates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vehicles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are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being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tracked.</a:t>
                      </a:r>
                      <a:r>
                        <a:rPr sz="1800" spc="-1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estimate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of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vehicles,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it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distance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between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two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regions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interest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(ROI)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chosen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and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elapsed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time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taken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by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cover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distance.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01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Contd.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3198" y="1289050"/>
          <a:ext cx="10015220" cy="3289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b="1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counting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68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This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counts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number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that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pass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through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specific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area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video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footage.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region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interest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(ROI)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to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define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specific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area.</a:t>
                      </a:r>
                      <a:r>
                        <a:rPr sz="1800" spc="-1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then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counts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number</a:t>
                      </a:r>
                      <a:r>
                        <a:rPr sz="1800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enter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and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exit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ROI.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b="1" spc="-5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b="1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violation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dirty="0">
                          <a:latin typeface="Corbel" panose="020B0503020204020204"/>
                          <a:cs typeface="Corbel" panose="020B0503020204020204"/>
                        </a:rPr>
                        <a:t>detection</a:t>
                      </a:r>
                      <a:r>
                        <a:rPr sz="1800" b="1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b="1" spc="-10" dirty="0">
                          <a:latin typeface="Corbel" panose="020B0503020204020204"/>
                          <a:cs typeface="Corbel" panose="020B0503020204020204"/>
                        </a:rPr>
                        <a:t>module: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12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This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detects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if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</a:t>
                      </a:r>
                      <a:r>
                        <a:rPr sz="1800" spc="-5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is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violating</a:t>
                      </a:r>
                      <a:r>
                        <a:rPr sz="1800" spc="-7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the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limit.</a:t>
                      </a:r>
                      <a:r>
                        <a:rPr sz="1800" spc="-1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module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uses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of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the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vehicles</a:t>
                      </a:r>
                      <a:r>
                        <a:rPr sz="1800" spc="-6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that</a:t>
                      </a:r>
                      <a:r>
                        <a:rPr sz="1800" spc="-2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are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being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tracked</a:t>
                      </a:r>
                      <a:r>
                        <a:rPr sz="1800" spc="-4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to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determine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if</a:t>
                      </a:r>
                      <a:r>
                        <a:rPr sz="1800" spc="-4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20" dirty="0">
                          <a:latin typeface="Corbel" panose="020B0503020204020204"/>
                          <a:cs typeface="Corbel" panose="020B0503020204020204"/>
                        </a:rPr>
                        <a:t>they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are</a:t>
                      </a:r>
                      <a:r>
                        <a:rPr sz="1800" spc="-3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violating</a:t>
                      </a:r>
                      <a:r>
                        <a:rPr sz="1800" spc="-6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the</a:t>
                      </a:r>
                      <a:r>
                        <a:rPr sz="1800" spc="-15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dirty="0">
                          <a:latin typeface="Corbel" panose="020B0503020204020204"/>
                          <a:cs typeface="Corbel" panose="020B0503020204020204"/>
                        </a:rPr>
                        <a:t>speed</a:t>
                      </a:r>
                      <a:r>
                        <a:rPr sz="1800" spc="-30" dirty="0">
                          <a:latin typeface="Corbel" panose="020B0503020204020204"/>
                          <a:cs typeface="Corbel" panose="020B0503020204020204"/>
                        </a:rPr>
                        <a:t> </a:t>
                      </a:r>
                      <a:r>
                        <a:rPr sz="1800" spc="-10" dirty="0">
                          <a:latin typeface="Corbel" panose="020B0503020204020204"/>
                          <a:cs typeface="Corbel" panose="020B0503020204020204"/>
                        </a:rPr>
                        <a:t>limit.</a:t>
                      </a:r>
                      <a:endParaRPr sz="1800">
                        <a:latin typeface="Corbel" panose="020B0503020204020204"/>
                        <a:cs typeface="Corbel" panose="020B0503020204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762" rIns="0" bIns="0" rtlCol="0">
            <a:spAutoFit/>
          </a:bodyPr>
          <a:lstStyle/>
          <a:p>
            <a:pPr marL="49079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066" y="1586865"/>
            <a:ext cx="10126980" cy="42843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marR="5080" indent="-286385" algn="just">
              <a:lnSpc>
                <a:spcPct val="90000"/>
              </a:lnSpc>
              <a:spcBef>
                <a:spcPts val="360"/>
              </a:spcBef>
              <a:buClr>
                <a:srgbClr val="1286C3"/>
              </a:buClr>
              <a:buSzPct val="143000"/>
              <a:buFont typeface="Arial MT"/>
              <a:buChar char="•"/>
              <a:tabLst>
                <a:tab pos="299720" algn="l"/>
              </a:tabLst>
            </a:pPr>
            <a:r>
              <a:rPr sz="2200" dirty="0">
                <a:latin typeface="Corbel" panose="020B0503020204020204"/>
                <a:cs typeface="Corbel" panose="020B0503020204020204"/>
              </a:rPr>
              <a:t>This</a:t>
            </a:r>
            <a:r>
              <a:rPr sz="2200" spc="46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project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proposes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an</a:t>
            </a:r>
            <a:r>
              <a:rPr sz="2200" spc="4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approach</a:t>
            </a:r>
            <a:r>
              <a:rPr sz="2200" spc="49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detect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and</a:t>
            </a:r>
            <a:r>
              <a:rPr sz="2200" spc="4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</a:t>
            </a:r>
            <a:r>
              <a:rPr sz="2200" spc="4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moving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vehicles</a:t>
            </a:r>
            <a:r>
              <a:rPr sz="2200" spc="4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and 	</a:t>
            </a:r>
            <a:r>
              <a:rPr sz="2200" dirty="0">
                <a:latin typeface="Corbel" panose="020B0503020204020204"/>
                <a:cs typeface="Corbel" panose="020B0503020204020204"/>
              </a:rPr>
              <a:t>estimation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-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speeds.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innovation</a:t>
            </a:r>
            <a:r>
              <a:rPr sz="2200" spc="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approach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lies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in the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selection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the 	</a:t>
            </a:r>
            <a:r>
              <a:rPr sz="2200" dirty="0">
                <a:latin typeface="Corbel" panose="020B0503020204020204"/>
                <a:cs typeface="Corbel" panose="020B0503020204020204"/>
              </a:rPr>
              <a:t>Region</a:t>
            </a:r>
            <a:r>
              <a:rPr sz="2200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Interest</a:t>
            </a:r>
            <a:r>
              <a:rPr sz="2200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for</a:t>
            </a:r>
            <a:r>
              <a:rPr sz="2200" spc="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vehicle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detection.</a:t>
            </a:r>
            <a:r>
              <a:rPr sz="2200" spc="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3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traffic</a:t>
            </a:r>
            <a:r>
              <a:rPr sz="2200" spc="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monitoring system</a:t>
            </a:r>
            <a:r>
              <a:rPr sz="2200" spc="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developed 	</a:t>
            </a:r>
            <a:r>
              <a:rPr sz="2200" dirty="0">
                <a:latin typeface="Corbel" panose="020B0503020204020204"/>
                <a:cs typeface="Corbel" panose="020B0503020204020204"/>
              </a:rPr>
              <a:t>in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this</a:t>
            </a:r>
            <a:r>
              <a:rPr sz="2200" spc="1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project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can</a:t>
            </a:r>
            <a:r>
              <a:rPr sz="2200" spc="10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be</a:t>
            </a:r>
            <a:r>
              <a:rPr sz="2200" spc="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used</a:t>
            </a:r>
            <a:r>
              <a:rPr sz="2200" spc="1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for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</a:t>
            </a:r>
            <a:r>
              <a:rPr sz="2200" spc="114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variety</a:t>
            </a:r>
            <a:r>
              <a:rPr sz="2200" spc="114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10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applications,</a:t>
            </a:r>
            <a:r>
              <a:rPr sz="2200" spc="1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such</a:t>
            </a:r>
            <a:r>
              <a:rPr sz="2200" spc="114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as</a:t>
            </a:r>
            <a:r>
              <a:rPr sz="2200" spc="1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traffic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management, 	</a:t>
            </a:r>
            <a:r>
              <a:rPr sz="2200" dirty="0">
                <a:latin typeface="Corbel" panose="020B0503020204020204"/>
                <a:cs typeface="Corbel" panose="020B0503020204020204"/>
              </a:rPr>
              <a:t>public</a:t>
            </a:r>
            <a:r>
              <a:rPr sz="2200" spc="2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safety,</a:t>
            </a:r>
            <a:r>
              <a:rPr sz="2200" spc="2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parking</a:t>
            </a:r>
            <a:r>
              <a:rPr sz="2200" spc="24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management,</a:t>
            </a:r>
            <a:r>
              <a:rPr sz="2200" spc="2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and</a:t>
            </a:r>
            <a:r>
              <a:rPr sz="2200" spc="2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smart</a:t>
            </a:r>
            <a:r>
              <a:rPr sz="2200" spc="2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cities.</a:t>
            </a:r>
            <a:r>
              <a:rPr sz="2200" spc="27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2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system</a:t>
            </a:r>
            <a:r>
              <a:rPr sz="2200" spc="2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uses</a:t>
            </a:r>
            <a:r>
              <a:rPr sz="2200" spc="29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YOLOv8,</a:t>
            </a:r>
            <a:r>
              <a:rPr sz="2200" spc="27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50" dirty="0">
                <a:latin typeface="Corbel" panose="020B0503020204020204"/>
                <a:cs typeface="Corbel" panose="020B0503020204020204"/>
              </a:rPr>
              <a:t>a 	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state-of-the-</a:t>
            </a:r>
            <a:r>
              <a:rPr sz="2200" dirty="0">
                <a:latin typeface="Corbel" panose="020B0503020204020204"/>
                <a:cs typeface="Corbel" panose="020B0503020204020204"/>
              </a:rPr>
              <a:t>art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object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detection</a:t>
            </a:r>
            <a:r>
              <a:rPr sz="2200" spc="18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algorithm,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which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is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known</a:t>
            </a:r>
            <a:r>
              <a:rPr sz="2200" spc="15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for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its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speed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and 	</a:t>
            </a:r>
            <a:r>
              <a:rPr sz="2200" dirty="0">
                <a:latin typeface="Corbel" panose="020B0503020204020204"/>
                <a:cs typeface="Corbel" panose="020B0503020204020204"/>
              </a:rPr>
              <a:t>accuracy.</a:t>
            </a:r>
            <a:r>
              <a:rPr sz="2200" spc="3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We</a:t>
            </a:r>
            <a:r>
              <a:rPr sz="2200" spc="3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also</a:t>
            </a:r>
            <a:r>
              <a:rPr sz="2200" spc="3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used</a:t>
            </a:r>
            <a:r>
              <a:rPr sz="2200" spc="34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3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centroid</a:t>
            </a:r>
            <a:r>
              <a:rPr sz="2200" spc="3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tracking</a:t>
            </a:r>
            <a:r>
              <a:rPr sz="2200" spc="33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algorithm</a:t>
            </a:r>
            <a:r>
              <a:rPr sz="2200" spc="34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34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</a:t>
            </a:r>
            <a:r>
              <a:rPr sz="2200" spc="34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3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vehicles.</a:t>
            </a:r>
            <a:r>
              <a:rPr sz="2200" spc="3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The 	</a:t>
            </a:r>
            <a:r>
              <a:rPr sz="2200" dirty="0">
                <a:latin typeface="Corbel" panose="020B0503020204020204"/>
                <a:cs typeface="Corbel" panose="020B0503020204020204"/>
              </a:rPr>
              <a:t>centroid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tracking</a:t>
            </a:r>
            <a:r>
              <a:rPr sz="2200" spc="1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algorithm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works</a:t>
            </a:r>
            <a:r>
              <a:rPr sz="2200" spc="15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by</a:t>
            </a:r>
            <a:r>
              <a:rPr sz="2200" spc="14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tracking</a:t>
            </a:r>
            <a:r>
              <a:rPr sz="2200" spc="15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centroids</a:t>
            </a:r>
            <a:r>
              <a:rPr sz="2200" spc="16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15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objects</a:t>
            </a:r>
            <a:r>
              <a:rPr sz="2200" spc="15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detected 	</a:t>
            </a:r>
            <a:r>
              <a:rPr sz="2200" dirty="0">
                <a:latin typeface="Corbel" panose="020B0503020204020204"/>
                <a:cs typeface="Corbel" panose="020B0503020204020204"/>
              </a:rPr>
              <a:t>by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YOLOv8.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centroids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are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points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at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center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1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objects.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80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10" dirty="0">
                <a:latin typeface="Corbel" panose="020B0503020204020204"/>
                <a:cs typeface="Corbel" panose="020B0503020204020204"/>
              </a:rPr>
              <a:t>centroid 	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tracking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algorithm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then</a:t>
            </a:r>
            <a:r>
              <a:rPr sz="2200" spc="18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tracks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movement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18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objects</a:t>
            </a:r>
            <a:r>
              <a:rPr sz="2200" spc="1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by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tracking</a:t>
            </a:r>
            <a:r>
              <a:rPr sz="2200" spc="1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the 	</a:t>
            </a:r>
            <a:r>
              <a:rPr sz="2200" dirty="0">
                <a:latin typeface="Corbel" panose="020B0503020204020204"/>
                <a:cs typeface="Corbel" panose="020B0503020204020204"/>
              </a:rPr>
              <a:t>movement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their</a:t>
            </a:r>
            <a:r>
              <a:rPr sz="2200" spc="12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centroids.</a:t>
            </a:r>
            <a:r>
              <a:rPr sz="2200" spc="12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12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system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has</a:t>
            </a:r>
            <a:r>
              <a:rPr sz="2200" spc="12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several</a:t>
            </a:r>
            <a:r>
              <a:rPr sz="2200" spc="13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limitations,</a:t>
            </a:r>
            <a:r>
              <a:rPr sz="2200" spc="13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such</a:t>
            </a:r>
            <a:r>
              <a:rPr sz="2200" spc="12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as</a:t>
            </a:r>
            <a:r>
              <a:rPr sz="2200" spc="12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the 	</a:t>
            </a:r>
            <a:r>
              <a:rPr sz="2200" dirty="0">
                <a:latin typeface="Corbel" panose="020B0503020204020204"/>
                <a:cs typeface="Corbel" panose="020B0503020204020204"/>
              </a:rPr>
              <a:t>difficulty</a:t>
            </a:r>
            <a:r>
              <a:rPr sz="2200" spc="8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of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detecting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vehicles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in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difficult</a:t>
            </a:r>
            <a:r>
              <a:rPr sz="2200" spc="6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conditions,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such</a:t>
            </a:r>
            <a:r>
              <a:rPr sz="2200" spc="8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as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occlusion</a:t>
            </a:r>
            <a:r>
              <a:rPr sz="2200" spc="70" dirty="0">
                <a:latin typeface="Corbel" panose="020B0503020204020204"/>
                <a:cs typeface="Corbel" panose="020B0503020204020204"/>
              </a:rPr>
              <a:t>  </a:t>
            </a:r>
            <a:r>
              <a:rPr sz="2200" dirty="0">
                <a:latin typeface="Corbel" panose="020B0503020204020204"/>
                <a:cs typeface="Corbel" panose="020B0503020204020204"/>
              </a:rPr>
              <a:t>or</a:t>
            </a:r>
            <a:r>
              <a:rPr sz="2200" spc="75" dirty="0">
                <a:latin typeface="Corbel" panose="020B0503020204020204"/>
                <a:cs typeface="Corbel" panose="020B0503020204020204"/>
              </a:rPr>
              <a:t>  </a:t>
            </a:r>
            <a:r>
              <a:rPr sz="2200" spc="-20" dirty="0">
                <a:latin typeface="Corbel" panose="020B0503020204020204"/>
                <a:cs typeface="Corbel" panose="020B0503020204020204"/>
              </a:rPr>
              <a:t>poor 	</a:t>
            </a:r>
            <a:r>
              <a:rPr sz="2200" dirty="0">
                <a:latin typeface="Corbel" panose="020B0503020204020204"/>
                <a:cs typeface="Corbel" panose="020B0503020204020204"/>
              </a:rPr>
              <a:t>lighting.</a:t>
            </a:r>
            <a:r>
              <a:rPr sz="2200" spc="10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However,</a:t>
            </a:r>
            <a:r>
              <a:rPr sz="2200" spc="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the</a:t>
            </a:r>
            <a:r>
              <a:rPr sz="2200" spc="9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system</a:t>
            </a:r>
            <a:r>
              <a:rPr sz="2200" spc="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is</a:t>
            </a:r>
            <a:r>
              <a:rPr sz="2200" spc="10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</a:t>
            </a:r>
            <a:r>
              <a:rPr sz="2200" spc="114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promising</a:t>
            </a:r>
            <a:r>
              <a:rPr sz="2200" spc="11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approach</a:t>
            </a:r>
            <a:r>
              <a:rPr sz="2200" spc="120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to</a:t>
            </a:r>
            <a:r>
              <a:rPr sz="2200" spc="114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traffic</a:t>
            </a:r>
            <a:r>
              <a:rPr sz="2200" spc="8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monitoring</a:t>
            </a:r>
            <a:r>
              <a:rPr sz="2200" spc="10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and</a:t>
            </a:r>
            <a:r>
              <a:rPr sz="2200" spc="114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can 	</a:t>
            </a:r>
            <a:r>
              <a:rPr sz="2200" dirty="0">
                <a:latin typeface="Corbel" panose="020B0503020204020204"/>
                <a:cs typeface="Corbel" panose="020B0503020204020204"/>
              </a:rPr>
              <a:t>be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improved</a:t>
            </a:r>
            <a:r>
              <a:rPr sz="2200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in</a:t>
            </a:r>
            <a:r>
              <a:rPr sz="22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200" dirty="0">
                <a:latin typeface="Corbel" panose="020B0503020204020204"/>
                <a:cs typeface="Corbel" panose="020B0503020204020204"/>
              </a:rPr>
              <a:t>future</a:t>
            </a:r>
            <a:r>
              <a:rPr sz="2200" spc="-15" dirty="0">
                <a:latin typeface="Corbel" panose="020B0503020204020204"/>
                <a:cs typeface="Corbel" panose="020B0503020204020204"/>
              </a:rPr>
              <a:t> </a:t>
            </a:r>
            <a:r>
              <a:rPr sz="2200" spc="-20" dirty="0">
                <a:latin typeface="Corbel" panose="020B0503020204020204"/>
                <a:cs typeface="Corbel" panose="020B0503020204020204"/>
              </a:rPr>
              <a:t>work.</a:t>
            </a:r>
            <a:endParaRPr sz="220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2819400"/>
            <a:ext cx="3962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475" dirty="0"/>
              <a:t> </a:t>
            </a:r>
            <a:r>
              <a:rPr sz="5400" spc="-25" dirty="0"/>
              <a:t>YOU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890" y="1090295"/>
            <a:ext cx="3298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Goal</a:t>
            </a:r>
            <a:r>
              <a:rPr sz="3200" spc="-15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spc="-10" dirty="0"/>
              <a:t>Project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58670" y="2281491"/>
            <a:ext cx="8907780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 panose="020B0503020204020204"/>
                <a:cs typeface="Corbel" panose="020B0503020204020204"/>
              </a:rPr>
              <a:t>Main</a:t>
            </a:r>
            <a:r>
              <a:rPr sz="2400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objective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goal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of</a:t>
            </a:r>
            <a:r>
              <a:rPr sz="2400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this</a:t>
            </a:r>
            <a:r>
              <a:rPr sz="2400" spc="-3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project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is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to</a:t>
            </a:r>
            <a:r>
              <a:rPr sz="2400" spc="-2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create</a:t>
            </a:r>
            <a:r>
              <a:rPr sz="2400" spc="-7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</a:t>
            </a:r>
            <a:r>
              <a:rPr sz="2400" spc="2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10" dirty="0">
                <a:latin typeface="Corbel" panose="020B0503020204020204"/>
                <a:cs typeface="Corbel" panose="020B0503020204020204"/>
              </a:rPr>
              <a:t>Traffic Monitoring</a:t>
            </a:r>
            <a:r>
              <a:rPr sz="2400" b="1" spc="-114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System</a:t>
            </a:r>
            <a:r>
              <a:rPr sz="2400" b="1" spc="-7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using</a:t>
            </a:r>
            <a:r>
              <a:rPr sz="2400" b="1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10" dirty="0">
                <a:latin typeface="Corbel" panose="020B0503020204020204"/>
                <a:cs typeface="Corbel" panose="020B0503020204020204"/>
              </a:rPr>
              <a:t>Python-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OpenCV</a:t>
            </a:r>
            <a:r>
              <a:rPr sz="2400" b="1" spc="-8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1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b="1" spc="-275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spc="-20" dirty="0">
                <a:latin typeface="Corbel" panose="020B0503020204020204"/>
                <a:cs typeface="Corbel" panose="020B0503020204020204"/>
              </a:rPr>
              <a:t>YOLOv8,</a:t>
            </a:r>
            <a:r>
              <a:rPr sz="2400" b="1" spc="-2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which</a:t>
            </a:r>
            <a:r>
              <a:rPr sz="2400" spc="-6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20" dirty="0">
                <a:latin typeface="Corbel" panose="020B0503020204020204"/>
                <a:cs typeface="Corbel" panose="020B0503020204020204"/>
              </a:rPr>
              <a:t>will </a:t>
            </a:r>
            <a:r>
              <a:rPr sz="2400" dirty="0">
                <a:latin typeface="Corbel" panose="020B0503020204020204"/>
                <a:cs typeface="Corbel" panose="020B0503020204020204"/>
              </a:rPr>
              <a:t>be</a:t>
            </a:r>
            <a:r>
              <a:rPr sz="2400" spc="-3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able</a:t>
            </a:r>
            <a:r>
              <a:rPr sz="2400" spc="-55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25" dirty="0">
                <a:latin typeface="Corbel" panose="020B0503020204020204"/>
                <a:cs typeface="Corbel" panose="020B0503020204020204"/>
              </a:rPr>
              <a:t>to:</a:t>
            </a:r>
            <a:endParaRPr sz="2400">
              <a:latin typeface="Corbel" panose="020B0503020204020204"/>
              <a:cs typeface="Corbel" panose="020B0503020204020204"/>
            </a:endParaRPr>
          </a:p>
          <a:p>
            <a:pPr marL="589280" lvl="1" indent="-27432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589280" algn="l"/>
              </a:tabLst>
            </a:pPr>
            <a:r>
              <a:rPr sz="2400" dirty="0">
                <a:latin typeface="Corbel" panose="020B0503020204020204"/>
                <a:cs typeface="Corbel" panose="020B0503020204020204"/>
              </a:rPr>
              <a:t>Detect,</a:t>
            </a:r>
            <a:r>
              <a:rPr sz="2400" spc="-8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track,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and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count</a:t>
            </a:r>
            <a:r>
              <a:rPr sz="2400" spc="-4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vehicles.</a:t>
            </a:r>
            <a:endParaRPr sz="2400">
              <a:latin typeface="Corbel" panose="020B0503020204020204"/>
              <a:cs typeface="Corbel" panose="020B0503020204020204"/>
            </a:endParaRPr>
          </a:p>
          <a:p>
            <a:pPr marL="609600" lvl="1" indent="-29464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609600" algn="l"/>
              </a:tabLst>
            </a:pPr>
            <a:r>
              <a:rPr sz="2400" spc="-10" dirty="0">
                <a:latin typeface="Corbel" panose="020B0503020204020204"/>
                <a:cs typeface="Corbel" panose="020B0503020204020204"/>
              </a:rPr>
              <a:t>Detect</a:t>
            </a:r>
            <a:r>
              <a:rPr sz="2400" spc="-9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vehicle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speed.</a:t>
            </a:r>
            <a:endParaRPr sz="2400">
              <a:latin typeface="Corbel" panose="020B0503020204020204"/>
              <a:cs typeface="Corbel" panose="020B0503020204020204"/>
            </a:endParaRPr>
          </a:p>
          <a:p>
            <a:pPr marL="592455" lvl="1" indent="-27749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592455" algn="l"/>
              </a:tabLst>
            </a:pPr>
            <a:r>
              <a:rPr sz="2400" dirty="0">
                <a:latin typeface="Corbel" panose="020B0503020204020204"/>
                <a:cs typeface="Corbel" panose="020B0503020204020204"/>
              </a:rPr>
              <a:t>Detect</a:t>
            </a:r>
            <a:r>
              <a:rPr sz="2400" spc="-114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vehicle</a:t>
            </a:r>
            <a:r>
              <a:rPr sz="2400" spc="-8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speed</a:t>
            </a:r>
            <a:r>
              <a:rPr sz="2400" spc="-105" dirty="0">
                <a:latin typeface="Corbel" panose="020B0503020204020204"/>
                <a:cs typeface="Corbel" panose="020B0503020204020204"/>
              </a:rPr>
              <a:t> </a:t>
            </a:r>
            <a:r>
              <a:rPr sz="2400" dirty="0">
                <a:latin typeface="Corbel" panose="020B0503020204020204"/>
                <a:cs typeface="Corbel" panose="020B0503020204020204"/>
              </a:rPr>
              <a:t>limit</a:t>
            </a:r>
            <a:r>
              <a:rPr sz="2400" spc="-50" dirty="0">
                <a:latin typeface="Corbel" panose="020B0503020204020204"/>
                <a:cs typeface="Corbel" panose="020B0503020204020204"/>
              </a:rPr>
              <a:t> </a:t>
            </a:r>
            <a:r>
              <a:rPr sz="2400" spc="-10" dirty="0">
                <a:latin typeface="Corbel" panose="020B0503020204020204"/>
                <a:cs typeface="Corbel" panose="020B0503020204020204"/>
              </a:rPr>
              <a:t>violations.</a:t>
            </a:r>
            <a:endParaRPr sz="240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322262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30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</a:t>
            </a:r>
            <a:r>
              <a:rPr sz="3200" spc="-5" dirty="0"/>
              <a:t> </a:t>
            </a:r>
            <a:r>
              <a:rPr sz="3200" spc="-10" dirty="0"/>
              <a:t>(Flow</a:t>
            </a:r>
            <a:r>
              <a:rPr sz="3200" spc="-135" dirty="0"/>
              <a:t> </a:t>
            </a:r>
            <a:r>
              <a:rPr sz="3200" spc="-10" dirty="0"/>
              <a:t>Chart)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502598" y="1209675"/>
            <a:ext cx="7867650" cy="4994910"/>
            <a:chOff x="2502598" y="12096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059" y="12192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7360" y="12144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246824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</a:t>
            </a:r>
            <a:r>
              <a:rPr sz="3200" spc="-5" dirty="0"/>
              <a:t> </a:t>
            </a:r>
            <a:r>
              <a:rPr sz="3200" spc="-10" dirty="0"/>
              <a:t>(Flow</a:t>
            </a:r>
            <a:r>
              <a:rPr sz="3200" spc="-135" dirty="0"/>
              <a:t> </a:t>
            </a:r>
            <a:r>
              <a:rPr sz="3200" dirty="0"/>
              <a:t>Chart)</a:t>
            </a:r>
            <a:r>
              <a:rPr sz="3200" spc="-4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502598" y="1209675"/>
            <a:ext cx="7867650" cy="4994910"/>
            <a:chOff x="2502598" y="12096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059" y="12192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7360" y="12144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69" rIns="0" bIns="0" rtlCol="0">
            <a:spAutoFit/>
          </a:bodyPr>
          <a:lstStyle/>
          <a:p>
            <a:pPr marL="246824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</a:t>
            </a:r>
            <a:r>
              <a:rPr sz="3200" spc="-25" dirty="0"/>
              <a:t> </a:t>
            </a:r>
            <a:r>
              <a:rPr sz="3200" dirty="0"/>
              <a:t>&amp;</a:t>
            </a:r>
            <a:r>
              <a:rPr sz="3200" spc="-25" dirty="0"/>
              <a:t> </a:t>
            </a:r>
            <a:r>
              <a:rPr sz="3200" dirty="0"/>
              <a:t>Diagram</a:t>
            </a:r>
            <a:r>
              <a:rPr sz="3200" spc="-5" dirty="0"/>
              <a:t> </a:t>
            </a:r>
            <a:r>
              <a:rPr sz="3200" spc="-10" dirty="0"/>
              <a:t>(Flow</a:t>
            </a:r>
            <a:r>
              <a:rPr sz="3200" spc="-135" dirty="0"/>
              <a:t> </a:t>
            </a:r>
            <a:r>
              <a:rPr sz="3200" dirty="0"/>
              <a:t>Chart)</a:t>
            </a:r>
            <a:r>
              <a:rPr sz="3200" spc="-40" dirty="0"/>
              <a:t> </a:t>
            </a:r>
            <a:r>
              <a:rPr sz="3200" spc="-10" dirty="0"/>
              <a:t>(Contd.)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502598" y="1209675"/>
            <a:ext cx="7867650" cy="4994910"/>
            <a:chOff x="2502598" y="1209675"/>
            <a:chExt cx="7867650" cy="4994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059" y="1219200"/>
              <a:ext cx="7848600" cy="4975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7360" y="1214437"/>
              <a:ext cx="7858125" cy="4985385"/>
            </a:xfrm>
            <a:custGeom>
              <a:avLst/>
              <a:gdLst/>
              <a:ahLst/>
              <a:cxnLst/>
              <a:rect l="l" t="t" r="r" b="b"/>
              <a:pathLst>
                <a:path w="7858125" h="4985385">
                  <a:moveTo>
                    <a:pt x="0" y="4985385"/>
                  </a:moveTo>
                  <a:lnTo>
                    <a:pt x="7858125" y="4985385"/>
                  </a:lnTo>
                  <a:lnTo>
                    <a:pt x="7858125" y="0"/>
                  </a:lnTo>
                  <a:lnTo>
                    <a:pt x="0" y="0"/>
                  </a:lnTo>
                  <a:lnTo>
                    <a:pt x="0" y="4985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5269" rIns="0" bIns="0" rtlCol="0">
            <a:spAutoFit/>
          </a:bodyPr>
          <a:lstStyle/>
          <a:p>
            <a:pPr marL="239395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Convolutional</a:t>
            </a:r>
            <a:r>
              <a:rPr sz="3200" spc="-95" dirty="0"/>
              <a:t> </a:t>
            </a:r>
            <a:r>
              <a:rPr sz="3200" dirty="0"/>
              <a:t>Neural</a:t>
            </a:r>
            <a:r>
              <a:rPr sz="3200" spc="-55" dirty="0"/>
              <a:t> </a:t>
            </a:r>
            <a:r>
              <a:rPr sz="3200" dirty="0"/>
              <a:t>Networks</a:t>
            </a:r>
            <a:r>
              <a:rPr sz="3200" spc="-75" dirty="0"/>
              <a:t> </a:t>
            </a:r>
            <a:r>
              <a:rPr sz="3200" spc="-10" dirty="0"/>
              <a:t>(CNN)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96160" y="1537017"/>
            <a:ext cx="10088880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327660" indent="-287655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lang="en-US" sz="2400" dirty="0">
                <a:latin typeface="Corbel" panose="020B0503020204020204"/>
                <a:cs typeface="Corbel" panose="020B0503020204020204"/>
              </a:rPr>
              <a:t>A Convolutional Neural Network (CNN) is a type of Deep Learning model specially designed to analyze visual data like images or videos.</a:t>
            </a:r>
          </a:p>
          <a:p>
            <a:pPr marL="299720" marR="327660" indent="-287655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lang="en-US" sz="2400" b="1" dirty="0">
                <a:latin typeface="Corbel" panose="020B0503020204020204"/>
                <a:cs typeface="Corbel" panose="020B0503020204020204"/>
              </a:rPr>
              <a:t>How it works (in simple words):</a:t>
            </a:r>
            <a:r>
              <a:rPr lang="en-US" sz="2400" dirty="0">
                <a:latin typeface="Corbel" panose="020B0503020204020204"/>
                <a:cs typeface="Corbel" panose="020B0503020204020204"/>
              </a:rPr>
              <a:t>It scans an image in small parts (like a sliding window).It detects features like edges, shapes, </a:t>
            </a:r>
            <a:r>
              <a:rPr lang="en-US" sz="2400" dirty="0" err="1">
                <a:latin typeface="Corbel" panose="020B0503020204020204"/>
                <a:cs typeface="Corbel" panose="020B0503020204020204"/>
              </a:rPr>
              <a:t>patterns.But</a:t>
            </a:r>
            <a:r>
              <a:rPr lang="en-US" sz="2400" dirty="0">
                <a:latin typeface="Corbel" panose="020B0503020204020204"/>
                <a:cs typeface="Corbel" panose="020B0503020204020204"/>
              </a:rPr>
              <a:t> it doesn’t automatically tell you where in the image an object is or what label it has.</a:t>
            </a:r>
          </a:p>
          <a:p>
            <a:pPr marL="299720" marR="327660" indent="-287655">
              <a:lnSpc>
                <a:spcPct val="100000"/>
              </a:lnSpc>
              <a:spcBef>
                <a:spcPts val="100"/>
              </a:spcBef>
              <a:buSzPct val="144000"/>
              <a:buFont typeface="Arial MT"/>
              <a:buChar char="•"/>
              <a:tabLst>
                <a:tab pos="299720" algn="l"/>
              </a:tabLst>
            </a:pPr>
            <a:r>
              <a:rPr lang="en-US" sz="2400" dirty="0">
                <a:latin typeface="Corbel" panose="020B0503020204020204"/>
                <a:cs typeface="Corbel" panose="020B0503020204020204"/>
              </a:rPr>
              <a:t>It layers this information to understand complex things, like faces, vehicles, etc.</a:t>
            </a:r>
            <a:endParaRPr sz="2400" dirty="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2104" y="487616"/>
            <a:ext cx="5236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55" dirty="0"/>
              <a:t> </a:t>
            </a:r>
            <a:r>
              <a:rPr dirty="0"/>
              <a:t>to</a:t>
            </a:r>
            <a:r>
              <a:rPr spc="-440" dirty="0"/>
              <a:t> </a:t>
            </a:r>
            <a:r>
              <a:rPr spc="-25" dirty="0"/>
              <a:t>YOLOv8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988" y="1549717"/>
            <a:ext cx="9867900" cy="3814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10"/>
              </a:spcBef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Technically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speaking,</a:t>
            </a: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convolutional</a:t>
            </a:r>
            <a:r>
              <a:rPr sz="20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neural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models,</a:t>
            </a: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created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sz="2000" spc="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000" spc="4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PyTorch</a:t>
            </a:r>
            <a:r>
              <a:rPr sz="20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framework.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sz="20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20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0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 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by 	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Ultralytics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cutting-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edge,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state-of-the-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art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(SOTA)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model,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builds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success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versions,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introducing  new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improvements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enhanced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performance,</a:t>
            </a:r>
            <a:r>
              <a:rPr sz="20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flexibility,</a:t>
            </a:r>
            <a:r>
              <a:rPr sz="20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efficiency.</a:t>
            </a:r>
            <a:r>
              <a:rPr sz="20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sz="20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20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0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20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2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0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tasks,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2000" spc="2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detection,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segmentation,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pose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estimation,</a:t>
            </a:r>
            <a:r>
              <a:rPr sz="2000" spc="229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tracking,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229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classification.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This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versatility</a:t>
            </a:r>
            <a:r>
              <a:rPr sz="20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0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0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leverage</a:t>
            </a:r>
            <a:r>
              <a:rPr sz="200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YOLOv8's</a:t>
            </a:r>
            <a:r>
              <a:rPr sz="20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20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0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diverse</a:t>
            </a:r>
            <a:r>
              <a:rPr sz="20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20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and 	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domains.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180" marR="7620" indent="-285115" algn="just">
              <a:lnSpc>
                <a:spcPct val="99000"/>
              </a:lnSpc>
              <a:spcBef>
                <a:spcPts val="1155"/>
              </a:spcBef>
              <a:buSzPct val="145000"/>
              <a:buFont typeface="Arial MT"/>
              <a:buChar char="•"/>
              <a:tabLst>
                <a:tab pos="29972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sz="2000" b="1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20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family</a:t>
            </a:r>
            <a:r>
              <a:rPr sz="20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2000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0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20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0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0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Ultralytics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state-of-the-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art</a:t>
            </a:r>
            <a:r>
              <a:rPr sz="2000" spc="20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performance.</a:t>
            </a:r>
            <a:r>
              <a:rPr sz="2000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Leveraging</a:t>
            </a:r>
            <a:r>
              <a:rPr sz="2000" spc="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20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2000" spc="2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</a:t>
            </a:r>
            <a:r>
              <a:rPr sz="2000" spc="2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versions,</a:t>
            </a:r>
            <a:r>
              <a:rPr sz="2000" spc="2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YOLOv8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faster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accurate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unified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framework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training 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performing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Detection,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Instance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Segmentation,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Classification.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3998" y="942975"/>
            <a:ext cx="8827770" cy="4972050"/>
            <a:chOff x="2273998" y="942975"/>
            <a:chExt cx="8827770" cy="497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3459" y="952500"/>
              <a:ext cx="8808720" cy="4953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8760" y="947737"/>
              <a:ext cx="8818245" cy="4962525"/>
            </a:xfrm>
            <a:custGeom>
              <a:avLst/>
              <a:gdLst/>
              <a:ahLst/>
              <a:cxnLst/>
              <a:rect l="l" t="t" r="r" b="b"/>
              <a:pathLst>
                <a:path w="8818245" h="4962525">
                  <a:moveTo>
                    <a:pt x="0" y="4962525"/>
                  </a:moveTo>
                  <a:lnTo>
                    <a:pt x="8818244" y="4962525"/>
                  </a:lnTo>
                  <a:lnTo>
                    <a:pt x="8818244" y="0"/>
                  </a:lnTo>
                  <a:lnTo>
                    <a:pt x="0" y="0"/>
                  </a:lnTo>
                  <a:lnTo>
                    <a:pt x="0" y="4962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1265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MT</vt:lpstr>
      <vt:lpstr>Calibri</vt:lpstr>
      <vt:lpstr>Corbel</vt:lpstr>
      <vt:lpstr>Times New Roman</vt:lpstr>
      <vt:lpstr>YAFcfkb7jcU 0</vt:lpstr>
      <vt:lpstr>Office Theme</vt:lpstr>
      <vt:lpstr>Traffic Monitoring System using Python-OpenCV and YOLOv8</vt:lpstr>
      <vt:lpstr>Introduction</vt:lpstr>
      <vt:lpstr>Goal of the Project</vt:lpstr>
      <vt:lpstr>Design &amp; Diagram (Flow Chart)</vt:lpstr>
      <vt:lpstr>Design &amp; Diagram (Flow Chart) (Contd.)</vt:lpstr>
      <vt:lpstr>Design &amp; Diagram (Flow Chart) (Contd.)</vt:lpstr>
      <vt:lpstr>Convolutional Neural Networks (CNN)</vt:lpstr>
      <vt:lpstr>Introduction to YOLOv8</vt:lpstr>
      <vt:lpstr>PowerPoint Presentation</vt:lpstr>
      <vt:lpstr>PowerPoint Presentation</vt:lpstr>
      <vt:lpstr>Design &amp; Diagram</vt:lpstr>
      <vt:lpstr>Design &amp; Diagram (Contd.)</vt:lpstr>
      <vt:lpstr>Design &amp; Diagram (Contd.)</vt:lpstr>
      <vt:lpstr>Design &amp; Diagram (Contd.)</vt:lpstr>
      <vt:lpstr>Design &amp; Diagram (Contd.)</vt:lpstr>
      <vt:lpstr>Design &amp; Diagram (Use Case Diagram)</vt:lpstr>
      <vt:lpstr>Design &amp; Diagram (DFD)</vt:lpstr>
      <vt:lpstr>Design &amp; Diagram (DFD)</vt:lpstr>
      <vt:lpstr>Design &amp; Diagram (Class Diagram)</vt:lpstr>
      <vt:lpstr>Modules that We Used in this Project</vt:lpstr>
      <vt:lpstr>Contd.</vt:lpstr>
      <vt:lpstr>Contd.</vt:lpstr>
      <vt:lpstr>Contd.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Debajyoti2001</dc:creator>
  <cp:lastModifiedBy>Uday Kumar Naik Mudavath</cp:lastModifiedBy>
  <cp:revision>10</cp:revision>
  <dcterms:created xsi:type="dcterms:W3CDTF">2025-04-27T06:57:00Z</dcterms:created>
  <dcterms:modified xsi:type="dcterms:W3CDTF">2025-05-09T05:00:02Z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2025-04-27T05:30:00Z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0E82CF898039400D8CAFFBB09FCED961_12</vt:lpwstr>
  </property>
  <property fmtid="{D5CDD505-2E9C-101B-9397-08002B2CF9AE}" pid="7" name="KSOProductBuildVer">
    <vt:lpwstr>1033-12.2.0.20795</vt:lpwstr>
  </property>
</Properties>
</file>