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3.xml" ContentType="application/vnd.openxmlformats-officedocument.presentationml.notes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19.tiff" ContentType="image/tiff"/>
  <Override PartName="/ppt/media/image8.png" ContentType="image/png"/>
  <Override PartName="/ppt/media/image4.png" ContentType="image/png"/>
  <Override PartName="/ppt/media/image23.png" ContentType="image/png"/>
  <Override PartName="/ppt/media/image18.tiff" ContentType="image/tiff"/>
  <Override PartName="/ppt/media/image26.tiff" ContentType="image/tiff"/>
  <Override PartName="/ppt/media/image17.png" ContentType="image/png"/>
  <Override PartName="/ppt/media/image16.tiff" ContentType="image/tiff"/>
  <Override PartName="/ppt/media/image24.tiff" ContentType="image/tiff"/>
  <Override PartName="/ppt/media/image9.png" ContentType="image/png"/>
  <Override PartName="/ppt/media/image5.png" ContentType="image/png"/>
  <Override PartName="/ppt/media/image15.tiff" ContentType="image/tiff"/>
  <Override PartName="/ppt/media/image14.tiff" ContentType="image/tiff"/>
  <Override PartName="/ppt/media/image22.tiff" ContentType="image/tiff"/>
  <Override PartName="/ppt/media/image13.tiff" ContentType="image/tiff"/>
  <Override PartName="/ppt/media/image21.tiff" ContentType="image/tiff"/>
  <Override PartName="/ppt/media/image1.wmf" ContentType="image/x-wmf"/>
  <Override PartName="/ppt/media/image12.tiff" ContentType="image/tiff"/>
  <Override PartName="/ppt/media/image20.tiff" ContentType="image/tiff"/>
  <Override PartName="/ppt/media/image6.png" ContentType="image/png"/>
  <Override PartName="/ppt/media/image25.png" ContentType="image/png"/>
  <Override PartName="/ppt/media/image11.tiff" ContentType="image/tiff"/>
  <Override PartName="/ppt/media/image3.jpeg" ContentType="image/jpeg"/>
  <Override PartName="/ppt/media/image10.tiff" ContentType="image/tiff"/>
  <Override PartName="/ppt/media/image2.jpeg" ContentType="image/jpeg"/>
  <Override PartName="/ppt/media/image7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it-IT"/>
              <a:t>Click to edit the notes format</a:t>
            </a:r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it-IT"/>
              <a:t>&lt;header&gt;</a:t>
            </a:r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it-IT"/>
              <a:t>&lt;date/time&gt;</a:t>
            </a:r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it-IT"/>
              <a:t>&lt;footer&gt;</a:t>
            </a:r>
            <a:endParaRPr/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BA00706C-FDA9-458C-8183-E516F3F50A86}" type="slidenum">
              <a:rPr lang="it-IT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003560" y="9723600"/>
            <a:ext cx="3123720" cy="472680"/>
          </a:xfrm>
          <a:prstGeom prst="rect">
            <a:avLst/>
          </a:prstGeom>
        </p:spPr>
        <p:txBody>
          <a:bodyPr anchor="b" bIns="47880" lIns="95400" rIns="95400" tIns="47880"/>
          <a:p>
            <a:pPr>
              <a:lnSpc>
                <a:spcPct val="100000"/>
              </a:lnSpc>
            </a:pPr>
            <a:fld id="{E9B52743-CDAF-46D9-A3BB-93D60D95F154}" type="slidenum">
              <a:rPr lang="it-IT" sz="1300"/>
              <a:t>&lt;number&gt;</a:t>
            </a:fld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961920" y="4900680"/>
            <a:ext cx="5204880" cy="4584240"/>
          </a:xfrm>
          <a:prstGeom prst="rect">
            <a:avLst/>
          </a:prstGeom>
        </p:spPr>
        <p:txBody>
          <a:bodyPr bIns="47880" lIns="95400" rIns="95400" tIns="47880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003560" y="9723600"/>
            <a:ext cx="3123720" cy="472680"/>
          </a:xfrm>
          <a:prstGeom prst="rect">
            <a:avLst/>
          </a:prstGeom>
        </p:spPr>
        <p:txBody>
          <a:bodyPr anchor="b" bIns="47880" lIns="95400" rIns="95400" tIns="47880"/>
          <a:p>
            <a:pPr>
              <a:lnSpc>
                <a:spcPct val="100000"/>
              </a:lnSpc>
            </a:pPr>
            <a:fld id="{7E7ACF45-0C72-410E-AE22-55EC0920B228}" type="slidenum">
              <a:rPr lang="it-IT" sz="13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961920" y="4900680"/>
            <a:ext cx="5204880" cy="4584240"/>
          </a:xfrm>
          <a:prstGeom prst="rect">
            <a:avLst/>
          </a:prstGeom>
        </p:spPr>
        <p:txBody>
          <a:bodyPr bIns="47880" lIns="95400" rIns="95400" tIns="47880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003560" y="9723600"/>
            <a:ext cx="3123720" cy="472680"/>
          </a:xfrm>
          <a:prstGeom prst="rect">
            <a:avLst/>
          </a:prstGeom>
        </p:spPr>
        <p:txBody>
          <a:bodyPr anchor="b" bIns="47880" lIns="95400" rIns="95400" tIns="47880"/>
          <a:p>
            <a:pPr>
              <a:lnSpc>
                <a:spcPct val="100000"/>
              </a:lnSpc>
            </a:pPr>
            <a:fld id="{4B3EBE97-AF08-4B65-8D55-A617A2B37329}" type="slidenum">
              <a:rPr lang="it-IT" sz="13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961920" y="4900680"/>
            <a:ext cx="5204880" cy="4584240"/>
          </a:xfrm>
          <a:prstGeom prst="rect">
            <a:avLst/>
          </a:prstGeom>
        </p:spPr>
        <p:txBody>
          <a:bodyPr bIns="47880" lIns="95400" rIns="95400" tIns="47880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961920" y="4900680"/>
            <a:ext cx="5204880" cy="4584240"/>
          </a:xfrm>
          <a:prstGeom prst="rect">
            <a:avLst/>
          </a:prstGeom>
        </p:spPr>
        <p:txBody>
          <a:bodyPr bIns="47880" lIns="95400" rIns="95400" tIns="47880"/>
          <a:p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4003560" y="9723600"/>
            <a:ext cx="3123720" cy="472680"/>
          </a:xfrm>
          <a:prstGeom prst="rect">
            <a:avLst/>
          </a:prstGeom>
        </p:spPr>
        <p:txBody>
          <a:bodyPr anchor="b" bIns="47880" lIns="95400" rIns="95400" tIns="47880"/>
          <a:p>
            <a:pPr>
              <a:lnSpc>
                <a:spcPct val="100000"/>
              </a:lnSpc>
            </a:pPr>
            <a:fld id="{48751D27-8003-4D9C-9C74-D3FE5BF81A1B}" type="slidenum">
              <a:rPr lang="it-IT" sz="1300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961920" y="4900680"/>
            <a:ext cx="5204880" cy="4584240"/>
          </a:xfrm>
          <a:prstGeom prst="rect">
            <a:avLst/>
          </a:prstGeom>
        </p:spPr>
        <p:txBody>
          <a:bodyPr bIns="47880" lIns="95400" rIns="95400" tIns="47880"/>
          <a:p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003560" y="9723600"/>
            <a:ext cx="3123720" cy="472680"/>
          </a:xfrm>
          <a:prstGeom prst="rect">
            <a:avLst/>
          </a:prstGeom>
        </p:spPr>
        <p:txBody>
          <a:bodyPr anchor="b" bIns="47880" lIns="95400" rIns="95400" tIns="47880"/>
          <a:p>
            <a:pPr>
              <a:lnSpc>
                <a:spcPct val="100000"/>
              </a:lnSpc>
            </a:pPr>
            <a:fld id="{0C234356-8F2E-4925-86F0-589AD497943B}" type="slidenum">
              <a:rPr lang="it-IT" sz="1300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961920" y="4900680"/>
            <a:ext cx="5204880" cy="4584240"/>
          </a:xfrm>
          <a:prstGeom prst="rect">
            <a:avLst/>
          </a:prstGeom>
        </p:spPr>
        <p:txBody>
          <a:bodyPr bIns="47880" lIns="95400" rIns="95400" tIns="47880"/>
          <a:p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4003560" y="9723600"/>
            <a:ext cx="3123720" cy="472680"/>
          </a:xfrm>
          <a:prstGeom prst="rect">
            <a:avLst/>
          </a:prstGeom>
        </p:spPr>
        <p:txBody>
          <a:bodyPr anchor="b" bIns="47880" lIns="95400" rIns="95400" tIns="47880"/>
          <a:p>
            <a:pPr>
              <a:lnSpc>
                <a:spcPct val="100000"/>
              </a:lnSpc>
            </a:pPr>
            <a:fld id="{92E3FF16-9E8C-4A4C-8AC6-1A03A22175AA}" type="slidenum">
              <a:rPr lang="it-IT" sz="1300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961920" y="4900680"/>
            <a:ext cx="5204880" cy="4584240"/>
          </a:xfrm>
          <a:prstGeom prst="rect">
            <a:avLst/>
          </a:prstGeom>
        </p:spPr>
        <p:txBody>
          <a:bodyPr bIns="47880" lIns="95400" rIns="95400" tIns="47880"/>
          <a:p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003560" y="9723600"/>
            <a:ext cx="3123720" cy="472680"/>
          </a:xfrm>
          <a:prstGeom prst="rect">
            <a:avLst/>
          </a:prstGeom>
        </p:spPr>
        <p:txBody>
          <a:bodyPr anchor="b" bIns="47880" lIns="95400" rIns="95400" tIns="47880"/>
          <a:p>
            <a:pPr>
              <a:lnSpc>
                <a:spcPct val="100000"/>
              </a:lnSpc>
            </a:pPr>
            <a:fld id="{E06C1149-36ED-4349-BAAB-EC660C57646C}" type="slidenum">
              <a:rPr lang="it-IT" sz="1300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95280" y="333360"/>
            <a:ext cx="8281800" cy="465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95280" y="1197000"/>
            <a:ext cx="8569080" cy="2609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95280" y="4054680"/>
            <a:ext cx="8569080" cy="2609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95280" y="333360"/>
            <a:ext cx="8281800" cy="465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95280" y="1197000"/>
            <a:ext cx="4181400" cy="2609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785840" y="1197000"/>
            <a:ext cx="4181400" cy="2609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785840" y="4054680"/>
            <a:ext cx="4181400" cy="2609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95280" y="4054680"/>
            <a:ext cx="4181400" cy="2609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95280" y="333360"/>
            <a:ext cx="8281800" cy="465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95280" y="1197000"/>
            <a:ext cx="4181400" cy="2609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785840" y="1197000"/>
            <a:ext cx="4181400" cy="2609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4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40880" y="4054320"/>
            <a:ext cx="3270600" cy="2609640"/>
          </a:xfrm>
          <a:prstGeom prst="rect">
            <a:avLst/>
          </a:prstGeom>
          <a:ln>
            <a:noFill/>
          </a:ln>
        </p:spPr>
      </p:pic>
      <p:pic>
        <p:nvPicPr>
          <p:cNvPr descr="" id="4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850320" y="4054320"/>
            <a:ext cx="3270600" cy="2609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95280" y="333360"/>
            <a:ext cx="8281800" cy="465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95280" y="1197000"/>
            <a:ext cx="8569080" cy="54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95280" y="333360"/>
            <a:ext cx="8281800" cy="465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95280" y="1197000"/>
            <a:ext cx="8569080" cy="54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95280" y="333360"/>
            <a:ext cx="8281800" cy="465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95280" y="1197000"/>
            <a:ext cx="4181400" cy="54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785840" y="1197000"/>
            <a:ext cx="4181400" cy="54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280" y="333360"/>
            <a:ext cx="8281800" cy="465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95280" y="333360"/>
            <a:ext cx="8281800" cy="633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95280" y="333360"/>
            <a:ext cx="8281800" cy="465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95280" y="1197000"/>
            <a:ext cx="4181400" cy="2609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395280" y="4054680"/>
            <a:ext cx="4181400" cy="2609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785840" y="1197000"/>
            <a:ext cx="4181400" cy="54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95280" y="333360"/>
            <a:ext cx="8281800" cy="465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395280" y="1197000"/>
            <a:ext cx="8569080" cy="54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95280" y="333360"/>
            <a:ext cx="8281800" cy="465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95280" y="1197000"/>
            <a:ext cx="4181400" cy="54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785840" y="1197000"/>
            <a:ext cx="4181400" cy="2609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785840" y="4054680"/>
            <a:ext cx="4181400" cy="2609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95280" y="333360"/>
            <a:ext cx="8281800" cy="465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95280" y="1197000"/>
            <a:ext cx="4181400" cy="2609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785840" y="1197000"/>
            <a:ext cx="4181400" cy="2609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95280" y="4054680"/>
            <a:ext cx="8568720" cy="2609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95280" y="333360"/>
            <a:ext cx="8281800" cy="465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95280" y="1197000"/>
            <a:ext cx="8569080" cy="2609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95280" y="4054680"/>
            <a:ext cx="8569080" cy="2609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95280" y="333360"/>
            <a:ext cx="8281800" cy="465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95280" y="1197000"/>
            <a:ext cx="4181400" cy="2609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785840" y="1197000"/>
            <a:ext cx="4181400" cy="2609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785840" y="4054680"/>
            <a:ext cx="4181400" cy="2609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395280" y="4054680"/>
            <a:ext cx="4181400" cy="2609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95280" y="333360"/>
            <a:ext cx="8281800" cy="465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95280" y="1197000"/>
            <a:ext cx="4181400" cy="2609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785840" y="1197000"/>
            <a:ext cx="4181400" cy="2609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8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40880" y="4054320"/>
            <a:ext cx="3270600" cy="2609640"/>
          </a:xfrm>
          <a:prstGeom prst="rect">
            <a:avLst/>
          </a:prstGeom>
          <a:ln>
            <a:noFill/>
          </a:ln>
        </p:spPr>
      </p:pic>
      <p:pic>
        <p:nvPicPr>
          <p:cNvPr descr="" id="8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850320" y="4054320"/>
            <a:ext cx="3270600" cy="2609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5280" y="333360"/>
            <a:ext cx="8281800" cy="465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95280" y="1197000"/>
            <a:ext cx="8569080" cy="54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95280" y="333360"/>
            <a:ext cx="8281800" cy="465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95280" y="1197000"/>
            <a:ext cx="4181400" cy="54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785840" y="1197000"/>
            <a:ext cx="4181400" cy="54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95280" y="333360"/>
            <a:ext cx="8281800" cy="465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395280" y="333360"/>
            <a:ext cx="8281800" cy="633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95280" y="333360"/>
            <a:ext cx="8281800" cy="465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95280" y="1197000"/>
            <a:ext cx="4181400" cy="2609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95280" y="4054680"/>
            <a:ext cx="4181400" cy="2609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785840" y="1197000"/>
            <a:ext cx="4181400" cy="54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95280" y="333360"/>
            <a:ext cx="8281800" cy="465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95280" y="1197000"/>
            <a:ext cx="4181400" cy="54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785840" y="1197000"/>
            <a:ext cx="4181400" cy="2609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785840" y="4054680"/>
            <a:ext cx="4181400" cy="2609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95280" y="333360"/>
            <a:ext cx="8281800" cy="465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95280" y="1197000"/>
            <a:ext cx="4181400" cy="2609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85840" y="1197000"/>
            <a:ext cx="4181400" cy="2609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95280" y="4054680"/>
            <a:ext cx="8568720" cy="2609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95280" y="907920"/>
            <a:ext cx="8226000" cy="31320"/>
          </a:xfrm>
          <a:prstGeom prst="rect">
            <a:avLst/>
          </a:prstGeom>
          <a:gradFill>
            <a:gsLst>
              <a:gs pos="0">
                <a:srgbClr val="e3000e"/>
              </a:gs>
              <a:gs pos="100000">
                <a:srgbClr val="0033cc"/>
              </a:gs>
            </a:gsLst>
            <a:lin ang="0"/>
          </a:gradFill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5043600" y="5274720"/>
            <a:ext cx="2832840" cy="637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 sz="1600">
                <a:solidFill>
                  <a:srgbClr val="000000"/>
                </a:solidFill>
                <a:latin typeface="Arial"/>
                <a:ea typeface="ＭＳ Ｐゴシック"/>
              </a:rPr>
              <a:t>Oxford e-Research Centre </a:t>
            </a:r>
            <a:endParaRPr/>
          </a:p>
          <a:p>
            <a:pPr>
              <a:lnSpc>
                <a:spcPct val="100000"/>
              </a:lnSpc>
            </a:pPr>
            <a:r>
              <a:rPr lang="it-IT" sz="1600">
                <a:solidFill>
                  <a:srgbClr val="000000"/>
                </a:solidFill>
                <a:latin typeface="Arial"/>
                <a:ea typeface="ＭＳ Ｐゴシック"/>
              </a:rPr>
              <a:t>University of Oxford, UK</a:t>
            </a:r>
            <a:r>
              <a:rPr lang="it-IT" sz="140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>
            <a:off x="3003840" y="551880"/>
            <a:ext cx="3392280" cy="13690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it-IT">
                <a:solidFill>
                  <a:srgbClr val="000000"/>
                </a:solidFill>
                <a:latin typeface="Optima"/>
                <a:ea typeface="Optima"/>
              </a:rPr>
              <a:t>Workshop on Open Citations 2018</a:t>
            </a:r>
            <a:r>
              <a:rPr b="1" lang="it-IT">
                <a:solidFill>
                  <a:srgbClr val="0033cc"/>
                </a:solidFill>
                <a:latin typeface="Optima"/>
                <a:ea typeface="Optima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r>
              <a:rPr lang="it-IT" sz="1600">
                <a:solidFill>
                  <a:srgbClr val="0033cc"/>
                </a:solidFill>
                <a:latin typeface="Optima"/>
                <a:ea typeface="Optima"/>
              </a:rPr>
              <a:t>University of Bologna</a:t>
            </a:r>
            <a:endParaRPr/>
          </a:p>
          <a:p>
            <a:pPr algn="ctr">
              <a:lnSpc>
                <a:spcPct val="100000"/>
              </a:lnSpc>
            </a:pPr>
            <a:r>
              <a:rPr lang="it-IT" sz="1600">
                <a:solidFill>
                  <a:srgbClr val="0033cc"/>
                </a:solidFill>
                <a:latin typeface="Optima"/>
                <a:ea typeface="Optima"/>
              </a:rPr>
              <a:t> </a:t>
            </a:r>
            <a:r>
              <a:rPr lang="it-IT" sz="1600">
                <a:solidFill>
                  <a:srgbClr val="0033cc"/>
                </a:solidFill>
                <a:latin typeface="Optima"/>
                <a:ea typeface="Optima"/>
              </a:rPr>
              <a:t>Bologna, Italy</a:t>
            </a:r>
            <a:endParaRPr/>
          </a:p>
          <a:p>
            <a:pPr algn="ctr">
              <a:lnSpc>
                <a:spcPct val="100000"/>
              </a:lnSpc>
            </a:pPr>
            <a:r>
              <a:rPr lang="it-IT" sz="1600">
                <a:solidFill>
                  <a:srgbClr val="0033cc"/>
                </a:solidFill>
                <a:latin typeface="Optima"/>
                <a:ea typeface="Optima"/>
              </a:rPr>
              <a:t>3 September 2018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642240" y="6453360"/>
            <a:ext cx="6809400" cy="242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 sz="800">
                <a:solidFill>
                  <a:srgbClr val="0033cc"/>
                </a:solidFill>
                <a:latin typeface="Arial"/>
                <a:ea typeface="ＭＳ Ｐゴシック"/>
              </a:rPr>
              <a:t>© David Shotton 2018       Published under the Creative Commons Attribution-Noncommercial-Share Alike 4.0 Licence</a:t>
            </a:r>
            <a:r>
              <a:rPr lang="it-IT" sz="1000">
                <a:solidFill>
                  <a:srgbClr val="0033cc"/>
                </a:solidFill>
                <a:latin typeface="Arial"/>
                <a:ea typeface="ＭＳ Ｐゴシック"/>
              </a:rPr>
              <a:t>   </a:t>
            </a:r>
            <a:endParaRPr/>
          </a:p>
        </p:txBody>
      </p:sp>
      <p:sp>
        <p:nvSpPr>
          <p:cNvPr id="4" name="CustomShape 5"/>
          <p:cNvSpPr/>
          <p:nvPr/>
        </p:nvSpPr>
        <p:spPr>
          <a:xfrm>
            <a:off x="664560" y="5697000"/>
            <a:ext cx="3057840" cy="30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cc3300"/>
                </a:solidFill>
                <a:latin typeface="Arial"/>
                <a:ea typeface="ＭＳ Ｐゴシック"/>
              </a:rPr>
              <a:t>david.shotton@opencitations.net</a:t>
            </a:r>
            <a:endParaRPr/>
          </a:p>
        </p:txBody>
      </p:sp>
      <p:pic>
        <p:nvPicPr>
          <p:cNvPr descr="" id="5" name="Picture 1056"/>
          <p:cNvPicPr/>
          <p:nvPr/>
        </p:nvPicPr>
        <p:blipFill>
          <a:blip r:embed="rId2"/>
          <a:stretch>
            <a:fillRect/>
          </a:stretch>
        </p:blipFill>
        <p:spPr>
          <a:xfrm>
            <a:off x="7753320" y="6423120"/>
            <a:ext cx="780840" cy="304560"/>
          </a:xfrm>
          <a:prstGeom prst="rect">
            <a:avLst/>
          </a:prstGeom>
          <a:ln>
            <a:noFill/>
          </a:ln>
        </p:spPr>
      </p:pic>
      <p:sp>
        <p:nvSpPr>
          <p:cNvPr id="6" name="CustomShape 6"/>
          <p:cNvSpPr/>
          <p:nvPr/>
        </p:nvSpPr>
        <p:spPr>
          <a:xfrm>
            <a:off x="660240" y="5267160"/>
            <a:ext cx="3024000" cy="395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 sz="2000">
                <a:solidFill>
                  <a:srgbClr val="000000"/>
                </a:solidFill>
                <a:latin typeface="Arial"/>
                <a:ea typeface="ＭＳ Ｐゴシック"/>
              </a:rPr>
              <a:t>David Shotton</a:t>
            </a:r>
            <a:endParaRPr/>
          </a:p>
        </p:txBody>
      </p:sp>
      <p:pic>
        <p:nvPicPr>
          <p:cNvPr descr="" id="7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7720200" y="5129280"/>
            <a:ext cx="869760" cy="957600"/>
          </a:xfrm>
          <a:prstGeom prst="rect">
            <a:avLst/>
          </a:prstGeom>
          <a:ln>
            <a:noFill/>
          </a:ln>
        </p:spPr>
      </p:pic>
      <p:sp>
        <p:nvSpPr>
          <p:cNvPr id="8" name="CustomShape 7"/>
          <p:cNvSpPr/>
          <p:nvPr/>
        </p:nvSpPr>
        <p:spPr>
          <a:xfrm>
            <a:off x="3386520" y="2693520"/>
            <a:ext cx="5036760" cy="456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it-IT" sz="2400">
                <a:solidFill>
                  <a:srgbClr val="000000"/>
                </a:solidFill>
                <a:latin typeface="Tahoma"/>
                <a:ea typeface="ＭＳ Ｐゴシック"/>
              </a:rPr>
              <a:t>Introduction</a:t>
            </a:r>
            <a:endParaRPr/>
          </a:p>
        </p:txBody>
      </p:sp>
      <p:pic>
        <p:nvPicPr>
          <p:cNvPr descr="" id="9" name="Picture 20"/>
          <p:cNvPicPr/>
          <p:nvPr/>
        </p:nvPicPr>
        <p:blipFill>
          <a:blip r:embed="rId4"/>
          <a:stretch>
            <a:fillRect/>
          </a:stretch>
        </p:blipFill>
        <p:spPr>
          <a:xfrm>
            <a:off x="3656160" y="5000760"/>
            <a:ext cx="935640" cy="1169640"/>
          </a:xfrm>
          <a:prstGeom prst="rect">
            <a:avLst/>
          </a:prstGeom>
          <a:ln>
            <a:noFill/>
          </a:ln>
        </p:spPr>
      </p:pic>
      <p:sp>
        <p:nvSpPr>
          <p:cNvPr id="10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1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95280" y="907920"/>
            <a:ext cx="8226000" cy="31320"/>
          </a:xfrm>
          <a:prstGeom prst="rect">
            <a:avLst/>
          </a:prstGeom>
          <a:gradFill>
            <a:gsLst>
              <a:gs pos="0">
                <a:srgbClr val="e3000e"/>
              </a:gs>
              <a:gs pos="100000">
                <a:srgbClr val="0033cc"/>
              </a:gs>
            </a:gsLst>
            <a:lin ang="0"/>
          </a:gradFill>
          <a:ln>
            <a:noFill/>
          </a:ln>
        </p:spPr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395280" y="333360"/>
            <a:ext cx="8281800" cy="46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6600"/>
                </a:solidFill>
                <a:latin typeface="Arial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395280" y="1197000"/>
            <a:ext cx="8569080" cy="547164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tif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tif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tiff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tiff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tiff"/><Relationship Id="rId4" Type="http://schemas.openxmlformats.org/officeDocument/2006/relationships/image" Target="../media/image11.tiff"/><Relationship Id="rId5" Type="http://schemas.openxmlformats.org/officeDocument/2006/relationships/image" Target="../media/image12.tiff"/><Relationship Id="rId6" Type="http://schemas.openxmlformats.org/officeDocument/2006/relationships/image" Target="../media/image13.tiff"/><Relationship Id="rId7" Type="http://schemas.openxmlformats.org/officeDocument/2006/relationships/image" Target="../media/image14.tiff"/><Relationship Id="rId8" Type="http://schemas.openxmlformats.org/officeDocument/2006/relationships/image" Target="../media/image15.tiff"/><Relationship Id="rId9" Type="http://schemas.openxmlformats.org/officeDocument/2006/relationships/image" Target="../media/image16.tiff"/><Relationship Id="rId10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tiff"/><Relationship Id="rId2" Type="http://schemas.openxmlformats.org/officeDocument/2006/relationships/image" Target="../media/image19.tiff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tif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95280" y="333360"/>
            <a:ext cx="8281800" cy="46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6600"/>
                </a:solidFill>
                <a:latin typeface="Arial"/>
                <a:ea typeface="ＭＳ Ｐゴシック"/>
              </a:rPr>
              <a:t>Requirements for Open Scholarship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315360" y="1130400"/>
            <a:ext cx="8649000" cy="54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808080"/>
                </a:solidFill>
                <a:latin typeface="Arial"/>
                <a:ea typeface="ＭＳ Ｐゴシック"/>
              </a:rPr>
              <a:t>FAIR principles (https://www.force11.org/group/fairgroup/fairprinciples)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>
                <a:solidFill>
                  <a:srgbClr val="808080"/>
                </a:solidFill>
                <a:latin typeface="Arial"/>
                <a:ea typeface="ＭＳ Ｐゴシック"/>
              </a:rPr>
              <a:t>To facilitate humans and machines in their discovery of, access to, integration and analysis of scholarly material, stuff should be</a:t>
            </a:r>
            <a:endParaRPr/>
          </a:p>
          <a:p>
            <a:pPr lvl="2"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808080"/>
                </a:solidFill>
                <a:latin typeface="Arial"/>
                <a:ea typeface="Arial"/>
              </a:rPr>
              <a:t>Findable</a:t>
            </a:r>
            <a:endParaRPr/>
          </a:p>
          <a:p>
            <a:pPr lvl="2"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808080"/>
                </a:solidFill>
                <a:latin typeface="Arial"/>
                <a:ea typeface="Arial"/>
              </a:rPr>
              <a:t>Accessible</a:t>
            </a:r>
            <a:endParaRPr/>
          </a:p>
          <a:p>
            <a:pPr lvl="2"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808080"/>
                </a:solidFill>
                <a:latin typeface="Arial"/>
                <a:ea typeface="Arial"/>
              </a:rPr>
              <a:t>Interoperable </a:t>
            </a:r>
            <a:endParaRPr/>
          </a:p>
          <a:p>
            <a:pPr lvl="2"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808080"/>
                </a:solidFill>
                <a:latin typeface="Arial"/>
                <a:ea typeface="Arial"/>
              </a:rPr>
              <a:t>Re-usable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b01088"/>
                </a:solidFill>
                <a:latin typeface="Arial"/>
                <a:ea typeface="ＭＳ Ｐゴシック"/>
              </a:rPr>
              <a:t>The Initiative for Open Citations goals </a:t>
            </a: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(</a:t>
            </a:r>
            <a:r>
              <a:rPr lang="en-US">
                <a:solidFill>
                  <a:srgbClr val="0070c0"/>
                </a:solidFill>
                <a:latin typeface="Arial"/>
                <a:ea typeface="ＭＳ Ｐゴシック"/>
              </a:rPr>
              <a:t>https://i4oc.org/#goals</a:t>
            </a: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) 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To facilitate reuse, stuff (citations) should be</a:t>
            </a:r>
            <a:endParaRPr/>
          </a:p>
          <a:p>
            <a:pPr lvl="2"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10b116"/>
                </a:solidFill>
                <a:latin typeface="Arial"/>
                <a:ea typeface="Arial"/>
              </a:rPr>
              <a:t>Structured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 (accessible in common, machine-readable formats)</a:t>
            </a:r>
            <a:endParaRPr/>
          </a:p>
          <a:p>
            <a:pPr lvl="2"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10b116"/>
                </a:solidFill>
                <a:latin typeface="Arial"/>
                <a:ea typeface="Arial"/>
              </a:rPr>
              <a:t>Separable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 (metadata available without access to source publications)</a:t>
            </a:r>
            <a:endParaRPr/>
          </a:p>
          <a:p>
            <a:pPr lvl="2"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10b116"/>
                </a:solidFill>
                <a:latin typeface="Arial"/>
                <a:ea typeface="Arial"/>
              </a:rPr>
              <a:t>Open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         (freely accessible and re-usable)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The problem is that at present most stuff is not free to access, is subject to inconsistent, hard-to-parse licenses, and is not machine-readable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68360" y="333360"/>
            <a:ext cx="8208720" cy="46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6600"/>
                </a:solidFill>
                <a:latin typeface="Arial"/>
                <a:ea typeface="ＭＳ Ｐゴシック"/>
              </a:rPr>
              <a:t>For citations, how is the present situation imperfect?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395280" y="4440240"/>
            <a:ext cx="7297200" cy="46476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CustomShape 3"/>
          <p:cNvSpPr/>
          <p:nvPr/>
        </p:nvSpPr>
        <p:spPr>
          <a:xfrm>
            <a:off x="187560" y="1333440"/>
            <a:ext cx="8748000" cy="4475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it-IT">
                <a:solidFill>
                  <a:srgbClr val="000000"/>
                </a:solidFill>
                <a:latin typeface="Tahoma"/>
                <a:ea typeface="ＭＳ Ｐゴシック"/>
              </a:rPr>
              <a:t>The present scholarly citation system inadequately exposes the knowledge networks that exist within the scholarly literature, linking papers, authors, funders, research projects and datasets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it-IT">
                <a:solidFill>
                  <a:srgbClr val="000000"/>
                </a:solidFill>
                <a:latin typeface="Arial"/>
                <a:ea typeface="ＭＳ Ｐゴシック"/>
              </a:rPr>
              <a:t>Citation data are </a:t>
            </a:r>
            <a:r>
              <a:rPr lang="it-IT">
                <a:solidFill>
                  <a:srgbClr val="b01088"/>
                </a:solidFill>
                <a:latin typeface="Arial"/>
                <a:ea typeface="ＭＳ Ｐゴシック"/>
              </a:rPr>
              <a:t>hidden behind subscription firewalls </a:t>
            </a:r>
            <a:r>
              <a:rPr lang="it-IT">
                <a:solidFill>
                  <a:srgbClr val="000000"/>
                </a:solidFill>
                <a:latin typeface="Arial"/>
                <a:ea typeface="ＭＳ Ｐゴシック"/>
              </a:rPr>
              <a:t>of commercial companies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it-IT">
                <a:solidFill>
                  <a:srgbClr val="000000"/>
                </a:solidFill>
                <a:latin typeface="Arial"/>
                <a:ea typeface="ＭＳ Ｐゴシック"/>
              </a:rPr>
              <a:t>Academics are </a:t>
            </a:r>
            <a:r>
              <a:rPr lang="it-IT">
                <a:solidFill>
                  <a:srgbClr val="b01088"/>
                </a:solidFill>
                <a:latin typeface="Arial"/>
                <a:ea typeface="ＭＳ Ｐゴシック"/>
              </a:rPr>
              <a:t>not free </a:t>
            </a:r>
            <a:r>
              <a:rPr lang="it-IT">
                <a:solidFill>
                  <a:srgbClr val="000000"/>
                </a:solidFill>
                <a:latin typeface="Arial"/>
                <a:ea typeface="ＭＳ Ｐゴシック"/>
              </a:rPr>
              <a:t>to use their own citation data as they please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2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75880" y="2345400"/>
            <a:ext cx="3771720" cy="10663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68360" y="333360"/>
            <a:ext cx="8208720" cy="46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6600"/>
                </a:solidFill>
                <a:latin typeface="Arial"/>
                <a:ea typeface="ＭＳ Ｐゴシック"/>
              </a:rPr>
              <a:t>For citations, how is the present situation imperfect?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395280" y="4440240"/>
            <a:ext cx="7297200" cy="46476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CustomShape 3"/>
          <p:cNvSpPr/>
          <p:nvPr/>
        </p:nvSpPr>
        <p:spPr>
          <a:xfrm>
            <a:off x="187560" y="1333440"/>
            <a:ext cx="8748000" cy="4475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it-IT">
                <a:solidFill>
                  <a:srgbClr val="808080"/>
                </a:solidFill>
                <a:latin typeface="Tahoma"/>
                <a:ea typeface="ＭＳ Ｐゴシック"/>
              </a:rPr>
              <a:t>The present scholarly citation system inadequately exposes the knowledge networks that exist within the scholarly literature, linking papers, authors, funders, research projects and datasets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it-IT">
                <a:solidFill>
                  <a:srgbClr val="808080"/>
                </a:solidFill>
                <a:latin typeface="Arial"/>
                <a:ea typeface="ＭＳ Ｐゴシック"/>
              </a:rPr>
              <a:t>Citation data are hidden behind subscription firewalls of commercial companies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it-IT">
                <a:solidFill>
                  <a:srgbClr val="808080"/>
                </a:solidFill>
                <a:latin typeface="Arial"/>
                <a:ea typeface="ＭＳ Ｐゴシック"/>
              </a:rPr>
              <a:t>Academics are not free to use their own citation data as they please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it-IT">
                <a:solidFill>
                  <a:srgbClr val="000000"/>
                </a:solidFill>
                <a:latin typeface="Arial"/>
                <a:ea typeface="ＭＳ Ｐゴシック"/>
              </a:rPr>
              <a:t>In this Open Access age, it is a </a:t>
            </a:r>
            <a:r>
              <a:rPr lang="it-IT">
                <a:solidFill>
                  <a:srgbClr val="b01088"/>
                </a:solidFill>
                <a:latin typeface="Arial"/>
                <a:ea typeface="ＭＳ Ｐゴシック"/>
              </a:rPr>
              <a:t>scandal</a:t>
            </a:r>
            <a:r>
              <a:rPr lang="it-IT">
                <a:solidFill>
                  <a:srgbClr val="000000"/>
                </a:solidFill>
                <a:latin typeface="Arial"/>
                <a:ea typeface="ＭＳ Ｐゴシック"/>
              </a:rPr>
              <a:t> that reference lists from journal articles, the core elements of the academic data cycle, are not (yet) freely available for use by the scholars who created them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it-IT">
                <a:solidFill>
                  <a:srgbClr val="ff0000"/>
                </a:solidFill>
                <a:latin typeface="Arial"/>
                <a:ea typeface="ＭＳ Ｐゴシック"/>
              </a:rPr>
              <a:t>Citation data now need to be recognized as a part of the Commons – those works that are freely and legally available for sharing</a:t>
            </a:r>
            <a:endParaRPr/>
          </a:p>
        </p:txBody>
      </p:sp>
      <p:pic>
        <p:nvPicPr>
          <p:cNvPr descr="" id="12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75880" y="2345400"/>
            <a:ext cx="3771720" cy="10663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95280" y="333360"/>
            <a:ext cx="8281800" cy="46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6600"/>
                </a:solidFill>
                <a:latin typeface="Arial"/>
                <a:ea typeface="ＭＳ Ｐゴシック"/>
              </a:rPr>
              <a:t>Working towards open citations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219600" y="1135080"/>
            <a:ext cx="8637480" cy="54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We are </a:t>
            </a:r>
            <a:r>
              <a:rPr b="1" lang="en-US">
                <a:solidFill>
                  <a:srgbClr val="ff0000"/>
                </a:solidFill>
                <a:latin typeface="Arial"/>
                <a:ea typeface="ＭＳ Ｐゴシック"/>
              </a:rPr>
              <a:t>late</a:t>
            </a: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 entering the fight for open citations, which has been dominated by commercial citation indexes charging very high subscriptions: WoS and Scopus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While other indexes - Google Scholar and Microsoft Academic – are free to search, all these commercial indexes impose severe restrictions on machine access and data download for reuse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95280" y="333360"/>
            <a:ext cx="8281800" cy="46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6600"/>
                </a:solidFill>
                <a:latin typeface="Arial"/>
                <a:ea typeface="ＭＳ Ｐゴシック"/>
              </a:rPr>
              <a:t>Working towards open citations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219600" y="1135080"/>
            <a:ext cx="8637480" cy="54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808080"/>
                </a:solidFill>
                <a:latin typeface="Arial"/>
                <a:ea typeface="ＭＳ Ｐゴシック"/>
              </a:rPr>
              <a:t>We are </a:t>
            </a:r>
            <a:r>
              <a:rPr b="1" lang="en-US">
                <a:solidFill>
                  <a:srgbClr val="808080"/>
                </a:solidFill>
                <a:latin typeface="Arial"/>
                <a:ea typeface="ＭＳ Ｐゴシック"/>
              </a:rPr>
              <a:t>late</a:t>
            </a:r>
            <a:r>
              <a:rPr lang="en-US">
                <a:solidFill>
                  <a:srgbClr val="808080"/>
                </a:solidFill>
                <a:latin typeface="Arial"/>
                <a:ea typeface="ＭＳ Ｐゴシック"/>
              </a:rPr>
              <a:t> entering the fight for open citations, which has been dominated by commercial citation indexes charging very high subscriptions: WoS and Scopus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808080"/>
                </a:solidFill>
                <a:latin typeface="Arial"/>
                <a:ea typeface="ＭＳ Ｐゴシック"/>
              </a:rPr>
              <a:t>While other indexes - Google Scholar and Microsoft Academic – are free to search, all the commercial indexes impose severe restrictions on machine access and data download for reuse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cc0099"/>
                </a:solidFill>
                <a:latin typeface="Arial"/>
                <a:ea typeface="ＭＳ Ｐゴシック"/>
              </a:rPr>
              <a:t>The Initiative for Open Citations</a:t>
            </a: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 (</a:t>
            </a:r>
            <a:r>
              <a:rPr lang="en-US">
                <a:solidFill>
                  <a:srgbClr val="0432ff"/>
                </a:solidFill>
                <a:latin typeface="Arial"/>
                <a:ea typeface="ＭＳ Ｐゴシック"/>
              </a:rPr>
              <a:t>https://i4oc.org</a:t>
            </a: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), launched on 6th April 2017, has had remarkable success in persuading almost all the major scholarly publishers to </a:t>
            </a:r>
            <a:r>
              <a:rPr lang="en-US">
                <a:solidFill>
                  <a:srgbClr val="ff0000"/>
                </a:solidFill>
                <a:latin typeface="Arial"/>
                <a:ea typeface="ＭＳ Ｐゴシック"/>
              </a:rPr>
              <a:t>open</a:t>
            </a:r>
            <a:r>
              <a:rPr b="1" lang="en-US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the reference lists they submit to </a:t>
            </a:r>
            <a:r>
              <a:rPr lang="en-US">
                <a:solidFill>
                  <a:srgbClr val="b01088"/>
                </a:solidFill>
                <a:latin typeface="Arial"/>
                <a:ea typeface="ＭＳ Ｐゴシック"/>
              </a:rPr>
              <a:t>Crossref 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Crossref now hosts more than </a:t>
            </a:r>
            <a:r>
              <a:rPr lang="en-US">
                <a:solidFill>
                  <a:srgbClr val="ff0000"/>
                </a:solidFill>
                <a:latin typeface="Arial"/>
                <a:ea typeface="ＭＳ Ｐゴシック"/>
              </a:rPr>
              <a:t>half a billion </a:t>
            </a: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open journal article references!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I have recently called for research funders to mandate that their grant-holders publish in journals which make their citations open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David Shotton (2018).  Funders should mandate open citations.  </a:t>
            </a:r>
            <a:r>
              <a:rPr i="1" lang="en-US" sz="1600">
                <a:solidFill>
                  <a:srgbClr val="000000"/>
                </a:solidFill>
                <a:latin typeface="Arial"/>
                <a:ea typeface="ＭＳ Ｐゴシック"/>
              </a:rPr>
              <a:t>Nature</a:t>
            </a: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Arial"/>
                <a:ea typeface="ＭＳ Ｐゴシック"/>
              </a:rPr>
              <a:t>553</a:t>
            </a: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: 129.  </a:t>
            </a:r>
            <a:r>
              <a:rPr lang="en-US" sz="1600">
                <a:solidFill>
                  <a:srgbClr val="0432ff"/>
                </a:solidFill>
                <a:latin typeface="Arial"/>
                <a:ea typeface="ＭＳ Ｐゴシック"/>
              </a:rPr>
              <a:t>http://dx.doi.org/10.1038/d41586-018-00104-7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  <p:pic>
        <p:nvPicPr>
          <p:cNvPr descr="" id="133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5130720" y="150120"/>
            <a:ext cx="1620720" cy="648000"/>
          </a:xfrm>
          <a:prstGeom prst="rect">
            <a:avLst/>
          </a:prstGeom>
          <a:ln>
            <a:noFill/>
          </a:ln>
        </p:spPr>
      </p:pic>
      <p:pic>
        <p:nvPicPr>
          <p:cNvPr descr="" id="134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020720" y="90000"/>
            <a:ext cx="1523160" cy="7999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95280" y="333360"/>
            <a:ext cx="8281800" cy="46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6600"/>
                </a:solidFill>
                <a:latin typeface="Arial"/>
                <a:ea typeface="ＭＳ Ｐゴシック"/>
              </a:rPr>
              <a:t>Working towards open citations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219600" y="1135080"/>
            <a:ext cx="8637480" cy="54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808080"/>
                </a:solidFill>
                <a:latin typeface="Arial"/>
                <a:ea typeface="ＭＳ Ｐゴシック"/>
              </a:rPr>
              <a:t>We are </a:t>
            </a:r>
            <a:r>
              <a:rPr b="1" lang="en-US">
                <a:solidFill>
                  <a:srgbClr val="808080"/>
                </a:solidFill>
                <a:latin typeface="Arial"/>
                <a:ea typeface="ＭＳ Ｐゴシック"/>
              </a:rPr>
              <a:t>late</a:t>
            </a:r>
            <a:r>
              <a:rPr lang="en-US">
                <a:solidFill>
                  <a:srgbClr val="808080"/>
                </a:solidFill>
                <a:latin typeface="Arial"/>
                <a:ea typeface="ＭＳ Ｐゴシック"/>
              </a:rPr>
              <a:t> entering the fight for open citations, which has been dominated by commercial citation indexes charging very high subscriptions: WoS and Scopus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808080"/>
                </a:solidFill>
                <a:latin typeface="Arial"/>
                <a:ea typeface="ＭＳ Ｐゴシック"/>
              </a:rPr>
              <a:t>While other indexes - Google Scholar and Microsoft Academic – are free to search, all the commercial indexes impose severe restrictions on machine access and data download for reuse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808080"/>
                </a:solidFill>
                <a:latin typeface="Arial"/>
                <a:ea typeface="ＭＳ Ｐゴシック"/>
              </a:rPr>
              <a:t>The Initiative for Open Citations (https://i4oc.org), launched on April 6 2017, has persuaded almost all the major scholarly publishers to open</a:t>
            </a:r>
            <a:r>
              <a:rPr b="1" lang="en-US">
                <a:solidFill>
                  <a:srgbClr val="808080"/>
                </a:solidFill>
                <a:latin typeface="Arial"/>
                <a:ea typeface="ＭＳ Ｐゴシック"/>
              </a:rPr>
              <a:t> </a:t>
            </a:r>
            <a:r>
              <a:rPr lang="en-US">
                <a:solidFill>
                  <a:srgbClr val="808080"/>
                </a:solidFill>
                <a:latin typeface="Arial"/>
                <a:ea typeface="ＭＳ Ｐゴシック"/>
              </a:rPr>
              <a:t>the reference lists they submit to Crossref 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>
                <a:solidFill>
                  <a:srgbClr val="808080"/>
                </a:solidFill>
                <a:latin typeface="Arial"/>
                <a:ea typeface="ＭＳ Ｐゴシック"/>
              </a:rPr>
              <a:t>Crossref now hosts more than half a billion open journal article references!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808080"/>
                </a:solidFill>
                <a:latin typeface="Arial"/>
                <a:ea typeface="ＭＳ Ｐゴシック"/>
              </a:rPr>
              <a:t>I have recently called for research funders to mandate that their grant-holders publish in journals which make their citations open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 sz="1600">
                <a:solidFill>
                  <a:srgbClr val="808080"/>
                </a:solidFill>
                <a:latin typeface="Arial"/>
                <a:ea typeface="ＭＳ Ｐゴシック"/>
              </a:rPr>
              <a:t>David Shotton (2018).  Funders should mandate open citations.  </a:t>
            </a:r>
            <a:r>
              <a:rPr i="1" lang="en-US" sz="1600">
                <a:solidFill>
                  <a:srgbClr val="808080"/>
                </a:solidFill>
                <a:latin typeface="Arial"/>
                <a:ea typeface="ＭＳ Ｐゴシック"/>
              </a:rPr>
              <a:t>Nature</a:t>
            </a:r>
            <a:r>
              <a:rPr lang="en-US" sz="1600">
                <a:solidFill>
                  <a:srgbClr val="808080"/>
                </a:solidFill>
                <a:latin typeface="Arial"/>
                <a:ea typeface="ＭＳ Ｐゴシック"/>
              </a:rPr>
              <a:t> </a:t>
            </a:r>
            <a:r>
              <a:rPr b="1" lang="en-US" sz="1600">
                <a:solidFill>
                  <a:srgbClr val="808080"/>
                </a:solidFill>
                <a:latin typeface="Arial"/>
                <a:ea typeface="ＭＳ Ｐゴシック"/>
              </a:rPr>
              <a:t>553</a:t>
            </a:r>
            <a:r>
              <a:rPr lang="en-US" sz="1600">
                <a:solidFill>
                  <a:srgbClr val="808080"/>
                </a:solidFill>
                <a:latin typeface="Arial"/>
                <a:ea typeface="ＭＳ Ｐゴシック"/>
              </a:rPr>
              <a:t>: 129.  http://dx.doi.org/10.1038/d41586-018-00104-7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This is the first </a:t>
            </a:r>
            <a:r>
              <a:rPr lang="en-US">
                <a:solidFill>
                  <a:srgbClr val="cc0099"/>
                </a:solidFill>
                <a:latin typeface="Arial"/>
                <a:ea typeface="ＭＳ Ｐゴシック"/>
              </a:rPr>
              <a:t>Workshop on Open Citations</a:t>
            </a: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, and we are here to work . . .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Enjoy!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  <p:pic>
        <p:nvPicPr>
          <p:cNvPr descr="" id="137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5130720" y="150120"/>
            <a:ext cx="1620720" cy="648000"/>
          </a:xfrm>
          <a:prstGeom prst="rect">
            <a:avLst/>
          </a:prstGeom>
          <a:ln>
            <a:noFill/>
          </a:ln>
        </p:spPr>
      </p:pic>
      <p:pic>
        <p:nvPicPr>
          <p:cNvPr descr="" id="138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020720" y="90000"/>
            <a:ext cx="1523160" cy="7999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95280" y="333360"/>
            <a:ext cx="8281800" cy="46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6600"/>
                </a:solidFill>
                <a:latin typeface="Arial"/>
                <a:ea typeface="ＭＳ Ｐゴシック"/>
              </a:rPr>
              <a:t>Welcome !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395280" y="1014480"/>
            <a:ext cx="8569080" cy="5595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Two days of formal presentations and one hack day for experimentation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Those participating: 59 people from 12 countries,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of whom 24 are speakers and 7 are presenting posters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Organizers and host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Sponsors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Local organizing committee: Silvio Peroni and Marilena Daquino</a:t>
            </a:r>
            <a:endParaRPr/>
          </a:p>
        </p:txBody>
      </p:sp>
      <p:pic>
        <p:nvPicPr>
          <p:cNvPr descr="" id="90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325160" y="3204000"/>
            <a:ext cx="603720" cy="413640"/>
          </a:xfrm>
          <a:prstGeom prst="rect">
            <a:avLst/>
          </a:prstGeom>
          <a:ln>
            <a:noFill/>
          </a:ln>
        </p:spPr>
      </p:pic>
      <p:pic>
        <p:nvPicPr>
          <p:cNvPr descr="" id="91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44560" y="3597480"/>
            <a:ext cx="1712160" cy="330840"/>
          </a:xfrm>
          <a:prstGeom prst="rect">
            <a:avLst/>
          </a:prstGeom>
          <a:ln>
            <a:noFill/>
          </a:ln>
        </p:spPr>
      </p:pic>
      <p:pic>
        <p:nvPicPr>
          <p:cNvPr descr="" id="92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859480" y="3204000"/>
            <a:ext cx="1423800" cy="609120"/>
          </a:xfrm>
          <a:prstGeom prst="rect">
            <a:avLst/>
          </a:prstGeom>
          <a:ln>
            <a:noFill/>
          </a:ln>
        </p:spPr>
      </p:pic>
      <p:pic>
        <p:nvPicPr>
          <p:cNvPr descr="" id="93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618800" y="3270240"/>
            <a:ext cx="2518560" cy="543240"/>
          </a:xfrm>
          <a:prstGeom prst="rect">
            <a:avLst/>
          </a:prstGeom>
          <a:ln>
            <a:noFill/>
          </a:ln>
        </p:spPr>
      </p:pic>
      <p:pic>
        <p:nvPicPr>
          <p:cNvPr descr="" id="94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960840" y="5014080"/>
            <a:ext cx="2740320" cy="483120"/>
          </a:xfrm>
          <a:prstGeom prst="rect">
            <a:avLst/>
          </a:prstGeom>
          <a:ln>
            <a:noFill/>
          </a:ln>
        </p:spPr>
      </p:pic>
      <p:pic>
        <p:nvPicPr>
          <p:cNvPr descr="" id="95" name="Picture 10"/>
          <p:cNvPicPr/>
          <p:nvPr/>
        </p:nvPicPr>
        <p:blipFill>
          <a:blip r:embed="rId6"/>
          <a:stretch>
            <a:fillRect/>
          </a:stretch>
        </p:blipFill>
        <p:spPr>
          <a:xfrm>
            <a:off x="4267440" y="4799880"/>
            <a:ext cx="1683720" cy="754920"/>
          </a:xfrm>
          <a:prstGeom prst="rect">
            <a:avLst/>
          </a:prstGeom>
          <a:ln>
            <a:noFill/>
          </a:ln>
        </p:spPr>
      </p:pic>
      <p:pic>
        <p:nvPicPr>
          <p:cNvPr descr="" id="96" name="Picture 11"/>
          <p:cNvPicPr/>
          <p:nvPr/>
        </p:nvPicPr>
        <p:blipFill>
          <a:blip r:embed="rId7"/>
          <a:stretch>
            <a:fillRect/>
          </a:stretch>
        </p:blipFill>
        <p:spPr>
          <a:xfrm>
            <a:off x="7025400" y="4818240"/>
            <a:ext cx="864720" cy="793080"/>
          </a:xfrm>
          <a:prstGeom prst="rect">
            <a:avLst/>
          </a:prstGeom>
          <a:ln>
            <a:noFill/>
          </a:ln>
        </p:spPr>
      </p:pic>
      <p:pic>
        <p:nvPicPr>
          <p:cNvPr descr="" id="97" name="Picture 12"/>
          <p:cNvPicPr/>
          <p:nvPr/>
        </p:nvPicPr>
        <p:blipFill>
          <a:blip r:embed="rId8"/>
          <a:stretch>
            <a:fillRect/>
          </a:stretch>
        </p:blipFill>
        <p:spPr>
          <a:xfrm>
            <a:off x="7458120" y="3023640"/>
            <a:ext cx="1023480" cy="975240"/>
          </a:xfrm>
          <a:prstGeom prst="rect">
            <a:avLst/>
          </a:prstGeom>
          <a:ln>
            <a:noFill/>
          </a:ln>
        </p:spPr>
      </p:pic>
      <p:pic>
        <p:nvPicPr>
          <p:cNvPr descr="" id="98" name="Picture 13"/>
          <p:cNvPicPr/>
          <p:nvPr/>
        </p:nvPicPr>
        <p:blipFill>
          <a:blip r:embed="rId9"/>
          <a:stretch>
            <a:fillRect/>
          </a:stretch>
        </p:blipFill>
        <p:spPr>
          <a:xfrm>
            <a:off x="6971760" y="4029480"/>
            <a:ext cx="1992600" cy="34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95280" y="333360"/>
            <a:ext cx="8281800" cy="46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6600"/>
                </a:solidFill>
                <a:latin typeface="Arial"/>
                <a:ea typeface="ＭＳ Ｐゴシック"/>
              </a:rPr>
              <a:t>The importance of citations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395280" y="1197000"/>
            <a:ext cx="8569080" cy="547164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101" name="Content Placeholder 3"/>
          <p:cNvPicPr/>
          <p:nvPr/>
        </p:nvPicPr>
        <p:blipFill>
          <a:blip r:embed="rId1"/>
          <a:srcRect b="0" l="-7516" r="10239" t="0"/>
          <a:stretch>
            <a:fillRect/>
          </a:stretch>
        </p:blipFill>
        <p:spPr>
          <a:xfrm>
            <a:off x="228600" y="1078920"/>
            <a:ext cx="8546760" cy="664704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193680" y="4764240"/>
            <a:ext cx="1676160" cy="469440"/>
          </a:xfrm>
          <a:prstGeom prst="ellipse">
            <a:avLst/>
          </a:prstGeom>
          <a:noFill/>
          <a:ln w="38160">
            <a:solidFill>
              <a:srgbClr val="ff0000"/>
            </a:solidFill>
            <a:miter/>
          </a:ln>
        </p:spPr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95280" y="333360"/>
            <a:ext cx="8281800" cy="46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6600"/>
                </a:solidFill>
                <a:latin typeface="Arial"/>
                <a:ea typeface="ＭＳ Ｐゴシック"/>
              </a:rPr>
              <a:t>Creating citations is an essential scholarly activity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395280" y="1197000"/>
            <a:ext cx="8569080" cy="54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A citation is created by an author’s </a:t>
            </a:r>
            <a:r>
              <a:rPr lang="en-US">
                <a:solidFill>
                  <a:srgbClr val="b01088"/>
                </a:solidFill>
                <a:latin typeface="Arial"/>
                <a:ea typeface="ＭＳ Ｐゴシック"/>
              </a:rPr>
              <a:t>performative act of citing </a:t>
            </a: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a published work that is relevant to the current work, typically made by including a </a:t>
            </a:r>
            <a:r>
              <a:rPr lang="en-US">
                <a:solidFill>
                  <a:srgbClr val="b01088"/>
                </a:solidFill>
                <a:latin typeface="Arial"/>
                <a:ea typeface="ＭＳ Ｐゴシック"/>
              </a:rPr>
              <a:t>bibliographic reference</a:t>
            </a: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 in the reference list of the current work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While the act of creation may for the author be the work of a moment, once created, a citation becomes a </a:t>
            </a:r>
            <a:r>
              <a:rPr lang="en-US">
                <a:solidFill>
                  <a:srgbClr val="b01088"/>
                </a:solidFill>
                <a:latin typeface="Arial"/>
                <a:ea typeface="ＭＳ Ｐゴシック"/>
              </a:rPr>
              <a:t>permanent directional conceptual link </a:t>
            </a: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from the citing bibliographic work to a cited work</a:t>
            </a:r>
            <a:endParaRPr/>
          </a:p>
          <a:p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95280" y="333360"/>
            <a:ext cx="8281800" cy="46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6600"/>
                </a:solidFill>
                <a:latin typeface="Arial"/>
                <a:ea typeface="ＭＳ Ｐゴシック"/>
              </a:rPr>
              <a:t>Creating citations is an essential scholarly activity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395280" y="1197000"/>
            <a:ext cx="8569080" cy="54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808080"/>
                </a:solidFill>
                <a:latin typeface="Arial"/>
                <a:ea typeface="ＭＳ Ｐゴシック"/>
              </a:rPr>
              <a:t>A citation is created by an author’s performative act of citing a published work that is relevant to the current work, typically made by including a bibliographic reference in the reference list of the current work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808080"/>
                </a:solidFill>
                <a:latin typeface="Arial"/>
                <a:ea typeface="ＭＳ Ｐゴシック"/>
              </a:rPr>
              <a:t>While the act of creation may for the author be the work of a moment, once created, a citation becomes a permanent directional conceptual link from the citing bibliographic work to a cited work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It permits an author to </a:t>
            </a:r>
            <a:r>
              <a:rPr lang="en-US">
                <a:solidFill>
                  <a:srgbClr val="b01088"/>
                </a:solidFill>
                <a:latin typeface="Arial"/>
                <a:ea typeface="ＭＳ Ｐゴシック"/>
              </a:rPr>
              <a:t>give credit </a:t>
            </a: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to another person's endeavours that have played a part in the development of the author’s own ideas or results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Direct citation is </a:t>
            </a:r>
            <a:r>
              <a:rPr lang="en-US">
                <a:solidFill>
                  <a:srgbClr val="b01088"/>
                </a:solidFill>
                <a:latin typeface="Arial"/>
                <a:ea typeface="ＭＳ Ｐゴシック"/>
              </a:rPr>
              <a:t>a key indicator </a:t>
            </a: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of a publication’s significance</a:t>
            </a:r>
            <a:endParaRPr/>
          </a:p>
          <a:p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95280" y="333360"/>
            <a:ext cx="8281800" cy="46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6600"/>
                </a:solidFill>
                <a:latin typeface="Arial"/>
                <a:ea typeface="ＭＳ Ｐゴシック"/>
              </a:rPr>
              <a:t>Creating citations is an essential scholarly activity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395280" y="1197000"/>
            <a:ext cx="8569080" cy="54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808080"/>
                </a:solidFill>
                <a:latin typeface="Arial"/>
                <a:ea typeface="ＭＳ Ｐゴシック"/>
              </a:rPr>
              <a:t>A citation is created by an author’s performative act of citing a published work that is relevant to the current work, typically made by including a bibliographic reference in the reference list of the current work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808080"/>
                </a:solidFill>
                <a:latin typeface="Arial"/>
                <a:ea typeface="ＭＳ Ｐゴシック"/>
              </a:rPr>
              <a:t>While the act of creation may for the author be the work of a moment, once created, a citation becomes a permanent directional conceptual link from the citing bibliographic work to a cited work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808080"/>
                </a:solidFill>
                <a:latin typeface="Arial"/>
                <a:ea typeface="ＭＳ Ｐゴシック"/>
              </a:rPr>
              <a:t>It permits an author to give credit to another person's endeavours that have played a part in the development of the author’s own ideas or results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808080"/>
                </a:solidFill>
                <a:latin typeface="Arial"/>
                <a:ea typeface="ＭＳ Ｐゴシック"/>
              </a:rPr>
              <a:t>Direct citation is a key indicator of a publication’s significance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Citations also </a:t>
            </a:r>
            <a:r>
              <a:rPr lang="en-US">
                <a:solidFill>
                  <a:srgbClr val="b01088"/>
                </a:solidFill>
                <a:latin typeface="Arial"/>
                <a:ea typeface="ＭＳ Ｐゴシック"/>
              </a:rPr>
              <a:t>integrate</a:t>
            </a: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 our independent acts of scholarship into a global knowledge network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b01088"/>
                </a:solidFill>
                <a:latin typeface="Arial"/>
                <a:ea typeface="ＭＳ Ｐゴシック"/>
              </a:rPr>
              <a:t>Bibliometric analysis</a:t>
            </a: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 of the flow of information and ideas through the citation network, and its changes over time, can reveal patterns of communication between scholars and the development and demise of academic disciplines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95280" y="333360"/>
            <a:ext cx="8281800" cy="46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6600"/>
                </a:solidFill>
                <a:latin typeface="Arial"/>
                <a:ea typeface="ＭＳ Ｐゴシック"/>
              </a:rPr>
              <a:t>Two of my heroes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395280" y="4556520"/>
            <a:ext cx="8569080" cy="2112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                     </a:t>
            </a: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Max Perutz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                                                                                       </a:t>
            </a: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John Sulston</a:t>
            </a:r>
            <a:endParaRPr/>
          </a:p>
        </p:txBody>
      </p:sp>
      <p:pic>
        <p:nvPicPr>
          <p:cNvPr descr="" id="111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5344920" y="2344680"/>
            <a:ext cx="2561040" cy="3305880"/>
          </a:xfrm>
          <a:prstGeom prst="rect">
            <a:avLst/>
          </a:prstGeom>
          <a:ln>
            <a:noFill/>
          </a:ln>
        </p:spPr>
      </p:pic>
      <p:pic>
        <p:nvPicPr>
          <p:cNvPr descr="" id="112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66760" y="1197000"/>
            <a:ext cx="2577600" cy="327636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95280" y="333360"/>
            <a:ext cx="8281800" cy="46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6600"/>
                </a:solidFill>
                <a:latin typeface="Arial"/>
                <a:ea typeface="ＭＳ Ｐゴシック"/>
              </a:rPr>
              <a:t>The four phases of Open Scholarship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251640" y="1100520"/>
            <a:ext cx="8744760" cy="3308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10b116"/>
                </a:solidFill>
                <a:latin typeface="Arial"/>
                <a:ea typeface="ＭＳ Ｐゴシック"/>
              </a:rPr>
              <a:t>Open source </a:t>
            </a:r>
            <a:r>
              <a:rPr b="1" lang="en-US">
                <a:solidFill>
                  <a:srgbClr val="10b116"/>
                </a:solidFill>
                <a:latin typeface="Arial"/>
                <a:ea typeface="ＭＳ Ｐゴシック"/>
              </a:rPr>
              <a:t>software</a:t>
            </a: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, now ubiquitous – think Linux, Open Office, Firefox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10b116"/>
                </a:solidFill>
                <a:latin typeface="Arial"/>
                <a:ea typeface="ＭＳ Ｐゴシック"/>
              </a:rPr>
              <a:t>Open access </a:t>
            </a:r>
            <a:r>
              <a:rPr b="1" lang="en-US">
                <a:solidFill>
                  <a:srgbClr val="10b116"/>
                </a:solidFill>
                <a:latin typeface="Arial"/>
                <a:ea typeface="ＭＳ Ｐゴシック"/>
              </a:rPr>
              <a:t>papers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Many funders, including NIH and NSF, the European Commission, the Wellcome Trust, and the Gates Foundation, now make Open Access mandatory for grantees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10b116"/>
                </a:solidFill>
                <a:latin typeface="Arial"/>
                <a:ea typeface="ＭＳ Ｐゴシック"/>
              </a:rPr>
              <a:t>Open </a:t>
            </a:r>
            <a:r>
              <a:rPr b="1" lang="en-US">
                <a:solidFill>
                  <a:srgbClr val="10b116"/>
                </a:solidFill>
                <a:latin typeface="Arial"/>
                <a:ea typeface="ＭＳ Ｐゴシック"/>
              </a:rPr>
              <a:t>datasets</a:t>
            </a:r>
            <a:r>
              <a:rPr lang="en-US">
                <a:solidFill>
                  <a:srgbClr val="10b116"/>
                </a:solidFill>
                <a:latin typeface="Arial"/>
                <a:ea typeface="ＭＳ Ｐゴシック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on which scholarly articles are based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Much current effort to encourage deposit of research datasets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Historically, bioinformatics researchers have always been open, while others, notably chemists, have always been tight-fisted with their data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2490840" y="4188600"/>
            <a:ext cx="5978520" cy="1603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it-IT">
                <a:solidFill>
                  <a:srgbClr val="ff0000"/>
                </a:solidFill>
                <a:latin typeface="Arial"/>
                <a:ea typeface="ＭＳ Ｐゴシック"/>
              </a:rPr>
              <a:t>Open </a:t>
            </a:r>
            <a:r>
              <a:rPr b="1" lang="it-IT">
                <a:solidFill>
                  <a:srgbClr val="ff0000"/>
                </a:solidFill>
                <a:latin typeface="Arial"/>
                <a:ea typeface="ＭＳ Ｐゴシック"/>
              </a:rPr>
              <a:t>metadata</a:t>
            </a:r>
            <a:r>
              <a:rPr lang="it-IT">
                <a:solidFill>
                  <a:srgbClr val="000000"/>
                </a:solidFill>
                <a:latin typeface="Arial"/>
                <a:ea typeface="ＭＳ Ｐゴシック"/>
              </a:rPr>
              <a:t> - machine-readable descriptions of scholarly works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it-IT">
                <a:solidFill>
                  <a:srgbClr val="b01088"/>
                </a:solidFill>
                <a:latin typeface="Arial"/>
                <a:ea typeface="ＭＳ Ｐゴシック"/>
              </a:rPr>
              <a:t>Metadata 2020 </a:t>
            </a:r>
            <a:r>
              <a:rPr lang="it-IT">
                <a:solidFill>
                  <a:srgbClr val="000000"/>
                </a:solidFill>
                <a:latin typeface="Arial"/>
                <a:ea typeface="ＭＳ Ｐゴシック"/>
              </a:rPr>
              <a:t>is a collaboration launched last autumn to promote open reusable metadata describing all research outputs, and several of its members are present at this meeting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it-IT">
                <a:solidFill>
                  <a:srgbClr val="000000"/>
                </a:solidFill>
                <a:latin typeface="Arial"/>
                <a:ea typeface="ＭＳ Ｐゴシック"/>
              </a:rPr>
              <a:t>At this workshop, we will concentrate on </a:t>
            </a:r>
            <a:r>
              <a:rPr lang="it-IT">
                <a:solidFill>
                  <a:srgbClr val="b01088"/>
                </a:solidFill>
                <a:latin typeface="Arial"/>
                <a:ea typeface="ＭＳ Ｐゴシック"/>
              </a:rPr>
              <a:t>bibliographic and citation metadata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16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581040" y="4242600"/>
            <a:ext cx="1579680" cy="23670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95280" y="333360"/>
            <a:ext cx="8281800" cy="46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6600"/>
                </a:solidFill>
                <a:latin typeface="Arial"/>
                <a:ea typeface="ＭＳ Ｐゴシック"/>
              </a:rPr>
              <a:t>Requirements for Open Scholarship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315360" y="1130400"/>
            <a:ext cx="8649000" cy="54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b01088"/>
                </a:solidFill>
                <a:latin typeface="Arial"/>
                <a:ea typeface="ＭＳ Ｐゴシック"/>
              </a:rPr>
              <a:t>FAIR principles </a:t>
            </a: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(</a:t>
            </a:r>
            <a:r>
              <a:rPr lang="en-US">
                <a:solidFill>
                  <a:srgbClr val="0070c0"/>
                </a:solidFill>
                <a:latin typeface="Arial"/>
                <a:ea typeface="ＭＳ Ｐゴシック"/>
              </a:rPr>
              <a:t>https://www.force11.org/group/fairgroup/fairprinciples</a:t>
            </a: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)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To facilitate humans and machines in their discovery of, access to, integration and analysis of scholarly material, stuff should be</a:t>
            </a:r>
            <a:endParaRPr/>
          </a:p>
          <a:p>
            <a:pPr lvl="2"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10b116"/>
                </a:solidFill>
                <a:latin typeface="Arial"/>
                <a:ea typeface="Arial"/>
              </a:rPr>
              <a:t>Findable</a:t>
            </a:r>
            <a:endParaRPr/>
          </a:p>
          <a:p>
            <a:pPr lvl="2"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10b116"/>
                </a:solidFill>
                <a:latin typeface="Arial"/>
                <a:ea typeface="Arial"/>
              </a:rPr>
              <a:t>Accessible</a:t>
            </a:r>
            <a:endParaRPr/>
          </a:p>
          <a:p>
            <a:pPr lvl="2"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10b116"/>
                </a:solidFill>
                <a:latin typeface="Arial"/>
                <a:ea typeface="Arial"/>
              </a:rPr>
              <a:t>Interoperable </a:t>
            </a:r>
            <a:endParaRPr/>
          </a:p>
          <a:p>
            <a:pPr lvl="2"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en-US">
                <a:solidFill>
                  <a:srgbClr val="10b116"/>
                </a:solidFill>
                <a:latin typeface="Arial"/>
                <a:ea typeface="Arial"/>
              </a:rPr>
              <a:t>Re-usable</a:t>
            </a:r>
            <a:endParaRPr/>
          </a:p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