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40" r:id="rId2"/>
    <p:sldId id="645" r:id="rId3"/>
    <p:sldId id="646" r:id="rId4"/>
    <p:sldId id="647" r:id="rId5"/>
    <p:sldId id="648" r:id="rId6"/>
    <p:sldId id="649" r:id="rId7"/>
    <p:sldId id="654" r:id="rId8"/>
    <p:sldId id="650" r:id="rId9"/>
    <p:sldId id="651" r:id="rId10"/>
    <p:sldId id="653" r:id="rId11"/>
    <p:sldId id="652" r:id="rId12"/>
    <p:sldId id="644" r:id="rId13"/>
    <p:sldId id="64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sser, M.S." initials="MS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-34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7850D-EA72-4F3F-930A-B7B076698A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4473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4DCE4-9E54-4E4E-A534-595F71E05B70}" type="datetimeFigureOut">
              <a:rPr lang="nl-NL" smtClean="0"/>
              <a:t>2-9-2018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A19B4-3A96-4A65-85BC-00AC2E095A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881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is not certain why so many citation links are missing in </a:t>
            </a:r>
            <a:r>
              <a:rPr lang="en-US" baseline="0" dirty="0" err="1" smtClean="0"/>
              <a:t>WoS</a:t>
            </a:r>
            <a:r>
              <a:rPr lang="en-US" baseline="0" dirty="0" smtClean="0"/>
              <a:t>. Some references that are very similar to the ones above are linked in </a:t>
            </a:r>
            <a:r>
              <a:rPr lang="en-US" baseline="0" dirty="0" err="1" smtClean="0"/>
              <a:t>WoS</a:t>
            </a:r>
            <a:r>
              <a:rPr lang="en-US" baseline="0" dirty="0" smtClean="0"/>
              <a:t>. Probably it has to do with group author and supplement,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A19B4-3A96-4A65-85BC-00AC2E095AE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526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895"/>
          <a:stretch/>
        </p:blipFill>
        <p:spPr bwMode="auto">
          <a:xfrm>
            <a:off x="5872480" y="-594"/>
            <a:ext cx="6319520" cy="685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8840"/>
            <a:ext cx="10363200" cy="1280160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52999"/>
            <a:ext cx="85344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45888D-9AB1-6B4D-8F49-EDCF20386F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1336"/>
          <a:stretch/>
        </p:blipFill>
        <p:spPr bwMode="auto">
          <a:xfrm>
            <a:off x="4586" y="-594"/>
            <a:ext cx="2621280" cy="685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N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1752"/>
            <a:ext cx="10972800" cy="10972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4785"/>
            <a:ext cx="10972800" cy="4536505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defRPr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0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7207" y="-594"/>
            <a:ext cx="9144793" cy="685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926224"/>
            <a:ext cx="4658880" cy="2718800"/>
          </a:xfrm>
        </p:spPr>
        <p:txBody>
          <a:bodyPr anchor="t">
            <a:normAutofit/>
          </a:bodyPr>
          <a:lstStyle>
            <a:lvl1pPr algn="l">
              <a:defRPr sz="32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612648"/>
            <a:ext cx="4658880" cy="310896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45888D-9AB1-6B4D-8F49-EDCF20386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N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Midd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80360"/>
            <a:ext cx="10972800" cy="109728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4890">
                <a:alpha val="50000"/>
                <a:lumMod val="75000"/>
                <a:lumOff val="25000"/>
              </a:srgbClr>
            </a:gs>
            <a:gs pos="100000">
              <a:srgbClr val="00489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7670"/>
          <a:stretch/>
        </p:blipFill>
        <p:spPr bwMode="auto">
          <a:xfrm>
            <a:off x="1" y="-594"/>
            <a:ext cx="2956560" cy="685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42" r="67670"/>
          <a:stretch/>
        </p:blipFill>
        <p:spPr bwMode="auto">
          <a:xfrm>
            <a:off x="2783839" y="-594"/>
            <a:ext cx="1361441" cy="685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42" r="67670"/>
          <a:stretch/>
        </p:blipFill>
        <p:spPr bwMode="auto">
          <a:xfrm>
            <a:off x="3566160" y="0"/>
            <a:ext cx="1361441" cy="685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674"/>
          <a:stretch/>
        </p:blipFill>
        <p:spPr bwMode="auto">
          <a:xfrm>
            <a:off x="4754880" y="-594"/>
            <a:ext cx="7437120" cy="685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1752"/>
            <a:ext cx="10972800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4785"/>
            <a:ext cx="10972800" cy="4536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25279" y="6099048"/>
            <a:ext cx="961707" cy="36576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rgbClr val="004890"/>
                </a:solidFill>
              </a:defRPr>
            </a:lvl1pPr>
          </a:lstStyle>
          <a:p>
            <a:fld id="{F045888D-9AB1-6B4D-8F49-EDCF20386F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9" r:id="rId8"/>
    <p:sldLayoutId id="2147483661" r:id="rId9"/>
    <p:sldLayoutId id="2147483655" r:id="rId10"/>
    <p:sldLayoutId id="2147483660" r:id="rId11"/>
    <p:sldLayoutId id="2147483656" r:id="rId12"/>
    <p:sldLayoutId id="214748365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048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16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6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bibliographic data sources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Ludo </a:t>
            </a:r>
            <a:r>
              <a:rPr lang="en-US" b="1" dirty="0" err="1" smtClean="0"/>
              <a:t>Waltman</a:t>
            </a:r>
            <a:r>
              <a:rPr lang="en-US" b="1" dirty="0" smtClean="0"/>
              <a:t>, </a:t>
            </a:r>
            <a:r>
              <a:rPr lang="en-US" b="1" dirty="0" err="1" smtClean="0"/>
              <a:t>Martijn</a:t>
            </a:r>
            <a:r>
              <a:rPr lang="en-US" b="1" dirty="0" smtClean="0"/>
              <a:t> </a:t>
            </a:r>
            <a:r>
              <a:rPr lang="en-US" b="1" dirty="0" err="1" smtClean="0"/>
              <a:t>Visser</a:t>
            </a:r>
            <a:r>
              <a:rPr lang="en-US" b="1" dirty="0" smtClean="0"/>
              <a:t>, </a:t>
            </a:r>
            <a:r>
              <a:rPr lang="en-US" b="1" dirty="0" err="1" smtClean="0"/>
              <a:t>Nees</a:t>
            </a:r>
            <a:r>
              <a:rPr lang="en-US" b="1" dirty="0" smtClean="0"/>
              <a:t> Jan van Eck</a:t>
            </a:r>
          </a:p>
          <a:p>
            <a:r>
              <a:rPr lang="en-US" dirty="0" smtClean="0"/>
              <a:t>Centre for Science and Technology Studies (CWTS), Leiden University</a:t>
            </a:r>
          </a:p>
          <a:p>
            <a:endParaRPr lang="en-US" dirty="0" smtClean="0"/>
          </a:p>
          <a:p>
            <a:r>
              <a:rPr lang="en-US" b="1" dirty="0" smtClean="0"/>
              <a:t>Workshop on Open Citations</a:t>
            </a:r>
          </a:p>
          <a:p>
            <a:r>
              <a:rPr lang="en-US" dirty="0" smtClean="0"/>
              <a:t>Bologna</a:t>
            </a:r>
          </a:p>
          <a:p>
            <a:r>
              <a:rPr lang="en-US" dirty="0" smtClean="0"/>
              <a:t>September 3, 2018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450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Example: </a:t>
            </a:r>
            <a:r>
              <a:rPr lang="nl-NL" dirty="0"/>
              <a:t>Discrepancies between </a:t>
            </a:r>
            <a:r>
              <a:rPr lang="nl-NL" dirty="0"/>
              <a:t>Scopus and </a:t>
            </a:r>
            <a:r>
              <a:rPr lang="nl-NL" dirty="0" smtClean="0"/>
              <a:t>Web of Science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5" y="1593361"/>
            <a:ext cx="5321916" cy="1990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45" y="1575754"/>
            <a:ext cx="4962870" cy="2328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74" y="2775809"/>
            <a:ext cx="2489673" cy="1672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948" y="3411458"/>
            <a:ext cx="2663653" cy="1621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3" y="5397683"/>
            <a:ext cx="7353300" cy="962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8009144" y="5417030"/>
            <a:ext cx="3571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author and/or supplement seem to cause problems in Web of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7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Example: </a:t>
            </a:r>
            <a:r>
              <a:rPr lang="nl-NL" dirty="0"/>
              <a:t>Discrepancies within </a:t>
            </a:r>
            <a:r>
              <a:rPr lang="nl-NL" dirty="0" smtClean="0"/>
              <a:t>Web of Science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389" t="50000" r="5303" b="6262"/>
          <a:stretch/>
        </p:blipFill>
        <p:spPr>
          <a:xfrm>
            <a:off x="228600" y="1558635"/>
            <a:ext cx="5621482" cy="2140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641" t="52452" r="5682" b="17502"/>
          <a:stretch/>
        </p:blipFill>
        <p:spPr>
          <a:xfrm>
            <a:off x="6296891" y="1610590"/>
            <a:ext cx="5569527" cy="1527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5253" t="43964" r="5429" b="16654"/>
          <a:stretch/>
        </p:blipFill>
        <p:spPr>
          <a:xfrm>
            <a:off x="6229348" y="3699161"/>
            <a:ext cx="5704609" cy="2135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8600" y="3706901"/>
            <a:ext cx="562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/>
              <a:t>September 20, 2017</a:t>
            </a:r>
            <a:endParaRPr lang="nl-NL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270911" y="3138054"/>
            <a:ext cx="562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/>
              <a:t>November 1, 2017</a:t>
            </a:r>
            <a:endParaRPr lang="nl-NL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244936" y="5826684"/>
            <a:ext cx="562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/>
              <a:t>November 8, 2017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4952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Substantial discrepancies between data sources</a:t>
            </a:r>
          </a:p>
          <a:p>
            <a:r>
              <a:rPr lang="nl-NL" dirty="0" smtClean="0"/>
              <a:t>Reasonably </a:t>
            </a:r>
            <a:r>
              <a:rPr lang="nl-NL" dirty="0" smtClean="0"/>
              <a:t>complete citation data in Dimensions</a:t>
            </a:r>
          </a:p>
          <a:p>
            <a:r>
              <a:rPr lang="nl-NL" dirty="0" smtClean="0"/>
              <a:t>Large gaps in citation data in Crossref, due to citations being closed or not having been deposited</a:t>
            </a:r>
          </a:p>
          <a:p>
            <a:r>
              <a:rPr lang="nl-NL" dirty="0" smtClean="0"/>
              <a:t>Need </a:t>
            </a:r>
            <a:r>
              <a:rPr lang="nl-NL" dirty="0" smtClean="0"/>
              <a:t>for transparent high-quality citation matching algorithm</a:t>
            </a:r>
          </a:p>
          <a:p>
            <a:r>
              <a:rPr lang="nl-NL" dirty="0" smtClean="0"/>
              <a:t>Completeness and quality of other metadata?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2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Thank you for your attention!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Increasing number of alternatives (Google Scholar, Microsoft Academic, Dimensions, Crossref, OpenCitations Corpus) to traditional bibliographic data sources (Web of Science, Scopus)</a:t>
            </a:r>
          </a:p>
          <a:p>
            <a:r>
              <a:rPr lang="nl-NL" dirty="0" smtClean="0"/>
              <a:t>Some alternatives are more open than others</a:t>
            </a:r>
          </a:p>
          <a:p>
            <a:r>
              <a:rPr lang="nl-NL" dirty="0" smtClean="0"/>
              <a:t>How do the various data sources compare in terms of the completeness and quality of their citation data?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sources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4785"/>
            <a:ext cx="10972800" cy="5373215"/>
          </a:xfrm>
        </p:spPr>
        <p:txBody>
          <a:bodyPr>
            <a:normAutofit/>
          </a:bodyPr>
          <a:lstStyle/>
          <a:p>
            <a:r>
              <a:rPr lang="nl-NL" dirty="0"/>
              <a:t>Scopus</a:t>
            </a:r>
          </a:p>
          <a:p>
            <a:pPr lvl="1"/>
            <a:r>
              <a:rPr lang="nl-NL" dirty="0"/>
              <a:t>May 2018</a:t>
            </a:r>
          </a:p>
          <a:p>
            <a:pPr lvl="1"/>
            <a:r>
              <a:rPr lang="nl-NL" dirty="0"/>
              <a:t>Requires subscription</a:t>
            </a:r>
          </a:p>
          <a:p>
            <a:r>
              <a:rPr lang="nl-NL" dirty="0" smtClean="0"/>
              <a:t>Web </a:t>
            </a:r>
            <a:r>
              <a:rPr lang="nl-NL" dirty="0"/>
              <a:t>of </a:t>
            </a:r>
            <a:r>
              <a:rPr lang="nl-NL" dirty="0" smtClean="0"/>
              <a:t>Science</a:t>
            </a:r>
          </a:p>
          <a:p>
            <a:pPr lvl="1"/>
            <a:r>
              <a:rPr lang="nl-NL" dirty="0" smtClean="0"/>
              <a:t>SCIE, SSCI, AHCI, CPCI</a:t>
            </a:r>
          </a:p>
          <a:p>
            <a:pPr lvl="1"/>
            <a:r>
              <a:rPr lang="nl-NL" dirty="0" smtClean="0"/>
              <a:t>June 2018</a:t>
            </a:r>
          </a:p>
          <a:p>
            <a:pPr lvl="1"/>
            <a:r>
              <a:rPr lang="nl-NL" dirty="0" smtClean="0"/>
              <a:t>Requires subscription</a:t>
            </a:r>
            <a:endParaRPr lang="nl-NL" dirty="0"/>
          </a:p>
          <a:p>
            <a:r>
              <a:rPr lang="nl-NL" dirty="0" smtClean="0"/>
              <a:t>Dimensions</a:t>
            </a:r>
          </a:p>
          <a:p>
            <a:pPr lvl="1"/>
            <a:r>
              <a:rPr lang="nl-NL" dirty="0" smtClean="0"/>
              <a:t>June 2018</a:t>
            </a:r>
          </a:p>
          <a:p>
            <a:pPr lvl="1"/>
            <a:r>
              <a:rPr lang="nl-NL" dirty="0" smtClean="0"/>
              <a:t>Openly available through web interface</a:t>
            </a:r>
          </a:p>
          <a:p>
            <a:r>
              <a:rPr lang="nl-NL" dirty="0" smtClean="0"/>
              <a:t>Crossref</a:t>
            </a:r>
          </a:p>
          <a:p>
            <a:pPr lvl="1"/>
            <a:r>
              <a:rPr lang="nl-NL" dirty="0" smtClean="0"/>
              <a:t>August 2017</a:t>
            </a:r>
          </a:p>
          <a:p>
            <a:pPr lvl="1"/>
            <a:r>
              <a:rPr lang="nl-NL" dirty="0" smtClean="0"/>
              <a:t>Openly available through API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12" descr="Dimensions logo">
            <a:extLst>
              <a:ext uri="{FF2B5EF4-FFF2-40B4-BE49-F238E27FC236}">
                <a16:creationId xmlns="" xmlns:a16="http://schemas.microsoft.com/office/drawing/2014/main" id="{1053E949-F788-4418-B2E6-1D937D393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448" y="4731651"/>
            <a:ext cx="2919546" cy="5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C02B12F-B093-49E0-846B-BC55952026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8235" y="5786792"/>
            <a:ext cx="2375971" cy="796073"/>
          </a:xfrm>
          <a:prstGeom prst="rect">
            <a:avLst/>
          </a:prstGeom>
        </p:spPr>
      </p:pic>
      <p:pic>
        <p:nvPicPr>
          <p:cNvPr id="8" name="Picture 2" descr="Afbeeldingsresultaat voor scopus logo">
            <a:extLst>
              <a:ext uri="{FF2B5EF4-FFF2-40B4-BE49-F238E27FC236}">
                <a16:creationId xmlns="" xmlns:a16="http://schemas.microsoft.com/office/drawing/2014/main" id="{DF93397F-9F19-4E68-A2E1-32D00E4E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7" y="1866877"/>
            <a:ext cx="1595828" cy="48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12" y="3373959"/>
            <a:ext cx="3047619" cy="45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11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Coverage of publications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25130"/>
              </p:ext>
            </p:extLst>
          </p:nvPr>
        </p:nvGraphicFramePr>
        <p:xfrm>
          <a:off x="2032000" y="2049700"/>
          <a:ext cx="8128000" cy="200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All publications</a:t>
                      </a:r>
                      <a:endParaRPr lang="nl-NL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Publications with DOI</a:t>
                      </a:r>
                      <a:endParaRPr lang="nl-NL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Publications with unique</a:t>
                      </a:r>
                      <a:r>
                        <a:rPr lang="nl-NL" sz="1400" baseline="0" dirty="0" smtClean="0"/>
                        <a:t> DOI</a:t>
                      </a:r>
                      <a:endParaRPr lang="nl-NL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Web of Science</a:t>
                      </a:r>
                      <a:endParaRPr lang="nl-NL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40.06</a:t>
                      </a:r>
                      <a:endParaRPr lang="nl-N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100.0%</a:t>
                      </a:r>
                      <a:endParaRPr lang="nl-NL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18.79</a:t>
                      </a:r>
                      <a:endParaRPr lang="nl-N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46.9%</a:t>
                      </a:r>
                      <a:endParaRPr lang="nl-NL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18.77</a:t>
                      </a:r>
                      <a:endParaRPr lang="nl-N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46.9%</a:t>
                      </a:r>
                      <a:endParaRPr lang="nl-NL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Scopus</a:t>
                      </a:r>
                      <a:endParaRPr lang="nl-NL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44.88</a:t>
                      </a:r>
                      <a:endParaRPr lang="nl-N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100.0%</a:t>
                      </a:r>
                      <a:endParaRPr lang="nl-NL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31.06</a:t>
                      </a:r>
                      <a:endParaRPr lang="nl-N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69.2%</a:t>
                      </a:r>
                      <a:endParaRPr lang="nl-NL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30.64</a:t>
                      </a:r>
                      <a:endParaRPr lang="nl-N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68.3%</a:t>
                      </a:r>
                      <a:endParaRPr lang="nl-N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Dimensions</a:t>
                      </a:r>
                      <a:endParaRPr lang="nl-NL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57.47</a:t>
                      </a:r>
                      <a:endParaRPr lang="nl-N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100.0%</a:t>
                      </a:r>
                      <a:endParaRPr lang="nl-NL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55.09</a:t>
                      </a:r>
                      <a:endParaRPr lang="nl-N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95.9%</a:t>
                      </a:r>
                      <a:endParaRPr lang="nl-NL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54.95</a:t>
                      </a:r>
                      <a:endParaRPr lang="nl-N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95.6%</a:t>
                      </a:r>
                      <a:endParaRPr lang="nl-N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Crossref</a:t>
                      </a:r>
                      <a:endParaRPr lang="nl-NL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53.81</a:t>
                      </a:r>
                      <a:endParaRPr lang="nl-N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100.0%</a:t>
                      </a:r>
                      <a:endParaRPr lang="nl-NL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53.81</a:t>
                      </a:r>
                      <a:endParaRPr lang="nl-N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smtClean="0"/>
                        <a:t>100.0%</a:t>
                      </a:r>
                      <a:endParaRPr lang="nl-NL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smtClean="0"/>
                        <a:t>53.81</a:t>
                      </a:r>
                      <a:endParaRPr lang="nl-N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100.0%</a:t>
                      </a:r>
                      <a:endParaRPr lang="nl-NL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6205" y="4401280"/>
            <a:ext cx="5039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Publication counts in millions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Time period 1996-2017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Note that Crossref is incomplete in 2017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201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Coverage of publications: </a:t>
            </a:r>
            <a:r>
              <a:rPr lang="nl-NL" dirty="0" smtClean="0"/>
              <a:t>Dimensions vs. Scopus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" y="1219056"/>
            <a:ext cx="10517188" cy="52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73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Comparison of citation data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1" name="Picture 3" descr="U:\waltmanlr\Open citations workshop\Scopus vs. Web of Sci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2" y="1123268"/>
            <a:ext cx="4374604" cy="253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:\waltmanlr\Open citations workshop\Scopus vs. Dimens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98" y="1123268"/>
            <a:ext cx="4374604" cy="253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U:\waltmanlr\Open citations workshop\Scopus vs. Crossre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416" y="1123268"/>
            <a:ext cx="4374604" cy="253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833604"/>
              </p:ext>
            </p:extLst>
          </p:nvPr>
        </p:nvGraphicFramePr>
        <p:xfrm>
          <a:off x="710526" y="3657911"/>
          <a:ext cx="290450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6358"/>
                <a:gridCol w="898146"/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Scopus-WoS overlap: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460.0M</a:t>
                      </a:r>
                      <a:endParaRPr lang="nl-N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Only in </a:t>
                      </a:r>
                      <a:r>
                        <a:rPr lang="nl-NL" sz="1400" dirty="0" smtClean="0"/>
                        <a:t>Scopus: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24.9M</a:t>
                      </a:r>
                      <a:endParaRPr lang="nl-N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Only </a:t>
                      </a:r>
                      <a:r>
                        <a:rPr lang="nl-NL" sz="1400" baseline="0" dirty="0" smtClean="0"/>
                        <a:t>in </a:t>
                      </a:r>
                      <a:r>
                        <a:rPr lang="nl-NL" sz="1400" baseline="0" dirty="0" smtClean="0"/>
                        <a:t>WoS: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15.5M</a:t>
                      </a:r>
                      <a:endParaRPr lang="nl-NL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00160"/>
              </p:ext>
            </p:extLst>
          </p:nvPr>
        </p:nvGraphicFramePr>
        <p:xfrm>
          <a:off x="4262246" y="3662951"/>
          <a:ext cx="366750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3499"/>
                <a:gridCol w="904009"/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Scopus-Dimensions overlap: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414.3M</a:t>
                      </a:r>
                      <a:endParaRPr lang="nl-N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Only in </a:t>
                      </a:r>
                      <a:r>
                        <a:rPr lang="nl-NL" sz="1400" dirty="0" smtClean="0"/>
                        <a:t>Scopus: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43.5M</a:t>
                      </a:r>
                      <a:endParaRPr lang="nl-N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Only </a:t>
                      </a:r>
                      <a:r>
                        <a:rPr lang="nl-NL" sz="1400" baseline="0" dirty="0" smtClean="0"/>
                        <a:t>in </a:t>
                      </a:r>
                      <a:r>
                        <a:rPr lang="nl-NL" sz="1400" baseline="0" dirty="0" smtClean="0"/>
                        <a:t>Dimensions: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17.9M</a:t>
                      </a:r>
                      <a:endParaRPr lang="nl-NL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07145"/>
              </p:ext>
            </p:extLst>
          </p:nvPr>
        </p:nvGraphicFramePr>
        <p:xfrm>
          <a:off x="8326691" y="3662951"/>
          <a:ext cx="335605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9698"/>
                <a:gridCol w="966356"/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Scopus-Crossref overlap: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144.1M</a:t>
                      </a:r>
                      <a:endParaRPr lang="nl-N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Only in </a:t>
                      </a:r>
                      <a:r>
                        <a:rPr lang="nl-NL" sz="1400" dirty="0" smtClean="0"/>
                        <a:t>Scopus: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305.1M</a:t>
                      </a:r>
                      <a:endParaRPr lang="nl-N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Only </a:t>
                      </a:r>
                      <a:r>
                        <a:rPr lang="nl-NL" sz="1400" baseline="0" dirty="0" smtClean="0"/>
                        <a:t>in </a:t>
                      </a:r>
                      <a:r>
                        <a:rPr lang="nl-NL" sz="1400" baseline="0" dirty="0" smtClean="0"/>
                        <a:t>Crossref: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5.4M</a:t>
                      </a:r>
                      <a:endParaRPr lang="nl-NL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97349" y="5590310"/>
            <a:ext cx="59973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In these pairwise comparisons of data sources, only citation links between citing and cited publications indexed in both data sources are considered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974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Causes of discrepancies between data sources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Inaccuracies in references</a:t>
            </a:r>
          </a:p>
          <a:p>
            <a:r>
              <a:rPr lang="nl-NL" dirty="0"/>
              <a:t>Inaccuracies in reference </a:t>
            </a:r>
            <a:r>
              <a:rPr lang="nl-NL" dirty="0" smtClean="0"/>
              <a:t>data</a:t>
            </a:r>
            <a:endParaRPr lang="nl-NL" dirty="0"/>
          </a:p>
          <a:p>
            <a:r>
              <a:rPr lang="nl-NL" dirty="0" smtClean="0"/>
              <a:t>Inaccuracies in citation matching</a:t>
            </a:r>
          </a:p>
          <a:p>
            <a:r>
              <a:rPr lang="nl-NL" dirty="0" smtClean="0"/>
              <a:t>Multiple versions of a publication</a:t>
            </a:r>
          </a:p>
          <a:p>
            <a:r>
              <a:rPr lang="nl-NL" dirty="0" smtClean="0"/>
              <a:t>Multiple records for a publication</a:t>
            </a:r>
          </a:p>
          <a:p>
            <a:r>
              <a:rPr lang="nl-NL" dirty="0" smtClean="0"/>
              <a:t>Citations being closed or not having been deposited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Example: </a:t>
            </a:r>
            <a:r>
              <a:rPr lang="nl-NL" dirty="0" smtClean="0"/>
              <a:t>Discrepancies between </a:t>
            </a:r>
            <a:r>
              <a:rPr lang="nl-NL" dirty="0" smtClean="0"/>
              <a:t>Scopus and Dimensions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14985" r="5066" b="7654"/>
          <a:stretch/>
        </p:blipFill>
        <p:spPr bwMode="auto">
          <a:xfrm>
            <a:off x="245524" y="1683328"/>
            <a:ext cx="7200900" cy="4291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" t="20181" r="2520" b="27371"/>
          <a:stretch/>
        </p:blipFill>
        <p:spPr bwMode="auto">
          <a:xfrm>
            <a:off x="6078682" y="3657602"/>
            <a:ext cx="5846224" cy="29094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43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Example: </a:t>
            </a:r>
            <a:r>
              <a:rPr lang="nl-NL" dirty="0"/>
              <a:t>Discrepancies between </a:t>
            </a:r>
            <a:r>
              <a:rPr lang="nl-NL" dirty="0"/>
              <a:t>Scopus and Dimensions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88D-9AB1-6B4D-8F49-EDCF20386FD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" t="11146" r="28849" b="44427"/>
          <a:stretch/>
        </p:blipFill>
        <p:spPr bwMode="auto">
          <a:xfrm>
            <a:off x="686684" y="1604568"/>
            <a:ext cx="5321916" cy="24645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 t="50000" r="38176" b="37646"/>
          <a:stretch/>
        </p:blipFill>
        <p:spPr bwMode="auto">
          <a:xfrm>
            <a:off x="686684" y="4222143"/>
            <a:ext cx="4558166" cy="685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" t="19730" r="35736" b="16687"/>
          <a:stretch/>
        </p:blipFill>
        <p:spPr bwMode="auto">
          <a:xfrm>
            <a:off x="6277879" y="1604568"/>
            <a:ext cx="4935681" cy="35271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t="42770" r="46484" b="40559"/>
          <a:stretch/>
        </p:blipFill>
        <p:spPr bwMode="auto">
          <a:xfrm>
            <a:off x="6277879" y="5247120"/>
            <a:ext cx="4125191" cy="9247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05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464</Words>
  <Application>Microsoft Office PowerPoint</Application>
  <PresentationFormat>Custom</PresentationFormat>
  <Paragraphs>117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Comparing bibliographic data sources</vt:lpstr>
      <vt:lpstr>Introduction</vt:lpstr>
      <vt:lpstr>Data sources</vt:lpstr>
      <vt:lpstr>Coverage of publications</vt:lpstr>
      <vt:lpstr>Coverage of publications: Dimensions vs. Scopus</vt:lpstr>
      <vt:lpstr>Comparison of citation data</vt:lpstr>
      <vt:lpstr>Causes of discrepancies between data sources</vt:lpstr>
      <vt:lpstr>Example: Discrepancies between Scopus and Dimensions</vt:lpstr>
      <vt:lpstr>Example: Discrepancies between Scopus and Dimensions</vt:lpstr>
      <vt:lpstr>Example: Discrepancies between Scopus and Web of Science</vt:lpstr>
      <vt:lpstr>Example: Discrepancies within Web of Science</vt:lpstr>
      <vt:lpstr>Conclusions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and its connections with other disciplines: A large-scale scientometric network analysis</dc:title>
  <dc:creator/>
  <cp:lastModifiedBy>Ludo Waltman</cp:lastModifiedBy>
  <cp:revision>424</cp:revision>
  <dcterms:modified xsi:type="dcterms:W3CDTF">2018-09-02T09:54:09Z</dcterms:modified>
</cp:coreProperties>
</file>