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8"/>
  </p:notesMasterIdLst>
  <p:sldIdLst>
    <p:sldId id="261" r:id="rId3"/>
    <p:sldId id="289" r:id="rId4"/>
    <p:sldId id="278" r:id="rId5"/>
    <p:sldId id="299" r:id="rId6"/>
    <p:sldId id="300" r:id="rId7"/>
    <p:sldId id="292" r:id="rId8"/>
    <p:sldId id="279" r:id="rId9"/>
    <p:sldId id="287" r:id="rId10"/>
    <p:sldId id="283" r:id="rId11"/>
    <p:sldId id="285" r:id="rId12"/>
    <p:sldId id="296" r:id="rId13"/>
    <p:sldId id="295" r:id="rId14"/>
    <p:sldId id="298" r:id="rId15"/>
    <p:sldId id="301" r:id="rId16"/>
    <p:sldId id="29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7"/>
    <p:restoredTop sz="89550"/>
  </p:normalViewPr>
  <p:slideViewPr>
    <p:cSldViewPr snapToGrid="0" snapToObjects="1">
      <p:cViewPr>
        <p:scale>
          <a:sx n="88" d="100"/>
          <a:sy n="88" d="100"/>
        </p:scale>
        <p:origin x="187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ECC390-4AFC-F846-B377-1C20C2C974C7}" type="datetimeFigureOut">
              <a:rPr lang="en-US" smtClean="0"/>
              <a:t>9/3/18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F74A7A-4E77-EC47-9276-98EC56629A5D}" type="slidenum">
              <a:rPr lang="en-US" smtClean="0"/>
              <a:t>‹#›</a:t>
            </a:fld>
            <a:endParaRPr lang="en-US"/>
          </a:p>
        </p:txBody>
      </p:sp>
    </p:spTree>
    <p:extLst>
      <p:ext uri="{BB962C8B-B14F-4D97-AF65-F5344CB8AC3E}">
        <p14:creationId xmlns:p14="http://schemas.microsoft.com/office/powerpoint/2010/main" val="250242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 structure of citation networks provides evidence about how scientific information is diffused. Problematic citation patterns include the selective citation of positive findings, citation bias, as well as the continued citation of retracted literature (i.e. literature formally withdrawn due to error, fraud, or ethical problems). For instance, there is some evidence that positive results tend to receive more citations. The public domain licensing of the Open Citations Corpus makes it possible, in principle, to estimate the likelihood that any network of research papers suffers from problematic citation. To-date, problematic citation been documented ad-hoc, in several striking studies. In Alzheimer's disease research, biased citation, ignoring critical findings, was used to support successful U.S. NIH grant proposals (Greenberg 2009). Mistranslation of obesity research has been used to justify exertion game research (Marshall &amp; </a:t>
            </a:r>
            <a:r>
              <a:rPr lang="en-US" sz="1200" b="0" i="0" u="none" strike="noStrike" kern="1200" dirty="0" err="1" smtClean="0">
                <a:solidFill>
                  <a:schemeClr val="tx1"/>
                </a:solidFill>
                <a:effectLst/>
                <a:latin typeface="+mn-lt"/>
                <a:ea typeface="+mn-ea"/>
                <a:cs typeface="+mn-cs"/>
              </a:rPr>
              <a:t>Linehan</a:t>
            </a:r>
            <a:r>
              <a:rPr lang="en-US" sz="1200" b="0" i="0" u="none" strike="noStrike" kern="1200" dirty="0" smtClean="0">
                <a:solidFill>
                  <a:schemeClr val="tx1"/>
                </a:solidFill>
                <a:effectLst/>
                <a:latin typeface="+mn-lt"/>
                <a:ea typeface="+mn-ea"/>
                <a:cs typeface="+mn-cs"/>
              </a:rPr>
              <a:t> 2017). Citation of fraudulent research about Chronic Obstructive Pulmonary Disease continued after its retraction (Fulton et al. 2015). The data resulting from such studies is of great use to my lab in replicating and determining how to generalize the detection of problematic citation patterns. Previously, the detection of problematic citation patterns has been a side effect of astute researchers, noticing suspicious findings while conducting systematic literature reviews. This talk will describe work-in-progress in my lab detecting problematic citation patterns using natural language processing, combined with network analysis on the Open Citations Corpus.</a:t>
            </a:r>
            <a:endParaRPr lang="en-US" dirty="0"/>
          </a:p>
        </p:txBody>
      </p:sp>
      <p:sp>
        <p:nvSpPr>
          <p:cNvPr id="4" name="Slide Number Placeholder 3"/>
          <p:cNvSpPr>
            <a:spLocks noGrp="1"/>
          </p:cNvSpPr>
          <p:nvPr>
            <p:ph type="sldNum" sz="quarter" idx="10"/>
          </p:nvPr>
        </p:nvSpPr>
        <p:spPr/>
        <p:txBody>
          <a:bodyPr/>
          <a:lstStyle/>
          <a:p>
            <a:fld id="{4CF74A7A-4E77-EC47-9276-98EC56629A5D}" type="slidenum">
              <a:rPr lang="en-US" smtClean="0"/>
              <a:t>1</a:t>
            </a:fld>
            <a:endParaRPr lang="en-US"/>
          </a:p>
        </p:txBody>
      </p:sp>
    </p:spTree>
    <p:extLst>
      <p:ext uri="{BB962C8B-B14F-4D97-AF65-F5344CB8AC3E}">
        <p14:creationId xmlns:p14="http://schemas.microsoft.com/office/powerpoint/2010/main" val="402996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74A7A-4E77-EC47-9276-98EC56629A5D}" type="slidenum">
              <a:rPr lang="en-US" smtClean="0"/>
              <a:t>4</a:t>
            </a:fld>
            <a:endParaRPr lang="en-US"/>
          </a:p>
        </p:txBody>
      </p:sp>
    </p:spTree>
    <p:extLst>
      <p:ext uri="{BB962C8B-B14F-4D97-AF65-F5344CB8AC3E}">
        <p14:creationId xmlns:p14="http://schemas.microsoft.com/office/powerpoint/2010/main" val="33935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2698 2</a:t>
            </a:r>
            <a:r>
              <a:rPr lang="en-US" sz="1200" baseline="30000" dirty="0" smtClean="0"/>
              <a:t>nd</a:t>
            </a:r>
            <a:r>
              <a:rPr lang="en-US" sz="1200" dirty="0" smtClean="0"/>
              <a:t> generation citations</a:t>
            </a:r>
            <a:endParaRPr lang="en-US" dirty="0"/>
          </a:p>
        </p:txBody>
      </p:sp>
      <p:sp>
        <p:nvSpPr>
          <p:cNvPr id="4" name="Slide Number Placeholder 3"/>
          <p:cNvSpPr>
            <a:spLocks noGrp="1"/>
          </p:cNvSpPr>
          <p:nvPr>
            <p:ph type="sldNum" sz="quarter" idx="10"/>
          </p:nvPr>
        </p:nvSpPr>
        <p:spPr/>
        <p:txBody>
          <a:bodyPr/>
          <a:lstStyle/>
          <a:p>
            <a:fld id="{4CF74A7A-4E77-EC47-9276-98EC56629A5D}" type="slidenum">
              <a:rPr lang="en-US" smtClean="0"/>
              <a:t>5</a:t>
            </a:fld>
            <a:endParaRPr lang="en-US"/>
          </a:p>
        </p:txBody>
      </p:sp>
    </p:spTree>
    <p:extLst>
      <p:ext uri="{BB962C8B-B14F-4D97-AF65-F5344CB8AC3E}">
        <p14:creationId xmlns:p14="http://schemas.microsoft.com/office/powerpoint/2010/main" val="46857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www.ideals.illinois.edu</a:t>
            </a:r>
            <a:r>
              <a:rPr lang="en-US" dirty="0" smtClean="0"/>
              <a:t>/</a:t>
            </a:r>
            <a:r>
              <a:rPr lang="en-US" dirty="0" err="1" smtClean="0"/>
              <a:t>bitstream</a:t>
            </a:r>
            <a:r>
              <a:rPr lang="en-US" dirty="0" smtClean="0"/>
              <a:t>/handle/2142/1697/Dubin748764.pdf?sequence=2</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 often cited overview paper titled “A Vector Space Model for Information Retrieval” (alleged to have been published in 1975) does not exist, and citations to it represent a confusion of two 1975 articles, neither of which were overviews of the VSM as a model of information retrieval.”</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giving credit to Salton for the vector model, a number of authors cite an overview paper titled “A Vector Space Model for Information Retrieval,” which some show as published in the </a:t>
            </a:r>
            <a:r>
              <a:rPr lang="en-US" i="1" dirty="0" smtClean="0"/>
              <a:t>JASIS </a:t>
            </a:r>
            <a:r>
              <a:rPr lang="en-US" dirty="0" smtClean="0"/>
              <a:t>in 1975 and others as published in the </a:t>
            </a:r>
            <a:r>
              <a:rPr lang="en-US" i="1" dirty="0" smtClean="0"/>
              <a:t>Communications of the Association for Computing Machinery </a:t>
            </a:r>
            <a:r>
              <a:rPr lang="en-US" dirty="0" smtClean="0"/>
              <a:t>(CACM) in 1975. In fact, no such article was ever published, and citations to it usually represent a confus</a:t>
            </a:r>
            <a:r>
              <a:rPr lang="en-US" b="1" dirty="0" smtClean="0"/>
              <a:t>ion of two 1975 articles (Salton, Wong, &amp; Yang, 1975; Salton, Yang, &amp; Yu, 1975)</a:t>
            </a:r>
            <a:r>
              <a:rPr lang="en-US" dirty="0" smtClean="0"/>
              <a:t>, neither of which were overviews of the VSM as it is generally understood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sz="1200" kern="1200" dirty="0" smtClean="0">
                <a:solidFill>
                  <a:schemeClr val="tx1"/>
                </a:solidFill>
                <a:effectLst/>
                <a:latin typeface="+mn-lt"/>
                <a:ea typeface="+mn-ea"/>
                <a:cs typeface="+mn-cs"/>
              </a:rPr>
              <a:t>locating papers containing the mistaken citation is very </a:t>
            </a:r>
            <a:r>
              <a:rPr lang="en-US" sz="1200" kern="1200" dirty="0" err="1" smtClean="0">
                <a:solidFill>
                  <a:schemeClr val="tx1"/>
                </a:solidFill>
                <a:effectLst/>
                <a:latin typeface="+mn-lt"/>
                <a:ea typeface="+mn-ea"/>
                <a:cs typeface="+mn-cs"/>
              </a:rPr>
              <a:t>dif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ficult</a:t>
            </a:r>
            <a:r>
              <a:rPr lang="en-US" sz="1200" kern="1200" dirty="0" smtClean="0">
                <a:solidFill>
                  <a:schemeClr val="tx1"/>
                </a:solidFill>
                <a:effectLst/>
                <a:latin typeface="+mn-lt"/>
                <a:ea typeface="+mn-ea"/>
                <a:cs typeface="+mn-cs"/>
              </a:rPr>
              <a:t> using conventional citation databases such as the Web of Science. But discovery of the errors is greatly aided by search engines such as Google and </a:t>
            </a:r>
            <a:r>
              <a:rPr lang="en-US" sz="1200" kern="1200" dirty="0" err="1" smtClean="0">
                <a:solidFill>
                  <a:schemeClr val="tx1"/>
                </a:solidFill>
                <a:effectLst/>
                <a:latin typeface="+mn-lt"/>
                <a:ea typeface="+mn-ea"/>
                <a:cs typeface="+mn-cs"/>
              </a:rPr>
              <a:t>CiteSeer</a:t>
            </a:r>
            <a:r>
              <a:rPr lang="en-US" sz="1200" kern="1200" dirty="0" smtClean="0">
                <a:solidFill>
                  <a:schemeClr val="tx1"/>
                </a:solidFill>
                <a:effectLst/>
                <a:latin typeface="+mn-lt"/>
                <a:ea typeface="+mn-ea"/>
                <a:cs typeface="+mn-cs"/>
              </a:rPr>
              <a:t>—systems that employ techniques similar to those that Salton himself refined and recommended.”</a:t>
            </a:r>
            <a:endParaRPr lang="en-US" dirty="0" smtClean="0"/>
          </a:p>
        </p:txBody>
      </p:sp>
      <p:sp>
        <p:nvSpPr>
          <p:cNvPr id="4" name="Slide Number Placeholder 3"/>
          <p:cNvSpPr>
            <a:spLocks noGrp="1"/>
          </p:cNvSpPr>
          <p:nvPr>
            <p:ph type="sldNum" sz="quarter" idx="10"/>
          </p:nvPr>
        </p:nvSpPr>
        <p:spPr/>
        <p:txBody>
          <a:bodyPr/>
          <a:lstStyle/>
          <a:p>
            <a:fld id="{4CF74A7A-4E77-EC47-9276-98EC56629A5D}" type="slidenum">
              <a:rPr lang="en-US" smtClean="0"/>
              <a:t>6</a:t>
            </a:fld>
            <a:endParaRPr lang="en-US"/>
          </a:p>
        </p:txBody>
      </p:sp>
    </p:spTree>
    <p:extLst>
      <p:ext uri="{BB962C8B-B14F-4D97-AF65-F5344CB8AC3E}">
        <p14:creationId xmlns:p14="http://schemas.microsoft.com/office/powerpoint/2010/main" val="26275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Citing supportive but not critical data</a:t>
            </a:r>
            <a:br>
              <a:rPr lang="en-US" dirty="0" smtClean="0"/>
            </a:br>
            <a:endParaRPr lang="en-US" dirty="0"/>
          </a:p>
        </p:txBody>
      </p:sp>
      <p:sp>
        <p:nvSpPr>
          <p:cNvPr id="4" name="Slide Number Placeholder 3"/>
          <p:cNvSpPr>
            <a:spLocks noGrp="1"/>
          </p:cNvSpPr>
          <p:nvPr>
            <p:ph type="sldNum" sz="quarter" idx="10"/>
          </p:nvPr>
        </p:nvSpPr>
        <p:spPr/>
        <p:txBody>
          <a:bodyPr/>
          <a:lstStyle/>
          <a:p>
            <a:fld id="{4CF74A7A-4E77-EC47-9276-98EC56629A5D}" type="slidenum">
              <a:rPr lang="en-US" smtClean="0"/>
              <a:t>7</a:t>
            </a:fld>
            <a:endParaRPr lang="en-US"/>
          </a:p>
        </p:txBody>
      </p:sp>
    </p:spTree>
    <p:extLst>
      <p:ext uri="{BB962C8B-B14F-4D97-AF65-F5344CB8AC3E}">
        <p14:creationId xmlns:p14="http://schemas.microsoft.com/office/powerpoint/2010/main" val="111176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74A7A-4E77-EC47-9276-98EC56629A5D}" type="slidenum">
              <a:rPr lang="en-US" smtClean="0"/>
              <a:t>8</a:t>
            </a:fld>
            <a:endParaRPr lang="en-US"/>
          </a:p>
        </p:txBody>
      </p:sp>
    </p:spTree>
    <p:extLst>
      <p:ext uri="{BB962C8B-B14F-4D97-AF65-F5344CB8AC3E}">
        <p14:creationId xmlns:p14="http://schemas.microsoft.com/office/powerpoint/2010/main" val="213176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662400"/>
            <a:ext cx="7886700" cy="1028288"/>
          </a:xfrm>
          <a:prstGeom prst="rect">
            <a:avLst/>
          </a:prstGeom>
        </p:spPr>
        <p:txBody>
          <a:bodyPr/>
          <a:lstStyle>
            <a:lvl1pPr algn="l">
              <a:defRPr sz="6000">
                <a:latin typeface="+mn-lt"/>
              </a:defRPr>
            </a:lvl1pPr>
          </a:lstStyle>
          <a:p>
            <a:r>
              <a:rPr lang="en-US" dirty="0" smtClean="0"/>
              <a:t>Hello.</a:t>
            </a:r>
            <a:endParaRPr lang="en-US" dirty="0"/>
          </a:p>
        </p:txBody>
      </p:sp>
      <p:sp>
        <p:nvSpPr>
          <p:cNvPr id="4" name="Text Placeholder 3"/>
          <p:cNvSpPr>
            <a:spLocks noGrp="1"/>
          </p:cNvSpPr>
          <p:nvPr>
            <p:ph type="body" sz="quarter" idx="10" hasCustomPrompt="1"/>
          </p:nvPr>
        </p:nvSpPr>
        <p:spPr>
          <a:xfrm>
            <a:off x="628650" y="1879600"/>
            <a:ext cx="6628950" cy="4535488"/>
          </a:xfrm>
          <a:prstGeom prst="rect">
            <a:avLst/>
          </a:prstGeom>
        </p:spPr>
        <p:txBody>
          <a:bodyPr/>
          <a:lstStyle>
            <a:lvl1pPr marL="0" indent="0">
              <a:buNone/>
              <a:defRPr sz="1800">
                <a:solidFill>
                  <a:schemeClr val="tx1">
                    <a:lumMod val="75000"/>
                    <a:lumOff val="2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a:lnSpc>
                <a:spcPct val="130000"/>
              </a:lnSpc>
            </a:pPr>
            <a:r>
              <a:rPr lang="en-US" dirty="0" smtClean="0">
                <a:solidFill>
                  <a:srgbClr val="A6A6A6"/>
                </a:solidFill>
                <a:latin typeface="+mn-lt"/>
                <a:cs typeface="Georgia"/>
              </a:rPr>
              <a:t>This </a:t>
            </a:r>
            <a:r>
              <a:rPr lang="en-US" dirty="0" err="1" smtClean="0">
                <a:solidFill>
                  <a:srgbClr val="A6A6A6"/>
                </a:solidFill>
                <a:latin typeface="+mn-lt"/>
                <a:cs typeface="Georgia"/>
              </a:rPr>
              <a:t>Powerpoint</a:t>
            </a:r>
            <a:r>
              <a:rPr lang="en-US" dirty="0" smtClean="0">
                <a:solidFill>
                  <a:srgbClr val="A6A6A6"/>
                </a:solidFill>
                <a:latin typeface="+mn-lt"/>
                <a:cs typeface="Georgia"/>
              </a:rPr>
              <a:t> template has been created to help </a:t>
            </a:r>
          </a:p>
          <a:p>
            <a:pPr>
              <a:lnSpc>
                <a:spcPct val="120000"/>
              </a:lnSpc>
            </a:pPr>
            <a:r>
              <a:rPr lang="en-US" dirty="0" smtClean="0">
                <a:solidFill>
                  <a:srgbClr val="A6A6A6"/>
                </a:solidFill>
                <a:latin typeface="+mn-lt"/>
                <a:cs typeface="Georgia"/>
              </a:rPr>
              <a:t>you tell your Illinois Story in the best possible way. To help you make this presentation </a:t>
            </a:r>
            <a:r>
              <a:rPr lang="en-US" dirty="0" smtClean="0">
                <a:solidFill>
                  <a:srgbClr val="131F33"/>
                </a:solidFill>
                <a:latin typeface="+mn-lt"/>
                <a:cs typeface="Georgia"/>
              </a:rPr>
              <a:t>we recommend the following font styles:</a:t>
            </a:r>
          </a:p>
          <a:p>
            <a:r>
              <a:rPr lang="en-US" sz="4200" b="1" dirty="0" smtClean="0">
                <a:solidFill>
                  <a:srgbClr val="FA6300"/>
                </a:solidFill>
              </a:rPr>
              <a:t>Headers: Calibri 42pt</a:t>
            </a:r>
          </a:p>
          <a:p>
            <a:pPr>
              <a:lnSpc>
                <a:spcPct val="120000"/>
              </a:lnSpc>
            </a:pPr>
            <a:r>
              <a:rPr lang="en-US" dirty="0" smtClean="0">
                <a:solidFill>
                  <a:srgbClr val="131F33"/>
                </a:solidFill>
                <a:latin typeface="+mn-lt"/>
                <a:cs typeface="Georgia"/>
              </a:rPr>
              <a:t>Body Copy: Georgia 18pt</a:t>
            </a:r>
          </a:p>
          <a:p>
            <a:pPr>
              <a:lnSpc>
                <a:spcPct val="120000"/>
              </a:lnSpc>
            </a:pPr>
            <a:endParaRPr lang="en-US" dirty="0" smtClean="0">
              <a:solidFill>
                <a:srgbClr val="131F33"/>
              </a:solidFill>
              <a:latin typeface="+mn-lt"/>
              <a:cs typeface="Georgia"/>
            </a:endParaRPr>
          </a:p>
          <a:p>
            <a:pPr>
              <a:lnSpc>
                <a:spcPct val="130000"/>
              </a:lnSpc>
            </a:pPr>
            <a:r>
              <a:rPr lang="en-US" sz="1400" dirty="0" smtClean="0">
                <a:solidFill>
                  <a:srgbClr val="131F33"/>
                </a:solidFill>
                <a:latin typeface="+mn-lt"/>
                <a:cs typeface="Georgia"/>
              </a:rPr>
              <a:t>If you need assistance, please contact Creative Services. </a:t>
            </a:r>
            <a:r>
              <a:rPr lang="en-US" sz="1400" dirty="0" err="1" smtClean="0">
                <a:solidFill>
                  <a:srgbClr val="131F33"/>
                </a:solidFill>
                <a:latin typeface="+mn-lt"/>
                <a:cs typeface="Georgia"/>
              </a:rPr>
              <a:t>creativeservices@illinois.edu</a:t>
            </a:r>
            <a:r>
              <a:rPr lang="en-US" sz="1400" dirty="0" smtClean="0">
                <a:solidFill>
                  <a:srgbClr val="131F33"/>
                </a:solidFill>
                <a:latin typeface="+mn-lt"/>
                <a:cs typeface="Georgia"/>
              </a:rPr>
              <a:t> or (217)333-9200</a:t>
            </a:r>
          </a:p>
        </p:txBody>
      </p:sp>
    </p:spTree>
    <p:extLst>
      <p:ext uri="{BB962C8B-B14F-4D97-AF65-F5344CB8AC3E}">
        <p14:creationId xmlns:p14="http://schemas.microsoft.com/office/powerpoint/2010/main" val="220601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DA1AB0-C4A7-9F46-8D52-0BC5AB192FA5}" type="datetimeFigureOut">
              <a:rPr lang="en-US">
                <a:solidFill>
                  <a:prstClr val="black">
                    <a:tint val="75000"/>
                  </a:prstClr>
                </a:solidFill>
              </a:rPr>
              <a:pPr/>
              <a:t>9/3/18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83A21977-64F3-D94A-990D-AB97AEBB1BC8}" type="slidenum">
              <a:rPr lang="en-US">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descr="Slide1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3168000" y="4094725"/>
            <a:ext cx="5714550" cy="1325563"/>
          </a:xfrm>
          <a:prstGeom prst="rect">
            <a:avLst/>
          </a:prstGeom>
        </p:spPr>
        <p:txBody>
          <a:bodyPr/>
          <a:lstStyle>
            <a:lvl1pPr algn="l">
              <a:defRPr spc="-150">
                <a:solidFill>
                  <a:schemeClr val="bg1"/>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197225" y="5565775"/>
            <a:ext cx="3232150" cy="719138"/>
          </a:xfrm>
          <a:prstGeom prst="rect">
            <a:avLst/>
          </a:prstGeom>
        </p:spPr>
        <p:txBody>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dirty="0" smtClean="0"/>
              <a:t>Name</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lang="en-US" dirty="0" smtClean="0"/>
              <a:t>Date</a:t>
            </a:r>
          </a:p>
        </p:txBody>
      </p:sp>
    </p:spTree>
    <p:extLst>
      <p:ext uri="{BB962C8B-B14F-4D97-AF65-F5344CB8AC3E}">
        <p14:creationId xmlns:p14="http://schemas.microsoft.com/office/powerpoint/2010/main" val="128157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7" name="Picture 6" descr="Slide1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44"/>
            <a:ext cx="9144000" cy="6858000"/>
          </a:xfrm>
          <a:prstGeom prst="rect">
            <a:avLst/>
          </a:prstGeom>
        </p:spPr>
      </p:pic>
      <p:sp>
        <p:nvSpPr>
          <p:cNvPr id="8" name="Title 1"/>
          <p:cNvSpPr>
            <a:spLocks noGrp="1"/>
          </p:cNvSpPr>
          <p:nvPr>
            <p:ph type="title"/>
          </p:nvPr>
        </p:nvSpPr>
        <p:spPr>
          <a:xfrm>
            <a:off x="381000" y="274638"/>
            <a:ext cx="8305800" cy="1143000"/>
          </a:xfrm>
          <a:prstGeom prst="rect">
            <a:avLst/>
          </a:prstGeom>
        </p:spPr>
        <p:txBody>
          <a:bodyPr/>
          <a:lstStyle/>
          <a:p>
            <a:pPr algn="l"/>
            <a:r>
              <a:rPr lang="en-US" dirty="0" smtClean="0">
                <a:solidFill>
                  <a:srgbClr val="FA6300"/>
                </a:solidFill>
              </a:rPr>
              <a:t>Slide Title</a:t>
            </a:r>
            <a:endParaRPr lang="en-US" dirty="0">
              <a:solidFill>
                <a:srgbClr val="FA6300"/>
              </a:solidFill>
            </a:endParaRPr>
          </a:p>
        </p:txBody>
      </p:sp>
      <p:sp>
        <p:nvSpPr>
          <p:cNvPr id="9" name="Content Placeholder 2"/>
          <p:cNvSpPr>
            <a:spLocks noGrp="1"/>
          </p:cNvSpPr>
          <p:nvPr>
            <p:ph idx="1"/>
          </p:nvPr>
        </p:nvSpPr>
        <p:spPr>
          <a:xfrm>
            <a:off x="381000" y="1600200"/>
            <a:ext cx="8305800" cy="4525963"/>
          </a:xfrm>
          <a:prstGeom prst="rect">
            <a:avLst/>
          </a:prstGeom>
        </p:spPr>
        <p:txBody>
          <a:bodyPr/>
          <a:lstStyle/>
          <a:p>
            <a:pPr defTabSz="914400">
              <a:buFont typeface="Wingdings" charset="0"/>
              <a:buChar char=""/>
            </a:pPr>
            <a:r>
              <a:rPr lang="en-US" sz="2000" dirty="0" err="1" smtClean="0">
                <a:solidFill>
                  <a:schemeClr val="bg1">
                    <a:lumMod val="50000"/>
                  </a:schemeClr>
                </a:solidFill>
                <a:latin typeface="Georgia"/>
                <a:cs typeface="Georgia"/>
              </a:rPr>
              <a:t>Lorem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ipsum</a:t>
            </a:r>
            <a:r>
              <a:rPr lang="en-US" sz="2000" dirty="0" smtClean="0">
                <a:solidFill>
                  <a:schemeClr val="bg1">
                    <a:lumMod val="50000"/>
                  </a:schemeClr>
                </a:solidFill>
                <a:latin typeface="Georgia"/>
                <a:cs typeface="Georgia"/>
              </a:rPr>
              <a:t> no sea </a:t>
            </a:r>
            <a:r>
              <a:rPr lang="en-US" sz="2000" dirty="0" err="1" smtClean="0">
                <a:solidFill>
                  <a:schemeClr val="bg1">
                    <a:lumMod val="50000"/>
                  </a:schemeClr>
                </a:solidFill>
                <a:latin typeface="Georgia"/>
                <a:cs typeface="Georgia"/>
              </a:rPr>
              <a:t>takimata</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sanctus</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est</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Lorem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ipsum</a:t>
            </a:r>
            <a:r>
              <a:rPr lang="en-US" sz="2000" dirty="0" smtClean="0">
                <a:solidFill>
                  <a:schemeClr val="bg1">
                    <a:lumMod val="50000"/>
                  </a:schemeClr>
                </a:solidFill>
                <a:latin typeface="Georgia"/>
                <a:cs typeface="Georgia"/>
              </a:rPr>
              <a:t> dolor sit </a:t>
            </a:r>
            <a:r>
              <a:rPr lang="en-US" sz="2000" dirty="0" err="1" smtClean="0">
                <a:solidFill>
                  <a:schemeClr val="bg1">
                    <a:lumMod val="50000"/>
                  </a:schemeClr>
                </a:solidFill>
                <a:latin typeface="Georgia"/>
                <a:cs typeface="Georgia"/>
              </a:rPr>
              <a:t>amet</a:t>
            </a:r>
            <a:r>
              <a:rPr lang="en-US" sz="2000" dirty="0" smtClean="0">
                <a:solidFill>
                  <a:schemeClr val="bg1">
                    <a:lumMod val="50000"/>
                  </a:schemeClr>
                </a:solidFill>
                <a:latin typeface="Georgia"/>
                <a:cs typeface="Georgia"/>
              </a:rPr>
              <a:t>. At </a:t>
            </a:r>
            <a:r>
              <a:rPr lang="en-US" sz="2000" dirty="0" err="1" smtClean="0">
                <a:solidFill>
                  <a:schemeClr val="bg1">
                    <a:lumMod val="50000"/>
                  </a:schemeClr>
                </a:solidFill>
                <a:latin typeface="Georgia"/>
                <a:cs typeface="Georgia"/>
              </a:rPr>
              <a:t>vero</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eos</a:t>
            </a:r>
            <a:r>
              <a:rPr lang="en-US" sz="2000" dirty="0" smtClean="0">
                <a:solidFill>
                  <a:schemeClr val="bg1">
                    <a:lumMod val="50000"/>
                  </a:schemeClr>
                </a:solidFill>
                <a:latin typeface="Georgia"/>
                <a:cs typeface="Georgia"/>
              </a:rPr>
              <a:t> et </a:t>
            </a:r>
            <a:r>
              <a:rPr lang="en-US" sz="2000" dirty="0" err="1" smtClean="0">
                <a:solidFill>
                  <a:schemeClr val="bg1">
                    <a:lumMod val="50000"/>
                  </a:schemeClr>
                </a:solidFill>
                <a:latin typeface="Georgia"/>
                <a:cs typeface="Georgia"/>
              </a:rPr>
              <a:t>accusam</a:t>
            </a:r>
            <a:r>
              <a:rPr lang="en-US" sz="2000" dirty="0" smtClean="0">
                <a:solidFill>
                  <a:schemeClr val="bg1">
                    <a:lumMod val="50000"/>
                  </a:schemeClr>
                </a:solidFill>
                <a:latin typeface="Georgia"/>
                <a:cs typeface="Georgia"/>
              </a:rPr>
              <a:t> et </a:t>
            </a:r>
            <a:r>
              <a:rPr lang="en-US" sz="2000" dirty="0" err="1" smtClean="0">
                <a:solidFill>
                  <a:schemeClr val="bg1">
                    <a:lumMod val="50000"/>
                  </a:schemeClr>
                </a:solidFill>
                <a:latin typeface="Georgia"/>
                <a:cs typeface="Georgia"/>
              </a:rPr>
              <a:t>justo</a:t>
            </a:r>
            <a:r>
              <a:rPr lang="en-US" sz="2000" dirty="0" smtClean="0">
                <a:solidFill>
                  <a:schemeClr val="bg1">
                    <a:lumMod val="50000"/>
                  </a:schemeClr>
                </a:solidFill>
                <a:latin typeface="Georgia"/>
                <a:cs typeface="Georgia"/>
              </a:rPr>
              <a:t> duo </a:t>
            </a:r>
            <a:r>
              <a:rPr lang="en-US" sz="2000" dirty="0" err="1" smtClean="0">
                <a:solidFill>
                  <a:schemeClr val="bg1">
                    <a:lumMod val="50000"/>
                  </a:schemeClr>
                </a:solidFill>
                <a:latin typeface="Georgia"/>
                <a:cs typeface="Georgia"/>
              </a:rPr>
              <a:t>dolores</a:t>
            </a:r>
            <a:r>
              <a:rPr lang="en-US" sz="2000" dirty="0" smtClean="0">
                <a:solidFill>
                  <a:schemeClr val="bg1">
                    <a:lumMod val="50000"/>
                  </a:schemeClr>
                </a:solidFill>
                <a:latin typeface="Georgia"/>
                <a:cs typeface="Georgia"/>
              </a:rPr>
              <a:t> et </a:t>
            </a:r>
            <a:r>
              <a:rPr lang="en-US" sz="2000" dirty="0" err="1" smtClean="0">
                <a:solidFill>
                  <a:schemeClr val="bg1">
                    <a:lumMod val="50000"/>
                  </a:schemeClr>
                </a:solidFill>
                <a:latin typeface="Georgia"/>
                <a:cs typeface="Georgia"/>
              </a:rPr>
              <a:t>ea</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rebum</a:t>
            </a:r>
            <a:r>
              <a:rPr lang="en-US" sz="2000" dirty="0" smtClean="0">
                <a:solidFill>
                  <a:schemeClr val="bg1">
                    <a:lumMod val="50000"/>
                  </a:schemeClr>
                </a:solidFill>
                <a:latin typeface="Georgia"/>
                <a:cs typeface="Georgia"/>
              </a:rPr>
              <a:t>.</a:t>
            </a:r>
          </a:p>
          <a:p>
            <a:pPr defTabSz="914400">
              <a:buFont typeface="Wingdings" charset="0"/>
              <a:buChar char=""/>
            </a:pPr>
            <a:r>
              <a:rPr lang="en-US" sz="2000" dirty="0" err="1" smtClean="0">
                <a:solidFill>
                  <a:schemeClr val="bg1">
                    <a:lumMod val="50000"/>
                  </a:schemeClr>
                </a:solidFill>
                <a:latin typeface="Georgia"/>
                <a:cs typeface="Georgia"/>
              </a:rPr>
              <a:t>Consectetuer</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adipiscing</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elit</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sed</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diam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nonummy</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nibh</a:t>
            </a:r>
            <a:endParaRPr lang="en-US" sz="2000" dirty="0" smtClean="0">
              <a:solidFill>
                <a:schemeClr val="bg1">
                  <a:lumMod val="50000"/>
                </a:schemeClr>
              </a:solidFill>
              <a:latin typeface="Georgia"/>
              <a:cs typeface="Georgia"/>
            </a:endParaRPr>
          </a:p>
          <a:p>
            <a:pPr defTabSz="914400">
              <a:buFont typeface="Wingdings" charset="0"/>
              <a:buChar char=""/>
            </a:pPr>
            <a:r>
              <a:rPr lang="en-US" sz="2000" dirty="0" err="1" smtClean="0">
                <a:solidFill>
                  <a:schemeClr val="bg1">
                    <a:lumMod val="50000"/>
                  </a:schemeClr>
                </a:solidFill>
                <a:latin typeface="Georgia"/>
                <a:cs typeface="Georgia"/>
              </a:rPr>
              <a:t>Duis</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autem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vel</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eum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iriure</a:t>
            </a:r>
            <a:r>
              <a:rPr lang="en-US" sz="2000" dirty="0" smtClean="0">
                <a:solidFill>
                  <a:schemeClr val="bg1">
                    <a:lumMod val="50000"/>
                  </a:schemeClr>
                </a:solidFill>
                <a:latin typeface="Georgia"/>
                <a:cs typeface="Georgia"/>
              </a:rPr>
              <a:t> in </a:t>
            </a:r>
            <a:r>
              <a:rPr lang="en-US" sz="2000" dirty="0" err="1" smtClean="0">
                <a:solidFill>
                  <a:schemeClr val="bg1">
                    <a:lumMod val="50000"/>
                  </a:schemeClr>
                </a:solidFill>
                <a:latin typeface="Georgia"/>
                <a:cs typeface="Georgia"/>
              </a:rPr>
              <a:t>hendrerit</a:t>
            </a:r>
            <a:r>
              <a:rPr lang="en-US" sz="2000" dirty="0" smtClean="0">
                <a:solidFill>
                  <a:schemeClr val="bg1">
                    <a:lumMod val="50000"/>
                  </a:schemeClr>
                </a:solidFill>
                <a:latin typeface="Georgia"/>
                <a:cs typeface="Georgia"/>
              </a:rPr>
              <a:t> in </a:t>
            </a:r>
            <a:r>
              <a:rPr lang="en-US" sz="2000" dirty="0" err="1" smtClean="0">
                <a:solidFill>
                  <a:schemeClr val="bg1">
                    <a:lumMod val="50000"/>
                  </a:schemeClr>
                </a:solidFill>
                <a:latin typeface="Georgia"/>
                <a:cs typeface="Georgia"/>
              </a:rPr>
              <a:t>vulputate</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velit</a:t>
            </a:r>
            <a:r>
              <a:rPr lang="en-US" sz="2000" dirty="0" smtClean="0">
                <a:solidFill>
                  <a:schemeClr val="bg1">
                    <a:lumMod val="50000"/>
                  </a:schemeClr>
                </a:solidFill>
                <a:latin typeface="Georgia"/>
                <a:cs typeface="Georgia"/>
              </a:rPr>
              <a:t>.</a:t>
            </a:r>
          </a:p>
          <a:p>
            <a:pPr defTabSz="914400">
              <a:buFont typeface="Wingdings" charset="0"/>
              <a:buChar char=""/>
            </a:pPr>
            <a:r>
              <a:rPr lang="en-US" sz="2000" dirty="0" err="1" smtClean="0">
                <a:solidFill>
                  <a:schemeClr val="bg1">
                    <a:lumMod val="50000"/>
                  </a:schemeClr>
                </a:solidFill>
                <a:latin typeface="Georgia"/>
                <a:cs typeface="Georgia"/>
              </a:rPr>
              <a:t>Hendrerit</a:t>
            </a:r>
            <a:r>
              <a:rPr lang="en-US" sz="2000" dirty="0" smtClean="0">
                <a:solidFill>
                  <a:schemeClr val="bg1">
                    <a:lumMod val="50000"/>
                  </a:schemeClr>
                </a:solidFill>
                <a:latin typeface="Georgia"/>
                <a:cs typeface="Georgia"/>
              </a:rPr>
              <a:t> in </a:t>
            </a:r>
            <a:r>
              <a:rPr lang="en-US" sz="2000" dirty="0" err="1" smtClean="0">
                <a:solidFill>
                  <a:schemeClr val="bg1">
                    <a:lumMod val="50000"/>
                  </a:schemeClr>
                </a:solidFill>
                <a:latin typeface="Georgia"/>
                <a:cs typeface="Georgia"/>
              </a:rPr>
              <a:t>vulputate</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velit</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esse</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molestie</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consequat</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Lorem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ipsum</a:t>
            </a:r>
            <a:r>
              <a:rPr lang="en-US" sz="2000" dirty="0" smtClean="0">
                <a:solidFill>
                  <a:schemeClr val="bg1">
                    <a:lumMod val="50000"/>
                  </a:schemeClr>
                </a:solidFill>
                <a:latin typeface="Georgia"/>
                <a:cs typeface="Georgia"/>
              </a:rPr>
              <a:t> dolor sit </a:t>
            </a:r>
            <a:r>
              <a:rPr lang="en-US" sz="2000" dirty="0" err="1" smtClean="0">
                <a:solidFill>
                  <a:schemeClr val="bg1">
                    <a:lumMod val="50000"/>
                  </a:schemeClr>
                </a:solidFill>
                <a:latin typeface="Georgia"/>
                <a:cs typeface="Georgia"/>
              </a:rPr>
              <a:t>amet</a:t>
            </a:r>
            <a:r>
              <a:rPr lang="en-US" sz="2000" dirty="0" smtClean="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Tree>
    <p:extLst>
      <p:ext uri="{BB962C8B-B14F-4D97-AF65-F5344CB8AC3E}">
        <p14:creationId xmlns:p14="http://schemas.microsoft.com/office/powerpoint/2010/main" val="363402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7" name="Picture 6" descr="Slide1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title"/>
          </p:nvPr>
        </p:nvSpPr>
        <p:spPr>
          <a:xfrm>
            <a:off x="381000" y="274638"/>
            <a:ext cx="5867400" cy="1143000"/>
          </a:xfrm>
          <a:prstGeom prst="rect">
            <a:avLst/>
          </a:prstGeom>
        </p:spPr>
        <p:txBody>
          <a:bodyPr/>
          <a:lstStyle/>
          <a:p>
            <a:pPr algn="l"/>
            <a:r>
              <a:rPr lang="en-US" dirty="0" smtClean="0">
                <a:solidFill>
                  <a:srgbClr val="FA6300"/>
                </a:solidFill>
              </a:rPr>
              <a:t>Slide Title</a:t>
            </a:r>
            <a:endParaRPr lang="en-US" dirty="0">
              <a:solidFill>
                <a:srgbClr val="FA6300"/>
              </a:solidFill>
            </a:endParaRPr>
          </a:p>
        </p:txBody>
      </p:sp>
      <p:sp>
        <p:nvSpPr>
          <p:cNvPr id="9" name="Content Placeholder 2"/>
          <p:cNvSpPr>
            <a:spLocks noGrp="1"/>
          </p:cNvSpPr>
          <p:nvPr>
            <p:ph idx="1"/>
          </p:nvPr>
        </p:nvSpPr>
        <p:spPr>
          <a:xfrm>
            <a:off x="381000" y="1600200"/>
            <a:ext cx="5867400" cy="4525963"/>
          </a:xfrm>
          <a:prstGeom prst="rect">
            <a:avLst/>
          </a:prstGeom>
        </p:spPr>
        <p:txBody>
          <a:bodyPr/>
          <a:lstStyle/>
          <a:p>
            <a:pPr defTabSz="914400">
              <a:buFont typeface="Wingdings" charset="0"/>
              <a:buChar char=""/>
            </a:pPr>
            <a:r>
              <a:rPr lang="en-US" sz="2000" dirty="0" err="1" smtClean="0">
                <a:solidFill>
                  <a:schemeClr val="bg1">
                    <a:lumMod val="50000"/>
                  </a:schemeClr>
                </a:solidFill>
                <a:latin typeface="Georgia"/>
                <a:cs typeface="Georgia"/>
              </a:rPr>
              <a:t>Lorem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ipsum</a:t>
            </a:r>
            <a:r>
              <a:rPr lang="en-US" sz="2000" dirty="0" smtClean="0">
                <a:solidFill>
                  <a:schemeClr val="bg1">
                    <a:lumMod val="50000"/>
                  </a:schemeClr>
                </a:solidFill>
                <a:latin typeface="Georgia"/>
                <a:cs typeface="Georgia"/>
              </a:rPr>
              <a:t> no sea </a:t>
            </a:r>
            <a:r>
              <a:rPr lang="en-US" sz="2000" dirty="0" err="1" smtClean="0">
                <a:solidFill>
                  <a:schemeClr val="bg1">
                    <a:lumMod val="50000"/>
                  </a:schemeClr>
                </a:solidFill>
                <a:latin typeface="Georgia"/>
                <a:cs typeface="Georgia"/>
              </a:rPr>
              <a:t>takimata</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sanctus</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est</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Lorem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ipsum</a:t>
            </a:r>
            <a:r>
              <a:rPr lang="en-US" sz="2000" dirty="0" smtClean="0">
                <a:solidFill>
                  <a:schemeClr val="bg1">
                    <a:lumMod val="50000"/>
                  </a:schemeClr>
                </a:solidFill>
                <a:latin typeface="Georgia"/>
                <a:cs typeface="Georgia"/>
              </a:rPr>
              <a:t> dolor sit </a:t>
            </a:r>
            <a:r>
              <a:rPr lang="en-US" sz="2000" dirty="0" err="1" smtClean="0">
                <a:solidFill>
                  <a:schemeClr val="bg1">
                    <a:lumMod val="50000"/>
                  </a:schemeClr>
                </a:solidFill>
                <a:latin typeface="Georgia"/>
                <a:cs typeface="Georgia"/>
              </a:rPr>
              <a:t>amet</a:t>
            </a:r>
            <a:r>
              <a:rPr lang="en-US" sz="2000" dirty="0" smtClean="0">
                <a:solidFill>
                  <a:schemeClr val="bg1">
                    <a:lumMod val="50000"/>
                  </a:schemeClr>
                </a:solidFill>
                <a:latin typeface="Georgia"/>
                <a:cs typeface="Georgia"/>
              </a:rPr>
              <a:t>. At </a:t>
            </a:r>
            <a:r>
              <a:rPr lang="en-US" sz="2000" dirty="0" err="1" smtClean="0">
                <a:solidFill>
                  <a:schemeClr val="bg1">
                    <a:lumMod val="50000"/>
                  </a:schemeClr>
                </a:solidFill>
                <a:latin typeface="Georgia"/>
                <a:cs typeface="Georgia"/>
              </a:rPr>
              <a:t>vero</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eos</a:t>
            </a:r>
            <a:r>
              <a:rPr lang="en-US" sz="2000" dirty="0" smtClean="0">
                <a:solidFill>
                  <a:schemeClr val="bg1">
                    <a:lumMod val="50000"/>
                  </a:schemeClr>
                </a:solidFill>
                <a:latin typeface="Georgia"/>
                <a:cs typeface="Georgia"/>
              </a:rPr>
              <a:t> et </a:t>
            </a:r>
            <a:r>
              <a:rPr lang="en-US" sz="2000" dirty="0" err="1" smtClean="0">
                <a:solidFill>
                  <a:schemeClr val="bg1">
                    <a:lumMod val="50000"/>
                  </a:schemeClr>
                </a:solidFill>
                <a:latin typeface="Georgia"/>
                <a:cs typeface="Georgia"/>
              </a:rPr>
              <a:t>accusam</a:t>
            </a:r>
            <a:r>
              <a:rPr lang="en-US" sz="2000" dirty="0" smtClean="0">
                <a:solidFill>
                  <a:schemeClr val="bg1">
                    <a:lumMod val="50000"/>
                  </a:schemeClr>
                </a:solidFill>
                <a:latin typeface="Georgia"/>
                <a:cs typeface="Georgia"/>
              </a:rPr>
              <a:t> et </a:t>
            </a:r>
            <a:r>
              <a:rPr lang="en-US" sz="2000" dirty="0" err="1" smtClean="0">
                <a:solidFill>
                  <a:schemeClr val="bg1">
                    <a:lumMod val="50000"/>
                  </a:schemeClr>
                </a:solidFill>
                <a:latin typeface="Georgia"/>
                <a:cs typeface="Georgia"/>
              </a:rPr>
              <a:t>justo</a:t>
            </a:r>
            <a:r>
              <a:rPr lang="en-US" sz="2000" dirty="0" smtClean="0">
                <a:solidFill>
                  <a:schemeClr val="bg1">
                    <a:lumMod val="50000"/>
                  </a:schemeClr>
                </a:solidFill>
                <a:latin typeface="Georgia"/>
                <a:cs typeface="Georgia"/>
              </a:rPr>
              <a:t> duo </a:t>
            </a:r>
            <a:r>
              <a:rPr lang="en-US" sz="2000" dirty="0" err="1" smtClean="0">
                <a:solidFill>
                  <a:schemeClr val="bg1">
                    <a:lumMod val="50000"/>
                  </a:schemeClr>
                </a:solidFill>
                <a:latin typeface="Georgia"/>
                <a:cs typeface="Georgia"/>
              </a:rPr>
              <a:t>dolores</a:t>
            </a:r>
            <a:r>
              <a:rPr lang="en-US" sz="2000" dirty="0" smtClean="0">
                <a:solidFill>
                  <a:schemeClr val="bg1">
                    <a:lumMod val="50000"/>
                  </a:schemeClr>
                </a:solidFill>
                <a:latin typeface="Georgia"/>
                <a:cs typeface="Georgia"/>
              </a:rPr>
              <a:t> et </a:t>
            </a:r>
            <a:r>
              <a:rPr lang="en-US" sz="2000" dirty="0" err="1" smtClean="0">
                <a:solidFill>
                  <a:schemeClr val="bg1">
                    <a:lumMod val="50000"/>
                  </a:schemeClr>
                </a:solidFill>
                <a:latin typeface="Georgia"/>
                <a:cs typeface="Georgia"/>
              </a:rPr>
              <a:t>ea</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rebum</a:t>
            </a:r>
            <a:r>
              <a:rPr lang="en-US" sz="2000" dirty="0" smtClean="0">
                <a:solidFill>
                  <a:schemeClr val="bg1">
                    <a:lumMod val="50000"/>
                  </a:schemeClr>
                </a:solidFill>
                <a:latin typeface="Georgia"/>
                <a:cs typeface="Georgia"/>
              </a:rPr>
              <a:t>.</a:t>
            </a:r>
          </a:p>
          <a:p>
            <a:pPr defTabSz="914400">
              <a:buFont typeface="Wingdings" charset="0"/>
              <a:buChar char=""/>
            </a:pPr>
            <a:r>
              <a:rPr lang="en-US" sz="2000" dirty="0" err="1" smtClean="0">
                <a:solidFill>
                  <a:schemeClr val="bg1">
                    <a:lumMod val="50000"/>
                  </a:schemeClr>
                </a:solidFill>
                <a:latin typeface="Georgia"/>
                <a:cs typeface="Georgia"/>
              </a:rPr>
              <a:t>Consectetuer</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adipiscing</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elit</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sed</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diam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nonummy</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nibh</a:t>
            </a:r>
            <a:endParaRPr lang="en-US" sz="2000" dirty="0" smtClean="0">
              <a:solidFill>
                <a:schemeClr val="bg1">
                  <a:lumMod val="50000"/>
                </a:schemeClr>
              </a:solidFill>
              <a:latin typeface="Georgia"/>
              <a:cs typeface="Georgia"/>
            </a:endParaRPr>
          </a:p>
          <a:p>
            <a:pPr defTabSz="914400">
              <a:buFont typeface="Wingdings" charset="0"/>
              <a:buChar char=""/>
            </a:pPr>
            <a:r>
              <a:rPr lang="en-US" sz="2000" dirty="0" err="1" smtClean="0">
                <a:solidFill>
                  <a:schemeClr val="bg1">
                    <a:lumMod val="50000"/>
                  </a:schemeClr>
                </a:solidFill>
                <a:latin typeface="Georgia"/>
                <a:cs typeface="Georgia"/>
              </a:rPr>
              <a:t>Duis</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autem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vel</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eum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iriure</a:t>
            </a:r>
            <a:r>
              <a:rPr lang="en-US" sz="2000" dirty="0" smtClean="0">
                <a:solidFill>
                  <a:schemeClr val="bg1">
                    <a:lumMod val="50000"/>
                  </a:schemeClr>
                </a:solidFill>
                <a:latin typeface="Georgia"/>
                <a:cs typeface="Georgia"/>
              </a:rPr>
              <a:t> in </a:t>
            </a:r>
            <a:r>
              <a:rPr lang="en-US" sz="2000" dirty="0" err="1" smtClean="0">
                <a:solidFill>
                  <a:schemeClr val="bg1">
                    <a:lumMod val="50000"/>
                  </a:schemeClr>
                </a:solidFill>
                <a:latin typeface="Georgia"/>
                <a:cs typeface="Georgia"/>
              </a:rPr>
              <a:t>hendrerit</a:t>
            </a:r>
            <a:r>
              <a:rPr lang="en-US" sz="2000" dirty="0" smtClean="0">
                <a:solidFill>
                  <a:schemeClr val="bg1">
                    <a:lumMod val="50000"/>
                  </a:schemeClr>
                </a:solidFill>
                <a:latin typeface="Georgia"/>
                <a:cs typeface="Georgia"/>
              </a:rPr>
              <a:t> in </a:t>
            </a:r>
            <a:r>
              <a:rPr lang="en-US" sz="2000" dirty="0" err="1" smtClean="0">
                <a:solidFill>
                  <a:schemeClr val="bg1">
                    <a:lumMod val="50000"/>
                  </a:schemeClr>
                </a:solidFill>
                <a:latin typeface="Georgia"/>
                <a:cs typeface="Georgia"/>
              </a:rPr>
              <a:t>vulputate</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velit</a:t>
            </a:r>
            <a:r>
              <a:rPr lang="en-US" sz="2000" dirty="0" smtClean="0">
                <a:solidFill>
                  <a:schemeClr val="bg1">
                    <a:lumMod val="50000"/>
                  </a:schemeClr>
                </a:solidFill>
                <a:latin typeface="Georgia"/>
                <a:cs typeface="Georgia"/>
              </a:rPr>
              <a:t>.</a:t>
            </a:r>
          </a:p>
          <a:p>
            <a:pPr defTabSz="914400">
              <a:buFont typeface="Wingdings" charset="0"/>
              <a:buChar char=""/>
            </a:pPr>
            <a:r>
              <a:rPr lang="en-US" sz="2000" dirty="0" err="1" smtClean="0">
                <a:solidFill>
                  <a:schemeClr val="bg1">
                    <a:lumMod val="50000"/>
                  </a:schemeClr>
                </a:solidFill>
                <a:latin typeface="Georgia"/>
                <a:cs typeface="Georgia"/>
              </a:rPr>
              <a:t>Hendrerit</a:t>
            </a:r>
            <a:r>
              <a:rPr lang="en-US" sz="2000" dirty="0" smtClean="0">
                <a:solidFill>
                  <a:schemeClr val="bg1">
                    <a:lumMod val="50000"/>
                  </a:schemeClr>
                </a:solidFill>
                <a:latin typeface="Georgia"/>
                <a:cs typeface="Georgia"/>
              </a:rPr>
              <a:t> in </a:t>
            </a:r>
            <a:r>
              <a:rPr lang="en-US" sz="2000" dirty="0" err="1" smtClean="0">
                <a:solidFill>
                  <a:schemeClr val="bg1">
                    <a:lumMod val="50000"/>
                  </a:schemeClr>
                </a:solidFill>
                <a:latin typeface="Georgia"/>
                <a:cs typeface="Georgia"/>
              </a:rPr>
              <a:t>vulputate</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velit</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esse</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molestie</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consequat</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Lorem</a:t>
            </a:r>
            <a:r>
              <a:rPr lang="en-US" sz="2000" dirty="0" smtClean="0">
                <a:solidFill>
                  <a:schemeClr val="bg1">
                    <a:lumMod val="50000"/>
                  </a:schemeClr>
                </a:solidFill>
                <a:latin typeface="Georgia"/>
                <a:cs typeface="Georgia"/>
              </a:rPr>
              <a:t> </a:t>
            </a:r>
            <a:r>
              <a:rPr lang="en-US" sz="2000" dirty="0" err="1" smtClean="0">
                <a:solidFill>
                  <a:schemeClr val="bg1">
                    <a:lumMod val="50000"/>
                  </a:schemeClr>
                </a:solidFill>
                <a:latin typeface="Georgia"/>
                <a:cs typeface="Georgia"/>
              </a:rPr>
              <a:t>ipsum</a:t>
            </a:r>
            <a:r>
              <a:rPr lang="en-US" sz="2000" dirty="0" smtClean="0">
                <a:solidFill>
                  <a:schemeClr val="bg1">
                    <a:lumMod val="50000"/>
                  </a:schemeClr>
                </a:solidFill>
                <a:latin typeface="Georgia"/>
                <a:cs typeface="Georgia"/>
              </a:rPr>
              <a:t> dolor sit </a:t>
            </a:r>
            <a:r>
              <a:rPr lang="en-US" sz="2000" dirty="0" err="1" smtClean="0">
                <a:solidFill>
                  <a:schemeClr val="bg1">
                    <a:lumMod val="50000"/>
                  </a:schemeClr>
                </a:solidFill>
                <a:latin typeface="Georgia"/>
                <a:cs typeface="Georgia"/>
              </a:rPr>
              <a:t>amet</a:t>
            </a:r>
            <a:r>
              <a:rPr lang="en-US" sz="2000" dirty="0" smtClean="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Tree>
    <p:extLst>
      <p:ext uri="{BB962C8B-B14F-4D97-AF65-F5344CB8AC3E}">
        <p14:creationId xmlns:p14="http://schemas.microsoft.com/office/powerpoint/2010/main" val="147288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B69DEE8-A951-5048-BC4D-779EE069E94B}" type="datetimeFigureOut">
              <a:rPr lang="en-US" smtClean="0"/>
              <a:t>9/3/18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60E3D8DC-847F-8743-B806-B1AA61105DF7}" type="slidenum">
              <a:rPr lang="en-US" smtClean="0"/>
              <a:t>‹#›</a:t>
            </a:fld>
            <a:endParaRPr lang="en-US"/>
          </a:p>
        </p:txBody>
      </p:sp>
    </p:spTree>
    <p:extLst>
      <p:ext uri="{BB962C8B-B14F-4D97-AF65-F5344CB8AC3E}">
        <p14:creationId xmlns:p14="http://schemas.microsoft.com/office/powerpoint/2010/main" val="89642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49588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2959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D8CC6-5F22-9F42-B211-D5B31A73C596}" type="datetimeFigureOut">
              <a:rPr lang="en-US" smtClean="0">
                <a:solidFill>
                  <a:prstClr val="black">
                    <a:tint val="75000"/>
                  </a:prstClr>
                </a:solidFill>
              </a:rPr>
              <a:pPr/>
              <a:t>9/3/18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2959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29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5D8CC6-5F22-9F42-B211-D5B31A73C596}" type="datetimeFigureOut">
              <a:rPr lang="en-US" smtClean="0">
                <a:solidFill>
                  <a:prstClr val="black">
                    <a:tint val="75000"/>
                  </a:prstClr>
                </a:solidFill>
              </a:rPr>
              <a:pPr/>
              <a:t>9/3/18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51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D8CC6-5F22-9F42-B211-D5B31A73C596}" type="datetimeFigureOut">
              <a:rPr lang="en-US" smtClean="0">
                <a:solidFill>
                  <a:prstClr val="black">
                    <a:tint val="75000"/>
                  </a:prstClr>
                </a:solidFill>
              </a:rPr>
              <a:pPr/>
              <a:t>9/3/18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 Id="rId7"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08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7"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585D8CC6-5F22-9F42-B211-D5B31A73C596}" type="datetimeFigureOut">
              <a:rPr lang="en-US" smtClean="0">
                <a:solidFill>
                  <a:prstClr val="black">
                    <a:tint val="75000"/>
                  </a:prstClr>
                </a:solidFill>
              </a:rPr>
              <a:pPr/>
              <a:t>9/3/18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solidFill>
                <a:prstClr val="black">
                  <a:tint val="75000"/>
                </a:prstClr>
              </a:solidFill>
            </a:endParaRPr>
          </a:p>
        </p:txBody>
      </p:sp>
    </p:spTree>
    <p:extLst>
      <p:ext uri="{BB962C8B-B14F-4D97-AF65-F5344CB8AC3E}">
        <p14:creationId xmlns:p14="http://schemas.microsoft.com/office/powerpoint/2010/main" val="121439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l"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ideals.illinois.edu/handle/2142/1697" TargetMode="External"/><Relationship Id="rId4" Type="http://schemas.openxmlformats.org/officeDocument/2006/relationships/hyperlink" Target="https://doi.org/10.1186/s41073-017-0041-z" TargetMode="External"/><Relationship Id="rId5" Type="http://schemas.openxmlformats.org/officeDocument/2006/relationships/hyperlink" Target="https://doi.org/10.1136/bmj.b2680" TargetMode="External"/><Relationship Id="rId6" Type="http://schemas.openxmlformats.org/officeDocument/2006/relationships/hyperlink" Target="https://doi.org/10.1111/j.1365-2753.2011.01646.x" TargetMode="External"/><Relationship Id="rId7" Type="http://schemas.openxmlformats.org/officeDocument/2006/relationships/hyperlink" Target="https://doi.org/10.1145/3025453.3025691" TargetMode="External"/><Relationship Id="rId1" Type="http://schemas.openxmlformats.org/officeDocument/2006/relationships/slideLayout" Target="../slideLayouts/slideLayout5.xml"/><Relationship Id="rId2" Type="http://schemas.openxmlformats.org/officeDocument/2006/relationships/hyperlink" Target="https://doi.org/10.1002/asi.2275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Problematic Citations</a:t>
            </a:r>
            <a:br>
              <a:rPr lang="en-US" sz="3200" dirty="0" smtClean="0"/>
            </a:br>
            <a:endParaRPr lang="en-US" sz="3000" dirty="0"/>
          </a:p>
        </p:txBody>
      </p:sp>
      <p:sp>
        <p:nvSpPr>
          <p:cNvPr id="3" name="Text Placeholder 2"/>
          <p:cNvSpPr>
            <a:spLocks noGrp="1"/>
          </p:cNvSpPr>
          <p:nvPr>
            <p:ph type="body" sz="quarter" idx="10"/>
          </p:nvPr>
        </p:nvSpPr>
        <p:spPr>
          <a:xfrm>
            <a:off x="3168000" y="5300517"/>
            <a:ext cx="3778659" cy="421768"/>
          </a:xfrm>
        </p:spPr>
        <p:txBody>
          <a:bodyPr/>
          <a:lstStyle/>
          <a:p>
            <a:pPr marL="0" indent="0">
              <a:buNone/>
            </a:pPr>
            <a:r>
              <a:rPr lang="en-US" b="1" dirty="0" smtClean="0"/>
              <a:t>Jodi </a:t>
            </a:r>
            <a:r>
              <a:rPr lang="en-US" b="1" dirty="0" smtClean="0"/>
              <a:t>Schneider</a:t>
            </a:r>
          </a:p>
          <a:p>
            <a:pPr marL="0" indent="0">
              <a:buNone/>
            </a:pPr>
            <a:r>
              <a:rPr lang="en-US" dirty="0" smtClean="0"/>
              <a:t>@</a:t>
            </a:r>
            <a:r>
              <a:rPr lang="en-US" dirty="0" err="1" smtClean="0"/>
              <a:t>jschneider</a:t>
            </a:r>
            <a:endParaRPr lang="en-US" dirty="0" smtClean="0"/>
          </a:p>
          <a:p>
            <a:pPr marL="0" indent="0">
              <a:buNone/>
            </a:pPr>
            <a:r>
              <a:rPr lang="en-US" dirty="0" err="1" smtClean="0"/>
              <a:t>jschneider@pobox.com</a:t>
            </a:r>
            <a:r>
              <a:rPr lang="en-US" dirty="0" smtClean="0"/>
              <a:t/>
            </a:r>
            <a:br>
              <a:rPr lang="en-US" dirty="0" smtClean="0"/>
            </a:br>
            <a:endParaRPr lang="en-US" dirty="0" smtClean="0"/>
          </a:p>
        </p:txBody>
      </p:sp>
      <p:sp>
        <p:nvSpPr>
          <p:cNvPr id="4" name="TextBox 3"/>
          <p:cNvSpPr txBox="1"/>
          <p:nvPr/>
        </p:nvSpPr>
        <p:spPr>
          <a:xfrm>
            <a:off x="3415553" y="6024282"/>
            <a:ext cx="806823" cy="369332"/>
          </a:xfrm>
          <a:prstGeom prst="rect">
            <a:avLst/>
          </a:prstGeom>
          <a:noFill/>
        </p:spPr>
        <p:txBody>
          <a:bodyPr wrap="square" rtlCol="0">
            <a:spAutoFit/>
          </a:bodyPr>
          <a:lstStyle/>
          <a:p>
            <a:r>
              <a:rPr lang="en-US" dirty="0" smtClean="0"/>
              <a:t>ISSA </a:t>
            </a:r>
            <a:endParaRPr lang="en-US" dirty="0"/>
          </a:p>
        </p:txBody>
      </p:sp>
      <p:sp>
        <p:nvSpPr>
          <p:cNvPr id="5" name="Text Placeholder 2"/>
          <p:cNvSpPr txBox="1">
            <a:spLocks/>
          </p:cNvSpPr>
          <p:nvPr/>
        </p:nvSpPr>
        <p:spPr>
          <a:xfrm>
            <a:off x="5829972" y="5263778"/>
            <a:ext cx="3314028" cy="458507"/>
          </a:xfrm>
          <a:prstGeom prst="rect">
            <a:avLst/>
          </a:prstGeom>
        </p:spPr>
        <p:txBody>
          <a:bodyPr/>
          <a:lstStyle>
            <a:lvl1pPr marL="342900" indent="-342900" algn="l" defTabSz="457200" rtl="0" eaLnBrk="1" latinLnBrk="0" hangingPunct="1">
              <a:spcBef>
                <a:spcPct val="20000"/>
              </a:spcBef>
              <a:buFont typeface="Arial"/>
              <a:buChar char="•"/>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NL" dirty="0" smtClean="0"/>
              <a:t>Workshop on Open </a:t>
            </a:r>
            <a:r>
              <a:rPr lang="nl-NL" dirty="0" err="1" smtClean="0"/>
              <a:t>Citations</a:t>
            </a:r>
            <a:endParaRPr lang="nl-NL" dirty="0" smtClean="0"/>
          </a:p>
          <a:p>
            <a:pPr marL="0" indent="0">
              <a:buNone/>
            </a:pPr>
            <a:r>
              <a:rPr lang="nl-NL" dirty="0" smtClean="0"/>
              <a:t>Bologna, Italy</a:t>
            </a:r>
          </a:p>
          <a:p>
            <a:pPr marL="0" indent="0">
              <a:buNone/>
            </a:pPr>
            <a:r>
              <a:rPr lang="nl-NL" dirty="0" smtClean="0"/>
              <a:t>2018-09-03</a:t>
            </a:r>
          </a:p>
        </p:txBody>
      </p:sp>
    </p:spTree>
    <p:extLst>
      <p:ext uri="{BB962C8B-B14F-4D97-AF65-F5344CB8AC3E}">
        <p14:creationId xmlns:p14="http://schemas.microsoft.com/office/powerpoint/2010/main" val="270932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telephone with review papers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9868" b="11803"/>
          <a:stretch/>
        </p:blipFill>
        <p:spPr>
          <a:xfrm>
            <a:off x="118621" y="2576945"/>
            <a:ext cx="8638578" cy="2299855"/>
          </a:xfrm>
        </p:spPr>
      </p:pic>
      <p:sp>
        <p:nvSpPr>
          <p:cNvPr id="5" name="TextBox 4"/>
          <p:cNvSpPr txBox="1"/>
          <p:nvPr/>
        </p:nvSpPr>
        <p:spPr>
          <a:xfrm>
            <a:off x="1797843" y="6284240"/>
            <a:ext cx="5548314" cy="369332"/>
          </a:xfrm>
          <a:prstGeom prst="rect">
            <a:avLst/>
          </a:prstGeom>
          <a:noFill/>
        </p:spPr>
        <p:txBody>
          <a:bodyPr wrap="none" rtlCol="0">
            <a:spAutoFit/>
          </a:bodyPr>
          <a:lstStyle/>
          <a:p>
            <a:r>
              <a:rPr lang="en-US" b="1" dirty="0"/>
              <a:t>Understanding belief using citation </a:t>
            </a:r>
            <a:r>
              <a:rPr lang="en-US" b="1" dirty="0" smtClean="0"/>
              <a:t>networks</a:t>
            </a:r>
            <a:endParaRPr lang="en-US" dirty="0"/>
          </a:p>
        </p:txBody>
      </p:sp>
    </p:spTree>
    <p:extLst>
      <p:ext uri="{BB962C8B-B14F-4D97-AF65-F5344CB8AC3E}">
        <p14:creationId xmlns:p14="http://schemas.microsoft.com/office/powerpoint/2010/main" val="120884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Problematic Citation</a:t>
            </a:r>
            <a:endParaRPr lang="en-US" dirty="0"/>
          </a:p>
        </p:txBody>
      </p:sp>
      <p:sp>
        <p:nvSpPr>
          <p:cNvPr id="3" name="Content Placeholder 2"/>
          <p:cNvSpPr>
            <a:spLocks noGrp="1"/>
          </p:cNvSpPr>
          <p:nvPr>
            <p:ph idx="1"/>
          </p:nvPr>
        </p:nvSpPr>
        <p:spPr/>
        <p:txBody>
          <a:bodyPr/>
          <a:lstStyle/>
          <a:p>
            <a:r>
              <a:rPr lang="en-US" dirty="0" smtClean="0"/>
              <a:t>Citation </a:t>
            </a:r>
            <a:r>
              <a:rPr lang="en-US" dirty="0"/>
              <a:t>of retracted </a:t>
            </a:r>
            <a:r>
              <a:rPr lang="en-US" dirty="0" smtClean="0"/>
              <a:t>literature</a:t>
            </a:r>
          </a:p>
          <a:p>
            <a:r>
              <a:rPr lang="en-US" dirty="0" smtClean="0"/>
              <a:t>Bibliographic ghosts</a:t>
            </a:r>
            <a:endParaRPr lang="en-US" dirty="0"/>
          </a:p>
          <a:p>
            <a:r>
              <a:rPr lang="en-US" dirty="0"/>
              <a:t>Misrepresenting </a:t>
            </a:r>
            <a:r>
              <a:rPr lang="en-US" dirty="0" smtClean="0"/>
              <a:t>cited work</a:t>
            </a:r>
          </a:p>
          <a:p>
            <a:r>
              <a:rPr lang="en-US" dirty="0" smtClean="0"/>
              <a:t>Cherry picking</a:t>
            </a:r>
            <a:endParaRPr lang="en-US" dirty="0"/>
          </a:p>
          <a:p>
            <a:r>
              <a:rPr lang="en-US" dirty="0" smtClean="0"/>
              <a:t>Ignoring related work outside a clique</a:t>
            </a:r>
            <a:endParaRPr lang="en-US" dirty="0"/>
          </a:p>
          <a:p>
            <a:r>
              <a:rPr lang="en-US" dirty="0"/>
              <a:t>Playing telephone with review papers</a:t>
            </a:r>
            <a:endParaRPr lang="en-US" dirty="0" smtClean="0"/>
          </a:p>
        </p:txBody>
      </p:sp>
    </p:spTree>
    <p:extLst>
      <p:ext uri="{BB962C8B-B14F-4D97-AF65-F5344CB8AC3E}">
        <p14:creationId xmlns:p14="http://schemas.microsoft.com/office/powerpoint/2010/main" val="2036089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required </a:t>
            </a:r>
            <a:r>
              <a:rPr lang="en-US" dirty="0"/>
              <a:t>to address Problematic Citation?</a:t>
            </a:r>
          </a:p>
        </p:txBody>
      </p:sp>
      <p:sp>
        <p:nvSpPr>
          <p:cNvPr id="3" name="Content Placeholder 2"/>
          <p:cNvSpPr>
            <a:spLocks noGrp="1"/>
          </p:cNvSpPr>
          <p:nvPr>
            <p:ph idx="1"/>
          </p:nvPr>
        </p:nvSpPr>
        <p:spPr/>
        <p:txBody>
          <a:bodyPr/>
          <a:lstStyle/>
          <a:p>
            <a:r>
              <a:rPr lang="en-US" dirty="0"/>
              <a:t>Attributes of cited work </a:t>
            </a:r>
            <a:r>
              <a:rPr lang="en-US" dirty="0" smtClean="0"/>
              <a:t>(retracted?)</a:t>
            </a:r>
          </a:p>
          <a:p>
            <a:r>
              <a:rPr lang="en-US" dirty="0" smtClean="0"/>
              <a:t>Attributes of citing work (exists?)</a:t>
            </a:r>
          </a:p>
          <a:p>
            <a:r>
              <a:rPr lang="en-US" dirty="0" smtClean="0"/>
              <a:t>Attributes of the topic &amp; author networks (consistent or inconsistent?)</a:t>
            </a:r>
          </a:p>
          <a:p>
            <a:r>
              <a:rPr lang="en-US" dirty="0" smtClean="0"/>
              <a:t>Citation sentences (</a:t>
            </a:r>
            <a:r>
              <a:rPr lang="en-US" dirty="0" err="1" smtClean="0"/>
              <a:t>citances</a:t>
            </a:r>
            <a:r>
              <a:rPr lang="en-US" dirty="0" smtClean="0"/>
              <a:t>)</a:t>
            </a:r>
          </a:p>
          <a:p>
            <a:endParaRPr lang="en-US" dirty="0"/>
          </a:p>
        </p:txBody>
      </p:sp>
    </p:spTree>
    <p:extLst>
      <p:ext uri="{BB962C8B-B14F-4D97-AF65-F5344CB8AC3E}">
        <p14:creationId xmlns:p14="http://schemas.microsoft.com/office/powerpoint/2010/main" val="204359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needed to address Problematic Citation?</a:t>
            </a:r>
            <a:endParaRPr lang="en-US" dirty="0"/>
          </a:p>
        </p:txBody>
      </p:sp>
      <p:sp>
        <p:nvSpPr>
          <p:cNvPr id="3" name="Content Placeholder 2"/>
          <p:cNvSpPr>
            <a:spLocks noGrp="1"/>
          </p:cNvSpPr>
          <p:nvPr>
            <p:ph idx="1"/>
          </p:nvPr>
        </p:nvSpPr>
        <p:spPr/>
        <p:txBody>
          <a:bodyPr/>
          <a:lstStyle/>
          <a:p>
            <a:r>
              <a:rPr lang="en-US" dirty="0" smtClean="0"/>
              <a:t>Citation </a:t>
            </a:r>
            <a:r>
              <a:rPr lang="en-US" dirty="0"/>
              <a:t>of retracted </a:t>
            </a:r>
            <a:r>
              <a:rPr lang="en-US" dirty="0" smtClean="0"/>
              <a:t>literature</a:t>
            </a:r>
          </a:p>
          <a:p>
            <a:pPr lvl="1"/>
            <a:r>
              <a:rPr lang="en-US" dirty="0"/>
              <a:t>Attributes of cited work (retracted?)</a:t>
            </a:r>
            <a:endParaRPr lang="en-US" dirty="0" smtClean="0"/>
          </a:p>
          <a:p>
            <a:r>
              <a:rPr lang="en-US" dirty="0" smtClean="0"/>
              <a:t>Bibliographic ghosts</a:t>
            </a:r>
          </a:p>
          <a:p>
            <a:pPr lvl="1"/>
            <a:r>
              <a:rPr lang="en-US" dirty="0"/>
              <a:t>Attributes of citing work (exists?)</a:t>
            </a:r>
          </a:p>
          <a:p>
            <a:r>
              <a:rPr lang="en-US" dirty="0"/>
              <a:t>Misrepresenting </a:t>
            </a:r>
            <a:r>
              <a:rPr lang="en-US" dirty="0" smtClean="0"/>
              <a:t>cited work</a:t>
            </a:r>
          </a:p>
          <a:p>
            <a:pPr lvl="1"/>
            <a:r>
              <a:rPr lang="en-US" dirty="0" smtClean="0"/>
              <a:t>Citing sentence(s)</a:t>
            </a:r>
          </a:p>
          <a:p>
            <a:pPr lvl="1"/>
            <a:r>
              <a:rPr lang="en-US" dirty="0" smtClean="0"/>
              <a:t>Cited sentence(s)</a:t>
            </a:r>
          </a:p>
          <a:p>
            <a:pPr lvl="1"/>
            <a:r>
              <a:rPr lang="en-US" dirty="0" smtClean="0"/>
              <a:t>Relationship between them</a:t>
            </a:r>
          </a:p>
        </p:txBody>
      </p:sp>
    </p:spTree>
    <p:extLst>
      <p:ext uri="{BB962C8B-B14F-4D97-AF65-F5344CB8AC3E}">
        <p14:creationId xmlns:p14="http://schemas.microsoft.com/office/powerpoint/2010/main" val="1397298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Problematic Citation</a:t>
            </a:r>
            <a:endParaRPr lang="en-US" dirty="0"/>
          </a:p>
        </p:txBody>
      </p:sp>
      <p:sp>
        <p:nvSpPr>
          <p:cNvPr id="3" name="Content Placeholder 2"/>
          <p:cNvSpPr>
            <a:spLocks noGrp="1"/>
          </p:cNvSpPr>
          <p:nvPr>
            <p:ph idx="1"/>
          </p:nvPr>
        </p:nvSpPr>
        <p:spPr/>
        <p:txBody>
          <a:bodyPr/>
          <a:lstStyle/>
          <a:p>
            <a:r>
              <a:rPr lang="en-US" dirty="0" smtClean="0"/>
              <a:t>Cherry picking</a:t>
            </a:r>
          </a:p>
          <a:p>
            <a:pPr lvl="1"/>
            <a:r>
              <a:rPr lang="en-US" dirty="0" smtClean="0"/>
              <a:t>Attributes of the topic network (consistent on this?)</a:t>
            </a:r>
          </a:p>
          <a:p>
            <a:r>
              <a:rPr lang="en-US" dirty="0" smtClean="0"/>
              <a:t>Ignoring related work outside a clique</a:t>
            </a:r>
          </a:p>
          <a:p>
            <a:pPr lvl="1"/>
            <a:r>
              <a:rPr lang="en-US" dirty="0"/>
              <a:t>Attributes of the </a:t>
            </a:r>
            <a:r>
              <a:rPr lang="en-US" dirty="0" smtClean="0"/>
              <a:t>author </a:t>
            </a:r>
            <a:r>
              <a:rPr lang="en-US" dirty="0"/>
              <a:t>network (</a:t>
            </a:r>
            <a:r>
              <a:rPr lang="en-US" dirty="0" smtClean="0"/>
              <a:t>consistent on this?)</a:t>
            </a:r>
            <a:endParaRPr lang="en-US" dirty="0"/>
          </a:p>
          <a:p>
            <a:r>
              <a:rPr lang="en-US" dirty="0"/>
              <a:t>Playing telephone with review </a:t>
            </a:r>
            <a:r>
              <a:rPr lang="en-US" dirty="0" smtClean="0"/>
              <a:t>papers</a:t>
            </a:r>
          </a:p>
          <a:p>
            <a:pPr lvl="1"/>
            <a:r>
              <a:rPr lang="en-US" dirty="0" smtClean="0"/>
              <a:t>Citations to review papers</a:t>
            </a:r>
          </a:p>
          <a:p>
            <a:pPr lvl="1"/>
            <a:r>
              <a:rPr lang="en-US" smtClean="0"/>
              <a:t>Citations from review papers</a:t>
            </a:r>
            <a:endParaRPr lang="en-US" dirty="0" smtClean="0"/>
          </a:p>
          <a:p>
            <a:pPr lvl="1"/>
            <a:endParaRPr lang="en-US" dirty="0" smtClean="0"/>
          </a:p>
        </p:txBody>
      </p:sp>
    </p:spTree>
    <p:extLst>
      <p:ext uri="{BB962C8B-B14F-4D97-AF65-F5344CB8AC3E}">
        <p14:creationId xmlns:p14="http://schemas.microsoft.com/office/powerpoint/2010/main" val="623433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193964"/>
            <a:ext cx="8182841" cy="6373091"/>
          </a:xfrm>
        </p:spPr>
        <p:txBody>
          <a:bodyPr/>
          <a:lstStyle/>
          <a:p>
            <a:pPr indent="-457200">
              <a:buNone/>
            </a:pPr>
            <a:r>
              <a:rPr lang="en-US" sz="1800" dirty="0"/>
              <a:t>Chen, </a:t>
            </a:r>
            <a:r>
              <a:rPr lang="en-US" sz="1800" dirty="0" err="1"/>
              <a:t>Chaomei</a:t>
            </a:r>
            <a:r>
              <a:rPr lang="en-US" sz="1800" dirty="0"/>
              <a:t>, </a:t>
            </a:r>
            <a:r>
              <a:rPr lang="en-US" sz="1800" dirty="0" err="1"/>
              <a:t>Zhigang</a:t>
            </a:r>
            <a:r>
              <a:rPr lang="en-US" sz="1800" dirty="0"/>
              <a:t> Hu, Jared Milbank, and Timothy Schultz. (2013) "A visual analytic study of retracted articles in scientific literature." Journal of the American Society for Information Science and Technology 64(2): 234-253. </a:t>
            </a:r>
            <a:r>
              <a:rPr lang="en-US" sz="1800" dirty="0">
                <a:hlinkClick r:id="rId2"/>
              </a:rPr>
              <a:t>https://</a:t>
            </a:r>
            <a:r>
              <a:rPr lang="en-US" sz="1800" dirty="0" smtClean="0">
                <a:hlinkClick r:id="rId2"/>
              </a:rPr>
              <a:t>doi.org/10.1002/asi.22755</a:t>
            </a:r>
            <a:r>
              <a:rPr lang="en-US" sz="1800" dirty="0" smtClean="0"/>
              <a:t> </a:t>
            </a:r>
          </a:p>
          <a:p>
            <a:pPr indent="-457200">
              <a:buNone/>
            </a:pPr>
            <a:r>
              <a:rPr lang="en-US" sz="1800" dirty="0" err="1" smtClean="0"/>
              <a:t>Dubin</a:t>
            </a:r>
            <a:r>
              <a:rPr lang="en-US" sz="1800" dirty="0"/>
              <a:t>, David. (2004) "The most influential paper Gerard Salton never wrote." Library Trends 52(4):748–764. </a:t>
            </a:r>
            <a:r>
              <a:rPr lang="en-US" sz="1800" dirty="0">
                <a:hlinkClick r:id="rId3"/>
              </a:rPr>
              <a:t>https://</a:t>
            </a:r>
            <a:r>
              <a:rPr lang="en-US" sz="1800" dirty="0" smtClean="0">
                <a:hlinkClick r:id="rId3"/>
              </a:rPr>
              <a:t>www.ideals.illinois.edu/handle/2142/1697</a:t>
            </a:r>
            <a:endParaRPr lang="en-US" sz="1800" dirty="0" smtClean="0"/>
          </a:p>
          <a:p>
            <a:pPr indent="-457200">
              <a:buNone/>
            </a:pPr>
            <a:r>
              <a:rPr lang="en-US" sz="1800" dirty="0" err="1" smtClean="0"/>
              <a:t>Duyx</a:t>
            </a:r>
            <a:r>
              <a:rPr lang="en-US" sz="1800" dirty="0"/>
              <a:t>, Bram, Miriam JE </a:t>
            </a:r>
            <a:r>
              <a:rPr lang="en-US" sz="1800" dirty="0" err="1"/>
              <a:t>Urlings</a:t>
            </a:r>
            <a:r>
              <a:rPr lang="en-US" sz="1800" dirty="0"/>
              <a:t>, Gerard MH </a:t>
            </a:r>
            <a:r>
              <a:rPr lang="en-US" sz="1800" dirty="0" err="1"/>
              <a:t>Swaen</a:t>
            </a:r>
            <a:r>
              <a:rPr lang="en-US" sz="1800" dirty="0"/>
              <a:t>, Lex M. </a:t>
            </a:r>
            <a:r>
              <a:rPr lang="en-US" sz="1800" dirty="0" err="1"/>
              <a:t>Bouter</a:t>
            </a:r>
            <a:r>
              <a:rPr lang="en-US" sz="1800" dirty="0"/>
              <a:t>, and Maurice P. </a:t>
            </a:r>
            <a:r>
              <a:rPr lang="en-US" sz="1800" dirty="0" err="1"/>
              <a:t>Zeegers</a:t>
            </a:r>
            <a:r>
              <a:rPr lang="en-US" sz="1800" dirty="0"/>
              <a:t>.  (2017) "Selective citation in the literature on swimming in chlorinated water and childhood asthma: a network analysis." Research integrity and peer review 2(1): 17. </a:t>
            </a:r>
            <a:r>
              <a:rPr lang="en-US" sz="1800" dirty="0">
                <a:hlinkClick r:id="rId4"/>
              </a:rPr>
              <a:t>https://</a:t>
            </a:r>
            <a:r>
              <a:rPr lang="en-US" sz="1800" dirty="0" smtClean="0">
                <a:hlinkClick r:id="rId4"/>
              </a:rPr>
              <a:t>doi.org/10.1186/s41073-017-0041-z</a:t>
            </a:r>
            <a:r>
              <a:rPr lang="en-US" sz="1800" dirty="0" smtClean="0"/>
              <a:t> </a:t>
            </a:r>
            <a:endParaRPr lang="en-US" sz="1800" dirty="0"/>
          </a:p>
          <a:p>
            <a:pPr indent="-457200">
              <a:buNone/>
            </a:pPr>
            <a:r>
              <a:rPr lang="en-US" sz="1800" dirty="0"/>
              <a:t>Greenberg, Steven A. (2009) "How citation distortions create unfounded authority: analysis of a citation network." BMJ 339: b2680. </a:t>
            </a:r>
            <a:r>
              <a:rPr lang="en-US" sz="1800" dirty="0">
                <a:hlinkClick r:id="rId5"/>
              </a:rPr>
              <a:t>https://</a:t>
            </a:r>
            <a:r>
              <a:rPr lang="en-US" sz="1800" dirty="0" smtClean="0">
                <a:hlinkClick r:id="rId5"/>
              </a:rPr>
              <a:t>doi.org/10.1136/bmj.b2680</a:t>
            </a:r>
            <a:r>
              <a:rPr lang="en-US" sz="1800" dirty="0" smtClean="0"/>
              <a:t> </a:t>
            </a:r>
            <a:endParaRPr lang="en-US" sz="1800" dirty="0"/>
          </a:p>
          <a:p>
            <a:pPr indent="-457200">
              <a:buNone/>
            </a:pPr>
            <a:r>
              <a:rPr lang="en-US" sz="1800" dirty="0"/>
              <a:t>Greenberg, Steven A. (2011) "Understanding belief using citation networks." Journal of evaluation in clinical practice 17(2): 389-393. </a:t>
            </a:r>
            <a:r>
              <a:rPr lang="en-US" sz="1800" dirty="0">
                <a:hlinkClick r:id="rId6"/>
              </a:rPr>
              <a:t>https://</a:t>
            </a:r>
            <a:r>
              <a:rPr lang="en-US" sz="1800" dirty="0" smtClean="0">
                <a:hlinkClick r:id="rId6"/>
              </a:rPr>
              <a:t>doi.org/10.1111/j.1365-2753.2011.01646.x</a:t>
            </a:r>
            <a:endParaRPr lang="en-US" sz="1800" dirty="0" smtClean="0"/>
          </a:p>
          <a:p>
            <a:pPr indent="-457200">
              <a:buNone/>
            </a:pPr>
            <a:r>
              <a:rPr lang="en-US" sz="1800" dirty="0" smtClean="0"/>
              <a:t>Marshall</a:t>
            </a:r>
            <a:r>
              <a:rPr lang="en-US" sz="1800" dirty="0"/>
              <a:t>, Joe, and </a:t>
            </a:r>
            <a:r>
              <a:rPr lang="en-US" sz="1800" dirty="0" err="1"/>
              <a:t>Conor</a:t>
            </a:r>
            <a:r>
              <a:rPr lang="en-US" sz="1800" dirty="0"/>
              <a:t> </a:t>
            </a:r>
            <a:r>
              <a:rPr lang="en-US" sz="1800" dirty="0" err="1"/>
              <a:t>Linehan</a:t>
            </a:r>
            <a:r>
              <a:rPr lang="en-US" sz="1800" dirty="0"/>
              <a:t>. (2017) "Misrepresentation of health research in exertion games literature." Proceedings of the 2017 CHI Conference on Human Factors in Computing </a:t>
            </a:r>
            <a:r>
              <a:rPr lang="en-US" sz="1800" dirty="0" smtClean="0"/>
              <a:t>Systems. </a:t>
            </a:r>
            <a:r>
              <a:rPr lang="en-US" sz="1800" dirty="0"/>
              <a:t>4899-4910. </a:t>
            </a:r>
            <a:r>
              <a:rPr lang="en-US" sz="1800" dirty="0">
                <a:hlinkClick r:id="rId7"/>
              </a:rPr>
              <a:t>https://</a:t>
            </a:r>
            <a:r>
              <a:rPr lang="en-US" sz="1800" dirty="0" smtClean="0">
                <a:hlinkClick r:id="rId7"/>
              </a:rPr>
              <a:t>doi.org/10.1145/3025453.3025691</a:t>
            </a:r>
            <a:r>
              <a:rPr lang="en-US" sz="1800" dirty="0" smtClean="0"/>
              <a:t> </a:t>
            </a:r>
            <a:endParaRPr lang="en-US" sz="1800" dirty="0"/>
          </a:p>
        </p:txBody>
      </p:sp>
    </p:spTree>
    <p:extLst>
      <p:ext uri="{BB962C8B-B14F-4D97-AF65-F5344CB8AC3E}">
        <p14:creationId xmlns:p14="http://schemas.microsoft.com/office/powerpoint/2010/main" val="120507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Problematic Citation</a:t>
            </a:r>
            <a:endParaRPr lang="en-US" dirty="0"/>
          </a:p>
        </p:txBody>
      </p:sp>
      <p:sp>
        <p:nvSpPr>
          <p:cNvPr id="3" name="Content Placeholder 2"/>
          <p:cNvSpPr>
            <a:spLocks noGrp="1"/>
          </p:cNvSpPr>
          <p:nvPr>
            <p:ph idx="1"/>
          </p:nvPr>
        </p:nvSpPr>
        <p:spPr/>
        <p:txBody>
          <a:bodyPr/>
          <a:lstStyle/>
          <a:p>
            <a:r>
              <a:rPr lang="en-US" dirty="0" smtClean="0"/>
              <a:t>Citation </a:t>
            </a:r>
            <a:r>
              <a:rPr lang="en-US" dirty="0"/>
              <a:t>of retracted </a:t>
            </a:r>
            <a:r>
              <a:rPr lang="en-US" dirty="0" smtClean="0"/>
              <a:t>literature</a:t>
            </a:r>
          </a:p>
          <a:p>
            <a:r>
              <a:rPr lang="en-US" dirty="0" smtClean="0"/>
              <a:t>Bibliographic ghosts</a:t>
            </a:r>
            <a:endParaRPr lang="en-US" dirty="0"/>
          </a:p>
          <a:p>
            <a:r>
              <a:rPr lang="en-US" dirty="0"/>
              <a:t>Misrepresenting </a:t>
            </a:r>
            <a:r>
              <a:rPr lang="en-US" dirty="0" smtClean="0"/>
              <a:t>cited work</a:t>
            </a:r>
          </a:p>
          <a:p>
            <a:r>
              <a:rPr lang="en-US" dirty="0" smtClean="0"/>
              <a:t>Cherry picking</a:t>
            </a:r>
            <a:endParaRPr lang="en-US" dirty="0"/>
          </a:p>
          <a:p>
            <a:r>
              <a:rPr lang="en-US" dirty="0" smtClean="0"/>
              <a:t>Ignoring related work outside a clique</a:t>
            </a:r>
            <a:endParaRPr lang="en-US" dirty="0"/>
          </a:p>
          <a:p>
            <a:r>
              <a:rPr lang="en-US" dirty="0"/>
              <a:t>Playing telephone with review papers</a:t>
            </a:r>
            <a:endParaRPr lang="en-US" dirty="0" smtClean="0"/>
          </a:p>
        </p:txBody>
      </p:sp>
    </p:spTree>
    <p:extLst>
      <p:ext uri="{BB962C8B-B14F-4D97-AF65-F5344CB8AC3E}">
        <p14:creationId xmlns:p14="http://schemas.microsoft.com/office/powerpoint/2010/main" val="2038281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retracted papers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840" y="1440873"/>
            <a:ext cx="8209222" cy="4736090"/>
          </a:xfrm>
        </p:spPr>
      </p:pic>
      <p:sp>
        <p:nvSpPr>
          <p:cNvPr id="5" name="TextBox 4"/>
          <p:cNvSpPr txBox="1"/>
          <p:nvPr/>
        </p:nvSpPr>
        <p:spPr>
          <a:xfrm>
            <a:off x="800840" y="6311899"/>
            <a:ext cx="7935186" cy="646331"/>
          </a:xfrm>
          <a:prstGeom prst="rect">
            <a:avLst/>
          </a:prstGeom>
          <a:noFill/>
        </p:spPr>
        <p:txBody>
          <a:bodyPr wrap="none" rtlCol="0">
            <a:spAutoFit/>
          </a:bodyPr>
          <a:lstStyle/>
          <a:p>
            <a:r>
              <a:rPr lang="en-US" b="1" dirty="0"/>
              <a:t>A </a:t>
            </a:r>
            <a:r>
              <a:rPr lang="en-US" b="1" dirty="0" smtClean="0"/>
              <a:t>visual analytic study </a:t>
            </a:r>
            <a:r>
              <a:rPr lang="en-US" b="1" dirty="0"/>
              <a:t>of </a:t>
            </a:r>
            <a:r>
              <a:rPr lang="en-US" b="1" dirty="0" smtClean="0"/>
              <a:t>retracted articles </a:t>
            </a:r>
            <a:r>
              <a:rPr lang="en-US" b="1" dirty="0"/>
              <a:t>in </a:t>
            </a:r>
            <a:r>
              <a:rPr lang="en-US" b="1" dirty="0" smtClean="0"/>
              <a:t>scientific literature </a:t>
            </a:r>
            <a:endParaRPr lang="en-US" dirty="0"/>
          </a:p>
          <a:p>
            <a:endParaRPr lang="en-US" dirty="0"/>
          </a:p>
        </p:txBody>
      </p:sp>
    </p:spTree>
    <p:extLst>
      <p:ext uri="{BB962C8B-B14F-4D97-AF65-F5344CB8AC3E}">
        <p14:creationId xmlns:p14="http://schemas.microsoft.com/office/powerpoint/2010/main" val="3185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8099714" cy="1151128"/>
          </a:xfrm>
        </p:spPr>
        <p:txBody>
          <a:bodyPr/>
          <a:lstStyle/>
          <a:p>
            <a:r>
              <a:rPr lang="en-US" sz="4000" dirty="0" smtClean="0"/>
              <a:t>78 </a:t>
            </a:r>
            <a:r>
              <a:rPr lang="en-US" sz="4000" smtClean="0"/>
              <a:t>citations to a </a:t>
            </a:r>
            <a:r>
              <a:rPr lang="en-US" sz="4000" dirty="0" smtClean="0"/>
              <a:t>retracted clinical trial with faked data</a:t>
            </a:r>
            <a:endParaRPr lang="en-US" sz="40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2699" y="1516254"/>
            <a:ext cx="5431978" cy="5341746"/>
          </a:xfrm>
        </p:spPr>
      </p:pic>
      <p:sp>
        <p:nvSpPr>
          <p:cNvPr id="5" name="TextBox 4"/>
          <p:cNvSpPr txBox="1"/>
          <p:nvPr/>
        </p:nvSpPr>
        <p:spPr>
          <a:xfrm>
            <a:off x="5390748" y="6211669"/>
            <a:ext cx="3868367" cy="646331"/>
          </a:xfrm>
          <a:prstGeom prst="rect">
            <a:avLst/>
          </a:prstGeom>
          <a:noFill/>
        </p:spPr>
        <p:txBody>
          <a:bodyPr wrap="none" rtlCol="0">
            <a:spAutoFit/>
          </a:bodyPr>
          <a:lstStyle/>
          <a:p>
            <a:r>
              <a:rPr lang="en-US" b="1" dirty="0" smtClean="0"/>
              <a:t>Schneider &amp; Yi in preparation, </a:t>
            </a:r>
            <a:br>
              <a:rPr lang="en-US" b="1" dirty="0" smtClean="0"/>
            </a:br>
            <a:r>
              <a:rPr lang="en-US" b="1" dirty="0" smtClean="0"/>
              <a:t>updating Fulton et al 2015</a:t>
            </a:r>
            <a:endParaRPr lang="en-US" b="1" dirty="0"/>
          </a:p>
        </p:txBody>
      </p:sp>
    </p:spTree>
    <p:extLst>
      <p:ext uri="{BB962C8B-B14F-4D97-AF65-F5344CB8AC3E}">
        <p14:creationId xmlns:p14="http://schemas.microsoft.com/office/powerpoint/2010/main" val="1384953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9708"/>
            <a:ext cx="8099714" cy="1325563"/>
          </a:xfrm>
        </p:spPr>
        <p:txBody>
          <a:bodyPr/>
          <a:lstStyle/>
          <a:p>
            <a:r>
              <a:rPr lang="en-US" sz="4000" dirty="0"/>
              <a:t>2700 </a:t>
            </a:r>
            <a:r>
              <a:rPr lang="en-US" sz="4000" dirty="0" smtClean="0"/>
              <a:t>citations </a:t>
            </a:r>
            <a:r>
              <a:rPr lang="en-US" sz="4000" dirty="0"/>
              <a:t>of </a:t>
            </a:r>
            <a:r>
              <a:rPr lang="en-US" sz="4000" dirty="0" smtClean="0"/>
              <a:t>citations </a:t>
            </a:r>
            <a:br>
              <a:rPr lang="en-US" sz="4000" dirty="0" smtClean="0"/>
            </a:br>
            <a:r>
              <a:rPr lang="en-US" sz="4000" dirty="0" smtClean="0"/>
              <a:t>to clinical trial with faked data </a:t>
            </a:r>
            <a:br>
              <a:rPr lang="en-US" sz="4000" dirty="0" smtClean="0"/>
            </a:br>
            <a:endParaRPr lang="en-US" sz="40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516254"/>
            <a:ext cx="6160077" cy="5341746"/>
          </a:xfrm>
        </p:spPr>
      </p:pic>
      <p:sp>
        <p:nvSpPr>
          <p:cNvPr id="4" name="TextBox 3"/>
          <p:cNvSpPr txBox="1"/>
          <p:nvPr/>
        </p:nvSpPr>
        <p:spPr>
          <a:xfrm>
            <a:off x="5390748" y="6211669"/>
            <a:ext cx="3868367" cy="646331"/>
          </a:xfrm>
          <a:prstGeom prst="rect">
            <a:avLst/>
          </a:prstGeom>
          <a:noFill/>
        </p:spPr>
        <p:txBody>
          <a:bodyPr wrap="none" rtlCol="0">
            <a:spAutoFit/>
          </a:bodyPr>
          <a:lstStyle/>
          <a:p>
            <a:r>
              <a:rPr lang="en-US" b="1" dirty="0" smtClean="0"/>
              <a:t>Schneider &amp; Yi in preparation, </a:t>
            </a:r>
            <a:br>
              <a:rPr lang="en-US" b="1" dirty="0" smtClean="0"/>
            </a:br>
            <a:r>
              <a:rPr lang="en-US" b="1" dirty="0" smtClean="0"/>
              <a:t>updating Fulton et al 2015</a:t>
            </a:r>
            <a:endParaRPr lang="en-US" b="1" dirty="0"/>
          </a:p>
        </p:txBody>
      </p:sp>
    </p:spTree>
    <p:extLst>
      <p:ext uri="{BB962C8B-B14F-4D97-AF65-F5344CB8AC3E}">
        <p14:creationId xmlns:p14="http://schemas.microsoft.com/office/powerpoint/2010/main" val="1898737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ibliographic ghosts</a:t>
            </a:r>
            <a:endParaRPr lang="en-US" dirty="0"/>
          </a:p>
        </p:txBody>
      </p:sp>
      <p:sp>
        <p:nvSpPr>
          <p:cNvPr id="5" name="TextBox 4"/>
          <p:cNvSpPr txBox="1"/>
          <p:nvPr/>
        </p:nvSpPr>
        <p:spPr>
          <a:xfrm>
            <a:off x="685800" y="1816074"/>
            <a:ext cx="7772400" cy="1077218"/>
          </a:xfrm>
          <a:prstGeom prst="rect">
            <a:avLst/>
          </a:prstGeom>
          <a:noFill/>
        </p:spPr>
        <p:txBody>
          <a:bodyPr wrap="square" rtlCol="0">
            <a:spAutoFit/>
          </a:bodyPr>
          <a:lstStyle/>
          <a:p>
            <a:pPr marL="457200" indent="-457200">
              <a:buFont typeface="Arial" charset="0"/>
              <a:buChar char="•"/>
            </a:pPr>
            <a:endParaRPr lang="en-US" sz="3200" dirty="0" smtClean="0"/>
          </a:p>
          <a:p>
            <a:pPr marL="457200" indent="-457200">
              <a:buFont typeface="Arial" charset="0"/>
              <a:buChar char="•"/>
            </a:pPr>
            <a:r>
              <a:rPr lang="en-US" sz="3200" dirty="0" smtClean="0"/>
              <a:t>“</a:t>
            </a:r>
            <a:r>
              <a:rPr lang="en-US" sz="3200" dirty="0"/>
              <a:t>no such article was ever </a:t>
            </a:r>
            <a:r>
              <a:rPr lang="en-US" sz="3200" dirty="0" smtClean="0"/>
              <a:t>published”</a:t>
            </a:r>
          </a:p>
        </p:txBody>
      </p:sp>
      <p:sp>
        <p:nvSpPr>
          <p:cNvPr id="6" name="TextBox 5"/>
          <p:cNvSpPr txBox="1"/>
          <p:nvPr/>
        </p:nvSpPr>
        <p:spPr>
          <a:xfrm>
            <a:off x="1199923" y="6302135"/>
            <a:ext cx="6744154" cy="369332"/>
          </a:xfrm>
          <a:prstGeom prst="rect">
            <a:avLst/>
          </a:prstGeom>
          <a:noFill/>
        </p:spPr>
        <p:txBody>
          <a:bodyPr wrap="none" rtlCol="0">
            <a:spAutoFit/>
          </a:bodyPr>
          <a:lstStyle/>
          <a:p>
            <a:r>
              <a:rPr lang="en-US" b="1" dirty="0"/>
              <a:t>The </a:t>
            </a:r>
            <a:r>
              <a:rPr lang="en-US" b="1" dirty="0" smtClean="0"/>
              <a:t>most influential paper </a:t>
            </a:r>
            <a:r>
              <a:rPr lang="en-US" b="1" dirty="0"/>
              <a:t>Gerard Salton </a:t>
            </a:r>
            <a:r>
              <a:rPr lang="en-US" b="1" dirty="0" smtClean="0"/>
              <a:t>never wrote </a:t>
            </a:r>
            <a:endParaRPr lang="en-US" b="1" dirty="0"/>
          </a:p>
        </p:txBody>
      </p:sp>
    </p:spTree>
    <p:extLst>
      <p:ext uri="{BB962C8B-B14F-4D97-AF65-F5344CB8AC3E}">
        <p14:creationId xmlns:p14="http://schemas.microsoft.com/office/powerpoint/2010/main" val="20089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783782" cy="1325563"/>
          </a:xfrm>
        </p:spPr>
        <p:txBody>
          <a:bodyPr/>
          <a:lstStyle/>
          <a:p>
            <a:r>
              <a:rPr lang="en-US" dirty="0" smtClean="0"/>
              <a:t>Cherry picking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6509" y="1097068"/>
            <a:ext cx="4895171" cy="5079895"/>
          </a:xfrm>
        </p:spPr>
      </p:pic>
      <p:sp>
        <p:nvSpPr>
          <p:cNvPr id="5" name="TextBox 4"/>
          <p:cNvSpPr txBox="1"/>
          <p:nvPr/>
        </p:nvSpPr>
        <p:spPr>
          <a:xfrm>
            <a:off x="628650" y="6226607"/>
            <a:ext cx="6556603" cy="923330"/>
          </a:xfrm>
          <a:prstGeom prst="rect">
            <a:avLst/>
          </a:prstGeom>
          <a:noFill/>
        </p:spPr>
        <p:txBody>
          <a:bodyPr wrap="none" rtlCol="0">
            <a:spAutoFit/>
          </a:bodyPr>
          <a:lstStyle/>
          <a:p>
            <a:r>
              <a:rPr lang="en-US" b="1" dirty="0"/>
              <a:t>How citation distortions create unfounded authority: </a:t>
            </a:r>
            <a:r>
              <a:rPr lang="en-US" b="1" dirty="0" smtClean="0"/>
              <a:t/>
            </a:r>
            <a:br>
              <a:rPr lang="en-US" b="1" dirty="0" smtClean="0"/>
            </a:br>
            <a:r>
              <a:rPr lang="en-US" b="1" dirty="0" smtClean="0"/>
              <a:t>analysis </a:t>
            </a:r>
            <a:r>
              <a:rPr lang="en-US" b="1" dirty="0"/>
              <a:t>of a citation network </a:t>
            </a:r>
          </a:p>
          <a:p>
            <a:endParaRPr lang="en-US" b="1" dirty="0"/>
          </a:p>
        </p:txBody>
      </p:sp>
    </p:spTree>
    <p:extLst>
      <p:ext uri="{BB962C8B-B14F-4D97-AF65-F5344CB8AC3E}">
        <p14:creationId xmlns:p14="http://schemas.microsoft.com/office/powerpoint/2010/main" val="2026184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Misrepresenting cited work</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64652" r="2498" b="11854"/>
          <a:stretch/>
        </p:blipFill>
        <p:spPr>
          <a:xfrm>
            <a:off x="966608" y="1494966"/>
            <a:ext cx="7548742" cy="4389911"/>
          </a:xfrm>
        </p:spPr>
      </p:pic>
      <p:sp>
        <p:nvSpPr>
          <p:cNvPr id="5" name="TextBox 4"/>
          <p:cNvSpPr txBox="1"/>
          <p:nvPr/>
        </p:nvSpPr>
        <p:spPr>
          <a:xfrm>
            <a:off x="406400" y="6226183"/>
            <a:ext cx="8321509" cy="369332"/>
          </a:xfrm>
          <a:prstGeom prst="rect">
            <a:avLst/>
          </a:prstGeom>
          <a:noFill/>
        </p:spPr>
        <p:txBody>
          <a:bodyPr wrap="none" rtlCol="0">
            <a:spAutoFit/>
          </a:bodyPr>
          <a:lstStyle/>
          <a:p>
            <a:r>
              <a:rPr lang="en-US" b="1" dirty="0"/>
              <a:t>Misrepresentation of </a:t>
            </a:r>
            <a:r>
              <a:rPr lang="en-US" b="1" dirty="0" smtClean="0"/>
              <a:t>health research </a:t>
            </a:r>
            <a:r>
              <a:rPr lang="en-US" b="1" dirty="0"/>
              <a:t>in </a:t>
            </a:r>
            <a:r>
              <a:rPr lang="en-US" b="1" dirty="0" smtClean="0"/>
              <a:t>exertion games literature </a:t>
            </a:r>
            <a:endParaRPr lang="en-US" dirty="0"/>
          </a:p>
        </p:txBody>
      </p:sp>
    </p:spTree>
    <p:extLst>
      <p:ext uri="{BB962C8B-B14F-4D97-AF65-F5344CB8AC3E}">
        <p14:creationId xmlns:p14="http://schemas.microsoft.com/office/powerpoint/2010/main" val="105067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Ignoring related work outside a clique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994" t="3501"/>
          <a:stretch/>
        </p:blipFill>
        <p:spPr>
          <a:xfrm>
            <a:off x="193964" y="1967345"/>
            <a:ext cx="8952635" cy="3968068"/>
          </a:xfrm>
        </p:spPr>
      </p:pic>
      <p:sp>
        <p:nvSpPr>
          <p:cNvPr id="5" name="TextBox 4"/>
          <p:cNvSpPr txBox="1"/>
          <p:nvPr/>
        </p:nvSpPr>
        <p:spPr>
          <a:xfrm>
            <a:off x="0" y="6211669"/>
            <a:ext cx="8861721" cy="923330"/>
          </a:xfrm>
          <a:prstGeom prst="rect">
            <a:avLst/>
          </a:prstGeom>
          <a:noFill/>
        </p:spPr>
        <p:txBody>
          <a:bodyPr wrap="none" rtlCol="0">
            <a:spAutoFit/>
          </a:bodyPr>
          <a:lstStyle/>
          <a:p>
            <a:r>
              <a:rPr lang="en-US" b="1" dirty="0" smtClean="0"/>
              <a:t>Selective citation in the literature on swimming in chlorinated water and </a:t>
            </a:r>
            <a:br>
              <a:rPr lang="en-US" b="1" dirty="0" smtClean="0"/>
            </a:br>
            <a:r>
              <a:rPr lang="en-US" b="1" dirty="0" smtClean="0"/>
              <a:t>childhood asthma: a network analysis</a:t>
            </a:r>
            <a:br>
              <a:rPr lang="en-US" b="1" dirty="0" smtClean="0"/>
            </a:br>
            <a:endParaRPr lang="en-US" b="1" dirty="0"/>
          </a:p>
        </p:txBody>
      </p:sp>
    </p:spTree>
    <p:extLst>
      <p:ext uri="{BB962C8B-B14F-4D97-AF65-F5344CB8AC3E}">
        <p14:creationId xmlns:p14="http://schemas.microsoft.com/office/powerpoint/2010/main" val="1496282804"/>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Test">
      <a:majorFont>
        <a:latin typeface="Calibri"/>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1810</TotalTime>
  <Words>1012</Words>
  <Application>Microsoft Macintosh PowerPoint</Application>
  <PresentationFormat>On-screen Show (4:3)</PresentationFormat>
  <Paragraphs>84</Paragraphs>
  <Slides>15</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Georgia</vt:lpstr>
      <vt:lpstr>Wingdings</vt:lpstr>
      <vt:lpstr>Office Theme</vt:lpstr>
      <vt:lpstr>Custom Design</vt:lpstr>
      <vt:lpstr>Problematic Citations </vt:lpstr>
      <vt:lpstr>Problematic Citation</vt:lpstr>
      <vt:lpstr>Citing retracted papers</vt:lpstr>
      <vt:lpstr>78 citations to a retracted clinical trial with faked data</vt:lpstr>
      <vt:lpstr>2700 citations of citations  to clinical trial with faked data  </vt:lpstr>
      <vt:lpstr>Bibliographic ghosts</vt:lpstr>
      <vt:lpstr>Cherry picking</vt:lpstr>
      <vt:lpstr>Misrepresenting cited work</vt:lpstr>
      <vt:lpstr>Ignoring related work outside a clique</vt:lpstr>
      <vt:lpstr>Playing telephone with review papers</vt:lpstr>
      <vt:lpstr>Problematic Citation</vt:lpstr>
      <vt:lpstr>What is required to address Problematic Citation?</vt:lpstr>
      <vt:lpstr>What is needed to address Problematic Citation?</vt:lpstr>
      <vt:lpstr>Problematic Citation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Jodi</cp:lastModifiedBy>
  <cp:revision>97</cp:revision>
  <dcterms:created xsi:type="dcterms:W3CDTF">2016-01-13T21:18:08Z</dcterms:created>
  <dcterms:modified xsi:type="dcterms:W3CDTF">2018-09-03T11:15:34Z</dcterms:modified>
</cp:coreProperties>
</file>