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Nuni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ada8004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ada8004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ada8004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ada8004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ada8004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ada8004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ada8004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ada8004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ac0561073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ac0561073_0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ac0561073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ac0561073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ac0561073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ac0561073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ac0561073_0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ac0561073_0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ac0561073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ac0561073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ac0561073_0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ac0561073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ac0561073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ac0561073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ada8004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ada800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1445700" y="717725"/>
            <a:ext cx="41529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600">
                <a:solidFill>
                  <a:srgbClr val="134F5C"/>
                </a:solidFill>
              </a:rPr>
              <a:t>SafeMoms</a:t>
            </a:r>
            <a:endParaRPr sz="5600">
              <a:solidFill>
                <a:srgbClr val="134F5C"/>
              </a:solidFill>
            </a:endParaRPr>
          </a:p>
        </p:txBody>
      </p:sp>
      <p:sp>
        <p:nvSpPr>
          <p:cNvPr id="87" name="Google Shape;87;p13"/>
          <p:cNvSpPr txBox="1"/>
          <p:nvPr/>
        </p:nvSpPr>
        <p:spPr>
          <a:xfrm>
            <a:off x="1894775" y="1570025"/>
            <a:ext cx="30231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By Team Wellness</a:t>
            </a:r>
            <a:endParaRPr sz="1300">
              <a:solidFill>
                <a:schemeClr val="dk2"/>
              </a:solidFill>
              <a:latin typeface="Nunito"/>
              <a:ea typeface="Nunito"/>
              <a:cs typeface="Nunito"/>
              <a:sym typeface="Nunito"/>
            </a:endParaRPr>
          </a:p>
        </p:txBody>
      </p:sp>
      <p:sp>
        <p:nvSpPr>
          <p:cNvPr id="88" name="Google Shape;88;p13"/>
          <p:cNvSpPr txBox="1"/>
          <p:nvPr/>
        </p:nvSpPr>
        <p:spPr>
          <a:xfrm>
            <a:off x="408475" y="2117600"/>
            <a:ext cx="3877800" cy="280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solidFill>
                  <a:srgbClr val="134F5C"/>
                </a:solidFill>
              </a:rPr>
              <a:t>Team Wellness Members:</a:t>
            </a:r>
            <a:endParaRPr b="1">
              <a:solidFill>
                <a:srgbClr val="134F5C"/>
              </a:solidFill>
            </a:endParaRPr>
          </a:p>
          <a:p>
            <a:pPr indent="-317500" lvl="0" marL="457200" rtl="0" algn="l">
              <a:lnSpc>
                <a:spcPct val="115000"/>
              </a:lnSpc>
              <a:spcBef>
                <a:spcPts val="1200"/>
              </a:spcBef>
              <a:spcAft>
                <a:spcPts val="0"/>
              </a:spcAft>
              <a:buClr>
                <a:srgbClr val="134F5C"/>
              </a:buClr>
              <a:buSzPts val="1400"/>
              <a:buAutoNum type="arabicPeriod"/>
            </a:pPr>
            <a:r>
              <a:rPr lang="en-GB">
                <a:solidFill>
                  <a:srgbClr val="134F5C"/>
                </a:solidFill>
              </a:rPr>
              <a:t>Faith Chimara - Project Manager</a:t>
            </a:r>
            <a:endParaRPr>
              <a:solidFill>
                <a:srgbClr val="134F5C"/>
              </a:solidFill>
            </a:endParaRPr>
          </a:p>
          <a:p>
            <a:pPr indent="-317500" lvl="0" marL="457200" rtl="0" algn="l">
              <a:lnSpc>
                <a:spcPct val="115000"/>
              </a:lnSpc>
              <a:spcBef>
                <a:spcPts val="0"/>
              </a:spcBef>
              <a:spcAft>
                <a:spcPts val="0"/>
              </a:spcAft>
              <a:buClr>
                <a:srgbClr val="134F5C"/>
              </a:buClr>
              <a:buSzPts val="1400"/>
              <a:buAutoNum type="arabicPeriod"/>
            </a:pPr>
            <a:r>
              <a:rPr lang="en-GB">
                <a:solidFill>
                  <a:srgbClr val="134F5C"/>
                </a:solidFill>
              </a:rPr>
              <a:t>Apeji Rita - UX Researcher</a:t>
            </a:r>
            <a:endParaRPr>
              <a:solidFill>
                <a:srgbClr val="134F5C"/>
              </a:solidFill>
            </a:endParaRPr>
          </a:p>
          <a:p>
            <a:pPr indent="-317500" lvl="0" marL="457200" rtl="0" algn="l">
              <a:lnSpc>
                <a:spcPct val="115000"/>
              </a:lnSpc>
              <a:spcBef>
                <a:spcPts val="0"/>
              </a:spcBef>
              <a:spcAft>
                <a:spcPts val="0"/>
              </a:spcAft>
              <a:buClr>
                <a:srgbClr val="134F5C"/>
              </a:buClr>
              <a:buSzPts val="1400"/>
              <a:buAutoNum type="arabicPeriod"/>
            </a:pPr>
            <a:r>
              <a:rPr lang="en-GB">
                <a:solidFill>
                  <a:srgbClr val="134F5C"/>
                </a:solidFill>
              </a:rPr>
              <a:t>Bukola Olabanji - Product Manager</a:t>
            </a:r>
            <a:endParaRPr>
              <a:solidFill>
                <a:srgbClr val="134F5C"/>
              </a:solidFill>
            </a:endParaRPr>
          </a:p>
          <a:p>
            <a:pPr indent="-317500" lvl="0" marL="457200" rtl="0" algn="l">
              <a:lnSpc>
                <a:spcPct val="115000"/>
              </a:lnSpc>
              <a:spcBef>
                <a:spcPts val="0"/>
              </a:spcBef>
              <a:spcAft>
                <a:spcPts val="0"/>
              </a:spcAft>
              <a:buClr>
                <a:srgbClr val="134F5C"/>
              </a:buClr>
              <a:buSzPts val="1400"/>
              <a:buAutoNum type="arabicPeriod"/>
            </a:pPr>
            <a:r>
              <a:rPr lang="en-GB">
                <a:solidFill>
                  <a:srgbClr val="134F5C"/>
                </a:solidFill>
              </a:rPr>
              <a:t>Akinwande Ayoka - Project Manager (Backup)</a:t>
            </a:r>
            <a:endParaRPr>
              <a:solidFill>
                <a:srgbClr val="134F5C"/>
              </a:solidFill>
            </a:endParaRPr>
          </a:p>
          <a:p>
            <a:pPr indent="-317500" lvl="0" marL="457200" rtl="0" algn="l">
              <a:lnSpc>
                <a:spcPct val="115000"/>
              </a:lnSpc>
              <a:spcBef>
                <a:spcPts val="0"/>
              </a:spcBef>
              <a:spcAft>
                <a:spcPts val="0"/>
              </a:spcAft>
              <a:buClr>
                <a:srgbClr val="134F5C"/>
              </a:buClr>
              <a:buSzPts val="1400"/>
              <a:buAutoNum type="arabicPeriod"/>
            </a:pPr>
            <a:r>
              <a:rPr lang="en-GB">
                <a:solidFill>
                  <a:srgbClr val="134F5C"/>
                </a:solidFill>
              </a:rPr>
              <a:t>Muddansir Abubakar Sufiyan - UX Designer</a:t>
            </a:r>
            <a:endParaRPr>
              <a:solidFill>
                <a:srgbClr val="134F5C"/>
              </a:solidFill>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pic>
        <p:nvPicPr>
          <p:cNvPr id="89" name="Google Shape;89;p13"/>
          <p:cNvPicPr preferRelativeResize="0"/>
          <p:nvPr/>
        </p:nvPicPr>
        <p:blipFill>
          <a:blip r:embed="rId3">
            <a:alphaModFix/>
          </a:blip>
          <a:stretch>
            <a:fillRect/>
          </a:stretch>
        </p:blipFill>
        <p:spPr>
          <a:xfrm>
            <a:off x="5793725" y="717725"/>
            <a:ext cx="2872725" cy="310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ctrTitle"/>
          </p:nvPr>
        </p:nvSpPr>
        <p:spPr>
          <a:xfrm>
            <a:off x="1725125" y="788975"/>
            <a:ext cx="5804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Wireframe– SafeMoms App</a:t>
            </a:r>
            <a:endParaRPr sz="2580">
              <a:solidFill>
                <a:srgbClr val="134F5C"/>
              </a:solidFill>
            </a:endParaRPr>
          </a:p>
        </p:txBody>
      </p:sp>
      <p:sp>
        <p:nvSpPr>
          <p:cNvPr id="152" name="Google Shape;152;p22"/>
          <p:cNvSpPr txBox="1"/>
          <p:nvPr/>
        </p:nvSpPr>
        <p:spPr>
          <a:xfrm>
            <a:off x="132700" y="1438475"/>
            <a:ext cx="6497100" cy="3606600"/>
          </a:xfrm>
          <a:prstGeom prst="rect">
            <a:avLst/>
          </a:prstGeom>
          <a:noFill/>
          <a:ln>
            <a:noFill/>
          </a:ln>
        </p:spPr>
        <p:txBody>
          <a:bodyPr anchorCtr="0" anchor="t" bIns="91425" lIns="91425" spcFirstLastPara="1" rIns="91425" wrap="square" tIns="91425">
            <a:noAutofit/>
          </a:bodyPr>
          <a:lstStyle/>
          <a:p>
            <a:pPr indent="0" lvl="0" marL="457200" rtl="0" algn="l">
              <a:spcBef>
                <a:spcPts val="1200"/>
              </a:spcBef>
              <a:spcAft>
                <a:spcPts val="1200"/>
              </a:spcAft>
              <a:buNone/>
            </a:pPr>
            <a:r>
              <a:t/>
            </a:r>
            <a:endParaRPr sz="1600">
              <a:solidFill>
                <a:srgbClr val="134F5C"/>
              </a:solidFill>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785600" y="1302900"/>
            <a:ext cx="7212350" cy="374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ctrTitle"/>
          </p:nvPr>
        </p:nvSpPr>
        <p:spPr>
          <a:xfrm>
            <a:off x="1725125" y="788975"/>
            <a:ext cx="65493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00">
                <a:solidFill>
                  <a:srgbClr val="134F5C"/>
                </a:solidFill>
                <a:latin typeface="Arial"/>
                <a:ea typeface="Arial"/>
                <a:cs typeface="Arial"/>
                <a:sym typeface="Arial"/>
              </a:rPr>
              <a:t>Next </a:t>
            </a:r>
            <a:r>
              <a:rPr lang="en-GB" sz="2500">
                <a:solidFill>
                  <a:srgbClr val="134F5C"/>
                </a:solidFill>
                <a:latin typeface="Arial"/>
                <a:ea typeface="Arial"/>
                <a:cs typeface="Arial"/>
                <a:sym typeface="Arial"/>
              </a:rPr>
              <a:t>Steps with Funding</a:t>
            </a:r>
            <a:r>
              <a:rPr lang="en-GB" sz="2580">
                <a:solidFill>
                  <a:srgbClr val="134F5C"/>
                </a:solidFill>
              </a:rPr>
              <a:t>– SafeMoms App</a:t>
            </a:r>
            <a:endParaRPr sz="2580">
              <a:solidFill>
                <a:srgbClr val="134F5C"/>
              </a:solidFill>
            </a:endParaRPr>
          </a:p>
        </p:txBody>
      </p:sp>
      <p:sp>
        <p:nvSpPr>
          <p:cNvPr id="159" name="Google Shape;159;p23"/>
          <p:cNvSpPr txBox="1"/>
          <p:nvPr/>
        </p:nvSpPr>
        <p:spPr>
          <a:xfrm>
            <a:off x="121700" y="1438475"/>
            <a:ext cx="8240700" cy="3606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GB" sz="1000">
                <a:solidFill>
                  <a:srgbClr val="134F5C"/>
                </a:solidFill>
              </a:rPr>
              <a:t>1. Finalize and Launch the App:</a:t>
            </a:r>
            <a:endParaRPr b="1" sz="1000">
              <a:solidFill>
                <a:srgbClr val="134F5C"/>
              </a:solidFill>
            </a:endParaRPr>
          </a:p>
          <a:p>
            <a:pPr indent="-292100" lvl="0" marL="457200" rtl="0" algn="l">
              <a:spcBef>
                <a:spcPts val="1200"/>
              </a:spcBef>
              <a:spcAft>
                <a:spcPts val="0"/>
              </a:spcAft>
              <a:buClr>
                <a:srgbClr val="134F5C"/>
              </a:buClr>
              <a:buSzPts val="1000"/>
              <a:buChar char="●"/>
            </a:pPr>
            <a:r>
              <a:rPr b="1" lang="en-GB" sz="1000">
                <a:solidFill>
                  <a:srgbClr val="134F5C"/>
                </a:solidFill>
              </a:rPr>
              <a:t>Development:</a:t>
            </a:r>
            <a:r>
              <a:rPr lang="en-GB" sz="1000">
                <a:solidFill>
                  <a:srgbClr val="134F5C"/>
                </a:solidFill>
              </a:rPr>
              <a:t> Collaborate with developers to finalize the app design and features based on user feedback from our initial wireframes.</a:t>
            </a:r>
            <a:endParaRPr sz="1000">
              <a:solidFill>
                <a:srgbClr val="134F5C"/>
              </a:solidFill>
            </a:endParaRPr>
          </a:p>
          <a:p>
            <a:pPr indent="-292100" lvl="0" marL="457200" rtl="0" algn="l">
              <a:spcBef>
                <a:spcPts val="0"/>
              </a:spcBef>
              <a:spcAft>
                <a:spcPts val="0"/>
              </a:spcAft>
              <a:buClr>
                <a:srgbClr val="134F5C"/>
              </a:buClr>
              <a:buSzPts val="1000"/>
              <a:buChar char="●"/>
            </a:pPr>
            <a:r>
              <a:rPr b="1" lang="en-GB" sz="1000">
                <a:solidFill>
                  <a:srgbClr val="134F5C"/>
                </a:solidFill>
              </a:rPr>
              <a:t>Testing:</a:t>
            </a:r>
            <a:r>
              <a:rPr lang="en-GB" sz="1000">
                <a:solidFill>
                  <a:srgbClr val="134F5C"/>
                </a:solidFill>
              </a:rPr>
              <a:t> Conduct pilot testing in select rural communities to gather user insights and ensure functionality.</a:t>
            </a:r>
            <a:endParaRPr sz="1000">
              <a:solidFill>
                <a:srgbClr val="134F5C"/>
              </a:solidFill>
            </a:endParaRPr>
          </a:p>
          <a:p>
            <a:pPr indent="0" lvl="0" marL="0" rtl="0" algn="l">
              <a:spcBef>
                <a:spcPts val="1200"/>
              </a:spcBef>
              <a:spcAft>
                <a:spcPts val="0"/>
              </a:spcAft>
              <a:buNone/>
            </a:pPr>
            <a:r>
              <a:rPr b="1" lang="en-GB" sz="1000">
                <a:solidFill>
                  <a:srgbClr val="134F5C"/>
                </a:solidFill>
              </a:rPr>
              <a:t>2. Training Community Health Workers:</a:t>
            </a:r>
            <a:endParaRPr b="1" sz="1000">
              <a:solidFill>
                <a:srgbClr val="134F5C"/>
              </a:solidFill>
            </a:endParaRPr>
          </a:p>
          <a:p>
            <a:pPr indent="-292100" lvl="0" marL="457200" rtl="0" algn="l">
              <a:spcBef>
                <a:spcPts val="1200"/>
              </a:spcBef>
              <a:spcAft>
                <a:spcPts val="0"/>
              </a:spcAft>
              <a:buClr>
                <a:srgbClr val="134F5C"/>
              </a:buClr>
              <a:buSzPts val="1000"/>
              <a:buChar char="●"/>
            </a:pPr>
            <a:r>
              <a:rPr b="1" lang="en-GB" sz="1000">
                <a:solidFill>
                  <a:srgbClr val="134F5C"/>
                </a:solidFill>
              </a:rPr>
              <a:t>Workshops:</a:t>
            </a:r>
            <a:r>
              <a:rPr lang="en-GB" sz="1000">
                <a:solidFill>
                  <a:srgbClr val="134F5C"/>
                </a:solidFill>
              </a:rPr>
              <a:t> Organize training sessions for healthcare volunteers on how to use the app effectively and provide essential prenatal care.</a:t>
            </a:r>
            <a:endParaRPr sz="1000">
              <a:solidFill>
                <a:srgbClr val="134F5C"/>
              </a:solidFill>
            </a:endParaRPr>
          </a:p>
          <a:p>
            <a:pPr indent="-292100" lvl="0" marL="457200" rtl="0" algn="l">
              <a:spcBef>
                <a:spcPts val="0"/>
              </a:spcBef>
              <a:spcAft>
                <a:spcPts val="0"/>
              </a:spcAft>
              <a:buClr>
                <a:srgbClr val="134F5C"/>
              </a:buClr>
              <a:buSzPts val="1000"/>
              <a:buChar char="●"/>
            </a:pPr>
            <a:r>
              <a:rPr b="1" lang="en-GB" sz="1000">
                <a:solidFill>
                  <a:srgbClr val="134F5C"/>
                </a:solidFill>
              </a:rPr>
              <a:t>Community Engagement:</a:t>
            </a:r>
            <a:r>
              <a:rPr lang="en-GB" sz="1000">
                <a:solidFill>
                  <a:srgbClr val="134F5C"/>
                </a:solidFill>
              </a:rPr>
              <a:t> Foster relationships with community leaders to encourage widespread adoption and trust in the app.</a:t>
            </a:r>
            <a:endParaRPr sz="1000">
              <a:solidFill>
                <a:srgbClr val="134F5C"/>
              </a:solidFill>
            </a:endParaRPr>
          </a:p>
          <a:p>
            <a:pPr indent="0" lvl="0" marL="0" rtl="0" algn="l">
              <a:spcBef>
                <a:spcPts val="1200"/>
              </a:spcBef>
              <a:spcAft>
                <a:spcPts val="0"/>
              </a:spcAft>
              <a:buNone/>
            </a:pPr>
            <a:r>
              <a:rPr b="1" lang="en-GB" sz="1000">
                <a:solidFill>
                  <a:srgbClr val="134F5C"/>
                </a:solidFill>
              </a:rPr>
              <a:t>3. Awareness Campaign:</a:t>
            </a:r>
            <a:endParaRPr b="1" sz="1000">
              <a:solidFill>
                <a:srgbClr val="134F5C"/>
              </a:solidFill>
            </a:endParaRPr>
          </a:p>
          <a:p>
            <a:pPr indent="-292100" lvl="0" marL="457200" rtl="0" algn="l">
              <a:spcBef>
                <a:spcPts val="1200"/>
              </a:spcBef>
              <a:spcAft>
                <a:spcPts val="0"/>
              </a:spcAft>
              <a:buClr>
                <a:srgbClr val="134F5C"/>
              </a:buClr>
              <a:buSzPts val="1000"/>
              <a:buChar char="●"/>
            </a:pPr>
            <a:r>
              <a:rPr b="1" lang="en-GB" sz="1000">
                <a:solidFill>
                  <a:srgbClr val="134F5C"/>
                </a:solidFill>
              </a:rPr>
              <a:t>Outreach Programs:</a:t>
            </a:r>
            <a:r>
              <a:rPr lang="en-GB" sz="1000">
                <a:solidFill>
                  <a:srgbClr val="134F5C"/>
                </a:solidFill>
              </a:rPr>
              <a:t> Implement community-based campaigns to educate pregnant women about the app’s benefits, ensuring they understand how to use it for their health.</a:t>
            </a:r>
            <a:endParaRPr sz="1000">
              <a:solidFill>
                <a:srgbClr val="134F5C"/>
              </a:solidFill>
            </a:endParaRPr>
          </a:p>
          <a:p>
            <a:pPr indent="-292100" lvl="0" marL="457200" rtl="0" algn="l">
              <a:spcBef>
                <a:spcPts val="0"/>
              </a:spcBef>
              <a:spcAft>
                <a:spcPts val="0"/>
              </a:spcAft>
              <a:buClr>
                <a:srgbClr val="134F5C"/>
              </a:buClr>
              <a:buSzPts val="1000"/>
              <a:buChar char="●"/>
            </a:pPr>
            <a:r>
              <a:rPr b="1" lang="en-GB" sz="1000">
                <a:solidFill>
                  <a:srgbClr val="134F5C"/>
                </a:solidFill>
              </a:rPr>
              <a:t>Partnerships:</a:t>
            </a:r>
            <a:r>
              <a:rPr lang="en-GB" sz="1000">
                <a:solidFill>
                  <a:srgbClr val="134F5C"/>
                </a:solidFill>
              </a:rPr>
              <a:t> Collaborate with local healthcare providers and organizations to enhance credibility and support for SafeMoms.</a:t>
            </a:r>
            <a:endParaRPr sz="1000">
              <a:solidFill>
                <a:srgbClr val="134F5C"/>
              </a:solidFill>
            </a:endParaRPr>
          </a:p>
          <a:p>
            <a:pPr indent="0" lvl="0" marL="0" rtl="0" algn="l">
              <a:spcBef>
                <a:spcPts val="1200"/>
              </a:spcBef>
              <a:spcAft>
                <a:spcPts val="0"/>
              </a:spcAft>
              <a:buNone/>
            </a:pPr>
            <a:r>
              <a:rPr b="1" lang="en-GB" sz="1000">
                <a:solidFill>
                  <a:srgbClr val="134F5C"/>
                </a:solidFill>
              </a:rPr>
              <a:t>4. Monitor and Evaluate Impact:</a:t>
            </a:r>
            <a:endParaRPr b="1" sz="1000">
              <a:solidFill>
                <a:srgbClr val="134F5C"/>
              </a:solidFill>
            </a:endParaRPr>
          </a:p>
          <a:p>
            <a:pPr indent="-292100" lvl="0" marL="457200" rtl="0" algn="l">
              <a:spcBef>
                <a:spcPts val="1200"/>
              </a:spcBef>
              <a:spcAft>
                <a:spcPts val="0"/>
              </a:spcAft>
              <a:buClr>
                <a:srgbClr val="134F5C"/>
              </a:buClr>
              <a:buSzPts val="1000"/>
              <a:buChar char="●"/>
            </a:pPr>
            <a:r>
              <a:rPr b="1" lang="en-GB" sz="1000">
                <a:solidFill>
                  <a:srgbClr val="134F5C"/>
                </a:solidFill>
              </a:rPr>
              <a:t>Data Collection:</a:t>
            </a:r>
            <a:r>
              <a:rPr lang="en-GB" sz="1000">
                <a:solidFill>
                  <a:srgbClr val="134F5C"/>
                </a:solidFill>
              </a:rPr>
              <a:t> Set up mechanisms to track app usage, health outcomes, and user satisfaction to assess the effectiveness of SafeMoms.</a:t>
            </a:r>
            <a:endParaRPr sz="1000">
              <a:solidFill>
                <a:srgbClr val="134F5C"/>
              </a:solidFill>
            </a:endParaRPr>
          </a:p>
          <a:p>
            <a:pPr indent="-292100" lvl="0" marL="457200" rtl="0" algn="l">
              <a:spcBef>
                <a:spcPts val="0"/>
              </a:spcBef>
              <a:spcAft>
                <a:spcPts val="0"/>
              </a:spcAft>
              <a:buClr>
                <a:srgbClr val="134F5C"/>
              </a:buClr>
              <a:buSzPts val="1000"/>
              <a:buChar char="●"/>
            </a:pPr>
            <a:r>
              <a:rPr b="1" lang="en-GB" sz="1000">
                <a:solidFill>
                  <a:srgbClr val="134F5C"/>
                </a:solidFill>
              </a:rPr>
              <a:t>Continuous Improvement:</a:t>
            </a:r>
            <a:r>
              <a:rPr lang="en-GB" sz="1000">
                <a:solidFill>
                  <a:srgbClr val="134F5C"/>
                </a:solidFill>
              </a:rPr>
              <a:t> Use feedback to refine app features and expand its functionality based on the evolving needs of our users.</a:t>
            </a:r>
            <a:endParaRPr sz="1500">
              <a:solidFill>
                <a:srgbClr val="134F5C"/>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ctrTitle"/>
          </p:nvPr>
        </p:nvSpPr>
        <p:spPr>
          <a:xfrm>
            <a:off x="1725125" y="788975"/>
            <a:ext cx="65493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00">
                <a:solidFill>
                  <a:srgbClr val="134F5C"/>
                </a:solidFill>
                <a:latin typeface="Arial"/>
                <a:ea typeface="Arial"/>
                <a:cs typeface="Arial"/>
                <a:sym typeface="Arial"/>
              </a:rPr>
              <a:t>The Why Behind</a:t>
            </a:r>
            <a:r>
              <a:rPr lang="en-GB" sz="2580">
                <a:solidFill>
                  <a:srgbClr val="134F5C"/>
                </a:solidFill>
              </a:rPr>
              <a:t>– SafeMoms App</a:t>
            </a:r>
            <a:endParaRPr sz="2580">
              <a:solidFill>
                <a:srgbClr val="134F5C"/>
              </a:solidFill>
            </a:endParaRPr>
          </a:p>
        </p:txBody>
      </p:sp>
      <p:sp>
        <p:nvSpPr>
          <p:cNvPr id="165" name="Google Shape;165;p24"/>
          <p:cNvSpPr txBox="1"/>
          <p:nvPr/>
        </p:nvSpPr>
        <p:spPr>
          <a:xfrm>
            <a:off x="121700" y="1438475"/>
            <a:ext cx="6137100" cy="3606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GB">
                <a:solidFill>
                  <a:srgbClr val="134F5C"/>
                </a:solidFill>
              </a:rPr>
              <a:t>Why It Matters:</a:t>
            </a:r>
            <a:br>
              <a:rPr b="1" lang="en-GB">
                <a:solidFill>
                  <a:srgbClr val="134F5C"/>
                </a:solidFill>
              </a:rPr>
            </a:br>
            <a:r>
              <a:rPr lang="en-GB">
                <a:solidFill>
                  <a:srgbClr val="134F5C"/>
                </a:solidFill>
              </a:rPr>
              <a:t>Maternal mortality rates in rural Nigeria are alarmingly high, and most of these deaths are preventable with timely and adequate healthcare.</a:t>
            </a:r>
            <a:endParaRPr>
              <a:solidFill>
                <a:srgbClr val="134F5C"/>
              </a:solidFill>
            </a:endParaRPr>
          </a:p>
          <a:p>
            <a:pPr indent="0" lvl="0" marL="0" rtl="0" algn="l">
              <a:spcBef>
                <a:spcPts val="1200"/>
              </a:spcBef>
              <a:spcAft>
                <a:spcPts val="0"/>
              </a:spcAft>
              <a:buNone/>
            </a:pPr>
            <a:r>
              <a:rPr b="1" lang="en-GB">
                <a:solidFill>
                  <a:srgbClr val="134F5C"/>
                </a:solidFill>
              </a:rPr>
              <a:t>Impact of SafeMoms:</a:t>
            </a:r>
            <a:endParaRPr b="1">
              <a:solidFill>
                <a:srgbClr val="134F5C"/>
              </a:solidFill>
            </a:endParaRPr>
          </a:p>
          <a:p>
            <a:pPr indent="-317500" lvl="0" marL="457200" rtl="0" algn="l">
              <a:spcBef>
                <a:spcPts val="1200"/>
              </a:spcBef>
              <a:spcAft>
                <a:spcPts val="0"/>
              </a:spcAft>
              <a:buClr>
                <a:srgbClr val="134F5C"/>
              </a:buClr>
              <a:buSzPts val="1400"/>
              <a:buChar char="●"/>
            </a:pPr>
            <a:r>
              <a:rPr b="1" lang="en-GB">
                <a:solidFill>
                  <a:srgbClr val="134F5C"/>
                </a:solidFill>
              </a:rPr>
              <a:t>Empowerment:</a:t>
            </a:r>
            <a:r>
              <a:rPr lang="en-GB">
                <a:solidFill>
                  <a:srgbClr val="134F5C"/>
                </a:solidFill>
              </a:rPr>
              <a:t> Provides crucial health information, allowing women like Abisola to take charge of their health.</a:t>
            </a:r>
            <a:endParaRPr>
              <a:solidFill>
                <a:srgbClr val="134F5C"/>
              </a:solidFill>
            </a:endParaRPr>
          </a:p>
          <a:p>
            <a:pPr indent="-317500" lvl="0" marL="457200" rtl="0" algn="l">
              <a:spcBef>
                <a:spcPts val="0"/>
              </a:spcBef>
              <a:spcAft>
                <a:spcPts val="0"/>
              </a:spcAft>
              <a:buClr>
                <a:srgbClr val="134F5C"/>
              </a:buClr>
              <a:buSzPts val="1400"/>
              <a:buChar char="●"/>
            </a:pPr>
            <a:r>
              <a:rPr b="1" lang="en-GB">
                <a:solidFill>
                  <a:srgbClr val="134F5C"/>
                </a:solidFill>
              </a:rPr>
              <a:t>Accessibility:</a:t>
            </a:r>
            <a:r>
              <a:rPr lang="en-GB">
                <a:solidFill>
                  <a:srgbClr val="134F5C"/>
                </a:solidFill>
              </a:rPr>
              <a:t> Connects users with community health workers for timely interventions.</a:t>
            </a:r>
            <a:endParaRPr>
              <a:solidFill>
                <a:srgbClr val="134F5C"/>
              </a:solidFill>
            </a:endParaRPr>
          </a:p>
          <a:p>
            <a:pPr indent="-317500" lvl="0" marL="457200" rtl="0" algn="l">
              <a:spcBef>
                <a:spcPts val="0"/>
              </a:spcBef>
              <a:spcAft>
                <a:spcPts val="0"/>
              </a:spcAft>
              <a:buClr>
                <a:srgbClr val="134F5C"/>
              </a:buClr>
              <a:buSzPts val="1400"/>
              <a:buChar char="●"/>
            </a:pPr>
            <a:r>
              <a:rPr b="1" lang="en-GB">
                <a:solidFill>
                  <a:srgbClr val="134F5C"/>
                </a:solidFill>
              </a:rPr>
              <a:t>Lasting Change:</a:t>
            </a:r>
            <a:r>
              <a:rPr lang="en-GB">
                <a:solidFill>
                  <a:srgbClr val="134F5C"/>
                </a:solidFill>
              </a:rPr>
              <a:t> Aims to significantly reduce maternal mortality rates, leading to healthier families and communities.</a:t>
            </a:r>
            <a:endParaRPr>
              <a:solidFill>
                <a:srgbClr val="134F5C"/>
              </a:solidFill>
            </a:endParaRPr>
          </a:p>
          <a:p>
            <a:pPr indent="0" lvl="0" marL="0" rtl="0" algn="l">
              <a:spcBef>
                <a:spcPts val="1200"/>
              </a:spcBef>
              <a:spcAft>
                <a:spcPts val="1200"/>
              </a:spcAft>
              <a:buNone/>
            </a:pPr>
            <a:r>
              <a:t/>
            </a:r>
            <a:endParaRPr b="1" sz="1300">
              <a:solidFill>
                <a:srgbClr val="134F5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ctrTitle"/>
          </p:nvPr>
        </p:nvSpPr>
        <p:spPr>
          <a:xfrm>
            <a:off x="1725125" y="788975"/>
            <a:ext cx="65493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solidFill>
                  <a:srgbClr val="134F5C"/>
                </a:solidFill>
                <a:latin typeface="Arial"/>
                <a:ea typeface="Arial"/>
                <a:cs typeface="Arial"/>
                <a:sym typeface="Arial"/>
              </a:rPr>
              <a:t>Appendix</a:t>
            </a:r>
            <a:r>
              <a:rPr lang="en-GB" sz="2580">
                <a:solidFill>
                  <a:srgbClr val="134F5C"/>
                </a:solidFill>
              </a:rPr>
              <a:t>– SafeMoms App</a:t>
            </a:r>
            <a:endParaRPr sz="2580">
              <a:solidFill>
                <a:srgbClr val="134F5C"/>
              </a:solidFill>
            </a:endParaRPr>
          </a:p>
        </p:txBody>
      </p:sp>
      <p:sp>
        <p:nvSpPr>
          <p:cNvPr id="171" name="Google Shape;171;p25"/>
          <p:cNvSpPr txBox="1"/>
          <p:nvPr/>
        </p:nvSpPr>
        <p:spPr>
          <a:xfrm>
            <a:off x="121700" y="1438475"/>
            <a:ext cx="7051200" cy="3606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GB" sz="1300">
                <a:solidFill>
                  <a:srgbClr val="134F5C"/>
                </a:solidFill>
              </a:rPr>
              <a:t>Additional Data and Facts:</a:t>
            </a:r>
            <a:endParaRPr b="1" sz="1300">
              <a:solidFill>
                <a:srgbClr val="134F5C"/>
              </a:solidFill>
            </a:endParaRPr>
          </a:p>
          <a:p>
            <a:pPr indent="-311150" lvl="0" marL="457200" rtl="0" algn="l">
              <a:spcBef>
                <a:spcPts val="1200"/>
              </a:spcBef>
              <a:spcAft>
                <a:spcPts val="0"/>
              </a:spcAft>
              <a:buClr>
                <a:srgbClr val="134F5C"/>
              </a:buClr>
              <a:buSzPts val="1300"/>
              <a:buAutoNum type="arabicPeriod"/>
            </a:pPr>
            <a:r>
              <a:rPr b="1" lang="en-GB" sz="1300">
                <a:solidFill>
                  <a:srgbClr val="134F5C"/>
                </a:solidFill>
              </a:rPr>
              <a:t>Global Context:</a:t>
            </a:r>
            <a:endParaRPr b="1" sz="1300">
              <a:solidFill>
                <a:srgbClr val="134F5C"/>
              </a:solidFill>
            </a:endParaRPr>
          </a:p>
          <a:p>
            <a:pPr indent="-311150" lvl="1" marL="914400" rtl="0" algn="l">
              <a:spcBef>
                <a:spcPts val="0"/>
              </a:spcBef>
              <a:spcAft>
                <a:spcPts val="0"/>
              </a:spcAft>
              <a:buClr>
                <a:srgbClr val="134F5C"/>
              </a:buClr>
              <a:buSzPts val="1300"/>
              <a:buChar char="○"/>
            </a:pPr>
            <a:r>
              <a:rPr lang="en-GB" sz="1300">
                <a:solidFill>
                  <a:srgbClr val="134F5C"/>
                </a:solidFill>
              </a:rPr>
              <a:t>According to the World Health Organization, approximately </a:t>
            </a:r>
            <a:r>
              <a:rPr b="1" lang="en-GB" sz="1300">
                <a:solidFill>
                  <a:srgbClr val="134F5C"/>
                </a:solidFill>
              </a:rPr>
              <a:t>810 women</a:t>
            </a:r>
            <a:r>
              <a:rPr lang="en-GB" sz="1300">
                <a:solidFill>
                  <a:srgbClr val="134F5C"/>
                </a:solidFill>
              </a:rPr>
              <a:t> die each day from preventable causes related to pregnancy and childbirth globally.</a:t>
            </a:r>
            <a:endParaRPr sz="1300">
              <a:solidFill>
                <a:srgbClr val="134F5C"/>
              </a:solidFill>
            </a:endParaRPr>
          </a:p>
          <a:p>
            <a:pPr indent="-311150" lvl="0" marL="457200" rtl="0" algn="l">
              <a:spcBef>
                <a:spcPts val="0"/>
              </a:spcBef>
              <a:spcAft>
                <a:spcPts val="0"/>
              </a:spcAft>
              <a:buClr>
                <a:srgbClr val="134F5C"/>
              </a:buClr>
              <a:buSzPts val="1300"/>
              <a:buAutoNum type="arabicPeriod"/>
            </a:pPr>
            <a:r>
              <a:rPr b="1" lang="en-GB" sz="1300">
                <a:solidFill>
                  <a:srgbClr val="134F5C"/>
                </a:solidFill>
              </a:rPr>
              <a:t>Similar Solutions:</a:t>
            </a:r>
            <a:endParaRPr b="1" sz="1300">
              <a:solidFill>
                <a:srgbClr val="134F5C"/>
              </a:solidFill>
            </a:endParaRPr>
          </a:p>
          <a:p>
            <a:pPr indent="-311150" lvl="1" marL="914400" rtl="0" algn="l">
              <a:spcBef>
                <a:spcPts val="0"/>
              </a:spcBef>
              <a:spcAft>
                <a:spcPts val="0"/>
              </a:spcAft>
              <a:buClr>
                <a:srgbClr val="134F5C"/>
              </a:buClr>
              <a:buSzPts val="1300"/>
              <a:buChar char="○"/>
            </a:pPr>
            <a:r>
              <a:rPr b="1" lang="en-GB" sz="1300">
                <a:solidFill>
                  <a:srgbClr val="134F5C"/>
                </a:solidFill>
              </a:rPr>
              <a:t>Health Initiatives:</a:t>
            </a:r>
            <a:r>
              <a:rPr lang="en-GB" sz="1300">
                <a:solidFill>
                  <a:srgbClr val="134F5C"/>
                </a:solidFill>
              </a:rPr>
              <a:t> Mobile health applications in countries like India and Bangladesh have successfully reduced maternal mortality by improving access to information and healthcare services.</a:t>
            </a:r>
            <a:endParaRPr sz="1300">
              <a:solidFill>
                <a:srgbClr val="134F5C"/>
              </a:solidFill>
            </a:endParaRPr>
          </a:p>
          <a:p>
            <a:pPr indent="-311150" lvl="0" marL="457200" rtl="0" algn="l">
              <a:spcBef>
                <a:spcPts val="0"/>
              </a:spcBef>
              <a:spcAft>
                <a:spcPts val="0"/>
              </a:spcAft>
              <a:buClr>
                <a:srgbClr val="134F5C"/>
              </a:buClr>
              <a:buSzPts val="1300"/>
              <a:buAutoNum type="arabicPeriod"/>
            </a:pPr>
            <a:r>
              <a:rPr b="1" lang="en-GB" sz="1300">
                <a:solidFill>
                  <a:srgbClr val="134F5C"/>
                </a:solidFill>
              </a:rPr>
              <a:t>Unanswered Questions:</a:t>
            </a:r>
            <a:endParaRPr b="1" sz="1300">
              <a:solidFill>
                <a:srgbClr val="134F5C"/>
              </a:solidFill>
            </a:endParaRPr>
          </a:p>
          <a:p>
            <a:pPr indent="-311150" lvl="1" marL="914400" rtl="0" algn="l">
              <a:spcBef>
                <a:spcPts val="0"/>
              </a:spcBef>
              <a:spcAft>
                <a:spcPts val="0"/>
              </a:spcAft>
              <a:buClr>
                <a:srgbClr val="134F5C"/>
              </a:buClr>
              <a:buSzPts val="1300"/>
              <a:buChar char="○"/>
            </a:pPr>
            <a:r>
              <a:rPr lang="en-GB" sz="1300">
                <a:solidFill>
                  <a:srgbClr val="134F5C"/>
                </a:solidFill>
              </a:rPr>
              <a:t>What additional features would users find beneficial in the SafeMoms app?</a:t>
            </a:r>
            <a:endParaRPr sz="1300">
              <a:solidFill>
                <a:srgbClr val="134F5C"/>
              </a:solidFill>
            </a:endParaRPr>
          </a:p>
          <a:p>
            <a:pPr indent="-311150" lvl="1" marL="914400" rtl="0" algn="l">
              <a:spcBef>
                <a:spcPts val="0"/>
              </a:spcBef>
              <a:spcAft>
                <a:spcPts val="0"/>
              </a:spcAft>
              <a:buClr>
                <a:srgbClr val="134F5C"/>
              </a:buClr>
              <a:buSzPts val="1300"/>
              <a:buChar char="○"/>
            </a:pPr>
            <a:r>
              <a:rPr lang="en-GB" sz="1300">
                <a:solidFill>
                  <a:srgbClr val="134F5C"/>
                </a:solidFill>
              </a:rPr>
              <a:t>How can we ensure sustained engagement with the app in rural communities?</a:t>
            </a:r>
            <a:endParaRPr sz="1300">
              <a:solidFill>
                <a:srgbClr val="134F5C"/>
              </a:solidFill>
            </a:endParaRPr>
          </a:p>
          <a:p>
            <a:pPr indent="-311150" lvl="0" marL="457200" rtl="0" algn="l">
              <a:spcBef>
                <a:spcPts val="0"/>
              </a:spcBef>
              <a:spcAft>
                <a:spcPts val="0"/>
              </a:spcAft>
              <a:buClr>
                <a:srgbClr val="134F5C"/>
              </a:buClr>
              <a:buSzPts val="1300"/>
              <a:buAutoNum type="arabicPeriod"/>
            </a:pPr>
            <a:r>
              <a:rPr b="1" lang="en-GB" sz="1300">
                <a:solidFill>
                  <a:srgbClr val="134F5C"/>
                </a:solidFill>
              </a:rPr>
              <a:t>Organizations Doing Similar Work:</a:t>
            </a:r>
            <a:endParaRPr b="1" sz="1300">
              <a:solidFill>
                <a:srgbClr val="134F5C"/>
              </a:solidFill>
            </a:endParaRPr>
          </a:p>
          <a:p>
            <a:pPr indent="-311150" lvl="1" marL="914400" rtl="0" algn="l">
              <a:spcBef>
                <a:spcPts val="0"/>
              </a:spcBef>
              <a:spcAft>
                <a:spcPts val="0"/>
              </a:spcAft>
              <a:buClr>
                <a:srgbClr val="134F5C"/>
              </a:buClr>
              <a:buSzPts val="1300"/>
              <a:buChar char="○"/>
            </a:pPr>
            <a:r>
              <a:rPr b="1" lang="en-GB" sz="1300">
                <a:solidFill>
                  <a:srgbClr val="134F5C"/>
                </a:solidFill>
              </a:rPr>
              <a:t>Maternal Health Task Force:</a:t>
            </a:r>
            <a:r>
              <a:rPr lang="en-GB" sz="1300">
                <a:solidFill>
                  <a:srgbClr val="134F5C"/>
                </a:solidFill>
              </a:rPr>
              <a:t> Focuses on improving maternal health outcomes through various initiatives and research.</a:t>
            </a:r>
            <a:endParaRPr sz="1300">
              <a:solidFill>
                <a:srgbClr val="134F5C"/>
              </a:solidFill>
            </a:endParaRPr>
          </a:p>
          <a:p>
            <a:pPr indent="-311150" lvl="1" marL="914400" rtl="0" algn="l">
              <a:spcBef>
                <a:spcPts val="0"/>
              </a:spcBef>
              <a:spcAft>
                <a:spcPts val="0"/>
              </a:spcAft>
              <a:buClr>
                <a:srgbClr val="134F5C"/>
              </a:buClr>
              <a:buSzPts val="1300"/>
              <a:buChar char="○"/>
            </a:pPr>
            <a:r>
              <a:rPr b="1" lang="en-GB" sz="1300">
                <a:solidFill>
                  <a:srgbClr val="134F5C"/>
                </a:solidFill>
              </a:rPr>
              <a:t>Mobile Alliance for Maternal Action (MAMA):</a:t>
            </a:r>
            <a:r>
              <a:rPr lang="en-GB" sz="1300">
                <a:solidFill>
                  <a:srgbClr val="134F5C"/>
                </a:solidFill>
              </a:rPr>
              <a:t> Uses mobile technology to improve maternal and newborn health by providing information to mothers.</a:t>
            </a:r>
            <a:endParaRPr b="1" sz="1600">
              <a:solidFill>
                <a:srgbClr val="134F5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725125" y="788975"/>
            <a:ext cx="5804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Problem Statement</a:t>
            </a:r>
            <a:endParaRPr sz="2580">
              <a:solidFill>
                <a:srgbClr val="134F5C"/>
              </a:solidFill>
            </a:endParaRPr>
          </a:p>
        </p:txBody>
      </p:sp>
      <p:sp>
        <p:nvSpPr>
          <p:cNvPr id="95" name="Google Shape;95;p14"/>
          <p:cNvSpPr txBox="1"/>
          <p:nvPr/>
        </p:nvSpPr>
        <p:spPr>
          <a:xfrm>
            <a:off x="132700" y="1502075"/>
            <a:ext cx="8479500" cy="35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solidFill>
                  <a:srgbClr val="134F5C"/>
                </a:solidFill>
              </a:rPr>
              <a:t>The Problem:</a:t>
            </a:r>
            <a:br>
              <a:rPr b="1" lang="en-GB">
                <a:solidFill>
                  <a:srgbClr val="134F5C"/>
                </a:solidFill>
              </a:rPr>
            </a:br>
            <a:r>
              <a:rPr lang="en-GB">
                <a:solidFill>
                  <a:srgbClr val="134F5C"/>
                </a:solidFill>
              </a:rPr>
              <a:t>Pregnant women in rural Nigeria face life-threatening delays in accessing timely healthcare due to limited resources, distance, and lack of information.</a:t>
            </a:r>
            <a:endParaRPr>
              <a:solidFill>
                <a:srgbClr val="134F5C"/>
              </a:solidFill>
            </a:endParaRPr>
          </a:p>
          <a:p>
            <a:pPr indent="0" lvl="0" marL="0" rtl="0" algn="l">
              <a:lnSpc>
                <a:spcPct val="115000"/>
              </a:lnSpc>
              <a:spcBef>
                <a:spcPts val="1200"/>
              </a:spcBef>
              <a:spcAft>
                <a:spcPts val="0"/>
              </a:spcAft>
              <a:buNone/>
            </a:pPr>
            <a:r>
              <a:rPr b="1" lang="en-GB">
                <a:solidFill>
                  <a:srgbClr val="134F5C"/>
                </a:solidFill>
              </a:rPr>
              <a:t>GCGO Related to the Problem:</a:t>
            </a:r>
            <a:br>
              <a:rPr b="1" lang="en-GB">
                <a:solidFill>
                  <a:srgbClr val="134F5C"/>
                </a:solidFill>
              </a:rPr>
            </a:br>
            <a:r>
              <a:rPr b="1" lang="en-GB">
                <a:solidFill>
                  <a:srgbClr val="134F5C"/>
                </a:solidFill>
              </a:rPr>
              <a:t>Healthcare</a:t>
            </a:r>
            <a:endParaRPr b="1">
              <a:solidFill>
                <a:srgbClr val="134F5C"/>
              </a:solidFill>
            </a:endParaRPr>
          </a:p>
          <a:p>
            <a:pPr indent="0" lvl="0" marL="0" rtl="0" algn="l">
              <a:lnSpc>
                <a:spcPct val="115000"/>
              </a:lnSpc>
              <a:spcBef>
                <a:spcPts val="1200"/>
              </a:spcBef>
              <a:spcAft>
                <a:spcPts val="0"/>
              </a:spcAft>
              <a:buNone/>
            </a:pPr>
            <a:r>
              <a:rPr b="1" lang="en-GB">
                <a:solidFill>
                  <a:srgbClr val="134F5C"/>
                </a:solidFill>
              </a:rPr>
              <a:t>Why It Matters:</a:t>
            </a:r>
            <a:br>
              <a:rPr b="1" lang="en-GB">
                <a:solidFill>
                  <a:srgbClr val="134F5C"/>
                </a:solidFill>
              </a:rPr>
            </a:br>
            <a:r>
              <a:rPr lang="en-GB">
                <a:solidFill>
                  <a:srgbClr val="134F5C"/>
                </a:solidFill>
              </a:rPr>
              <a:t>Maternal mortality rates in rural Nigeria are among the highest in the world, and most of these deaths are preventable with timely care. Addressing this issue is crucial to improving the health and well-being of mothers and children, ensuring that women receive the care they need during pregnancy to reduce complications and save lives.</a:t>
            </a:r>
            <a:endParaRPr>
              <a:solidFill>
                <a:srgbClr val="134F5C"/>
              </a:solidFill>
            </a:endParaRPr>
          </a:p>
          <a:p>
            <a:pPr indent="0" lvl="0" marL="0" rtl="0" algn="l">
              <a:spcBef>
                <a:spcPts val="1200"/>
              </a:spcBef>
              <a:spcAft>
                <a:spcPts val="0"/>
              </a:spcAft>
              <a:buNone/>
            </a:pPr>
            <a:r>
              <a:t/>
            </a:r>
            <a:endParaRPr sz="1600">
              <a:solidFill>
                <a:srgbClr val="134F5C"/>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649825" y="518275"/>
            <a:ext cx="81201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Meet Abisola Olalekan – Affected by the Problem</a:t>
            </a:r>
            <a:endParaRPr sz="2580">
              <a:solidFill>
                <a:srgbClr val="134F5C"/>
              </a:solidFill>
            </a:endParaRPr>
          </a:p>
        </p:txBody>
      </p:sp>
      <p:pic>
        <p:nvPicPr>
          <p:cNvPr id="101" name="Google Shape;101;p15"/>
          <p:cNvPicPr preferRelativeResize="0"/>
          <p:nvPr/>
        </p:nvPicPr>
        <p:blipFill>
          <a:blip r:embed="rId3">
            <a:alphaModFix/>
          </a:blip>
          <a:stretch>
            <a:fillRect/>
          </a:stretch>
        </p:blipFill>
        <p:spPr>
          <a:xfrm>
            <a:off x="6808675" y="1200625"/>
            <a:ext cx="1743075" cy="2619375"/>
          </a:xfrm>
          <a:prstGeom prst="rect">
            <a:avLst/>
          </a:prstGeom>
          <a:noFill/>
          <a:ln>
            <a:noFill/>
          </a:ln>
        </p:spPr>
      </p:pic>
      <p:sp>
        <p:nvSpPr>
          <p:cNvPr id="102" name="Google Shape;102;p15"/>
          <p:cNvSpPr txBox="1"/>
          <p:nvPr/>
        </p:nvSpPr>
        <p:spPr>
          <a:xfrm>
            <a:off x="204350" y="1382725"/>
            <a:ext cx="6457200" cy="37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rgbClr val="134F5C"/>
                </a:solidFill>
                <a:latin typeface="Lato"/>
                <a:ea typeface="Lato"/>
                <a:cs typeface="Lato"/>
                <a:sym typeface="Lato"/>
              </a:rPr>
              <a:t>Abisola Olalekan is a 27-year-old pregnant mother living in a remote village in rural Nigeria. She has limited access to healthcare facilities, and the nearest hospital is miles away, requiring long and costly travel. Due to the lack of transportation, timely medical advice, and resources, she often misses vital check-ups during her pregnancy.</a:t>
            </a:r>
            <a:endParaRPr>
              <a:solidFill>
                <a:srgbClr val="134F5C"/>
              </a:solidFill>
              <a:latin typeface="Lato"/>
              <a:ea typeface="Lato"/>
              <a:cs typeface="Lato"/>
              <a:sym typeface="Lato"/>
            </a:endParaRPr>
          </a:p>
          <a:p>
            <a:pPr indent="0" lvl="0" marL="0" rtl="0" algn="l">
              <a:lnSpc>
                <a:spcPct val="115000"/>
              </a:lnSpc>
              <a:spcBef>
                <a:spcPts val="1200"/>
              </a:spcBef>
              <a:spcAft>
                <a:spcPts val="0"/>
              </a:spcAft>
              <a:buNone/>
            </a:pPr>
            <a:r>
              <a:rPr lang="en-GB">
                <a:solidFill>
                  <a:srgbClr val="134F5C"/>
                </a:solidFill>
                <a:latin typeface="Lato"/>
                <a:ea typeface="Lato"/>
                <a:cs typeface="Lato"/>
                <a:sym typeface="Lato"/>
              </a:rPr>
              <a:t>Without regular antenatal care, Abisola is at risk of developing life-threatening complications. She often relies on traditional advice, and by the time she recognizes a serious health issue, it may be too late. This situation endangers both her life and that of her unborn child.</a:t>
            </a:r>
            <a:endParaRPr>
              <a:solidFill>
                <a:srgbClr val="134F5C"/>
              </a:solidFill>
              <a:latin typeface="Lato"/>
              <a:ea typeface="Lato"/>
              <a:cs typeface="Lato"/>
              <a:sym typeface="Lato"/>
            </a:endParaRPr>
          </a:p>
          <a:p>
            <a:pPr indent="0" lvl="0" marL="0" rtl="0" algn="l">
              <a:spcBef>
                <a:spcPts val="1200"/>
              </a:spcBef>
              <a:spcAft>
                <a:spcPts val="0"/>
              </a:spcAft>
              <a:buNone/>
            </a:pPr>
            <a:r>
              <a:t/>
            </a:r>
            <a:endParaRPr>
              <a:solidFill>
                <a:srgbClr val="134F5C"/>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848875" y="741250"/>
            <a:ext cx="76881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80"/>
              <a:t> </a:t>
            </a:r>
            <a:r>
              <a:rPr lang="en-GB" sz="2580">
                <a:solidFill>
                  <a:srgbClr val="134F5C"/>
                </a:solidFill>
              </a:rPr>
              <a:t>Maternal Mortality Rates – Nigeria vs. High-Income Countries (2017-2020)</a:t>
            </a:r>
            <a:endParaRPr sz="2580">
              <a:solidFill>
                <a:srgbClr val="134F5C"/>
              </a:solidFill>
            </a:endParaRPr>
          </a:p>
        </p:txBody>
      </p:sp>
      <p:sp>
        <p:nvSpPr>
          <p:cNvPr id="108" name="Google Shape;108;p16"/>
          <p:cNvSpPr txBox="1"/>
          <p:nvPr/>
        </p:nvSpPr>
        <p:spPr>
          <a:xfrm>
            <a:off x="387475" y="1834950"/>
            <a:ext cx="4331400" cy="31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rgbClr val="134F5C"/>
                </a:solidFill>
              </a:rPr>
              <a:t>Between 2017 and 2020, maternal mortality rates in Nigeria were drastically higher compared to high-income countries. While high-income countries saw a decline to as low as </a:t>
            </a:r>
            <a:r>
              <a:rPr b="1" lang="en-GB">
                <a:solidFill>
                  <a:srgbClr val="134F5C"/>
                </a:solidFill>
              </a:rPr>
              <a:t>10 deaths per 100,000 live births</a:t>
            </a:r>
            <a:r>
              <a:rPr lang="en-GB">
                <a:solidFill>
                  <a:srgbClr val="134F5C"/>
                </a:solidFill>
              </a:rPr>
              <a:t>, Nigeria's rate remained alarmingly high, averaging </a:t>
            </a:r>
            <a:r>
              <a:rPr b="1" lang="en-GB">
                <a:solidFill>
                  <a:srgbClr val="134F5C"/>
                </a:solidFill>
              </a:rPr>
              <a:t>800 deaths per 100,000 live births</a:t>
            </a:r>
            <a:r>
              <a:rPr lang="en-GB">
                <a:solidFill>
                  <a:srgbClr val="134F5C"/>
                </a:solidFill>
              </a:rPr>
              <a:t>.</a:t>
            </a:r>
            <a:endParaRPr>
              <a:solidFill>
                <a:srgbClr val="134F5C"/>
              </a:solidFill>
            </a:endParaRPr>
          </a:p>
          <a:p>
            <a:pPr indent="0" lvl="0" marL="0" rtl="0" algn="l">
              <a:lnSpc>
                <a:spcPct val="115000"/>
              </a:lnSpc>
              <a:spcBef>
                <a:spcPts val="1200"/>
              </a:spcBef>
              <a:spcAft>
                <a:spcPts val="0"/>
              </a:spcAft>
              <a:buNone/>
            </a:pPr>
            <a:r>
              <a:rPr lang="en-GB">
                <a:solidFill>
                  <a:srgbClr val="134F5C"/>
                </a:solidFill>
              </a:rPr>
              <a:t>This stark difference highlights the urgent need for improved maternal healthcare in Nigeria.</a:t>
            </a:r>
            <a:endParaRPr>
              <a:solidFill>
                <a:srgbClr val="134F5C"/>
              </a:solidFill>
            </a:endParaRPr>
          </a:p>
          <a:p>
            <a:pPr indent="0" lvl="0" marL="0" rtl="0" algn="l">
              <a:lnSpc>
                <a:spcPct val="115000"/>
              </a:lnSpc>
              <a:spcBef>
                <a:spcPts val="1200"/>
              </a:spcBef>
              <a:spcAft>
                <a:spcPts val="0"/>
              </a:spcAft>
              <a:buNone/>
            </a:pPr>
            <a:r>
              <a:t/>
            </a:r>
            <a:endParaRPr i="1" sz="1100"/>
          </a:p>
          <a:p>
            <a:pPr indent="0" lvl="0" marL="0" rtl="0" algn="l">
              <a:lnSpc>
                <a:spcPct val="115000"/>
              </a:lnSpc>
              <a:spcBef>
                <a:spcPts val="1200"/>
              </a:spcBef>
              <a:spcAft>
                <a:spcPts val="0"/>
              </a:spcAft>
              <a:buNone/>
            </a:pPr>
            <a:r>
              <a:t/>
            </a:r>
            <a:endParaRPr>
              <a:solidFill>
                <a:srgbClr val="134F5C"/>
              </a:solidFill>
              <a:latin typeface="Lato"/>
              <a:ea typeface="Lato"/>
              <a:cs typeface="Lato"/>
              <a:sym typeface="Lato"/>
            </a:endParaRPr>
          </a:p>
          <a:p>
            <a:pPr indent="0" lvl="0" marL="0" rtl="0" algn="l">
              <a:spcBef>
                <a:spcPts val="1200"/>
              </a:spcBef>
              <a:spcAft>
                <a:spcPts val="0"/>
              </a:spcAft>
              <a:buNone/>
            </a:pPr>
            <a:r>
              <a:t/>
            </a:r>
            <a:endParaRPr>
              <a:solidFill>
                <a:srgbClr val="134F5C"/>
              </a:solidFill>
              <a:latin typeface="Lato"/>
              <a:ea typeface="Lato"/>
              <a:cs typeface="Lato"/>
              <a:sym typeface="Lato"/>
            </a:endParaRPr>
          </a:p>
        </p:txBody>
      </p:sp>
      <p:sp>
        <p:nvSpPr>
          <p:cNvPr id="109" name="Google Shape;109;p16"/>
          <p:cNvSpPr txBox="1"/>
          <p:nvPr/>
        </p:nvSpPr>
        <p:spPr>
          <a:xfrm>
            <a:off x="5610600" y="2274500"/>
            <a:ext cx="3415800" cy="24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10" name="Google Shape;110;p16"/>
          <p:cNvPicPr preferRelativeResize="0"/>
          <p:nvPr/>
        </p:nvPicPr>
        <p:blipFill>
          <a:blip r:embed="rId3">
            <a:alphaModFix/>
          </a:blip>
          <a:stretch>
            <a:fillRect/>
          </a:stretch>
        </p:blipFill>
        <p:spPr>
          <a:xfrm>
            <a:off x="4665950" y="1834950"/>
            <a:ext cx="4426550" cy="2582150"/>
          </a:xfrm>
          <a:prstGeom prst="rect">
            <a:avLst/>
          </a:prstGeom>
          <a:noFill/>
          <a:ln>
            <a:noFill/>
          </a:ln>
        </p:spPr>
      </p:pic>
      <p:sp>
        <p:nvSpPr>
          <p:cNvPr id="111" name="Google Shape;111;p16"/>
          <p:cNvSpPr txBox="1"/>
          <p:nvPr/>
        </p:nvSpPr>
        <p:spPr>
          <a:xfrm>
            <a:off x="4201325" y="4480000"/>
            <a:ext cx="4626000" cy="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GB" sz="1100"/>
              <a:t>(Source: World Health Organization, 2021)</a:t>
            </a:r>
            <a:br>
              <a:rPr i="1" lang="en-GB" sz="1100"/>
            </a:br>
            <a:r>
              <a:rPr i="1" lang="en-GB" sz="1100"/>
              <a:t>[Line chart: Mortality Rates in Nigeria vs. High-Income Countries]</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ctrTitle"/>
          </p:nvPr>
        </p:nvSpPr>
        <p:spPr>
          <a:xfrm>
            <a:off x="1725125" y="788975"/>
            <a:ext cx="5804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Access to Skilled Healthcare Professionals</a:t>
            </a:r>
            <a:endParaRPr sz="2580">
              <a:solidFill>
                <a:srgbClr val="134F5C"/>
              </a:solidFill>
            </a:endParaRPr>
          </a:p>
        </p:txBody>
      </p:sp>
      <p:sp>
        <p:nvSpPr>
          <p:cNvPr id="117" name="Google Shape;117;p17"/>
          <p:cNvSpPr txBox="1"/>
          <p:nvPr/>
        </p:nvSpPr>
        <p:spPr>
          <a:xfrm>
            <a:off x="180475" y="1810025"/>
            <a:ext cx="4650000" cy="21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134F5C"/>
                </a:solidFill>
              </a:rPr>
              <a:t>In rural Nigeria, only </a:t>
            </a:r>
            <a:r>
              <a:rPr b="1" lang="en-GB">
                <a:solidFill>
                  <a:srgbClr val="134F5C"/>
                </a:solidFill>
              </a:rPr>
              <a:t>39% of births</a:t>
            </a:r>
            <a:r>
              <a:rPr lang="en-GB">
                <a:solidFill>
                  <a:srgbClr val="134F5C"/>
                </a:solidFill>
              </a:rPr>
              <a:t> are attended by skilled healthcare professionals, compared to </a:t>
            </a:r>
            <a:r>
              <a:rPr b="1" lang="en-GB">
                <a:solidFill>
                  <a:srgbClr val="134F5C"/>
                </a:solidFill>
              </a:rPr>
              <a:t>99% in high-income countries</a:t>
            </a:r>
            <a:r>
              <a:rPr lang="en-GB">
                <a:solidFill>
                  <a:srgbClr val="134F5C"/>
                </a:solidFill>
              </a:rPr>
              <a:t>. Lack of access to trained medical staff significantly increases the risks for pregnant women and contributes to high mortality rates.</a:t>
            </a:r>
            <a:endParaRPr sz="1900">
              <a:solidFill>
                <a:srgbClr val="134F5C"/>
              </a:solidFill>
              <a:latin typeface="Lato"/>
              <a:ea typeface="Lato"/>
              <a:cs typeface="Lato"/>
              <a:sym typeface="Lato"/>
            </a:endParaRPr>
          </a:p>
        </p:txBody>
      </p:sp>
      <p:pic>
        <p:nvPicPr>
          <p:cNvPr id="118" name="Google Shape;118;p17"/>
          <p:cNvPicPr preferRelativeResize="0"/>
          <p:nvPr/>
        </p:nvPicPr>
        <p:blipFill>
          <a:blip r:embed="rId3">
            <a:alphaModFix/>
          </a:blip>
          <a:stretch>
            <a:fillRect/>
          </a:stretch>
        </p:blipFill>
        <p:spPr>
          <a:xfrm>
            <a:off x="4750700" y="1650775"/>
            <a:ext cx="4255875" cy="2586825"/>
          </a:xfrm>
          <a:prstGeom prst="rect">
            <a:avLst/>
          </a:prstGeom>
          <a:noFill/>
          <a:ln>
            <a:noFill/>
          </a:ln>
        </p:spPr>
      </p:pic>
      <p:sp>
        <p:nvSpPr>
          <p:cNvPr id="119" name="Google Shape;119;p17"/>
          <p:cNvSpPr txBox="1"/>
          <p:nvPr/>
        </p:nvSpPr>
        <p:spPr>
          <a:xfrm>
            <a:off x="4941800" y="4503900"/>
            <a:ext cx="4363200" cy="4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GB" sz="1100"/>
              <a:t>(Source: UNICEF, 2020)</a:t>
            </a:r>
            <a:endParaRPr i="1" sz="11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1725125" y="788975"/>
            <a:ext cx="5804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Delay in Access to Healthcare</a:t>
            </a:r>
            <a:endParaRPr sz="2580">
              <a:solidFill>
                <a:srgbClr val="134F5C"/>
              </a:solidFill>
            </a:endParaRPr>
          </a:p>
        </p:txBody>
      </p:sp>
      <p:sp>
        <p:nvSpPr>
          <p:cNvPr id="125" name="Google Shape;125;p18"/>
          <p:cNvSpPr txBox="1"/>
          <p:nvPr/>
        </p:nvSpPr>
        <p:spPr>
          <a:xfrm>
            <a:off x="132700" y="1502075"/>
            <a:ext cx="5605200" cy="265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rgbClr val="134F5C"/>
                </a:solidFill>
              </a:rPr>
              <a:t>In rural Nigerian communities, the average delay in seeking care for pregnancy complications can be as long as 8 hours, whereas in urban areas, it’s around 2 hours. These delays are largely driven by several factors: long distances between homes and healthcare facilities, poor road infrastructure that hinders timely travel, and a lack of awareness about the importance of immediate medical care. Many rural women also face barriers such as limited access to transportation, cultural practices that delay decision-making, and a shortage of healthcare workers, which further exacerbates the challenge.</a:t>
            </a:r>
            <a:endParaRPr>
              <a:solidFill>
                <a:srgbClr val="134F5C"/>
              </a:solidFill>
            </a:endParaRPr>
          </a:p>
          <a:p>
            <a:pPr indent="0" lvl="0" marL="0" rtl="0" algn="l">
              <a:spcBef>
                <a:spcPts val="1200"/>
              </a:spcBef>
              <a:spcAft>
                <a:spcPts val="0"/>
              </a:spcAft>
              <a:buNone/>
            </a:pPr>
            <a:r>
              <a:t/>
            </a:r>
            <a:endParaRPr sz="1600">
              <a:solidFill>
                <a:srgbClr val="134F5C"/>
              </a:solidFill>
              <a:latin typeface="Lato"/>
              <a:ea typeface="Lato"/>
              <a:cs typeface="Lato"/>
              <a:sym typeface="Lato"/>
            </a:endParaRPr>
          </a:p>
        </p:txBody>
      </p:sp>
      <p:pic>
        <p:nvPicPr>
          <p:cNvPr id="126" name="Google Shape;126;p18"/>
          <p:cNvPicPr preferRelativeResize="0"/>
          <p:nvPr/>
        </p:nvPicPr>
        <p:blipFill>
          <a:blip r:embed="rId3">
            <a:alphaModFix/>
          </a:blip>
          <a:stretch>
            <a:fillRect/>
          </a:stretch>
        </p:blipFill>
        <p:spPr>
          <a:xfrm>
            <a:off x="5890300" y="1654475"/>
            <a:ext cx="2968825" cy="2538875"/>
          </a:xfrm>
          <a:prstGeom prst="rect">
            <a:avLst/>
          </a:prstGeom>
          <a:noFill/>
          <a:ln>
            <a:noFill/>
          </a:ln>
        </p:spPr>
      </p:pic>
      <p:sp>
        <p:nvSpPr>
          <p:cNvPr id="127" name="Google Shape;127;p18"/>
          <p:cNvSpPr txBox="1"/>
          <p:nvPr/>
        </p:nvSpPr>
        <p:spPr>
          <a:xfrm>
            <a:off x="315825" y="4694975"/>
            <a:ext cx="37422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(Source: Nigerian Ministry of Health, 2021)</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ctrTitle"/>
          </p:nvPr>
        </p:nvSpPr>
        <p:spPr>
          <a:xfrm>
            <a:off x="1725125" y="788975"/>
            <a:ext cx="5804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User Needs and Pain Points</a:t>
            </a:r>
            <a:endParaRPr sz="2580">
              <a:solidFill>
                <a:srgbClr val="134F5C"/>
              </a:solidFill>
            </a:endParaRPr>
          </a:p>
        </p:txBody>
      </p:sp>
      <p:sp>
        <p:nvSpPr>
          <p:cNvPr id="133" name="Google Shape;133;p19"/>
          <p:cNvSpPr txBox="1"/>
          <p:nvPr/>
        </p:nvSpPr>
        <p:spPr>
          <a:xfrm>
            <a:off x="92875" y="1446350"/>
            <a:ext cx="6290100" cy="3543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134F5C"/>
              </a:buClr>
              <a:buSzPts val="1900"/>
              <a:buFont typeface="Lato"/>
              <a:buChar char="●"/>
            </a:pPr>
            <a:r>
              <a:rPr b="1" lang="en-GB">
                <a:solidFill>
                  <a:srgbClr val="134F5C"/>
                </a:solidFill>
              </a:rPr>
              <a:t>Limited Access to Information:</a:t>
            </a:r>
            <a:endParaRPr b="1">
              <a:solidFill>
                <a:srgbClr val="134F5C"/>
              </a:solidFill>
            </a:endParaRPr>
          </a:p>
          <a:p>
            <a:pPr indent="0" lvl="0" marL="457200" rtl="0" algn="l">
              <a:spcBef>
                <a:spcPts val="0"/>
              </a:spcBef>
              <a:spcAft>
                <a:spcPts val="0"/>
              </a:spcAft>
              <a:buNone/>
            </a:pPr>
            <a:r>
              <a:rPr lang="en-GB">
                <a:solidFill>
                  <a:srgbClr val="134F5C"/>
                </a:solidFill>
              </a:rPr>
              <a:t>Users expressed frustration over the lack of reliable health information regarding pregnancy and prenatal care. Many women in rural areas do not know when to seek medical attention or what complications to look out for.</a:t>
            </a:r>
            <a:endParaRPr>
              <a:solidFill>
                <a:srgbClr val="134F5C"/>
              </a:solidFill>
            </a:endParaRPr>
          </a:p>
          <a:p>
            <a:pPr indent="0" lvl="0" marL="457200" rtl="0" algn="l">
              <a:spcBef>
                <a:spcPts val="0"/>
              </a:spcBef>
              <a:spcAft>
                <a:spcPts val="0"/>
              </a:spcAft>
              <a:buNone/>
            </a:pPr>
            <a:r>
              <a:t/>
            </a:r>
            <a:endParaRPr>
              <a:solidFill>
                <a:srgbClr val="134F5C"/>
              </a:solidFill>
            </a:endParaRPr>
          </a:p>
          <a:p>
            <a:pPr indent="-349250" lvl="0" marL="457200" rtl="0" algn="l">
              <a:spcBef>
                <a:spcPts val="0"/>
              </a:spcBef>
              <a:spcAft>
                <a:spcPts val="0"/>
              </a:spcAft>
              <a:buClr>
                <a:srgbClr val="134F5C"/>
              </a:buClr>
              <a:buSzPts val="1900"/>
              <a:buFont typeface="Lato"/>
              <a:buChar char="●"/>
            </a:pPr>
            <a:r>
              <a:rPr b="1" lang="en-GB">
                <a:solidFill>
                  <a:srgbClr val="134F5C"/>
                </a:solidFill>
              </a:rPr>
              <a:t>Transportation Challenges</a:t>
            </a:r>
            <a:r>
              <a:rPr b="1" lang="en-GB">
                <a:solidFill>
                  <a:srgbClr val="134F5C"/>
                </a:solidFill>
              </a:rPr>
              <a:t>:</a:t>
            </a:r>
            <a:endParaRPr b="1">
              <a:solidFill>
                <a:srgbClr val="134F5C"/>
              </a:solidFill>
            </a:endParaRPr>
          </a:p>
          <a:p>
            <a:pPr indent="0" lvl="0" marL="457200" rtl="0" algn="l">
              <a:spcBef>
                <a:spcPts val="0"/>
              </a:spcBef>
              <a:spcAft>
                <a:spcPts val="0"/>
              </a:spcAft>
              <a:buNone/>
            </a:pPr>
            <a:r>
              <a:rPr lang="en-GB">
                <a:solidFill>
                  <a:srgbClr val="134F5C"/>
                </a:solidFill>
              </a:rPr>
              <a:t>Users highlighted the difficulty in accessing healthcare facilities due to poor road conditions and lack of transportation. This often leads to delayed medical care, exacerbating health risks for both mothers and their babies.</a:t>
            </a:r>
            <a:endParaRPr>
              <a:solidFill>
                <a:srgbClr val="134F5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ctrTitle"/>
          </p:nvPr>
        </p:nvSpPr>
        <p:spPr>
          <a:xfrm>
            <a:off x="1725125" y="788975"/>
            <a:ext cx="5804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Proposed Solution – SafeMoms App</a:t>
            </a:r>
            <a:endParaRPr sz="2580">
              <a:solidFill>
                <a:srgbClr val="134F5C"/>
              </a:solidFill>
            </a:endParaRPr>
          </a:p>
        </p:txBody>
      </p:sp>
      <p:sp>
        <p:nvSpPr>
          <p:cNvPr id="139" name="Google Shape;139;p20"/>
          <p:cNvSpPr txBox="1"/>
          <p:nvPr/>
        </p:nvSpPr>
        <p:spPr>
          <a:xfrm>
            <a:off x="132700" y="1438475"/>
            <a:ext cx="5987400" cy="360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rgbClr val="134F5C"/>
                </a:solidFill>
              </a:rPr>
              <a:t>SafeMoms is a mobile application designed to empower pregnant women in rural Nigeria with vital health information and support. The app will provide:</a:t>
            </a:r>
            <a:endParaRPr>
              <a:solidFill>
                <a:srgbClr val="134F5C"/>
              </a:solidFill>
            </a:endParaRPr>
          </a:p>
          <a:p>
            <a:pPr indent="-317500" lvl="0" marL="457200" rtl="0" algn="l">
              <a:lnSpc>
                <a:spcPct val="115000"/>
              </a:lnSpc>
              <a:spcBef>
                <a:spcPts val="1200"/>
              </a:spcBef>
              <a:spcAft>
                <a:spcPts val="0"/>
              </a:spcAft>
              <a:buClr>
                <a:srgbClr val="134F5C"/>
              </a:buClr>
              <a:buSzPts val="1400"/>
              <a:buChar char="●"/>
            </a:pPr>
            <a:r>
              <a:rPr b="1" lang="en-GB">
                <a:solidFill>
                  <a:srgbClr val="134F5C"/>
                </a:solidFill>
              </a:rPr>
              <a:t>Personalized Health Reminders:</a:t>
            </a:r>
            <a:r>
              <a:rPr lang="en-GB">
                <a:solidFill>
                  <a:srgbClr val="134F5C"/>
                </a:solidFill>
              </a:rPr>
              <a:t> Regular alerts for check-ups, vaccinations, and important health tips tailored to each stage of pregnancy.</a:t>
            </a:r>
            <a:endParaRPr>
              <a:solidFill>
                <a:srgbClr val="134F5C"/>
              </a:solidFill>
            </a:endParaRPr>
          </a:p>
          <a:p>
            <a:pPr indent="-317500" lvl="0" marL="457200" rtl="0" algn="l">
              <a:lnSpc>
                <a:spcPct val="115000"/>
              </a:lnSpc>
              <a:spcBef>
                <a:spcPts val="0"/>
              </a:spcBef>
              <a:spcAft>
                <a:spcPts val="0"/>
              </a:spcAft>
              <a:buClr>
                <a:srgbClr val="134F5C"/>
              </a:buClr>
              <a:buSzPts val="1400"/>
              <a:buChar char="●"/>
            </a:pPr>
            <a:r>
              <a:rPr b="1" lang="en-GB">
                <a:solidFill>
                  <a:srgbClr val="134F5C"/>
                </a:solidFill>
              </a:rPr>
              <a:t>Community Health Worker Connection:</a:t>
            </a:r>
            <a:r>
              <a:rPr lang="en-GB">
                <a:solidFill>
                  <a:srgbClr val="134F5C"/>
                </a:solidFill>
              </a:rPr>
              <a:t> Direct access to trained healthcare volunteers who can provide support, answer questions, and help users navigate healthcare services.</a:t>
            </a:r>
            <a:endParaRPr>
              <a:solidFill>
                <a:srgbClr val="134F5C"/>
              </a:solidFill>
            </a:endParaRPr>
          </a:p>
          <a:p>
            <a:pPr indent="-317500" lvl="0" marL="457200" rtl="0" algn="l">
              <a:lnSpc>
                <a:spcPct val="115000"/>
              </a:lnSpc>
              <a:spcBef>
                <a:spcPts val="0"/>
              </a:spcBef>
              <a:spcAft>
                <a:spcPts val="0"/>
              </a:spcAft>
              <a:buClr>
                <a:srgbClr val="134F5C"/>
              </a:buClr>
              <a:buSzPts val="1400"/>
              <a:buChar char="●"/>
            </a:pPr>
            <a:r>
              <a:rPr b="1" lang="en-GB">
                <a:solidFill>
                  <a:srgbClr val="134F5C"/>
                </a:solidFill>
              </a:rPr>
              <a:t>Emergency Alerts:</a:t>
            </a:r>
            <a:r>
              <a:rPr lang="en-GB">
                <a:solidFill>
                  <a:srgbClr val="134F5C"/>
                </a:solidFill>
              </a:rPr>
              <a:t> Notifications for high-risk symptoms, encouraging timely medical attention.</a:t>
            </a:r>
            <a:endParaRPr>
              <a:solidFill>
                <a:srgbClr val="134F5C"/>
              </a:solidFill>
            </a:endParaRPr>
          </a:p>
          <a:p>
            <a:pPr indent="0" lvl="0" marL="0" rtl="0" algn="l">
              <a:spcBef>
                <a:spcPts val="1200"/>
              </a:spcBef>
              <a:spcAft>
                <a:spcPts val="0"/>
              </a:spcAft>
              <a:buNone/>
            </a:pPr>
            <a:r>
              <a:t/>
            </a:r>
            <a:endParaRPr sz="1600">
              <a:solidFill>
                <a:srgbClr val="134F5C"/>
              </a:solidFill>
              <a:latin typeface="Lato"/>
              <a:ea typeface="Lato"/>
              <a:cs typeface="Lato"/>
              <a:sym typeface="Lato"/>
            </a:endParaRPr>
          </a:p>
        </p:txBody>
      </p:sp>
      <p:pic>
        <p:nvPicPr>
          <p:cNvPr id="140" name="Google Shape;140;p20"/>
          <p:cNvPicPr preferRelativeResize="0"/>
          <p:nvPr/>
        </p:nvPicPr>
        <p:blipFill>
          <a:blip r:embed="rId3">
            <a:alphaModFix/>
          </a:blip>
          <a:stretch>
            <a:fillRect/>
          </a:stretch>
        </p:blipFill>
        <p:spPr>
          <a:xfrm>
            <a:off x="6080375" y="1654475"/>
            <a:ext cx="2811500" cy="271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ctrTitle"/>
          </p:nvPr>
        </p:nvSpPr>
        <p:spPr>
          <a:xfrm>
            <a:off x="1725125" y="788975"/>
            <a:ext cx="5804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80">
                <a:solidFill>
                  <a:srgbClr val="134F5C"/>
                </a:solidFill>
              </a:rPr>
              <a:t>Why This Solution</a:t>
            </a:r>
            <a:r>
              <a:rPr lang="en-GB" sz="2580">
                <a:solidFill>
                  <a:srgbClr val="134F5C"/>
                </a:solidFill>
              </a:rPr>
              <a:t>– SafeMoms App</a:t>
            </a:r>
            <a:endParaRPr sz="2580">
              <a:solidFill>
                <a:srgbClr val="134F5C"/>
              </a:solidFill>
            </a:endParaRPr>
          </a:p>
        </p:txBody>
      </p:sp>
      <p:sp>
        <p:nvSpPr>
          <p:cNvPr id="146" name="Google Shape;146;p21"/>
          <p:cNvSpPr txBox="1"/>
          <p:nvPr/>
        </p:nvSpPr>
        <p:spPr>
          <a:xfrm>
            <a:off x="132700" y="1438475"/>
            <a:ext cx="6497100" cy="3606600"/>
          </a:xfrm>
          <a:prstGeom prst="rect">
            <a:avLst/>
          </a:prstGeom>
          <a:noFill/>
          <a:ln>
            <a:noFill/>
          </a:ln>
        </p:spPr>
        <p:txBody>
          <a:bodyPr anchorCtr="0" anchor="t" bIns="91425" lIns="91425" spcFirstLastPara="1" rIns="91425" wrap="square" tIns="91425">
            <a:noAutofit/>
          </a:bodyPr>
          <a:lstStyle/>
          <a:p>
            <a:pPr indent="-336550" lvl="0" marL="457200" rtl="0" algn="l">
              <a:spcBef>
                <a:spcPts val="1200"/>
              </a:spcBef>
              <a:spcAft>
                <a:spcPts val="0"/>
              </a:spcAft>
              <a:buClr>
                <a:srgbClr val="134F5C"/>
              </a:buClr>
              <a:buSzPts val="1700"/>
              <a:buChar char="●"/>
            </a:pPr>
            <a:r>
              <a:rPr b="1" lang="en-GB">
                <a:solidFill>
                  <a:srgbClr val="134F5C"/>
                </a:solidFill>
              </a:rPr>
              <a:t>1. Tailored Support:</a:t>
            </a:r>
            <a:br>
              <a:rPr b="1" lang="en-GB">
                <a:solidFill>
                  <a:srgbClr val="134F5C"/>
                </a:solidFill>
              </a:rPr>
            </a:br>
            <a:r>
              <a:rPr lang="en-GB">
                <a:solidFill>
                  <a:srgbClr val="134F5C"/>
                </a:solidFill>
              </a:rPr>
              <a:t>SafeMoms provides personalized, timely information that addresses the unique challenges faced by pregnant women in rural areas, fostering better decision-making and healthcare-seeking behavior.</a:t>
            </a:r>
            <a:endParaRPr>
              <a:solidFill>
                <a:srgbClr val="134F5C"/>
              </a:solidFill>
            </a:endParaRPr>
          </a:p>
          <a:p>
            <a:pPr indent="-336550" lvl="0" marL="457200" rtl="0" algn="l">
              <a:spcBef>
                <a:spcPts val="0"/>
              </a:spcBef>
              <a:spcAft>
                <a:spcPts val="0"/>
              </a:spcAft>
              <a:buClr>
                <a:srgbClr val="134F5C"/>
              </a:buClr>
              <a:buSzPts val="1700"/>
              <a:buChar char="●"/>
            </a:pPr>
            <a:r>
              <a:rPr b="1" lang="en-GB">
                <a:solidFill>
                  <a:srgbClr val="134F5C"/>
                </a:solidFill>
              </a:rPr>
              <a:t>2. Community Engagement:</a:t>
            </a:r>
            <a:br>
              <a:rPr b="1" lang="en-GB">
                <a:solidFill>
                  <a:srgbClr val="134F5C"/>
                </a:solidFill>
              </a:rPr>
            </a:br>
            <a:r>
              <a:rPr lang="en-GB">
                <a:solidFill>
                  <a:srgbClr val="134F5C"/>
                </a:solidFill>
              </a:rPr>
              <a:t>By leveraging local healthcare volunteers, the app builds trust within the community, making it easier for users to access help and information when needed. This approach not only enhances knowledge but also improves access to care.</a:t>
            </a:r>
            <a:endParaRPr>
              <a:solidFill>
                <a:srgbClr val="134F5C"/>
              </a:solidFill>
            </a:endParaRPr>
          </a:p>
          <a:p>
            <a:pPr indent="-336550" lvl="0" marL="457200" rtl="0" algn="l">
              <a:spcBef>
                <a:spcPts val="0"/>
              </a:spcBef>
              <a:spcAft>
                <a:spcPts val="0"/>
              </a:spcAft>
              <a:buClr>
                <a:srgbClr val="134F5C"/>
              </a:buClr>
              <a:buSzPts val="1700"/>
              <a:buChar char="●"/>
            </a:pPr>
            <a:r>
              <a:rPr b="1" lang="en-GB">
                <a:solidFill>
                  <a:srgbClr val="134F5C"/>
                </a:solidFill>
              </a:rPr>
              <a:t>3. Evidence-Based Effectiveness:</a:t>
            </a:r>
            <a:br>
              <a:rPr b="1" lang="en-GB">
                <a:solidFill>
                  <a:srgbClr val="134F5C"/>
                </a:solidFill>
              </a:rPr>
            </a:br>
            <a:r>
              <a:rPr lang="en-GB">
                <a:solidFill>
                  <a:srgbClr val="134F5C"/>
                </a:solidFill>
              </a:rPr>
              <a:t>Research indicates that mobile health interventions significantly improve maternal health outcomes by increasing access to information and services, leading to timely interventions and reducing maternal mortality rates.</a:t>
            </a:r>
            <a:endParaRPr sz="1600">
              <a:solidFill>
                <a:srgbClr val="134F5C"/>
              </a:solidFill>
            </a:endParaRPr>
          </a:p>
          <a:p>
            <a:pPr indent="0" lvl="0" marL="0" rtl="0" algn="l">
              <a:spcBef>
                <a:spcPts val="1200"/>
              </a:spcBef>
              <a:spcAft>
                <a:spcPts val="0"/>
              </a:spcAft>
              <a:buNone/>
            </a:pPr>
            <a:r>
              <a:t/>
            </a:r>
            <a:endParaRPr sz="1600">
              <a:solidFill>
                <a:srgbClr val="134F5C"/>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