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0" d="100"/>
          <a:sy n="60" d="100"/>
        </p:scale>
        <p:origin x="2976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265804" y="880617"/>
            <a:ext cx="1031240" cy="574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902004" y="2564637"/>
            <a:ext cx="5714365" cy="69462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1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265804" y="880617"/>
            <a:ext cx="1031240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670">
              <a:lnSpc>
                <a:spcPct val="100000"/>
              </a:lnSpc>
              <a:spcBef>
                <a:spcPts val="100"/>
              </a:spcBef>
            </a:pPr>
            <a:r>
              <a:rPr sz="2800" spc="-10" dirty="0"/>
              <a:t>TITLE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96136" y="1638045"/>
            <a:ext cx="516763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20" dirty="0">
                <a:latin typeface="Calibri"/>
                <a:cs typeface="Calibri"/>
              </a:rPr>
              <a:t>Interactive</a:t>
            </a:r>
            <a:r>
              <a:rPr sz="2000" b="1" spc="-3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Sales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Dashboard</a:t>
            </a:r>
            <a:r>
              <a:rPr sz="2000" b="1" spc="-30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–</a:t>
            </a:r>
            <a:r>
              <a:rPr sz="2000" b="1" spc="-25" dirty="0">
                <a:latin typeface="Calibri"/>
                <a:cs typeface="Calibri"/>
              </a:rPr>
              <a:t> </a:t>
            </a:r>
            <a:r>
              <a:rPr sz="2000" b="1" dirty="0">
                <a:latin typeface="Calibri"/>
                <a:cs typeface="Calibri"/>
              </a:rPr>
              <a:t>Sample</a:t>
            </a:r>
            <a:r>
              <a:rPr sz="2000" b="1" spc="-45" dirty="0">
                <a:latin typeface="Calibri"/>
                <a:cs typeface="Calibri"/>
              </a:rPr>
              <a:t> </a:t>
            </a:r>
            <a:r>
              <a:rPr sz="2000" b="1" spc="-10" dirty="0">
                <a:latin typeface="Calibri"/>
                <a:cs typeface="Calibri"/>
              </a:rPr>
              <a:t>Superstore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7325" indent="-174625">
              <a:lnSpc>
                <a:spcPct val="100000"/>
              </a:lnSpc>
              <a:spcBef>
                <a:spcPts val="100"/>
              </a:spcBef>
              <a:buAutoNum type="arabicPeriod"/>
              <a:tabLst>
                <a:tab pos="187325" algn="l"/>
              </a:tabLst>
            </a:pPr>
            <a:r>
              <a:rPr spc="-10" dirty="0"/>
              <a:t>Objective</a:t>
            </a: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b="0" spc="-10" dirty="0">
                <a:latin typeface="Calibri"/>
                <a:cs typeface="Calibri"/>
              </a:rPr>
              <a:t>Provide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interactive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overview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sales,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profit,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growth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trends.</a:t>
            </a:r>
          </a:p>
          <a:p>
            <a:pPr marL="187325" indent="-174625">
              <a:lnSpc>
                <a:spcPct val="100000"/>
              </a:lnSpc>
              <a:spcBef>
                <a:spcPts val="1105"/>
              </a:spcBef>
              <a:buAutoNum type="arabicPeriod" startAt="2"/>
              <a:tabLst>
                <a:tab pos="187325" algn="l"/>
              </a:tabLst>
            </a:pPr>
            <a:r>
              <a:rPr dirty="0"/>
              <a:t>Key</a:t>
            </a:r>
            <a:r>
              <a:rPr spc="-50" dirty="0"/>
              <a:t> </a:t>
            </a:r>
            <a:r>
              <a:rPr dirty="0"/>
              <a:t>Performance</a:t>
            </a:r>
            <a:r>
              <a:rPr spc="-45" dirty="0"/>
              <a:t> </a:t>
            </a:r>
            <a:r>
              <a:rPr spc="-10" dirty="0"/>
              <a:t>Indicators</a:t>
            </a:r>
            <a:r>
              <a:rPr spc="-40" dirty="0"/>
              <a:t> </a:t>
            </a:r>
            <a:r>
              <a:rPr spc="-10" dirty="0"/>
              <a:t>(KPIs)</a:t>
            </a:r>
          </a:p>
          <a:p>
            <a:pPr marL="12700" marR="1261745">
              <a:lnSpc>
                <a:spcPts val="2780"/>
              </a:lnSpc>
              <a:spcBef>
                <a:spcPts val="270"/>
              </a:spcBef>
            </a:pPr>
            <a:r>
              <a:rPr b="0" spc="-25" dirty="0">
                <a:latin typeface="Calibri"/>
                <a:cs typeface="Calibri"/>
              </a:rPr>
              <a:t>Total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Sales: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Shows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overall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revenue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generated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by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business. </a:t>
            </a:r>
            <a:r>
              <a:rPr b="0" spc="-25" dirty="0">
                <a:latin typeface="Calibri"/>
                <a:cs typeface="Calibri"/>
              </a:rPr>
              <a:t>Total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Profit: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Indicates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total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earnings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after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costs.</a:t>
            </a:r>
          </a:p>
          <a:p>
            <a:pPr marL="12700" marR="930275">
              <a:lnSpc>
                <a:spcPts val="2770"/>
              </a:lnSpc>
              <a:spcBef>
                <a:spcPts val="15"/>
              </a:spcBef>
            </a:pPr>
            <a:r>
              <a:rPr b="0" dirty="0">
                <a:latin typeface="Calibri"/>
                <a:cs typeface="Calibri"/>
              </a:rPr>
              <a:t>Profit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Margin: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Highlights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efficiency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of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different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product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categories. </a:t>
            </a:r>
            <a:r>
              <a:rPr b="0" dirty="0">
                <a:latin typeface="Calibri"/>
                <a:cs typeface="Calibri"/>
              </a:rPr>
              <a:t>Sales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Growth: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Demonstrates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spc="-25" dirty="0">
                <a:latin typeface="Calibri"/>
                <a:cs typeface="Calibri"/>
              </a:rPr>
              <a:t>year-</a:t>
            </a:r>
            <a:r>
              <a:rPr b="0" spc="-30" dirty="0">
                <a:latin typeface="Calibri"/>
                <a:cs typeface="Calibri"/>
              </a:rPr>
              <a:t>over-</a:t>
            </a:r>
            <a:r>
              <a:rPr b="0" dirty="0">
                <a:latin typeface="Calibri"/>
                <a:cs typeface="Calibri"/>
              </a:rPr>
              <a:t>year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increase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in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sales</a:t>
            </a:r>
            <a:r>
              <a:rPr spc="-10" dirty="0"/>
              <a:t>.</a:t>
            </a:r>
          </a:p>
          <a:p>
            <a:pPr marL="12700">
              <a:lnSpc>
                <a:spcPct val="100000"/>
              </a:lnSpc>
              <a:spcBef>
                <a:spcPts val="830"/>
              </a:spcBef>
            </a:pPr>
            <a:r>
              <a:rPr spc="-10" dirty="0"/>
              <a:t>Insight: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b="0" dirty="0">
                <a:latin typeface="Calibri"/>
                <a:cs typeface="Calibri"/>
              </a:rPr>
              <a:t>Sales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are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steadily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increasing,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with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20" dirty="0">
                <a:latin typeface="Calibri"/>
                <a:cs typeface="Calibri"/>
              </a:rPr>
              <a:t>Technology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being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highest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profit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category.</a:t>
            </a:r>
          </a:p>
          <a:p>
            <a:pPr marL="12700" marR="4338320" indent="174625">
              <a:lnSpc>
                <a:spcPts val="2780"/>
              </a:lnSpc>
              <a:spcBef>
                <a:spcPts val="270"/>
              </a:spcBef>
              <a:buAutoNum type="arabicPeriod" startAt="3"/>
              <a:tabLst>
                <a:tab pos="187325" algn="l"/>
              </a:tabLst>
            </a:pPr>
            <a:r>
              <a:rPr dirty="0"/>
              <a:t>Sales</a:t>
            </a:r>
            <a:r>
              <a:rPr spc="-25" dirty="0"/>
              <a:t> </a:t>
            </a:r>
            <a:r>
              <a:rPr dirty="0"/>
              <a:t>Over</a:t>
            </a:r>
            <a:r>
              <a:rPr spc="-15" dirty="0"/>
              <a:t> </a:t>
            </a:r>
            <a:r>
              <a:rPr spc="-20" dirty="0"/>
              <a:t>Time </a:t>
            </a:r>
            <a:r>
              <a:rPr spc="-10" dirty="0"/>
              <a:t>Analysis:</a:t>
            </a:r>
          </a:p>
          <a:p>
            <a:pPr marL="12700">
              <a:lnSpc>
                <a:spcPct val="100000"/>
              </a:lnSpc>
              <a:spcBef>
                <a:spcPts val="819"/>
              </a:spcBef>
            </a:pPr>
            <a:r>
              <a:rPr b="0" dirty="0">
                <a:latin typeface="Calibri"/>
                <a:cs typeface="Calibri"/>
              </a:rPr>
              <a:t>Sales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show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steady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upward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trend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throughout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year.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pc="-10" dirty="0"/>
              <a:t>Insight: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b="0" spc="-10" dirty="0">
                <a:latin typeface="Calibri"/>
                <a:cs typeface="Calibri"/>
              </a:rPr>
              <a:t>Stakeholders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can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plan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marketing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inventory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based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seasonal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patterns</a:t>
            </a:r>
            <a:r>
              <a:rPr spc="-10" dirty="0"/>
              <a:t>.</a:t>
            </a:r>
          </a:p>
          <a:p>
            <a:pPr marL="12700" marR="4374515" indent="174625">
              <a:lnSpc>
                <a:spcPts val="2790"/>
              </a:lnSpc>
              <a:spcBef>
                <a:spcPts val="260"/>
              </a:spcBef>
              <a:buAutoNum type="arabicPeriod" startAt="4"/>
              <a:tabLst>
                <a:tab pos="187325" algn="l"/>
              </a:tabLst>
            </a:pPr>
            <a:r>
              <a:rPr dirty="0"/>
              <a:t>Sales</a:t>
            </a:r>
            <a:r>
              <a:rPr spc="-10" dirty="0"/>
              <a:t> </a:t>
            </a:r>
            <a:r>
              <a:rPr dirty="0"/>
              <a:t>by</a:t>
            </a:r>
            <a:r>
              <a:rPr spc="-10" dirty="0"/>
              <a:t> Region Analysis:</a:t>
            </a:r>
          </a:p>
          <a:p>
            <a:pPr marL="12700">
              <a:lnSpc>
                <a:spcPct val="100000"/>
              </a:lnSpc>
              <a:spcBef>
                <a:spcPts val="825"/>
              </a:spcBef>
            </a:pPr>
            <a:r>
              <a:rPr b="0" spc="-20" dirty="0">
                <a:latin typeface="Calibri"/>
                <a:cs typeface="Calibri"/>
              </a:rPr>
              <a:t>West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region</a:t>
            </a:r>
            <a:r>
              <a:rPr b="0" spc="-5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records</a:t>
            </a:r>
            <a:r>
              <a:rPr b="0" spc="-4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the</a:t>
            </a:r>
            <a:r>
              <a:rPr b="0" spc="-5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highest</a:t>
            </a:r>
            <a:r>
              <a:rPr b="0" spc="-4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sales.</a:t>
            </a: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pc="-10" dirty="0"/>
              <a:t>Insight:</a:t>
            </a: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b="0" dirty="0">
                <a:latin typeface="Calibri"/>
                <a:cs typeface="Calibri"/>
              </a:rPr>
              <a:t>Focus</a:t>
            </a:r>
            <a:r>
              <a:rPr b="0" spc="-2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marketing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and</a:t>
            </a:r>
            <a:r>
              <a:rPr b="0" spc="-20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resource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allocation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dirty="0">
                <a:latin typeface="Calibri"/>
                <a:cs typeface="Calibri"/>
              </a:rPr>
              <a:t>on</a:t>
            </a:r>
            <a:r>
              <a:rPr b="0" spc="-35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high-performing</a:t>
            </a:r>
            <a:r>
              <a:rPr b="0" spc="-30" dirty="0">
                <a:latin typeface="Calibri"/>
                <a:cs typeface="Calibri"/>
              </a:rPr>
              <a:t> </a:t>
            </a:r>
            <a:r>
              <a:rPr b="0" spc="-10" dirty="0">
                <a:latin typeface="Calibri"/>
                <a:cs typeface="Calibri"/>
              </a:rPr>
              <a:t>regions</a:t>
            </a:r>
            <a:r>
              <a:rPr spc="-10" dirty="0"/>
              <a:t>.</a:t>
            </a:r>
          </a:p>
          <a:p>
            <a:pPr marL="187325" indent="-174625">
              <a:lnSpc>
                <a:spcPct val="100000"/>
              </a:lnSpc>
              <a:spcBef>
                <a:spcPts val="1090"/>
              </a:spcBef>
              <a:buAutoNum type="arabicPeriod" startAt="5"/>
              <a:tabLst>
                <a:tab pos="187325" algn="l"/>
              </a:tabLst>
            </a:pPr>
            <a:r>
              <a:rPr dirty="0"/>
              <a:t>Profit</a:t>
            </a:r>
            <a:r>
              <a:rPr spc="-40" dirty="0"/>
              <a:t> </a:t>
            </a:r>
            <a:r>
              <a:rPr dirty="0"/>
              <a:t>by</a:t>
            </a:r>
            <a:r>
              <a:rPr spc="-45" dirty="0"/>
              <a:t> </a:t>
            </a:r>
            <a:r>
              <a:rPr spc="-10" dirty="0"/>
              <a:t>Category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02004" y="894333"/>
            <a:ext cx="5231130" cy="6593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400" b="1" spc="-10" dirty="0">
                <a:latin typeface="Calibri"/>
                <a:cs typeface="Calibri"/>
              </a:rPr>
              <a:t>Analysis: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0" dirty="0">
                <a:latin typeface="Calibri"/>
                <a:cs typeface="Calibri"/>
              </a:rPr>
              <a:t>Technology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category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has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highest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profit.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5"/>
              </a:spcBef>
            </a:pPr>
            <a:r>
              <a:rPr sz="1400" b="1" spc="-10" dirty="0">
                <a:latin typeface="Calibri"/>
                <a:cs typeface="Calibri"/>
              </a:rPr>
              <a:t>Insight: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10" dirty="0">
                <a:latin typeface="Calibri"/>
                <a:cs typeface="Calibri"/>
              </a:rPr>
              <a:t>Invest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more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Technology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optimize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Furniture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category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margins</a:t>
            </a:r>
            <a:r>
              <a:rPr sz="1400" b="1" spc="-10" dirty="0">
                <a:latin typeface="Calibri"/>
                <a:cs typeface="Calibri"/>
              </a:rPr>
              <a:t>.</a:t>
            </a:r>
            <a:endParaRPr sz="1400">
              <a:latin typeface="Calibri"/>
              <a:cs typeface="Calibri"/>
            </a:endParaRPr>
          </a:p>
          <a:p>
            <a:pPr marL="12700" marR="3244850" indent="174625">
              <a:lnSpc>
                <a:spcPct val="165000"/>
              </a:lnSpc>
              <a:spcBef>
                <a:spcPts val="10"/>
              </a:spcBef>
              <a:buAutoNum type="arabicPeriod" startAt="6"/>
              <a:tabLst>
                <a:tab pos="187325" algn="l"/>
              </a:tabLst>
            </a:pPr>
            <a:r>
              <a:rPr sz="1400" b="1" spc="-10" dirty="0">
                <a:latin typeface="Calibri"/>
                <a:cs typeface="Calibri"/>
              </a:rPr>
              <a:t>Market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Share</a:t>
            </a:r>
            <a:r>
              <a:rPr sz="1400" b="1" spc="-2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(Optional) Analysis: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0" dirty="0">
                <a:latin typeface="Calibri"/>
                <a:cs typeface="Calibri"/>
              </a:rPr>
              <a:t>Technology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Office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Supplies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dominate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share.</a:t>
            </a:r>
            <a:endParaRPr sz="14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95"/>
              </a:spcBef>
              <a:buAutoNum type="arabicPeriod" startAt="7"/>
              <a:tabLst>
                <a:tab pos="187325" algn="l"/>
              </a:tabLst>
            </a:pPr>
            <a:r>
              <a:rPr sz="1400" b="1" dirty="0">
                <a:latin typeface="Calibri"/>
                <a:cs typeface="Calibri"/>
              </a:rPr>
              <a:t>Filters</a:t>
            </a:r>
            <a:r>
              <a:rPr sz="1400" b="1" spc="-4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and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Interactivity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Calibri"/>
                <a:cs typeface="Calibri"/>
              </a:rPr>
              <a:t>Users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filter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slicers:</a:t>
            </a:r>
            <a:endParaRPr sz="1400">
              <a:latin typeface="Calibri"/>
              <a:cs typeface="Calibri"/>
            </a:endParaRPr>
          </a:p>
          <a:p>
            <a:pPr marL="12700" marR="4565650">
              <a:lnSpc>
                <a:spcPct val="165000"/>
              </a:lnSpc>
              <a:spcBef>
                <a:spcPts val="10"/>
              </a:spcBef>
            </a:pPr>
            <a:r>
              <a:rPr sz="1400" spc="-10" dirty="0">
                <a:latin typeface="Calibri"/>
                <a:cs typeface="Calibri"/>
              </a:rPr>
              <a:t>Region </a:t>
            </a:r>
            <a:r>
              <a:rPr sz="1400" spc="-20" dirty="0">
                <a:latin typeface="Calibri"/>
                <a:cs typeface="Calibri"/>
              </a:rPr>
              <a:t>Category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Calibri"/>
                <a:cs typeface="Calibri"/>
              </a:rPr>
              <a:t>Order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Year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/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Month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dirty="0">
                <a:latin typeface="Calibri"/>
                <a:cs typeface="Calibri"/>
              </a:rPr>
              <a:t>Slicers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allow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dynamic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exploration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KPIs.</a:t>
            </a:r>
            <a:endParaRPr sz="14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90"/>
              </a:spcBef>
              <a:buAutoNum type="arabicPeriod" startAt="8"/>
              <a:tabLst>
                <a:tab pos="187325" algn="l"/>
              </a:tabLst>
            </a:pPr>
            <a:r>
              <a:rPr sz="1400" b="1" dirty="0">
                <a:latin typeface="Calibri"/>
                <a:cs typeface="Calibri"/>
              </a:rPr>
              <a:t>Key</a:t>
            </a:r>
            <a:r>
              <a:rPr sz="1400" b="1" spc="-4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Insights</a:t>
            </a:r>
            <a:r>
              <a:rPr sz="1400" b="1" spc="-35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&amp;</a:t>
            </a:r>
            <a:r>
              <a:rPr sz="1400" b="1" spc="-50" dirty="0">
                <a:latin typeface="Calibri"/>
                <a:cs typeface="Calibri"/>
              </a:rPr>
              <a:t> </a:t>
            </a:r>
            <a:r>
              <a:rPr sz="1400" b="1" spc="-10" dirty="0">
                <a:latin typeface="Calibri"/>
                <a:cs typeface="Calibri"/>
              </a:rPr>
              <a:t>Recommendations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105"/>
              </a:spcBef>
            </a:pPr>
            <a:r>
              <a:rPr sz="1400" spc="-20" dirty="0">
                <a:latin typeface="Calibri"/>
                <a:cs typeface="Calibri"/>
              </a:rPr>
              <a:t>West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region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top-performing;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consider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marketing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focus</a:t>
            </a:r>
            <a:r>
              <a:rPr sz="1400" spc="-3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there.</a:t>
            </a:r>
            <a:endParaRPr sz="1400">
              <a:latin typeface="Calibri"/>
              <a:cs typeface="Calibri"/>
            </a:endParaRPr>
          </a:p>
          <a:p>
            <a:pPr marL="187325" indent="-174625">
              <a:lnSpc>
                <a:spcPct val="100000"/>
              </a:lnSpc>
              <a:spcBef>
                <a:spcPts val="1095"/>
              </a:spcBef>
              <a:buAutoNum type="arabicPeriod" startAt="9"/>
              <a:tabLst>
                <a:tab pos="187325" algn="l"/>
              </a:tabLst>
            </a:pPr>
            <a:r>
              <a:rPr sz="1400" b="1" spc="-10" dirty="0">
                <a:latin typeface="Calibri"/>
                <a:cs typeface="Calibri"/>
              </a:rPr>
              <a:t>Conclusion</a:t>
            </a:r>
            <a:endParaRPr sz="1400">
              <a:latin typeface="Calibri"/>
              <a:cs typeface="Calibri"/>
            </a:endParaRPr>
          </a:p>
          <a:p>
            <a:pPr marL="12700" marR="5080">
              <a:lnSpc>
                <a:spcPct val="165700"/>
              </a:lnSpc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dashboard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provides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insights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sales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profit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performance. Stakeholders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make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20" dirty="0">
                <a:latin typeface="Calibri"/>
                <a:cs typeface="Calibri"/>
              </a:rPr>
              <a:t>data-</a:t>
            </a:r>
            <a:r>
              <a:rPr sz="1400" dirty="0">
                <a:latin typeface="Calibri"/>
                <a:cs typeface="Calibri"/>
              </a:rPr>
              <a:t>driven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decisions</a:t>
            </a:r>
            <a:r>
              <a:rPr sz="1400" spc="-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based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on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trends.</a:t>
            </a:r>
            <a:endParaRPr sz="14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90"/>
              </a:spcBef>
            </a:pPr>
            <a:r>
              <a:rPr sz="1400" spc="-10" dirty="0">
                <a:latin typeface="Calibri"/>
                <a:cs typeface="Calibri"/>
              </a:rPr>
              <a:t>Interactive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slicers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clean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visuals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ensure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efficient</a:t>
            </a:r>
            <a:r>
              <a:rPr sz="1400" spc="-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exploration</a:t>
            </a:r>
            <a:r>
              <a:rPr sz="1400" spc="-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-4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data.</a:t>
            </a:r>
            <a:endParaRPr sz="14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Custom</PresentationFormat>
  <Paragraphs>34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Calibri</vt:lpstr>
      <vt:lpstr>Office Theme</vt:lpstr>
      <vt:lpstr>TITLE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Lavanya Muddapati</dc:creator>
  <cp:lastModifiedBy>Lavanya Muddapati</cp:lastModifiedBy>
  <cp:revision>1</cp:revision>
  <dcterms:created xsi:type="dcterms:W3CDTF">2025-10-24T16:31:50Z</dcterms:created>
  <dcterms:modified xsi:type="dcterms:W3CDTF">2025-10-24T16:34:30Z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Microsoft® Word 2021</vt:lpwstr>
  </property>
  <property fmtid="{D5CDD505-2E9C-101B-9397-08002B2CF9AE}" pid="4" name="LastSaved">
    <vt:filetime>2025-10-24T00:00:00Z</vt:filetime>
  </property>
  <property fmtid="{D5CDD505-2E9C-101B-9397-08002B2CF9AE}" pid="5" name="Producer">
    <vt:lpwstr>Microsoft® Word 2021</vt:lpwstr>
  </property>
</Properties>
</file>