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63" r:id="rId5"/>
    <p:sldId id="262" r:id="rId6"/>
    <p:sldId id="26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72" r:id="rId16"/>
    <p:sldId id="271" r:id="rId17"/>
    <p:sldId id="270" r:id="rId18"/>
    <p:sldId id="269" r:id="rId19"/>
    <p:sldId id="268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03520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41262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30389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02713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036489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 Head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76804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90575" indent="-333375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439" indent="-320039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200" indent="-355600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400" indent="-355600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406080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mparis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6303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664640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70382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half" idx="13"/>
          </p:nvPr>
        </p:nvSpPr>
        <p:spPr>
          <a:xfrm>
            <a:off x="609599" y="1435101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93518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074507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ture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64755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Vertical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51499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Vertical Title and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264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53977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005201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249863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8700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89057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3061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609599" y="1435101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010580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5451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07329" y="6400414"/>
            <a:ext cx="27507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48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6774"/>
            <a:ext cx="10363200" cy="2504661"/>
          </a:xfrm>
        </p:spPr>
        <p:txBody>
          <a:bodyPr>
            <a:normAutofit/>
          </a:bodyPr>
          <a:lstStyle/>
          <a:p>
            <a:r>
              <a:rPr lang="en-US" dirty="0"/>
              <a:t>Crowdsourcing in Software Engineering Models, Motivations, and 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4979504" y="3528391"/>
            <a:ext cx="6718852" cy="2355574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By,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Latha Muddu</a:t>
            </a:r>
          </a:p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Swetha</a:t>
            </a:r>
            <a:r>
              <a:rPr lang="en-US" sz="2400" dirty="0" smtClean="0">
                <a:solidFill>
                  <a:schemeClr val="tx1"/>
                </a:solidFill>
              </a:rPr>
              <a:t> Chandra </a:t>
            </a:r>
            <a:r>
              <a:rPr lang="en-US" sz="2400" dirty="0" err="1" smtClean="0">
                <a:solidFill>
                  <a:schemeClr val="tx1"/>
                </a:solidFill>
              </a:rPr>
              <a:t>Karroti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Pallavi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Ramineni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Venkata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Govardhan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Goli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986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Using the dimensions, we describe the </a:t>
            </a:r>
            <a:r>
              <a:rPr lang="en-US" sz="2000" dirty="0" err="1" smtClean="0"/>
              <a:t>PipeJam</a:t>
            </a:r>
            <a:r>
              <a:rPr lang="en-US" sz="2000" dirty="0" smtClean="0"/>
              <a:t> game: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crowd size: medium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task length: minutes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expertise demands: minimal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locus of control: client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incentives: intrinsic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task interdependence: medium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task context: none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replication: none</a:t>
            </a:r>
          </a:p>
          <a:p>
            <a:r>
              <a:rPr lang="en-US" sz="2000" dirty="0" smtClean="0"/>
              <a:t>As these examples show, </a:t>
            </a:r>
            <a:r>
              <a:rPr lang="en-US" sz="2000" dirty="0" err="1" smtClean="0"/>
              <a:t>crowdsourcing</a:t>
            </a:r>
            <a:r>
              <a:rPr lang="en-US" sz="2000" dirty="0" smtClean="0"/>
              <a:t> systems with significantly varying approaches are possible. </a:t>
            </a:r>
            <a:endParaRPr lang="en-US" sz="20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Now let’s consider the need for existing </a:t>
            </a:r>
            <a:r>
              <a:rPr lang="en-US" sz="2400" dirty="0" err="1" smtClean="0"/>
              <a:t>crowdsourcing</a:t>
            </a:r>
            <a:r>
              <a:rPr lang="en-US" sz="2400" dirty="0" smtClean="0"/>
              <a:t> models and platforms.</a:t>
            </a:r>
          </a:p>
          <a:p>
            <a:pPr algn="just"/>
            <a:r>
              <a:rPr lang="en-US" sz="2400" dirty="0" smtClean="0"/>
              <a:t> Most of the models are generally different</a:t>
            </a:r>
          </a:p>
          <a:p>
            <a:pPr algn="just"/>
            <a:r>
              <a:rPr lang="en-US" sz="2400" dirty="0"/>
              <a:t>T</a:t>
            </a:r>
            <a:r>
              <a:rPr lang="en-US" sz="2400" dirty="0" smtClean="0"/>
              <a:t>heir long-term benefits and drawbacks are not well understood. </a:t>
            </a:r>
          </a:p>
          <a:p>
            <a:pPr algn="just"/>
            <a:r>
              <a:rPr lang="en-US" sz="2400" dirty="0" smtClean="0"/>
              <a:t>Businesses, however, must see their actual benefits for adopting and using </a:t>
            </a:r>
            <a:r>
              <a:rPr lang="en-US" sz="2400" dirty="0" err="1" smtClean="0"/>
              <a:t>crowdsourcing</a:t>
            </a:r>
            <a:r>
              <a:rPr lang="en-US" sz="2400" dirty="0" smtClean="0"/>
              <a:t>. This can be even experimental. </a:t>
            </a:r>
          </a:p>
          <a:p>
            <a:pPr algn="just"/>
            <a:r>
              <a:rPr lang="en-US" sz="2400" dirty="0" smtClean="0"/>
              <a:t>Now, let us review several motives that make software development organizations to adopt </a:t>
            </a:r>
            <a:r>
              <a:rPr lang="en-US" sz="2400" dirty="0" err="1" smtClean="0"/>
              <a:t>crowdsourcing</a:t>
            </a:r>
            <a:r>
              <a:rPr lang="en-US" sz="2400" dirty="0" smtClean="0"/>
              <a:t> and also motivating developers to participate.</a:t>
            </a:r>
          </a:p>
          <a:p>
            <a:endParaRPr lang="en-US" sz="20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time to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Main reason for the development of </a:t>
            </a:r>
            <a:r>
              <a:rPr lang="en-US" sz="2400" dirty="0" err="1" smtClean="0"/>
              <a:t>crowdsourcing</a:t>
            </a:r>
            <a:r>
              <a:rPr lang="en-US" sz="2400" dirty="0" smtClean="0"/>
              <a:t> is the increased development speed.</a:t>
            </a:r>
          </a:p>
          <a:p>
            <a:pPr algn="just"/>
            <a:r>
              <a:rPr lang="en-US" sz="2400" dirty="0" smtClean="0"/>
              <a:t>The fundamental aspect is parallelism.</a:t>
            </a:r>
          </a:p>
          <a:p>
            <a:pPr algn="just"/>
            <a:r>
              <a:rPr lang="en-US" sz="2400" dirty="0" smtClean="0"/>
              <a:t>The mighty whole is achieved by many workers contributing with small efforts.</a:t>
            </a:r>
          </a:p>
          <a:p>
            <a:pPr algn="just"/>
            <a:r>
              <a:rPr lang="en-US" sz="2400" dirty="0" smtClean="0"/>
              <a:t>This doesn’t mean that every </a:t>
            </a:r>
            <a:r>
              <a:rPr lang="en-US" sz="2400" dirty="0" err="1" smtClean="0"/>
              <a:t>crowdsourced</a:t>
            </a:r>
            <a:r>
              <a:rPr lang="en-US" sz="2400" dirty="0" smtClean="0"/>
              <a:t> effort is faster. </a:t>
            </a:r>
            <a:endParaRPr lang="en-US" sz="2400" dirty="0"/>
          </a:p>
          <a:p>
            <a:pPr algn="just"/>
            <a:r>
              <a:rPr lang="en-US" sz="2400" dirty="0" smtClean="0"/>
              <a:t> The </a:t>
            </a:r>
            <a:r>
              <a:rPr lang="en-US" sz="2400" dirty="0" err="1" smtClean="0"/>
              <a:t>crowdsourcing’s</a:t>
            </a:r>
            <a:r>
              <a:rPr lang="en-US" sz="2400" dirty="0" smtClean="0"/>
              <a:t> speed holds for models with two characteristics.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W</a:t>
            </a:r>
            <a:r>
              <a:rPr lang="en-US" sz="2400" dirty="0" smtClean="0"/>
              <a:t>ork must easily be divided into smaller tasks.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E</a:t>
            </a:r>
            <a:r>
              <a:rPr lang="en-US" sz="2400" dirty="0" smtClean="0"/>
              <a:t>ach task must be self-supported with minimum coordination demands, allowing workers to make a contribution quickly. 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alternative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Classifying work into self-supported tasks allows multiple workers to independently complete the same task.</a:t>
            </a:r>
          </a:p>
          <a:p>
            <a:pPr algn="just"/>
            <a:r>
              <a:rPr lang="en-US" sz="2400" dirty="0" smtClean="0"/>
              <a:t>As the workers have diverse perspectives and ideas, selecting the best alternative solution can give high quality results.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Stack Overflow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99designs</a:t>
            </a:r>
          </a:p>
          <a:p>
            <a:pPr algn="just"/>
            <a:r>
              <a:rPr lang="en-US" sz="2400" dirty="0" smtClean="0"/>
              <a:t>Not every task is set up to generate alternatives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Test Bats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Employing specialists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Dividing large development tasks into smaller tasks gives greater flexibility in the use of specialist freelancers.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err="1" smtClean="0"/>
              <a:t>Crowdsourcing</a:t>
            </a:r>
            <a:r>
              <a:rPr lang="en-US" sz="2400" dirty="0" smtClean="0"/>
              <a:t> makes it possible to depend less on in-house developers who are generalists.</a:t>
            </a:r>
          </a:p>
          <a:p>
            <a:pPr algn="just"/>
            <a:r>
              <a:rPr lang="en-US" sz="2400" dirty="0" smtClean="0"/>
              <a:t>Freelancers opt to become specialists in specific range of technologies, performing highly specialized tasks for short time across many projects.</a:t>
            </a:r>
          </a:p>
          <a:p>
            <a:pPr algn="just"/>
            <a:r>
              <a:rPr lang="en-US" sz="2400" dirty="0" smtClean="0"/>
              <a:t>Moreover, many organizations need to have sufficient expertise in-house so as to guide the freelancers in their work and to check it once it’s complete. This might create significant new costs.</a:t>
            </a:r>
          </a:p>
          <a:p>
            <a:endParaRPr lang="en-US" sz="2000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Democratization of participation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Rather than assigning the work to a team, </a:t>
            </a:r>
            <a:r>
              <a:rPr lang="en-US" sz="2400" dirty="0" err="1" smtClean="0"/>
              <a:t>crowdsourced</a:t>
            </a:r>
            <a:r>
              <a:rPr lang="en-US" sz="2400" dirty="0" smtClean="0"/>
              <a:t> work offers the open call to all the participants.</a:t>
            </a:r>
          </a:p>
          <a:p>
            <a:pPr algn="just"/>
            <a:r>
              <a:rPr lang="en-US" sz="2400" dirty="0" smtClean="0"/>
              <a:t>Anyone can contribute any work and will be awarded if they are successful. </a:t>
            </a:r>
          </a:p>
          <a:p>
            <a:pPr algn="just"/>
            <a:r>
              <a:rPr lang="en-US" sz="2400" dirty="0" smtClean="0"/>
              <a:t>It has some significant barriers.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Through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 key reason for developers to contribute to open source is to learn the new technology.</a:t>
            </a:r>
          </a:p>
          <a:p>
            <a:pPr algn="just"/>
            <a:r>
              <a:rPr lang="en-US" sz="2400" dirty="0" smtClean="0"/>
              <a:t>But this is a hurdle for the very developers who has more to learn.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Many crowd sourcing benefits requires further decomposition of tasks and greater participation of crowd.</a:t>
            </a:r>
          </a:p>
          <a:p>
            <a:r>
              <a:rPr lang="en-US" sz="2400" dirty="0" smtClean="0"/>
              <a:t>Work flow must address quality issues.</a:t>
            </a:r>
          </a:p>
          <a:p>
            <a:r>
              <a:rPr lang="en-US" sz="2400" dirty="0" smtClean="0"/>
              <a:t>Each participant must precisely informed about the task.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 smtClean="0"/>
              <a:t>Crowdsourcing</a:t>
            </a:r>
            <a:r>
              <a:rPr lang="en-US" sz="2400" dirty="0" smtClean="0"/>
              <a:t> has crept into the industry in many ways.</a:t>
            </a:r>
          </a:p>
          <a:p>
            <a:r>
              <a:rPr lang="en-US" sz="2400" dirty="0" smtClean="0"/>
              <a:t>It is worthwhile for a community to develop a deep understanding of how and when to use the </a:t>
            </a:r>
            <a:r>
              <a:rPr lang="en-US" sz="2400" dirty="0" err="1" smtClean="0"/>
              <a:t>crowdsourcing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Queries?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8863.Questionmark-polaroi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93" y="2069432"/>
            <a:ext cx="3676850" cy="35902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 </a:t>
            </a:r>
            <a:endParaRPr dirty="0"/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818147" y="1600201"/>
            <a:ext cx="10510788" cy="4525963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500"/>
              </a:spcBef>
              <a:buSzTx/>
              <a:buFont typeface="Arial" pitchFamily="34" charset="0"/>
              <a:buChar char="•"/>
              <a:defRPr sz="2400"/>
            </a:pPr>
            <a:r>
              <a:rPr lang="en-US" sz="2400" dirty="0"/>
              <a:t>Crowd Sourcing is an approach of how software is being developed through various leading models. </a:t>
            </a:r>
            <a:endParaRPr lang="en-US" sz="2400" dirty="0" smtClean="0"/>
          </a:p>
          <a:p>
            <a:pPr algn="just">
              <a:spcBef>
                <a:spcPts val="500"/>
              </a:spcBef>
              <a:buSzTx/>
              <a:buFont typeface="Arial" pitchFamily="34" charset="0"/>
              <a:buChar char="•"/>
              <a:defRPr sz="2400"/>
            </a:pPr>
            <a:r>
              <a:rPr lang="en-US" dirty="0"/>
              <a:t>The idea of crowd sourcing is to take work and outsource it to a crowd of workers</a:t>
            </a:r>
            <a:r>
              <a:rPr lang="en-US" dirty="0" smtClean="0"/>
              <a:t>.</a:t>
            </a:r>
          </a:p>
          <a:p>
            <a:pPr algn="just">
              <a:spcBef>
                <a:spcPts val="500"/>
              </a:spcBef>
              <a:buSzTx/>
              <a:buFont typeface="Arial" pitchFamily="34" charset="0"/>
              <a:buChar char="•"/>
              <a:defRPr sz="2400"/>
            </a:pPr>
            <a:r>
              <a:rPr lang="en-US" sz="2400" dirty="0"/>
              <a:t>Crowd Sourcing</a:t>
            </a:r>
            <a:r>
              <a:rPr lang="en-US" sz="2400" dirty="0" smtClean="0"/>
              <a:t>, to </a:t>
            </a:r>
            <a:r>
              <a:rPr lang="en-US" sz="2400" dirty="0"/>
              <a:t>get the outcome of a particular problem took less time, which actually did took years for the researchers. </a:t>
            </a:r>
            <a:endParaRPr lang="en-US" sz="2400" dirty="0" smtClean="0"/>
          </a:p>
          <a:p>
            <a:pPr algn="just">
              <a:spcBef>
                <a:spcPts val="500"/>
              </a:spcBef>
              <a:buSzTx/>
              <a:buFont typeface="Arial" pitchFamily="34" charset="0"/>
              <a:buChar char="•"/>
              <a:defRPr sz="2400"/>
            </a:pPr>
            <a:r>
              <a:rPr lang="en-US" sz="2400" dirty="0"/>
              <a:t>This paper briefly explains the models , motivations and challenges of Crowd Sourcing in software </a:t>
            </a:r>
            <a:r>
              <a:rPr lang="en-US" sz="2400" dirty="0" smtClean="0"/>
              <a:t>engineering.</a:t>
            </a:r>
          </a:p>
        </p:txBody>
      </p:sp>
    </p:spTree>
    <p:extLst>
      <p:ext uri="{BB962C8B-B14F-4D97-AF65-F5344CB8AC3E}">
        <p14:creationId xmlns:p14="http://schemas.microsoft.com/office/powerpoint/2010/main" val="10101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hank-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69" y="721895"/>
            <a:ext cx="5101390" cy="48992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of Crowd Sourcing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Crowd Sourcing had already penetrated into </a:t>
            </a:r>
            <a:r>
              <a:rPr lang="en-US" sz="2400" dirty="0"/>
              <a:t>software development </a:t>
            </a:r>
            <a:r>
              <a:rPr lang="en-US" sz="2400" dirty="0" smtClean="0"/>
              <a:t>practice through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Topcoder</a:t>
            </a:r>
            <a:r>
              <a:rPr lang="en-US" sz="2400" dirty="0" smtClean="0"/>
              <a:t> – It has hosted more than 427,500 software designs and awarded $25,000 a day to the competitors.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uTest</a:t>
            </a:r>
            <a:r>
              <a:rPr lang="en-US" sz="2400" dirty="0" smtClean="0"/>
              <a:t> - </a:t>
            </a:r>
            <a:r>
              <a:rPr lang="en-US" sz="2400" dirty="0"/>
              <a:t>More than 100,000 testers freelance on </a:t>
            </a:r>
            <a:r>
              <a:rPr lang="en-US" sz="2400" dirty="0" err="1"/>
              <a:t>uTest</a:t>
            </a:r>
            <a:r>
              <a:rPr lang="en-US" sz="2400" dirty="0"/>
              <a:t> (www.utest.com), testing new apps for compatibility with devices, performing functionality testing, and conducting usability inspections and studies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5411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Penetration of Crowd </a:t>
            </a:r>
            <a:r>
              <a:rPr lang="en-US" dirty="0" smtClean="0"/>
              <a:t>Sourcing(Cont..)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In addition, more than 16,000,000 answers to programming questions have been provided on </a:t>
            </a:r>
            <a:r>
              <a:rPr lang="en-US" sz="2400" dirty="0" err="1" smtClean="0"/>
              <a:t>StackOverflow</a:t>
            </a:r>
            <a:r>
              <a:rPr lang="en-US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New platforms for crowdsourcing software engineering are emerging regularly, offering different specialized services— for example, </a:t>
            </a:r>
            <a:r>
              <a:rPr lang="en-US" sz="2400" dirty="0" err="1"/>
              <a:t>Bountify</a:t>
            </a:r>
            <a:r>
              <a:rPr lang="en-US" sz="2400" dirty="0"/>
              <a:t> (bountify.co), </a:t>
            </a:r>
            <a:r>
              <a:rPr lang="en-US" sz="2400" dirty="0" err="1"/>
              <a:t>AppStori</a:t>
            </a:r>
            <a:r>
              <a:rPr lang="en-US" sz="2400" dirty="0"/>
              <a:t> (appstori.com), and Pay- 4Bugs (www.pay4bugs.com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816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 Sourcing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Crowdsourcing represents the act of a company or institution taking a function once performed by employees and outsourcing it to an undefined (and generally large) network of people in the form of an </a:t>
            </a:r>
            <a:r>
              <a:rPr lang="en-US" sz="2400" dirty="0" smtClean="0"/>
              <a:t>open call.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The work is solicited through an open call to which basically anyone can respond.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workers who volunteer are unknown to the organization needing the work done.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group of workers can be large. What the open call’s exact </a:t>
            </a:r>
            <a:r>
              <a:rPr lang="en-US" sz="2400" dirty="0" smtClean="0"/>
              <a:t>nature.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3284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Crowd Sourcing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Peer Production - Control </a:t>
            </a:r>
            <a:r>
              <a:rPr lang="en-US" sz="2400" dirty="0"/>
              <a:t>is decentralized and contributions are made without monetary </a:t>
            </a:r>
            <a:r>
              <a:rPr lang="en-US" sz="2400" smtClean="0"/>
              <a:t>reward.The</a:t>
            </a:r>
            <a:r>
              <a:rPr lang="en-US" sz="2400" dirty="0" smtClean="0"/>
              <a:t> </a:t>
            </a:r>
            <a:r>
              <a:rPr lang="en-US" sz="2400" dirty="0"/>
              <a:t>contributors, rather than a paying client, decide the project’s scope and goals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dirty="0" smtClean="0"/>
              <a:t>    Example : Open Source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Competitions -  In this model the client requests for the task and the co pilot divides the tasks and assigns to the eligible workers.</a:t>
            </a:r>
          </a:p>
          <a:p>
            <a:pPr algn="just">
              <a:buNone/>
            </a:pPr>
            <a:r>
              <a:rPr lang="en-US" sz="2400" dirty="0" smtClean="0"/>
              <a:t>    Example </a:t>
            </a:r>
            <a:r>
              <a:rPr lang="en-US" sz="2400" dirty="0"/>
              <a:t>: 99designs , Bug </a:t>
            </a:r>
            <a:r>
              <a:rPr lang="en-US" sz="2400" dirty="0" smtClean="0"/>
              <a:t>bounties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89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icrotasking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This model divides the work into a set of self-supporting </a:t>
            </a:r>
            <a:r>
              <a:rPr lang="en-US" sz="2400" dirty="0" err="1" smtClean="0"/>
              <a:t>microtasks</a:t>
            </a:r>
            <a:endParaRPr lang="en-US" sz="2400" dirty="0"/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 err="1" smtClean="0"/>
              <a:t>microtask</a:t>
            </a:r>
            <a:r>
              <a:rPr lang="en-US" sz="2400" dirty="0" smtClean="0"/>
              <a:t> can be done in less time  and together aggregate a solution to a big complicated task. </a:t>
            </a:r>
          </a:p>
          <a:p>
            <a:pPr algn="just"/>
            <a:r>
              <a:rPr lang="en-US" sz="2400" dirty="0" smtClean="0"/>
              <a:t>Amazon’s Mechanical Turk- a general platform</a:t>
            </a:r>
          </a:p>
          <a:p>
            <a:pPr algn="just"/>
            <a:r>
              <a:rPr lang="en-US" sz="2400" dirty="0" smtClean="0"/>
              <a:t>Advantage- Scalability</a:t>
            </a:r>
          </a:p>
          <a:p>
            <a:pPr algn="just"/>
            <a:r>
              <a:rPr lang="en-US" sz="2400" dirty="0" smtClean="0"/>
              <a:t>This model is success in Software Testing.</a:t>
            </a:r>
          </a:p>
          <a:p>
            <a:pPr algn="just"/>
            <a:r>
              <a:rPr lang="en-US" sz="2400" dirty="0" smtClean="0"/>
              <a:t>Some of the service providers in labor market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dirty="0" err="1" smtClean="0"/>
              <a:t>UserTesting</a:t>
            </a:r>
            <a:endParaRPr lang="en-US" sz="2400" dirty="0" smtClean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dirty="0" err="1" smtClean="0"/>
              <a:t>TryMyUI</a:t>
            </a:r>
            <a:endParaRPr lang="en-US" sz="2400" dirty="0" smtClean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dirty="0" err="1" smtClean="0"/>
              <a:t>TestBats</a:t>
            </a:r>
            <a:endParaRPr lang="en-US" sz="24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</a:t>
            </a:r>
            <a:r>
              <a:rPr lang="en-US" dirty="0" err="1" smtClean="0"/>
              <a:t>Crowdsourcing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All the three models in </a:t>
            </a:r>
            <a:r>
              <a:rPr lang="en-US" sz="2000" dirty="0" err="1" smtClean="0"/>
              <a:t>Crowdsourcing</a:t>
            </a:r>
            <a:r>
              <a:rPr lang="en-US" sz="2000" dirty="0" smtClean="0"/>
              <a:t> have major differences.</a:t>
            </a:r>
          </a:p>
          <a:p>
            <a:pPr algn="just"/>
            <a:r>
              <a:rPr lang="en-US" sz="2000" dirty="0" smtClean="0"/>
              <a:t>To demonstrate the differences, Thomas and </a:t>
            </a:r>
            <a:r>
              <a:rPr lang="en-US" sz="2000" dirty="0" err="1" smtClean="0"/>
              <a:t>Hoek</a:t>
            </a:r>
            <a:r>
              <a:rPr lang="en-US" sz="2000" dirty="0" smtClean="0"/>
              <a:t>  listed 8 foundational dimensions.</a:t>
            </a:r>
            <a:endParaRPr lang="en-US" sz="2000" dirty="0"/>
          </a:p>
          <a:p>
            <a:pPr algn="just"/>
            <a:r>
              <a:rPr lang="en-US" sz="2000" dirty="0" smtClean="0"/>
              <a:t>Table 1: Dimensions of  </a:t>
            </a:r>
            <a:r>
              <a:rPr lang="en-US" sz="2000" dirty="0" err="1" smtClean="0"/>
              <a:t>Crowdsourcing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38764"/>
            <a:ext cx="1219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Applying the dimensions to concrete example systems for peer production, competitions, and </a:t>
            </a:r>
            <a:r>
              <a:rPr lang="en-US" sz="2000" dirty="0" err="1" smtClean="0"/>
              <a:t>microtasking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Table 2:</a:t>
            </a:r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43201"/>
            <a:ext cx="12192000" cy="392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982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Helvetica</vt:lpstr>
      <vt:lpstr>Wingdings</vt:lpstr>
      <vt:lpstr>1_Office Theme</vt:lpstr>
      <vt:lpstr>Crowdsourcing in Software Engineering Models, Motivations, and Challenges</vt:lpstr>
      <vt:lpstr>Introduction </vt:lpstr>
      <vt:lpstr>Penetration of Crowd Sourcing</vt:lpstr>
      <vt:lpstr>Penetration of Crowd Sourcing(Cont..)</vt:lpstr>
      <vt:lpstr>Crowd Sourcing</vt:lpstr>
      <vt:lpstr>Models of Crowd Sourcing</vt:lpstr>
      <vt:lpstr>Microtasking</vt:lpstr>
      <vt:lpstr>Dimensions of Crowdsourcing</vt:lpstr>
      <vt:lpstr>Contd…</vt:lpstr>
      <vt:lpstr>Example</vt:lpstr>
      <vt:lpstr>Motivations</vt:lpstr>
      <vt:lpstr>Reduced time to market</vt:lpstr>
      <vt:lpstr>Generating alternative solutions</vt:lpstr>
      <vt:lpstr>Employing specialists</vt:lpstr>
      <vt:lpstr>Democratization of participation</vt:lpstr>
      <vt:lpstr>Learning Through work</vt:lpstr>
      <vt:lpstr>Challenges</vt:lpstr>
      <vt:lpstr>Conclusion</vt:lpstr>
      <vt:lpstr>Any Queries?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Crowdsourcing in Software Engineering Models, Motivations, and Challenges</dc:title>
  <dc:creator>Muddu Latha</dc:creator>
  <cp:lastModifiedBy>Muddu Latha</cp:lastModifiedBy>
  <cp:revision>18</cp:revision>
  <dcterms:created xsi:type="dcterms:W3CDTF">2016-04-24T17:54:18Z</dcterms:created>
  <dcterms:modified xsi:type="dcterms:W3CDTF">2016-04-28T15:38:53Z</dcterms:modified>
</cp:coreProperties>
</file>