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65" r:id="rId2"/>
    <p:sldId id="322" r:id="rId3"/>
    <p:sldId id="267" r:id="rId4"/>
    <p:sldId id="307" r:id="rId5"/>
    <p:sldId id="324" r:id="rId6"/>
    <p:sldId id="309" r:id="rId7"/>
    <p:sldId id="317" r:id="rId8"/>
    <p:sldId id="314" r:id="rId9"/>
    <p:sldId id="315" r:id="rId10"/>
    <p:sldId id="327" r:id="rId11"/>
    <p:sldId id="331" r:id="rId12"/>
    <p:sldId id="318" r:id="rId13"/>
    <p:sldId id="320" r:id="rId14"/>
    <p:sldId id="326" r:id="rId15"/>
    <p:sldId id="332" r:id="rId16"/>
    <p:sldId id="329" r:id="rId17"/>
  </p:sldIdLst>
  <p:sldSz cx="1440021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00"/>
    <a:srgbClr val="FFA057"/>
    <a:srgbClr val="B6EFDD"/>
    <a:srgbClr val="93EDE1"/>
    <a:srgbClr val="FF708A"/>
    <a:srgbClr val="ADE222"/>
    <a:srgbClr val="4AD1E5"/>
    <a:srgbClr val="004285"/>
    <a:srgbClr val="008ECE"/>
    <a:srgbClr val="FF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5915A-931E-4FC0-9526-48A01E13E907}" v="2296" dt="2023-12-10T22:10:05.980"/>
    <p1510:client id="{49D39D6F-1225-4C43-B519-1802013737DF}" v="7203" dt="2023-12-10T22:17:46.761"/>
    <p1510:client id="{4D78D426-602E-CB48-8194-9B5B4EB26D96}" v="65" dt="2023-12-10T22:12:21.504"/>
    <p1510:client id="{C087759D-38D2-4A8E-99CB-99A9E93A0D63}" v="1900" dt="2023-12-10T22:10:3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6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44663-9A19-4B9B-9AC7-05BF9DF263B7}" type="datetimeFigureOut">
              <a:rPr lang="fr-BE" smtClean="0"/>
              <a:t>10-12-23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365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09B54-8516-4AA2-89AA-DFBBD7ABA0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244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685800"/>
            <a:ext cx="5962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749cd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685800"/>
            <a:ext cx="5962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9749cd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93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685800"/>
            <a:ext cx="5962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09B54-8516-4AA2-89AA-DFBBD7ABA055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058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Est-ce qu’on explique à l’oral le rôle des fonctions 1,2,3 et 4? 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09B54-8516-4AA2-89AA-DFBBD7ABA055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947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_2"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1133878" y="868368"/>
            <a:ext cx="12132463" cy="921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1133878" y="1957215"/>
            <a:ext cx="12132463" cy="201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20062" lvl="0" indent="-4800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890">
                <a:solidFill>
                  <a:schemeClr val="dk1"/>
                </a:solidFill>
              </a:defRPr>
            </a:lvl1pPr>
            <a:lvl2pPr marL="1440121" lvl="1" indent="-480040" rtl="0">
              <a:lnSpc>
                <a:spcPct val="115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2160183" lvl="2" indent="-480040" rtl="0">
              <a:lnSpc>
                <a:spcPct val="115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2880243" lvl="3" indent="-480040" rtl="0">
              <a:lnSpc>
                <a:spcPct val="115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3600304" lvl="4" indent="-480040" rtl="0">
              <a:lnSpc>
                <a:spcPct val="115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4320364" lvl="5" indent="-480040" rtl="0">
              <a:lnSpc>
                <a:spcPct val="115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5040426" lvl="6" indent="-480040" rtl="0">
              <a:lnSpc>
                <a:spcPct val="115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5760486" lvl="7" indent="-480040" rtl="0">
              <a:lnSpc>
                <a:spcPct val="115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6480547" lvl="8" indent="-480040" rtl="0">
              <a:lnSpc>
                <a:spcPct val="115000"/>
              </a:lnSpc>
              <a:spcBef>
                <a:spcPts val="2520"/>
              </a:spcBef>
              <a:spcAft>
                <a:spcPts val="252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_1">
    <p:bg>
      <p:bgPr>
        <a:gradFill>
          <a:gsLst>
            <a:gs pos="0">
              <a:srgbClr val="BFBFBF">
                <a:alpha val="15294"/>
              </a:srgbClr>
            </a:gs>
            <a:gs pos="63000">
              <a:srgbClr val="BFBFBF">
                <a:alpha val="15294"/>
              </a:srgbClr>
            </a:gs>
            <a:gs pos="100000">
              <a:srgbClr val="BBBBBB">
                <a:alpha val="4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1133878" y="868368"/>
            <a:ext cx="12132463" cy="921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/>
          </p:nvPr>
        </p:nvSpPr>
        <p:spPr>
          <a:xfrm>
            <a:off x="2887189" y="2306156"/>
            <a:ext cx="3664779" cy="716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887189" y="2899518"/>
            <a:ext cx="3664779" cy="921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520"/>
              </a:spcBef>
              <a:spcAft>
                <a:spcPts val="252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/>
          </p:nvPr>
        </p:nvSpPr>
        <p:spPr>
          <a:xfrm>
            <a:off x="9275985" y="2306156"/>
            <a:ext cx="3664779" cy="716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9275986" y="2899518"/>
            <a:ext cx="3664779" cy="921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520"/>
              </a:spcBef>
              <a:spcAft>
                <a:spcPts val="252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/>
          </p:nvPr>
        </p:nvSpPr>
        <p:spPr>
          <a:xfrm>
            <a:off x="2887189" y="4556281"/>
            <a:ext cx="3664779" cy="716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2887189" y="5149681"/>
            <a:ext cx="3664779" cy="921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520"/>
              </a:spcBef>
              <a:spcAft>
                <a:spcPts val="252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/>
          </p:nvPr>
        </p:nvSpPr>
        <p:spPr>
          <a:xfrm>
            <a:off x="9275985" y="4556281"/>
            <a:ext cx="3664779" cy="716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37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9275986" y="5149681"/>
            <a:ext cx="3664779" cy="921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520"/>
              </a:spcBef>
              <a:spcAft>
                <a:spcPts val="252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1459451" y="2543170"/>
            <a:ext cx="1427738" cy="1041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93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1459451" y="4793335"/>
            <a:ext cx="1427738" cy="1041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93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7848245" y="2543170"/>
            <a:ext cx="1427738" cy="1041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93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7848245" y="4793335"/>
            <a:ext cx="1427738" cy="1041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93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80"/>
            </a:lvl9pPr>
          </a:lstStyle>
          <a:p>
            <a:r>
              <a:t>xx%</a:t>
            </a: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29703" y="6315717"/>
            <a:ext cx="3664779" cy="1593535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0007" y="6258355"/>
            <a:ext cx="4011968" cy="1593536"/>
          </a:xfrm>
          <a:prstGeom prst="rect">
            <a:avLst/>
          </a:prstGeom>
          <a:noFill/>
          <a:ln>
            <a:noFill/>
          </a:ln>
          <a:effectLst>
            <a:reflection stA="50000" endPos="30000" fadeDir="5400012" sy="-100000" algn="bl" rotWithShape="0"/>
          </a:effectLst>
        </p:spPr>
      </p:pic>
      <p:pic>
        <p:nvPicPr>
          <p:cNvPr id="83" name="Google Shape;8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349" y="5634153"/>
            <a:ext cx="1456798" cy="2410299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33878" y="868368"/>
            <a:ext cx="12132463" cy="921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77218" y="4140212"/>
            <a:ext cx="1571861" cy="2920150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36866" y="4892453"/>
            <a:ext cx="1692784" cy="2935602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15479" y="868367"/>
            <a:ext cx="8569261" cy="3642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976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89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89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89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89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89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89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89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89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33991" y="4432479"/>
            <a:ext cx="7132074" cy="765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52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36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36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36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36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36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36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36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3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68286" y="2399641"/>
            <a:ext cx="15536636" cy="5810090"/>
            <a:chOff x="-360857" y="1490575"/>
            <a:chExt cx="9865618" cy="3609028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191904" y="3594388"/>
              <a:ext cx="925053" cy="1497195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401" y="2863129"/>
              <a:ext cx="1112202" cy="2021213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965892" y="2994032"/>
              <a:ext cx="1240533" cy="2069337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360857" y="1490577"/>
              <a:ext cx="1236174" cy="2887448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35417" y="3586367"/>
              <a:ext cx="930400" cy="1513236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96817" y="2884522"/>
              <a:ext cx="1074772" cy="1978436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80340" y="2994032"/>
              <a:ext cx="1197756" cy="2031908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274497" y="1490575"/>
              <a:ext cx="1230263" cy="2887448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BFBFBF">
                <a:alpha val="15294"/>
              </a:srgbClr>
            </a:gs>
            <a:gs pos="63000">
              <a:srgbClr val="BFBFBF">
                <a:alpha val="15294"/>
              </a:srgbClr>
            </a:gs>
            <a:gs pos="100000">
              <a:srgbClr val="BBBBBB">
                <a:alpha val="4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3010" y="868368"/>
            <a:ext cx="12154196" cy="9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3010" y="1855343"/>
            <a:ext cx="12154196" cy="549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52" r:id="rId3"/>
    <p:sldLayoutId id="2147483648" r:id="rId4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ctrTitle"/>
          </p:nvPr>
        </p:nvSpPr>
        <p:spPr>
          <a:xfrm>
            <a:off x="2915399" y="972260"/>
            <a:ext cx="8569260" cy="3279702"/>
          </a:xfrm>
          <a:prstGeom prst="rect">
            <a:avLst/>
          </a:prstGeom>
        </p:spPr>
        <p:txBody>
          <a:bodyPr spcFirstLastPara="1" wrap="square" lIns="143979" tIns="143979" rIns="143979" bIns="14397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/>
              <a:t>INFO-H417 : Database System Architecture 2023-2024</a:t>
            </a:r>
            <a:br>
              <a:rPr lang="en-US" sz="2000"/>
            </a:br>
            <a:r>
              <a:rPr lang="en-US" sz="2000"/>
              <a:t>Mahmoud SAKR &amp; Maxime SCHOEMANS</a:t>
            </a:r>
            <a:br>
              <a:rPr lang="en-US" sz="2401"/>
            </a:br>
            <a:br>
              <a:rPr lang="fr-BE" sz="2401"/>
            </a:br>
            <a:r>
              <a:rPr lang="fr-BE" sz="7201">
                <a:latin typeface="Broadway"/>
              </a:rPr>
              <a:t>Chess </a:t>
            </a:r>
            <a:r>
              <a:rPr lang="fr-BE" sz="7201" err="1">
                <a:latin typeface="Broadway"/>
              </a:rPr>
              <a:t>Database</a:t>
            </a:r>
            <a:br>
              <a:rPr lang="fr-BE" sz="7201">
                <a:latin typeface="Broadway"/>
              </a:rPr>
            </a:br>
            <a:r>
              <a:rPr lang="fr-BE" sz="7201">
                <a:latin typeface="Broadway"/>
              </a:rPr>
              <a:t> Extension</a:t>
            </a:r>
            <a:endParaRPr sz="7402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"/>
          </p:nvPr>
        </p:nvSpPr>
        <p:spPr>
          <a:xfrm>
            <a:off x="3633991" y="4426111"/>
            <a:ext cx="7132074" cy="749302"/>
          </a:xfrm>
          <a:prstGeom prst="rect">
            <a:avLst/>
          </a:prstGeom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/>
              <a:t>Romain Bennert, Loïc Bermudez Arroyo, </a:t>
            </a:r>
          </a:p>
          <a:p>
            <a:pPr algn="ctr"/>
            <a:r>
              <a:rPr lang="fr-BE" sz="2000"/>
              <a:t>Julien </a:t>
            </a:r>
            <a:r>
              <a:rPr lang="fr-BE" sz="2000" err="1"/>
              <a:t>Boistel</a:t>
            </a:r>
            <a:r>
              <a:rPr lang="fr-BE" sz="2000"/>
              <a:t> &amp; Yen </a:t>
            </a:r>
            <a:r>
              <a:rPr lang="fr-BE" sz="2000" err="1"/>
              <a:t>Nhi</a:t>
            </a:r>
            <a:r>
              <a:rPr lang="fr-BE" sz="2000"/>
              <a:t> Nguyen</a:t>
            </a:r>
          </a:p>
        </p:txBody>
      </p:sp>
      <p:pic>
        <p:nvPicPr>
          <p:cNvPr id="2" name="Google Shape;341;p38">
            <a:extLst>
              <a:ext uri="{FF2B5EF4-FFF2-40B4-BE49-F238E27FC236}">
                <a16:creationId xmlns:a16="http://schemas.microsoft.com/office/drawing/2014/main" id="{AFFEADDD-FF3B-4825-3880-C14467BC2E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086292" y="4800762"/>
            <a:ext cx="1953624" cy="3258847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3" name="Google Shape;747;p48">
            <a:extLst>
              <a:ext uri="{FF2B5EF4-FFF2-40B4-BE49-F238E27FC236}">
                <a16:creationId xmlns:a16="http://schemas.microsoft.com/office/drawing/2014/main" id="{1743C041-80F0-3912-3ABC-3C735BA1413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3764" y="4660900"/>
            <a:ext cx="1716436" cy="3074273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8267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155;p50">
            <a:extLst>
              <a:ext uri="{FF2B5EF4-FFF2-40B4-BE49-F238E27FC236}">
                <a16:creationId xmlns:a16="http://schemas.microsoft.com/office/drawing/2014/main" id="{2E403189-B147-41A1-661B-B51BBA4A5A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18430" y="214174"/>
            <a:ext cx="4163566" cy="8280400"/>
          </a:xfrm>
          <a:prstGeom prst="rect">
            <a:avLst/>
          </a:prstGeom>
          <a:noFill/>
          <a:ln>
            <a:noFill/>
          </a:ln>
          <a:effectLst>
            <a:reflection stA="50000" endPos="30000" fadeDir="5400012" sy="-100000" algn="bl" rotWithShape="0"/>
          </a:effectLst>
        </p:spPr>
      </p:pic>
      <p:pic>
        <p:nvPicPr>
          <p:cNvPr id="18" name="Google Shape;1157;p50">
            <a:extLst>
              <a:ext uri="{FF2B5EF4-FFF2-40B4-BE49-F238E27FC236}">
                <a16:creationId xmlns:a16="http://schemas.microsoft.com/office/drawing/2014/main" id="{1AD9AFE2-89E9-1792-EA18-4BFDB0FF65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23105" y="-534892"/>
            <a:ext cx="4163566" cy="8280400"/>
          </a:xfrm>
          <a:prstGeom prst="rect">
            <a:avLst/>
          </a:prstGeom>
          <a:noFill/>
          <a:ln>
            <a:noFill/>
          </a:ln>
          <a:effectLst>
            <a:reflection stA="50000" endPos="30000" fadeDir="5400012" sy="-100000" algn="bl" rotWithShape="0"/>
          </a:effectLst>
        </p:spPr>
      </p:pic>
      <p:sp>
        <p:nvSpPr>
          <p:cNvPr id="8" name="Google Shape;7624;p66">
            <a:extLst>
              <a:ext uri="{FF2B5EF4-FFF2-40B4-BE49-F238E27FC236}">
                <a16:creationId xmlns:a16="http://schemas.microsoft.com/office/drawing/2014/main" id="{5B6827AB-A75A-F642-B9E5-5FB39B9C74BB}"/>
              </a:ext>
            </a:extLst>
          </p:cNvPr>
          <p:cNvSpPr txBox="1"/>
          <p:nvPr/>
        </p:nvSpPr>
        <p:spPr>
          <a:xfrm>
            <a:off x="1530161" y="2707621"/>
            <a:ext cx="11281831" cy="210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b="1" dirty="0">
                <a:solidFill>
                  <a:schemeClr val="tx1"/>
                </a:solidFill>
                <a:latin typeface="Cinzel"/>
              </a:rPr>
              <a:t>WITHOUT BTREE INDEX - QUERY PLAN                                                       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  <a:latin typeface="Cinzel"/>
              </a:rPr>
              <a:t>-------------------------------------------------------------------------------------------------------------------------</a:t>
            </a:r>
          </a:p>
          <a:p>
            <a:r>
              <a:rPr lang="fr-FR" sz="1600" dirty="0">
                <a:solidFill>
                  <a:schemeClr val="tx1"/>
                </a:solidFill>
                <a:latin typeface="Cinzel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Aggregate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 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cost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=215.61..215.62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width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=8) 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actual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time=1.003..1.004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loops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=1)</a:t>
            </a:r>
          </a:p>
          <a:p>
            <a:r>
              <a:rPr lang="fr-FR" sz="1600" dirty="0">
                <a:solidFill>
                  <a:schemeClr val="tx1"/>
                </a:solidFill>
                <a:latin typeface="Cinzel"/>
              </a:rPr>
              <a:t>   -&gt;  Seq Scan on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chessgame_table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 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cost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=0.00..211.95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=1465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width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=0) 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actual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time=0.042..0.994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=44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loops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=1)</a:t>
            </a:r>
          </a:p>
          <a:p>
            <a:r>
              <a:rPr lang="fr-FR" sz="1600" dirty="0">
                <a:solidFill>
                  <a:schemeClr val="tx1"/>
                </a:solidFill>
                <a:latin typeface="Cinzel"/>
              </a:rPr>
              <a:t>        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Filter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: 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p_chessgame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&gt; '1. g3 g6 2. Bg2 c5 3. e4 Bg7'::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chessgame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)</a:t>
            </a:r>
          </a:p>
          <a:p>
            <a:r>
              <a:rPr lang="fr-FR" sz="1600" dirty="0">
                <a:solidFill>
                  <a:schemeClr val="tx1"/>
                </a:solidFill>
                <a:latin typeface="Cinzel"/>
              </a:rPr>
              <a:t>        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Removed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by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Filter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: 4172</a:t>
            </a:r>
          </a:p>
          <a:p>
            <a:r>
              <a:rPr lang="fr-FR" sz="1600" dirty="0">
                <a:solidFill>
                  <a:schemeClr val="tx1"/>
                </a:solidFill>
                <a:highlight>
                  <a:srgbClr val="FF708A"/>
                </a:highlight>
                <a:latin typeface="Cinzel"/>
              </a:rPr>
              <a:t> Planning Time: 0.140 ms</a:t>
            </a:r>
          </a:p>
          <a:p>
            <a:r>
              <a:rPr lang="fr-FR" sz="1600" dirty="0">
                <a:solidFill>
                  <a:schemeClr val="tx1"/>
                </a:solidFill>
                <a:highlight>
                  <a:srgbClr val="FF708A"/>
                </a:highlight>
                <a:latin typeface="Cinzel"/>
              </a:rPr>
              <a:t> </a:t>
            </a:r>
            <a:r>
              <a:rPr lang="fr-FR" sz="1600" dirty="0" err="1">
                <a:solidFill>
                  <a:schemeClr val="tx1"/>
                </a:solidFill>
                <a:highlight>
                  <a:srgbClr val="FF708A"/>
                </a:highlight>
                <a:latin typeface="Cinzel"/>
              </a:rPr>
              <a:t>Execution</a:t>
            </a:r>
            <a:r>
              <a:rPr lang="fr-FR" sz="1600" dirty="0">
                <a:solidFill>
                  <a:schemeClr val="tx1"/>
                </a:solidFill>
                <a:highlight>
                  <a:srgbClr val="FF708A"/>
                </a:highlight>
                <a:latin typeface="Cinzel"/>
              </a:rPr>
              <a:t> Time: 1.089 ms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6EC269-15C3-2E8A-9E43-CA083FA98444}"/>
              </a:ext>
            </a:extLst>
          </p:cNvPr>
          <p:cNvSpPr txBox="1"/>
          <p:nvPr/>
        </p:nvSpPr>
        <p:spPr>
          <a:xfrm>
            <a:off x="1559190" y="5019238"/>
            <a:ext cx="11281831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BE" sz="1600" b="1" dirty="0">
                <a:latin typeface="Cinzel"/>
              </a:rPr>
              <a:t>WITH BTREE INDEX - QUERY PLAN                                                           </a:t>
            </a:r>
          </a:p>
          <a:p>
            <a:pPr algn="ctr"/>
            <a:r>
              <a:rPr lang="fr-BE" sz="1600" dirty="0">
                <a:latin typeface="Cinzel"/>
              </a:rPr>
              <a:t>--------------------------------------------------------------------------------------------------------------------------------</a:t>
            </a:r>
          </a:p>
          <a:p>
            <a:r>
              <a:rPr lang="fr-BE" sz="1600" dirty="0" err="1">
                <a:latin typeface="Cinzel"/>
              </a:rPr>
              <a:t>Aggregate</a:t>
            </a:r>
            <a:r>
              <a:rPr lang="fr-BE" sz="1600" dirty="0">
                <a:latin typeface="Cinzel"/>
              </a:rPr>
              <a:t>  (</a:t>
            </a:r>
            <a:r>
              <a:rPr lang="fr-BE" sz="1600" dirty="0" err="1">
                <a:latin typeface="Cinzel"/>
              </a:rPr>
              <a:t>cost</a:t>
            </a:r>
            <a:r>
              <a:rPr lang="fr-BE" sz="1600" dirty="0">
                <a:latin typeface="Cinzel"/>
              </a:rPr>
              <a:t>=413.37..413.38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=1 </a:t>
            </a:r>
            <a:r>
              <a:rPr lang="fr-BE" sz="1600" dirty="0" err="1">
                <a:latin typeface="Cinzel"/>
              </a:rPr>
              <a:t>width</a:t>
            </a:r>
            <a:r>
              <a:rPr lang="fr-BE" sz="1600" dirty="0">
                <a:latin typeface="Cinzel"/>
              </a:rPr>
              <a:t>=8) (</a:t>
            </a:r>
            <a:r>
              <a:rPr lang="fr-BE" sz="1600" dirty="0" err="1">
                <a:latin typeface="Cinzel"/>
              </a:rPr>
              <a:t>actual</a:t>
            </a:r>
            <a:r>
              <a:rPr lang="fr-BE" sz="1600" dirty="0">
                <a:latin typeface="Cinzel"/>
              </a:rPr>
              <a:t> time=0.178..0.179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=1 </a:t>
            </a:r>
            <a:r>
              <a:rPr lang="fr-BE" sz="1600" dirty="0" err="1">
                <a:latin typeface="Cinzel"/>
              </a:rPr>
              <a:t>loops</a:t>
            </a:r>
            <a:r>
              <a:rPr lang="fr-BE" sz="1600" dirty="0">
                <a:latin typeface="Cinzel"/>
              </a:rPr>
              <a:t>=1)</a:t>
            </a:r>
          </a:p>
          <a:p>
            <a:r>
              <a:rPr lang="fr-BE" sz="1600" dirty="0">
                <a:latin typeface="Cinzel"/>
              </a:rPr>
              <a:t>   -&gt;  Bitmap </a:t>
            </a:r>
            <a:r>
              <a:rPr lang="fr-BE" sz="1600" dirty="0" err="1">
                <a:latin typeface="Cinzel"/>
              </a:rPr>
              <a:t>Heap</a:t>
            </a:r>
            <a:r>
              <a:rPr lang="fr-BE" sz="1600" dirty="0">
                <a:latin typeface="Cinzel"/>
              </a:rPr>
              <a:t> Scan on </a:t>
            </a:r>
            <a:r>
              <a:rPr lang="fr-BE" sz="1600" dirty="0" err="1">
                <a:latin typeface="Cinzel"/>
              </a:rPr>
              <a:t>chessgame_table</a:t>
            </a:r>
            <a:r>
              <a:rPr lang="fr-BE" sz="1600" dirty="0">
                <a:latin typeface="Cinzel"/>
              </a:rPr>
              <a:t>  (</a:t>
            </a:r>
            <a:r>
              <a:rPr lang="fr-BE" sz="1600" dirty="0" err="1">
                <a:latin typeface="Cinzel"/>
              </a:rPr>
              <a:t>cost</a:t>
            </a:r>
            <a:r>
              <a:rPr lang="fr-BE" sz="1600" dirty="0">
                <a:latin typeface="Cinzel"/>
              </a:rPr>
              <a:t>=235.30..409.86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=1405 </a:t>
            </a:r>
            <a:r>
              <a:rPr lang="fr-BE" sz="1600" dirty="0" err="1">
                <a:latin typeface="Cinzel"/>
              </a:rPr>
              <a:t>width</a:t>
            </a:r>
            <a:r>
              <a:rPr lang="fr-BE" sz="1600" dirty="0">
                <a:latin typeface="Cinzel"/>
              </a:rPr>
              <a:t>=0) (</a:t>
            </a:r>
            <a:r>
              <a:rPr lang="fr-BE" sz="1600" dirty="0" err="1">
                <a:latin typeface="Cinzel"/>
              </a:rPr>
              <a:t>actual</a:t>
            </a:r>
            <a:r>
              <a:rPr lang="fr-BE" sz="1600" dirty="0">
                <a:latin typeface="Cinzel"/>
              </a:rPr>
              <a:t> time=0.117..0.167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=44 </a:t>
            </a:r>
            <a:r>
              <a:rPr lang="fr-BE" sz="1600" dirty="0" err="1">
                <a:latin typeface="Cinzel"/>
              </a:rPr>
              <a:t>loops</a:t>
            </a:r>
            <a:r>
              <a:rPr lang="fr-BE" sz="1600" dirty="0">
                <a:latin typeface="Cinzel"/>
              </a:rPr>
              <a:t>=1)</a:t>
            </a:r>
          </a:p>
          <a:p>
            <a:r>
              <a:rPr lang="fr-BE" sz="1600" dirty="0">
                <a:latin typeface="Cinzel"/>
              </a:rPr>
              <a:t>         </a:t>
            </a:r>
            <a:r>
              <a:rPr lang="fr-BE" sz="1600" dirty="0" err="1">
                <a:latin typeface="Cinzel"/>
              </a:rPr>
              <a:t>Recheck</a:t>
            </a:r>
            <a:r>
              <a:rPr lang="fr-BE" sz="1600" dirty="0">
                <a:latin typeface="Cinzel"/>
              </a:rPr>
              <a:t> Cond: (</a:t>
            </a:r>
            <a:r>
              <a:rPr lang="fr-BE" sz="1600" dirty="0" err="1">
                <a:latin typeface="Cinzel"/>
              </a:rPr>
              <a:t>p_chessgame</a:t>
            </a:r>
            <a:r>
              <a:rPr lang="fr-BE" sz="1600" dirty="0">
                <a:latin typeface="Cinzel"/>
              </a:rPr>
              <a:t> &gt; '1. g3 g6 2. Bg2 c5 3. e4 Bg7'::</a:t>
            </a:r>
            <a:r>
              <a:rPr lang="fr-BE" sz="1600" dirty="0" err="1">
                <a:latin typeface="Cinzel"/>
              </a:rPr>
              <a:t>chessgame</a:t>
            </a:r>
            <a:r>
              <a:rPr lang="fr-BE" sz="1600" dirty="0">
                <a:latin typeface="Cinzel"/>
              </a:rPr>
              <a:t>)</a:t>
            </a:r>
          </a:p>
          <a:p>
            <a:r>
              <a:rPr lang="fr-BE" sz="1600" dirty="0">
                <a:latin typeface="Cinzel"/>
              </a:rPr>
              <a:t>         </a:t>
            </a:r>
            <a:r>
              <a:rPr lang="fr-BE" sz="1600" dirty="0" err="1">
                <a:latin typeface="Cinzel"/>
              </a:rPr>
              <a:t>Heap</a:t>
            </a:r>
            <a:r>
              <a:rPr lang="fr-BE" sz="1600" dirty="0">
                <a:latin typeface="Cinzel"/>
              </a:rPr>
              <a:t> Blocks: exact=22</a:t>
            </a:r>
          </a:p>
          <a:p>
            <a:r>
              <a:rPr lang="fr-BE" sz="1600" dirty="0">
                <a:latin typeface="Cinzel"/>
              </a:rPr>
              <a:t>         -&gt;  Bitmap Index Scan on </a:t>
            </a:r>
            <a:r>
              <a:rPr lang="fr-BE" sz="1600" dirty="0" err="1">
                <a:latin typeface="Cinzel"/>
              </a:rPr>
              <a:t>chessgame_btree_index</a:t>
            </a:r>
            <a:r>
              <a:rPr lang="fr-BE" sz="1600" dirty="0">
                <a:latin typeface="Cinzel"/>
              </a:rPr>
              <a:t>  (</a:t>
            </a:r>
            <a:r>
              <a:rPr lang="fr-BE" sz="1600" dirty="0" err="1">
                <a:latin typeface="Cinzel"/>
              </a:rPr>
              <a:t>cost</a:t>
            </a:r>
            <a:r>
              <a:rPr lang="fr-BE" sz="1600" dirty="0">
                <a:latin typeface="Cinzel"/>
              </a:rPr>
              <a:t>=0.00..234.94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=1405 </a:t>
            </a:r>
            <a:r>
              <a:rPr lang="fr-BE" sz="1600" dirty="0" err="1">
                <a:latin typeface="Cinzel"/>
              </a:rPr>
              <a:t>width</a:t>
            </a:r>
            <a:r>
              <a:rPr lang="fr-BE" sz="1600" dirty="0">
                <a:latin typeface="Cinzel"/>
              </a:rPr>
              <a:t>=0) (</a:t>
            </a:r>
            <a:r>
              <a:rPr lang="fr-BE" sz="1600" dirty="0" err="1">
                <a:latin typeface="Cinzel"/>
              </a:rPr>
              <a:t>actual</a:t>
            </a:r>
            <a:r>
              <a:rPr lang="fr-BE" sz="1600" dirty="0">
                <a:latin typeface="Cinzel"/>
              </a:rPr>
              <a:t> time=0.086..0.087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=44 </a:t>
            </a:r>
            <a:r>
              <a:rPr lang="fr-BE" sz="1600" dirty="0" err="1">
                <a:latin typeface="Cinzel"/>
              </a:rPr>
              <a:t>loops</a:t>
            </a:r>
            <a:r>
              <a:rPr lang="fr-BE" sz="1600" dirty="0">
                <a:latin typeface="Cinzel"/>
              </a:rPr>
              <a:t>=1)</a:t>
            </a:r>
          </a:p>
          <a:p>
            <a:r>
              <a:rPr lang="fr-BE" sz="1600" dirty="0">
                <a:latin typeface="Cinzel"/>
              </a:rPr>
              <a:t>               Index Cond: (</a:t>
            </a:r>
            <a:r>
              <a:rPr lang="fr-BE" sz="1600" dirty="0" err="1">
                <a:latin typeface="Cinzel"/>
              </a:rPr>
              <a:t>p_chessgame</a:t>
            </a:r>
            <a:r>
              <a:rPr lang="fr-BE" sz="1600" dirty="0">
                <a:latin typeface="Cinzel"/>
              </a:rPr>
              <a:t> &gt; '1. g3 g6 2. Bg2 c5 3. e4 Bg7'::</a:t>
            </a:r>
            <a:r>
              <a:rPr lang="fr-BE" sz="1600" dirty="0" err="1">
                <a:latin typeface="Cinzel"/>
              </a:rPr>
              <a:t>chessgame</a:t>
            </a:r>
            <a:r>
              <a:rPr lang="fr-BE" sz="1600" dirty="0">
                <a:latin typeface="Cinzel"/>
              </a:rPr>
              <a:t>)</a:t>
            </a:r>
          </a:p>
          <a:p>
            <a:r>
              <a:rPr lang="fr-BE" sz="1600" dirty="0">
                <a:highlight>
                  <a:srgbClr val="ADE222"/>
                </a:highlight>
                <a:latin typeface="Cinzel"/>
              </a:rPr>
              <a:t> Planning Time: 0.347 ms</a:t>
            </a:r>
          </a:p>
          <a:p>
            <a:r>
              <a:rPr lang="fr-BE" sz="1600" dirty="0">
                <a:highlight>
                  <a:srgbClr val="ADE222"/>
                </a:highlight>
                <a:latin typeface="Cinzel"/>
              </a:rPr>
              <a:t> </a:t>
            </a:r>
            <a:r>
              <a:rPr lang="fr-BE" sz="1600" dirty="0" err="1">
                <a:highlight>
                  <a:srgbClr val="ADE222"/>
                </a:highlight>
                <a:latin typeface="Cinzel"/>
              </a:rPr>
              <a:t>Execution</a:t>
            </a:r>
            <a:r>
              <a:rPr lang="fr-BE" sz="1600" dirty="0">
                <a:highlight>
                  <a:srgbClr val="ADE222"/>
                </a:highlight>
                <a:latin typeface="Cinzel"/>
              </a:rPr>
              <a:t> Time: 0.222 ms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92CDEC-AC8A-F1CC-0B9E-FA40A61FC2B5}"/>
              </a:ext>
            </a:extLst>
          </p:cNvPr>
          <p:cNvSpPr txBox="1"/>
          <p:nvPr/>
        </p:nvSpPr>
        <p:spPr>
          <a:xfrm>
            <a:off x="2105911" y="2104426"/>
            <a:ext cx="101883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Cinzel"/>
              </a:rPr>
              <a:t>p_chessgame &gt; '1. g3 g6 2. Bg2 c5 3. e4 Bg7'</a:t>
            </a:r>
            <a:endParaRPr lang="fr-BE" sz="2000" b="0" dirty="0">
              <a:effectLst/>
              <a:latin typeface="Cinzel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AEE982E-B6F1-41A1-56EB-A9ECE9E8777C}"/>
              </a:ext>
            </a:extLst>
          </p:cNvPr>
          <p:cNvGrpSpPr/>
          <p:nvPr/>
        </p:nvGrpSpPr>
        <p:grpSpPr>
          <a:xfrm>
            <a:off x="1426592" y="676688"/>
            <a:ext cx="1427738" cy="1427738"/>
            <a:chOff x="1411352" y="1127640"/>
            <a:chExt cx="1427738" cy="1427738"/>
          </a:xfrm>
        </p:grpSpPr>
        <p:sp>
          <p:nvSpPr>
            <p:cNvPr id="12" name="Google Shape;194;p31">
              <a:extLst>
                <a:ext uri="{FF2B5EF4-FFF2-40B4-BE49-F238E27FC236}">
                  <a16:creationId xmlns:a16="http://schemas.microsoft.com/office/drawing/2014/main" id="{61C5FF2F-6180-7F17-E945-C1CC2EEA892F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13" name="Google Shape;207;p31">
              <a:extLst>
                <a:ext uri="{FF2B5EF4-FFF2-40B4-BE49-F238E27FC236}">
                  <a16:creationId xmlns:a16="http://schemas.microsoft.com/office/drawing/2014/main" id="{1DD78F23-2983-CCA9-BB38-F272789EC55C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3</a:t>
              </a:r>
              <a:endParaRPr lang="fr-FR" sz="6600" kern="0"/>
            </a:p>
          </p:txBody>
        </p:sp>
      </p:grpSp>
      <p:sp>
        <p:nvSpPr>
          <p:cNvPr id="14" name="Google Shape;198;p31">
            <a:extLst>
              <a:ext uri="{FF2B5EF4-FFF2-40B4-BE49-F238E27FC236}">
                <a16:creationId xmlns:a16="http://schemas.microsoft.com/office/drawing/2014/main" id="{E8C9F272-3D18-30CC-6E5B-7ED037357C01}"/>
              </a:ext>
            </a:extLst>
          </p:cNvPr>
          <p:cNvSpPr txBox="1">
            <a:spLocks/>
          </p:cNvSpPr>
          <p:nvPr/>
        </p:nvSpPr>
        <p:spPr>
          <a:xfrm>
            <a:off x="2380788" y="881258"/>
            <a:ext cx="10431204" cy="101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" sz="4400" kern="0">
                <a:latin typeface="Broadway" panose="04040905080B02020502" pitchFamily="82" charset="0"/>
              </a:rPr>
              <a:t>B-T</a:t>
            </a:r>
            <a:r>
              <a:rPr lang="fr-BE" sz="4400" kern="0">
                <a:latin typeface="Broadway" panose="04040905080B02020502" pitchFamily="82" charset="0"/>
              </a:rPr>
              <a:t>r</a:t>
            </a:r>
            <a:r>
              <a:rPr lang="en" sz="4400" kern="0">
                <a:latin typeface="Broadway" panose="04040905080B02020502" pitchFamily="82" charset="0"/>
              </a:rPr>
              <a:t>ee Index - tests</a:t>
            </a:r>
            <a:endParaRPr lang="fr-FR" sz="4400" kern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4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155;p50">
            <a:extLst>
              <a:ext uri="{FF2B5EF4-FFF2-40B4-BE49-F238E27FC236}">
                <a16:creationId xmlns:a16="http://schemas.microsoft.com/office/drawing/2014/main" id="{2E403189-B147-41A1-661B-B51BBA4A5A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47459" y="-557561"/>
            <a:ext cx="4163566" cy="8280400"/>
          </a:xfrm>
          <a:prstGeom prst="rect">
            <a:avLst/>
          </a:prstGeom>
          <a:noFill/>
          <a:ln>
            <a:noFill/>
          </a:ln>
          <a:effectLst>
            <a:reflection stA="50000" endPos="30000" fadeDir="5400012" sy="-100000" algn="bl" rotWithShape="0"/>
          </a:effectLst>
        </p:spPr>
      </p:pic>
      <p:pic>
        <p:nvPicPr>
          <p:cNvPr id="18" name="Google Shape;1157;p50">
            <a:extLst>
              <a:ext uri="{FF2B5EF4-FFF2-40B4-BE49-F238E27FC236}">
                <a16:creationId xmlns:a16="http://schemas.microsoft.com/office/drawing/2014/main" id="{1AD9AFE2-89E9-1792-EA18-4BFDB0FF65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39843" y="468718"/>
            <a:ext cx="4163566" cy="8280400"/>
          </a:xfrm>
          <a:prstGeom prst="rect">
            <a:avLst/>
          </a:prstGeom>
          <a:noFill/>
          <a:ln>
            <a:noFill/>
          </a:ln>
          <a:effectLst>
            <a:reflection stA="50000" endPos="30000" fadeDir="5400012" sy="-100000" algn="bl" rotWithShape="0"/>
          </a:effectLst>
        </p:spPr>
      </p:pic>
      <p:sp>
        <p:nvSpPr>
          <p:cNvPr id="8" name="Google Shape;7624;p66">
            <a:extLst>
              <a:ext uri="{FF2B5EF4-FFF2-40B4-BE49-F238E27FC236}">
                <a16:creationId xmlns:a16="http://schemas.microsoft.com/office/drawing/2014/main" id="{5B6827AB-A75A-F642-B9E5-5FB39B9C74BB}"/>
              </a:ext>
            </a:extLst>
          </p:cNvPr>
          <p:cNvSpPr txBox="1"/>
          <p:nvPr/>
        </p:nvSpPr>
        <p:spPr>
          <a:xfrm>
            <a:off x="1530161" y="2707621"/>
            <a:ext cx="11281831" cy="210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b="1" dirty="0">
                <a:solidFill>
                  <a:schemeClr val="tx1"/>
                </a:solidFill>
                <a:latin typeface="Cinzel"/>
              </a:rPr>
              <a:t>WITHOUT BTREE INDEX - QUERY PLAN                                                       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  <a:latin typeface="Cinzel"/>
              </a:rPr>
              <a:t>-------------------------------------------------------------------------------------------------------------------------</a:t>
            </a:r>
          </a:p>
          <a:p>
            <a:r>
              <a:rPr lang="fr-FR" sz="1600" dirty="0">
                <a:solidFill>
                  <a:schemeClr val="tx1"/>
                </a:solidFill>
                <a:latin typeface="Cinzel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Aggregate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 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cost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=214.24..214.25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width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=8) 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actual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time=2.169..2.171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loops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=1)</a:t>
            </a:r>
          </a:p>
          <a:p>
            <a:r>
              <a:rPr lang="fr-FR" sz="1600" dirty="0">
                <a:solidFill>
                  <a:schemeClr val="tx1"/>
                </a:solidFill>
                <a:latin typeface="Cinzel"/>
              </a:rPr>
              <a:t>   -&gt;  Seq Scan on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chessgame_table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 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cost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=0.00..210.60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=1456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width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=0) 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actual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time=0.112..2.159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loops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=1)</a:t>
            </a:r>
          </a:p>
          <a:p>
            <a:r>
              <a:rPr lang="fr-FR" sz="1600" dirty="0">
                <a:solidFill>
                  <a:schemeClr val="tx1"/>
                </a:solidFill>
                <a:latin typeface="Cinzel"/>
              </a:rPr>
              <a:t>        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Filter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: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hasopening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(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p_chessgame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, '1. g3 g6 2. Bg2 c5 3. e4 Bg7'::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chessgame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)</a:t>
            </a:r>
          </a:p>
          <a:p>
            <a:r>
              <a:rPr lang="fr-FR" sz="1600" dirty="0">
                <a:solidFill>
                  <a:schemeClr val="tx1"/>
                </a:solidFill>
                <a:latin typeface="Cinzel"/>
              </a:rPr>
              <a:t>        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Rows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Removed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 by </a:t>
            </a:r>
            <a:r>
              <a:rPr lang="fr-FR" sz="1600" dirty="0" err="1">
                <a:solidFill>
                  <a:schemeClr val="tx1"/>
                </a:solidFill>
                <a:latin typeface="Cinzel"/>
              </a:rPr>
              <a:t>Filter</a:t>
            </a:r>
            <a:r>
              <a:rPr lang="fr-FR" sz="1600" dirty="0">
                <a:solidFill>
                  <a:schemeClr val="tx1"/>
                </a:solidFill>
                <a:latin typeface="Cinzel"/>
              </a:rPr>
              <a:t>: 4203</a:t>
            </a:r>
          </a:p>
          <a:p>
            <a:r>
              <a:rPr lang="fr-FR" sz="1600" dirty="0">
                <a:solidFill>
                  <a:schemeClr val="tx1"/>
                </a:solidFill>
                <a:highlight>
                  <a:srgbClr val="ADE222"/>
                </a:highlight>
                <a:latin typeface="Cinzel"/>
              </a:rPr>
              <a:t> Planning Time: 0.159 ms</a:t>
            </a:r>
          </a:p>
          <a:p>
            <a:r>
              <a:rPr lang="fr-FR" sz="1600" dirty="0">
                <a:solidFill>
                  <a:schemeClr val="tx1"/>
                </a:solidFill>
                <a:highlight>
                  <a:srgbClr val="ADE222"/>
                </a:highlight>
                <a:latin typeface="Cinzel"/>
              </a:rPr>
              <a:t> </a:t>
            </a:r>
            <a:r>
              <a:rPr lang="fr-FR" sz="1600" dirty="0" err="1">
                <a:solidFill>
                  <a:schemeClr val="tx1"/>
                </a:solidFill>
                <a:highlight>
                  <a:srgbClr val="ADE222"/>
                </a:highlight>
                <a:latin typeface="Cinzel"/>
              </a:rPr>
              <a:t>Execution</a:t>
            </a:r>
            <a:r>
              <a:rPr lang="fr-FR" sz="1600" dirty="0">
                <a:solidFill>
                  <a:schemeClr val="tx1"/>
                </a:solidFill>
                <a:highlight>
                  <a:srgbClr val="ADE222"/>
                </a:highlight>
                <a:latin typeface="Cinzel"/>
              </a:rPr>
              <a:t> Time: 2.324 ms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6EC269-15C3-2E8A-9E43-CA083FA98444}"/>
              </a:ext>
            </a:extLst>
          </p:cNvPr>
          <p:cNvSpPr txBox="1"/>
          <p:nvPr/>
        </p:nvSpPr>
        <p:spPr>
          <a:xfrm>
            <a:off x="1559190" y="5019238"/>
            <a:ext cx="11281831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BE" sz="1600" b="1" dirty="0">
                <a:latin typeface="Cinzel"/>
              </a:rPr>
              <a:t>WITH BTREE INDEX - QUERY PLAN                                                           </a:t>
            </a:r>
          </a:p>
          <a:p>
            <a:pPr algn="ctr"/>
            <a:r>
              <a:rPr lang="fr-BE" sz="1600" dirty="0">
                <a:latin typeface="Cinzel"/>
              </a:rPr>
              <a:t>--------------------------------------------------------------------------------------------------------------------------------</a:t>
            </a:r>
          </a:p>
          <a:p>
            <a:r>
              <a:rPr lang="fr-BE" sz="1600" dirty="0">
                <a:latin typeface="Cinzel"/>
              </a:rPr>
              <a:t> </a:t>
            </a:r>
            <a:r>
              <a:rPr lang="fr-BE" sz="1600" dirty="0" err="1">
                <a:latin typeface="Cinzel"/>
              </a:rPr>
              <a:t>Aggregate</a:t>
            </a:r>
            <a:r>
              <a:rPr lang="fr-BE" sz="1600" dirty="0">
                <a:latin typeface="Cinzel"/>
              </a:rPr>
              <a:t>  (</a:t>
            </a:r>
            <a:r>
              <a:rPr lang="fr-BE" sz="1600" dirty="0" err="1">
                <a:latin typeface="Cinzel"/>
              </a:rPr>
              <a:t>cost</a:t>
            </a:r>
            <a:r>
              <a:rPr lang="fr-BE" sz="1600" dirty="0">
                <a:latin typeface="Cinzel"/>
              </a:rPr>
              <a:t>=897.83..897.84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=1 </a:t>
            </a:r>
            <a:r>
              <a:rPr lang="fr-BE" sz="1600" dirty="0" err="1">
                <a:latin typeface="Cinzel"/>
              </a:rPr>
              <a:t>width</a:t>
            </a:r>
            <a:r>
              <a:rPr lang="fr-BE" sz="1600" dirty="0">
                <a:latin typeface="Cinzel"/>
              </a:rPr>
              <a:t>=8) (</a:t>
            </a:r>
            <a:r>
              <a:rPr lang="fr-BE" sz="1600" dirty="0" err="1">
                <a:latin typeface="Cinzel"/>
              </a:rPr>
              <a:t>actual</a:t>
            </a:r>
            <a:r>
              <a:rPr lang="fr-BE" sz="1600" dirty="0">
                <a:latin typeface="Cinzel"/>
              </a:rPr>
              <a:t> time=3.501..3.503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=1 </a:t>
            </a:r>
            <a:r>
              <a:rPr lang="fr-BE" sz="1600" dirty="0" err="1">
                <a:latin typeface="Cinzel"/>
              </a:rPr>
              <a:t>loops</a:t>
            </a:r>
            <a:r>
              <a:rPr lang="fr-BE" sz="1600" dirty="0">
                <a:latin typeface="Cinzel"/>
              </a:rPr>
              <a:t>=1)</a:t>
            </a:r>
          </a:p>
          <a:p>
            <a:r>
              <a:rPr lang="fr-BE" sz="1600" dirty="0">
                <a:latin typeface="Cinzel"/>
              </a:rPr>
              <a:t>   -&gt;  Bitmap </a:t>
            </a:r>
            <a:r>
              <a:rPr lang="fr-BE" sz="1600" dirty="0" err="1">
                <a:latin typeface="Cinzel"/>
              </a:rPr>
              <a:t>Heap</a:t>
            </a:r>
            <a:r>
              <a:rPr lang="fr-BE" sz="1600" dirty="0">
                <a:latin typeface="Cinzel"/>
              </a:rPr>
              <a:t> Scan on </a:t>
            </a:r>
            <a:r>
              <a:rPr lang="fr-BE" sz="1600" dirty="0" err="1">
                <a:latin typeface="Cinzel"/>
              </a:rPr>
              <a:t>chessgame_table</a:t>
            </a:r>
            <a:r>
              <a:rPr lang="fr-BE" sz="1600" dirty="0">
                <a:latin typeface="Cinzel"/>
              </a:rPr>
              <a:t>  (</a:t>
            </a:r>
            <a:r>
              <a:rPr lang="fr-BE" sz="1600" dirty="0" err="1">
                <a:latin typeface="Cinzel"/>
              </a:rPr>
              <a:t>cost</a:t>
            </a:r>
            <a:r>
              <a:rPr lang="fr-BE" sz="1600" dirty="0">
                <a:latin typeface="Cinzel"/>
              </a:rPr>
              <a:t>=685.78..894.33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=1401 </a:t>
            </a:r>
            <a:r>
              <a:rPr lang="fr-BE" sz="1600" dirty="0" err="1">
                <a:latin typeface="Cinzel"/>
              </a:rPr>
              <a:t>width</a:t>
            </a:r>
            <a:r>
              <a:rPr lang="fr-BE" sz="1600" dirty="0">
                <a:latin typeface="Cinzel"/>
              </a:rPr>
              <a:t>=0) (</a:t>
            </a:r>
            <a:r>
              <a:rPr lang="fr-BE" sz="1600" dirty="0" err="1">
                <a:latin typeface="Cinzel"/>
              </a:rPr>
              <a:t>actual</a:t>
            </a:r>
            <a:r>
              <a:rPr lang="fr-BE" sz="1600" dirty="0">
                <a:latin typeface="Cinzel"/>
              </a:rPr>
              <a:t> time=2.252..3.493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=1 </a:t>
            </a:r>
            <a:r>
              <a:rPr lang="fr-BE" sz="1600" dirty="0" err="1">
                <a:latin typeface="Cinzel"/>
              </a:rPr>
              <a:t>loops</a:t>
            </a:r>
            <a:r>
              <a:rPr lang="fr-BE" sz="1600" dirty="0">
                <a:latin typeface="Cinzel"/>
              </a:rPr>
              <a:t>=1)</a:t>
            </a:r>
          </a:p>
          <a:p>
            <a:r>
              <a:rPr lang="fr-BE" sz="1600" dirty="0">
                <a:latin typeface="Cinzel"/>
              </a:rPr>
              <a:t>         </a:t>
            </a:r>
            <a:r>
              <a:rPr lang="fr-BE" sz="1600" dirty="0" err="1">
                <a:latin typeface="Cinzel"/>
              </a:rPr>
              <a:t>Filter</a:t>
            </a:r>
            <a:r>
              <a:rPr lang="fr-BE" sz="1600" dirty="0">
                <a:latin typeface="Cinzel"/>
              </a:rPr>
              <a:t>: </a:t>
            </a:r>
            <a:r>
              <a:rPr lang="fr-BE" sz="1600" dirty="0" err="1">
                <a:latin typeface="Cinzel"/>
              </a:rPr>
              <a:t>hasopening</a:t>
            </a:r>
            <a:r>
              <a:rPr lang="fr-BE" sz="1600" dirty="0">
                <a:latin typeface="Cinzel"/>
              </a:rPr>
              <a:t>(</a:t>
            </a:r>
            <a:r>
              <a:rPr lang="fr-BE" sz="1600" dirty="0" err="1">
                <a:latin typeface="Cinzel"/>
              </a:rPr>
              <a:t>p_chessgame</a:t>
            </a:r>
            <a:r>
              <a:rPr lang="fr-BE" sz="1600" dirty="0">
                <a:latin typeface="Cinzel"/>
              </a:rPr>
              <a:t>, '1. g3 g6 2. Bg2 c5 3. e4 Bg7'::</a:t>
            </a:r>
            <a:r>
              <a:rPr lang="fr-BE" sz="1600" dirty="0" err="1">
                <a:latin typeface="Cinzel"/>
              </a:rPr>
              <a:t>chessgame</a:t>
            </a:r>
            <a:r>
              <a:rPr lang="fr-BE" sz="1600" dirty="0">
                <a:latin typeface="Cinzel"/>
              </a:rPr>
              <a:t>)</a:t>
            </a:r>
          </a:p>
          <a:p>
            <a:r>
              <a:rPr lang="fr-BE" sz="1600" dirty="0">
                <a:latin typeface="Cinzel"/>
              </a:rPr>
              <a:t>        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 </a:t>
            </a:r>
            <a:r>
              <a:rPr lang="fr-BE" sz="1600" dirty="0" err="1">
                <a:latin typeface="Cinzel"/>
              </a:rPr>
              <a:t>Removed</a:t>
            </a:r>
            <a:r>
              <a:rPr lang="fr-BE" sz="1600" dirty="0">
                <a:latin typeface="Cinzel"/>
              </a:rPr>
              <a:t> by </a:t>
            </a:r>
            <a:r>
              <a:rPr lang="fr-BE" sz="1600" dirty="0" err="1">
                <a:latin typeface="Cinzel"/>
              </a:rPr>
              <a:t>Filter</a:t>
            </a:r>
            <a:r>
              <a:rPr lang="fr-BE" sz="1600" dirty="0">
                <a:latin typeface="Cinzel"/>
              </a:rPr>
              <a:t>: 4203</a:t>
            </a:r>
          </a:p>
          <a:p>
            <a:r>
              <a:rPr lang="fr-BE" sz="1600" dirty="0">
                <a:latin typeface="Cinzel"/>
              </a:rPr>
              <a:t>         </a:t>
            </a:r>
            <a:r>
              <a:rPr lang="fr-BE" sz="1600" dirty="0" err="1">
                <a:latin typeface="Cinzel"/>
              </a:rPr>
              <a:t>Heap</a:t>
            </a:r>
            <a:r>
              <a:rPr lang="fr-BE" sz="1600" dirty="0">
                <a:latin typeface="Cinzel"/>
              </a:rPr>
              <a:t> Blocks: exact=156</a:t>
            </a:r>
          </a:p>
          <a:p>
            <a:r>
              <a:rPr lang="fr-BE" sz="1600" dirty="0">
                <a:latin typeface="Cinzel"/>
              </a:rPr>
              <a:t>         -&gt;  Bitmap Index Scan on </a:t>
            </a:r>
            <a:r>
              <a:rPr lang="fr-BE" sz="1600" dirty="0" err="1">
                <a:latin typeface="Cinzel"/>
              </a:rPr>
              <a:t>btree</a:t>
            </a:r>
            <a:r>
              <a:rPr lang="fr-BE" sz="1600" dirty="0">
                <a:latin typeface="Cinzel"/>
              </a:rPr>
              <a:t>  (</a:t>
            </a:r>
            <a:r>
              <a:rPr lang="fr-BE" sz="1600" dirty="0" err="1">
                <a:latin typeface="Cinzel"/>
              </a:rPr>
              <a:t>cost</a:t>
            </a:r>
            <a:r>
              <a:rPr lang="fr-BE" sz="1600" dirty="0">
                <a:latin typeface="Cinzel"/>
              </a:rPr>
              <a:t>=0.00..685.43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=4204 </a:t>
            </a:r>
            <a:r>
              <a:rPr lang="fr-BE" sz="1600" dirty="0" err="1">
                <a:latin typeface="Cinzel"/>
              </a:rPr>
              <a:t>width</a:t>
            </a:r>
            <a:r>
              <a:rPr lang="fr-BE" sz="1600" dirty="0">
                <a:latin typeface="Cinzel"/>
              </a:rPr>
              <a:t>=0) (</a:t>
            </a:r>
            <a:r>
              <a:rPr lang="fr-BE" sz="1600" dirty="0" err="1">
                <a:latin typeface="Cinzel"/>
              </a:rPr>
              <a:t>actual</a:t>
            </a:r>
            <a:r>
              <a:rPr lang="fr-BE" sz="1600" dirty="0">
                <a:latin typeface="Cinzel"/>
              </a:rPr>
              <a:t> time=2.154..2.154 </a:t>
            </a:r>
            <a:r>
              <a:rPr lang="fr-BE" sz="1600" dirty="0" err="1">
                <a:latin typeface="Cinzel"/>
              </a:rPr>
              <a:t>rows</a:t>
            </a:r>
            <a:r>
              <a:rPr lang="fr-BE" sz="1600" dirty="0">
                <a:latin typeface="Cinzel"/>
              </a:rPr>
              <a:t>=4204 </a:t>
            </a:r>
            <a:r>
              <a:rPr lang="fr-BE" sz="1600" dirty="0" err="1">
                <a:latin typeface="Cinzel"/>
              </a:rPr>
              <a:t>loops</a:t>
            </a:r>
            <a:r>
              <a:rPr lang="fr-BE" sz="1600" dirty="0">
                <a:latin typeface="Cinzel"/>
              </a:rPr>
              <a:t>=1)</a:t>
            </a:r>
          </a:p>
          <a:p>
            <a:r>
              <a:rPr lang="fr-BE" sz="1600" dirty="0">
                <a:highlight>
                  <a:srgbClr val="FF708A"/>
                </a:highlight>
                <a:latin typeface="Cinzel"/>
              </a:rPr>
              <a:t> Planning Time: 0.587 ms</a:t>
            </a:r>
          </a:p>
          <a:p>
            <a:r>
              <a:rPr lang="fr-BE" sz="1600" dirty="0">
                <a:highlight>
                  <a:srgbClr val="FF708A"/>
                </a:highlight>
                <a:latin typeface="Cinzel"/>
              </a:rPr>
              <a:t> </a:t>
            </a:r>
            <a:r>
              <a:rPr lang="fr-BE" sz="1600" dirty="0" err="1">
                <a:highlight>
                  <a:srgbClr val="FF708A"/>
                </a:highlight>
                <a:latin typeface="Cinzel"/>
              </a:rPr>
              <a:t>Execution</a:t>
            </a:r>
            <a:r>
              <a:rPr lang="fr-BE" sz="1600" dirty="0">
                <a:highlight>
                  <a:srgbClr val="FF708A"/>
                </a:highlight>
                <a:latin typeface="Cinzel"/>
              </a:rPr>
              <a:t> Time: 3.556 ms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92CDEC-AC8A-F1CC-0B9E-FA40A61FC2B5}"/>
              </a:ext>
            </a:extLst>
          </p:cNvPr>
          <p:cNvSpPr txBox="1"/>
          <p:nvPr/>
        </p:nvSpPr>
        <p:spPr>
          <a:xfrm>
            <a:off x="2105911" y="2104426"/>
            <a:ext cx="101883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Cinzel"/>
              </a:rPr>
              <a:t>hasOpening(p_chessgame, '1. g3 g6 2. Bg2 c5 3. e4 Bg7’)</a:t>
            </a:r>
            <a:endParaRPr lang="fr-BE" sz="2000" b="0" dirty="0">
              <a:effectLst/>
              <a:latin typeface="Cinzel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AEE982E-B6F1-41A1-56EB-A9ECE9E8777C}"/>
              </a:ext>
            </a:extLst>
          </p:cNvPr>
          <p:cNvGrpSpPr/>
          <p:nvPr/>
        </p:nvGrpSpPr>
        <p:grpSpPr>
          <a:xfrm>
            <a:off x="12044964" y="704375"/>
            <a:ext cx="1427738" cy="1427738"/>
            <a:chOff x="1411352" y="1127640"/>
            <a:chExt cx="1427738" cy="1427738"/>
          </a:xfrm>
        </p:grpSpPr>
        <p:sp>
          <p:nvSpPr>
            <p:cNvPr id="12" name="Google Shape;194;p31">
              <a:extLst>
                <a:ext uri="{FF2B5EF4-FFF2-40B4-BE49-F238E27FC236}">
                  <a16:creationId xmlns:a16="http://schemas.microsoft.com/office/drawing/2014/main" id="{61C5FF2F-6180-7F17-E945-C1CC2EEA892F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13" name="Google Shape;207;p31">
              <a:extLst>
                <a:ext uri="{FF2B5EF4-FFF2-40B4-BE49-F238E27FC236}">
                  <a16:creationId xmlns:a16="http://schemas.microsoft.com/office/drawing/2014/main" id="{1DD78F23-2983-CCA9-BB38-F272789EC55C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3</a:t>
              </a:r>
              <a:endParaRPr lang="fr-FR" sz="6600" kern="0"/>
            </a:p>
          </p:txBody>
        </p:sp>
      </p:grpSp>
      <p:sp>
        <p:nvSpPr>
          <p:cNvPr id="14" name="Google Shape;198;p31">
            <a:extLst>
              <a:ext uri="{FF2B5EF4-FFF2-40B4-BE49-F238E27FC236}">
                <a16:creationId xmlns:a16="http://schemas.microsoft.com/office/drawing/2014/main" id="{E8C9F272-3D18-30CC-6E5B-7ED037357C01}"/>
              </a:ext>
            </a:extLst>
          </p:cNvPr>
          <p:cNvSpPr txBox="1">
            <a:spLocks/>
          </p:cNvSpPr>
          <p:nvPr/>
        </p:nvSpPr>
        <p:spPr>
          <a:xfrm>
            <a:off x="1166952" y="882743"/>
            <a:ext cx="10878012" cy="101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" sz="4400" kern="0">
                <a:latin typeface="Broadway" panose="04040905080B02020502" pitchFamily="82" charset="0"/>
              </a:rPr>
              <a:t>B-T</a:t>
            </a:r>
            <a:r>
              <a:rPr lang="fr-BE" sz="4400" kern="0">
                <a:latin typeface="Broadway" panose="04040905080B02020502" pitchFamily="82" charset="0"/>
              </a:rPr>
              <a:t>r</a:t>
            </a:r>
            <a:r>
              <a:rPr lang="en" sz="4400" kern="0">
                <a:latin typeface="Broadway" panose="04040905080B02020502" pitchFamily="82" charset="0"/>
              </a:rPr>
              <a:t>ee Index – tests with predicate</a:t>
            </a:r>
            <a:endParaRPr lang="fr-FR" sz="4400" kern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33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D60FB7C6-B491-24F1-A661-F45BEDFB3B9C}"/>
              </a:ext>
            </a:extLst>
          </p:cNvPr>
          <p:cNvGrpSpPr/>
          <p:nvPr/>
        </p:nvGrpSpPr>
        <p:grpSpPr>
          <a:xfrm>
            <a:off x="1426592" y="676688"/>
            <a:ext cx="1427738" cy="1427738"/>
            <a:chOff x="1411352" y="1127640"/>
            <a:chExt cx="1427738" cy="1427738"/>
          </a:xfrm>
        </p:grpSpPr>
        <p:sp>
          <p:nvSpPr>
            <p:cNvPr id="5" name="Google Shape;194;p31">
              <a:extLst>
                <a:ext uri="{FF2B5EF4-FFF2-40B4-BE49-F238E27FC236}">
                  <a16:creationId xmlns:a16="http://schemas.microsoft.com/office/drawing/2014/main" id="{AEC13E99-2B97-D500-4728-EFC829EC7C79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6" name="Google Shape;207;p31">
              <a:extLst>
                <a:ext uri="{FF2B5EF4-FFF2-40B4-BE49-F238E27FC236}">
                  <a16:creationId xmlns:a16="http://schemas.microsoft.com/office/drawing/2014/main" id="{1B5180CC-0272-3964-C5C5-1BC3BAAF019F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4</a:t>
              </a:r>
              <a:endParaRPr lang="fr-FR" sz="6600" kern="0"/>
            </a:p>
          </p:txBody>
        </p:sp>
      </p:grpSp>
      <p:sp>
        <p:nvSpPr>
          <p:cNvPr id="7" name="Google Shape;198;p31">
            <a:extLst>
              <a:ext uri="{FF2B5EF4-FFF2-40B4-BE49-F238E27FC236}">
                <a16:creationId xmlns:a16="http://schemas.microsoft.com/office/drawing/2014/main" id="{21153D98-9C22-45E6-63C7-7C5760CDD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2688" y="881258"/>
            <a:ext cx="10431204" cy="1018598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latin typeface="Broadway" panose="04040905080B02020502" pitchFamily="82" charset="0"/>
              </a:rPr>
              <a:t>GIN Index implementation</a:t>
            </a:r>
            <a:endParaRPr lang="fr-FR" sz="4400">
              <a:latin typeface="Broadway" panose="04040905080B02020502" pitchFamily="8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3DD954-2C44-3E79-8F30-7703191031FF}"/>
              </a:ext>
            </a:extLst>
          </p:cNvPr>
          <p:cNvSpPr txBox="1"/>
          <p:nvPr/>
        </p:nvSpPr>
        <p:spPr>
          <a:xfrm>
            <a:off x="1747634" y="2720050"/>
            <a:ext cx="462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latin typeface="Cinzel"/>
              </a:rPr>
              <a:t>Why</a:t>
            </a:r>
            <a:r>
              <a:rPr lang="fr-FR" sz="2800" dirty="0">
                <a:latin typeface="Cinzel"/>
              </a:rPr>
              <a:t> a GIN for </a:t>
            </a:r>
            <a:r>
              <a:rPr lang="fr-FR" sz="2800" dirty="0" err="1">
                <a:latin typeface="Cinzel"/>
              </a:rPr>
              <a:t>hasBoard</a:t>
            </a:r>
            <a:r>
              <a:rPr lang="fr-FR" sz="2800" dirty="0">
                <a:latin typeface="Cinzel"/>
              </a:rPr>
              <a:t>()?</a:t>
            </a:r>
            <a:endParaRPr lang="fr-BE" sz="2800" dirty="0">
              <a:latin typeface="Cinze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36232A-0EC4-8C2B-A721-EEE9DAE3067B}"/>
              </a:ext>
            </a:extLst>
          </p:cNvPr>
          <p:cNvSpPr txBox="1"/>
          <p:nvPr/>
        </p:nvSpPr>
        <p:spPr>
          <a:xfrm>
            <a:off x="8022520" y="2178267"/>
            <a:ext cx="5788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 err="1">
                <a:latin typeface="Cinzel"/>
              </a:rPr>
              <a:t>Some</a:t>
            </a:r>
            <a:r>
              <a:rPr lang="fr-FR" sz="2400" dirty="0">
                <a:latin typeface="Cinzel"/>
              </a:rPr>
              <a:t> </a:t>
            </a:r>
            <a:r>
              <a:rPr lang="fr-FR" sz="2400" dirty="0" err="1">
                <a:latin typeface="Cinzel"/>
              </a:rPr>
              <a:t>boards</a:t>
            </a:r>
            <a:r>
              <a:rPr lang="fr-FR" sz="2400" dirty="0">
                <a:latin typeface="Cinzel"/>
              </a:rPr>
              <a:t> are in </a:t>
            </a:r>
            <a:r>
              <a:rPr lang="fr-FR" sz="2400" dirty="0" err="1">
                <a:latin typeface="Cinzel"/>
              </a:rPr>
              <a:t>most</a:t>
            </a:r>
            <a:r>
              <a:rPr lang="fr-FR" sz="2400" dirty="0">
                <a:latin typeface="Cinzel"/>
              </a:rPr>
              <a:t> of the </a:t>
            </a:r>
            <a:r>
              <a:rPr lang="fr-FR" sz="2400" dirty="0" err="1">
                <a:latin typeface="Cinzel"/>
              </a:rPr>
              <a:t>games</a:t>
            </a:r>
            <a:endParaRPr lang="fr-FR" sz="2400" dirty="0">
              <a:latin typeface="Cinzel"/>
            </a:endParaRP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latin typeface="Cinzel"/>
              </a:rPr>
              <a:t>Efficient for </a:t>
            </a:r>
            <a:r>
              <a:rPr lang="fr-FR" sz="2400" dirty="0" err="1">
                <a:latin typeface="Cinzel"/>
              </a:rPr>
              <a:t>redundant</a:t>
            </a:r>
            <a:r>
              <a:rPr lang="fr-FR" sz="2400" dirty="0">
                <a:latin typeface="Cinzel"/>
              </a:rPr>
              <a:t> data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latin typeface="Cinzel"/>
              </a:rPr>
              <a:t>Efficient for </a:t>
            </a:r>
            <a:r>
              <a:rPr lang="fr-FR" sz="2400" dirty="0" err="1">
                <a:latin typeface="Cinzel"/>
              </a:rPr>
              <a:t>looking</a:t>
            </a:r>
            <a:r>
              <a:rPr lang="fr-FR" sz="2400" dirty="0">
                <a:latin typeface="Cinzel"/>
              </a:rPr>
              <a:t> for an </a:t>
            </a:r>
            <a:r>
              <a:rPr lang="fr-FR" sz="2400" dirty="0" err="1">
                <a:latin typeface="Cinzel"/>
              </a:rPr>
              <a:t>element</a:t>
            </a:r>
            <a:r>
              <a:rPr lang="fr-FR" sz="2400" dirty="0">
                <a:latin typeface="Cinzel"/>
              </a:rPr>
              <a:t> in an </a:t>
            </a:r>
            <a:r>
              <a:rPr lang="fr-FR" sz="2400" dirty="0" err="1">
                <a:latin typeface="Cinzel"/>
              </a:rPr>
              <a:t>array</a:t>
            </a:r>
            <a:endParaRPr lang="fr-BE" sz="2400" dirty="0">
              <a:latin typeface="Cinze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E4E14-0C51-8800-6881-5963135CA07D}"/>
              </a:ext>
            </a:extLst>
          </p:cNvPr>
          <p:cNvSpPr/>
          <p:nvPr/>
        </p:nvSpPr>
        <p:spPr>
          <a:xfrm>
            <a:off x="6372256" y="3859558"/>
            <a:ext cx="1289953" cy="391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tx1"/>
                </a:solidFill>
                <a:latin typeface="Cinzel"/>
              </a:rPr>
              <a:t>root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5DB6C0-E97D-86AC-35C5-CA5E2393147E}"/>
              </a:ext>
            </a:extLst>
          </p:cNvPr>
          <p:cNvSpPr/>
          <p:nvPr/>
        </p:nvSpPr>
        <p:spPr>
          <a:xfrm>
            <a:off x="5213848" y="5879951"/>
            <a:ext cx="3972517" cy="12994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fr-BE" b="0">
              <a:solidFill>
                <a:schemeClr val="tx1"/>
              </a:solidFill>
              <a:latin typeface="Cinze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2F0C4C-CB69-54CB-91C3-5EADC173B319}"/>
              </a:ext>
            </a:extLst>
          </p:cNvPr>
          <p:cNvSpPr/>
          <p:nvPr/>
        </p:nvSpPr>
        <p:spPr>
          <a:xfrm>
            <a:off x="7411655" y="5995308"/>
            <a:ext cx="1615016" cy="1063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sz="1600" err="1">
                <a:solidFill>
                  <a:schemeClr val="tx1"/>
                </a:solidFill>
                <a:latin typeface="Cinzel"/>
              </a:rPr>
              <a:t>rnbqkbnr</a:t>
            </a:r>
            <a:r>
              <a:rPr lang="fr-BE" sz="1600">
                <a:solidFill>
                  <a:schemeClr val="tx1"/>
                </a:solidFill>
                <a:latin typeface="Cinzel"/>
              </a:rPr>
              <a:t>/pp1ppppp/8/2p5/4P3/5N2/PPPP1PPP/RNBQKB1R</a:t>
            </a:r>
            <a:endParaRPr lang="fr-BE" sz="1600" b="0">
              <a:solidFill>
                <a:schemeClr val="tx1"/>
              </a:solidFill>
              <a:effectLst/>
              <a:latin typeface="Cinze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7DA61E-110D-CCF9-7615-313401BEA0A0}"/>
              </a:ext>
            </a:extLst>
          </p:cNvPr>
          <p:cNvSpPr/>
          <p:nvPr/>
        </p:nvSpPr>
        <p:spPr>
          <a:xfrm>
            <a:off x="5412048" y="5995308"/>
            <a:ext cx="1615016" cy="1063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sz="1600" b="0" i="0">
                <a:solidFill>
                  <a:schemeClr val="tx1"/>
                </a:solidFill>
                <a:effectLst/>
                <a:latin typeface="Cinzel"/>
              </a:rPr>
              <a:t>r4r1k/ppp1qpb1/7p/4pRp1/1PB1P3/1QPR3P/P4P2/6K1</a:t>
            </a:r>
            <a:endParaRPr lang="pt-BR" sz="1600" b="0">
              <a:solidFill>
                <a:schemeClr val="tx1"/>
              </a:solidFill>
              <a:effectLst/>
              <a:latin typeface="Cinze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2A5BB7-FD32-A754-CAD4-8EBAB0A1721C}"/>
              </a:ext>
            </a:extLst>
          </p:cNvPr>
          <p:cNvSpPr/>
          <p:nvPr/>
        </p:nvSpPr>
        <p:spPr>
          <a:xfrm>
            <a:off x="9398425" y="5879951"/>
            <a:ext cx="3972516" cy="12994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fr-BE" b="0">
              <a:solidFill>
                <a:schemeClr val="tx1"/>
              </a:solidFill>
              <a:latin typeface="Cinze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90DC17-4DCC-A23E-FF16-B0C36D70373B}"/>
              </a:ext>
            </a:extLst>
          </p:cNvPr>
          <p:cNvSpPr/>
          <p:nvPr/>
        </p:nvSpPr>
        <p:spPr>
          <a:xfrm>
            <a:off x="9602610" y="5998078"/>
            <a:ext cx="1615016" cy="1063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sz="1600" err="1">
                <a:solidFill>
                  <a:schemeClr val="tx1"/>
                </a:solidFill>
                <a:latin typeface="Cinzel"/>
              </a:rPr>
              <a:t>rnbqkbnr</a:t>
            </a:r>
            <a:r>
              <a:rPr lang="fr-BE" sz="1600">
                <a:solidFill>
                  <a:schemeClr val="tx1"/>
                </a:solidFill>
                <a:latin typeface="Cinzel"/>
              </a:rPr>
              <a:t>/pp1ppppp/8/2p5/4P3/8/PPPP1PPP/RNBQKBNR</a:t>
            </a:r>
            <a:endParaRPr lang="pt-BR" sz="1600" b="0">
              <a:solidFill>
                <a:schemeClr val="tx1"/>
              </a:solidFill>
              <a:effectLst/>
              <a:latin typeface="Cinze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D21224-FED2-C25C-A131-89AD6857A004}"/>
              </a:ext>
            </a:extLst>
          </p:cNvPr>
          <p:cNvSpPr/>
          <p:nvPr/>
        </p:nvSpPr>
        <p:spPr>
          <a:xfrm>
            <a:off x="11602216" y="5998078"/>
            <a:ext cx="1615016" cy="1063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sz="1600" b="0" err="1">
                <a:solidFill>
                  <a:schemeClr val="tx1"/>
                </a:solidFill>
                <a:effectLst/>
                <a:latin typeface="Cinzel"/>
              </a:rPr>
              <a:t>rnbqkbnr</a:t>
            </a:r>
            <a:r>
              <a:rPr lang="fr-BE" sz="1600" b="0">
                <a:solidFill>
                  <a:schemeClr val="tx1"/>
                </a:solidFill>
                <a:effectLst/>
                <a:latin typeface="Cinzel"/>
              </a:rPr>
              <a:t>/</a:t>
            </a:r>
            <a:r>
              <a:rPr lang="fr-BE" sz="1600" b="0" err="1">
                <a:solidFill>
                  <a:schemeClr val="tx1"/>
                </a:solidFill>
                <a:effectLst/>
                <a:latin typeface="Cinzel"/>
              </a:rPr>
              <a:t>pppppppp</a:t>
            </a:r>
            <a:r>
              <a:rPr lang="fr-BE" sz="1600" b="0">
                <a:solidFill>
                  <a:schemeClr val="tx1"/>
                </a:solidFill>
                <a:effectLst/>
                <a:latin typeface="Cinzel"/>
              </a:rPr>
              <a:t>/8/8/8/8/PPPPPPPP/RNBQKBNR</a:t>
            </a:r>
            <a:endParaRPr lang="fr-BE" sz="1600" b="0">
              <a:solidFill>
                <a:schemeClr val="tx1"/>
              </a:solidFill>
              <a:latin typeface="Cinze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BD7339-042D-6B92-B188-E448F4EEAB4C}"/>
              </a:ext>
            </a:extLst>
          </p:cNvPr>
          <p:cNvSpPr/>
          <p:nvPr/>
        </p:nvSpPr>
        <p:spPr>
          <a:xfrm>
            <a:off x="1029271" y="5879951"/>
            <a:ext cx="3972940" cy="12994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fr-BE" b="0">
              <a:solidFill>
                <a:schemeClr val="tx1"/>
              </a:solidFill>
              <a:latin typeface="Cinze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731A9F-ECF1-D1D6-DAEA-F4516CF366F6}"/>
              </a:ext>
            </a:extLst>
          </p:cNvPr>
          <p:cNvSpPr/>
          <p:nvPr/>
        </p:nvSpPr>
        <p:spPr>
          <a:xfrm>
            <a:off x="1248799" y="5995308"/>
            <a:ext cx="1615016" cy="1063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0">
                <a:solidFill>
                  <a:schemeClr val="tx1"/>
                </a:solidFill>
                <a:effectLst/>
                <a:latin typeface="Cinzel"/>
              </a:rPr>
              <a:t>3r1r1k/pq3Ppp/3p1R2/8/3Bn1Q1/Pbp5/1PP3PP/1K1R4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E9200B-707E-F1D6-B76D-35276F687E60}"/>
              </a:ext>
            </a:extLst>
          </p:cNvPr>
          <p:cNvSpPr/>
          <p:nvPr/>
        </p:nvSpPr>
        <p:spPr>
          <a:xfrm>
            <a:off x="3248619" y="5995308"/>
            <a:ext cx="1615016" cy="1063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BE" sz="1600" b="0" i="0">
                <a:solidFill>
                  <a:schemeClr val="tx1"/>
                </a:solidFill>
                <a:effectLst/>
                <a:latin typeface="Cinzel"/>
              </a:rPr>
              <a:t>8/5k2/3p4/1p1Pp2p/pP2Pp1P/P4P1K/8/8</a:t>
            </a:r>
            <a:endParaRPr lang="fr-BE" sz="1600" b="0">
              <a:solidFill>
                <a:schemeClr val="tx1"/>
              </a:solidFill>
              <a:latin typeface="Cinze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308611-D5BD-CB59-5CF4-0F0F3E83FDB9}"/>
              </a:ext>
            </a:extLst>
          </p:cNvPr>
          <p:cNvSpPr/>
          <p:nvPr/>
        </p:nvSpPr>
        <p:spPr>
          <a:xfrm>
            <a:off x="4239322" y="4415846"/>
            <a:ext cx="5534809" cy="12994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latin typeface="Cinze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BD9D22-FA9D-1A7B-97B5-7A072BC8309C}"/>
              </a:ext>
            </a:extLst>
          </p:cNvPr>
          <p:cNvSpPr/>
          <p:nvPr/>
        </p:nvSpPr>
        <p:spPr>
          <a:xfrm>
            <a:off x="4476329" y="4534244"/>
            <a:ext cx="1550417" cy="10632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0">
                <a:solidFill>
                  <a:schemeClr val="tx1"/>
                </a:solidFill>
                <a:effectLst/>
                <a:latin typeface="Cinzel"/>
              </a:rPr>
              <a:t>3r1r1k/pq3Ppp/3p1R2/8/3Bn1Q1/Pbp5/1PP3PP/1K1R4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F9F2FB-4E66-4DCC-550F-79354E4A2439}"/>
              </a:ext>
            </a:extLst>
          </p:cNvPr>
          <p:cNvSpPr/>
          <p:nvPr/>
        </p:nvSpPr>
        <p:spPr>
          <a:xfrm>
            <a:off x="6258740" y="4534244"/>
            <a:ext cx="1550417" cy="10632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sz="1600" b="0" i="0">
                <a:solidFill>
                  <a:schemeClr val="tx1"/>
                </a:solidFill>
                <a:effectLst/>
                <a:latin typeface="Cinzel"/>
              </a:rPr>
              <a:t>r4r1k/ppp1qpb1/7p/4pRp1/1PB1P3/1QPR3P/P4P2/6K1</a:t>
            </a:r>
            <a:endParaRPr lang="pt-BR" sz="1600" b="0">
              <a:solidFill>
                <a:schemeClr val="tx1"/>
              </a:solidFill>
              <a:effectLst/>
              <a:latin typeface="Cinze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E739F9-E350-3941-A1C8-38CCD7427A97}"/>
              </a:ext>
            </a:extLst>
          </p:cNvPr>
          <p:cNvSpPr/>
          <p:nvPr/>
        </p:nvSpPr>
        <p:spPr>
          <a:xfrm>
            <a:off x="8041151" y="4534244"/>
            <a:ext cx="1550417" cy="10632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sz="1600" err="1">
                <a:solidFill>
                  <a:schemeClr val="tx1"/>
                </a:solidFill>
                <a:latin typeface="Cinzel"/>
              </a:rPr>
              <a:t>rnbqkbnr</a:t>
            </a:r>
            <a:r>
              <a:rPr lang="fr-BE" sz="1600">
                <a:solidFill>
                  <a:schemeClr val="tx1"/>
                </a:solidFill>
                <a:latin typeface="Cinzel"/>
              </a:rPr>
              <a:t>/pp1ppppp/8/2p5/4P3/8/PPPP1PPP/RNBQKBNR</a:t>
            </a:r>
            <a:endParaRPr lang="pt-BR" sz="1600" b="0">
              <a:solidFill>
                <a:schemeClr val="tx1"/>
              </a:solidFill>
              <a:effectLst/>
              <a:latin typeface="Cinzel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1A0774-773D-48DE-20EB-79E38B40BAC2}"/>
              </a:ext>
            </a:extLst>
          </p:cNvPr>
          <p:cNvCxnSpPr>
            <a:stCxn id="10" idx="2"/>
            <a:endCxn id="27" idx="0"/>
          </p:cNvCxnSpPr>
          <p:nvPr/>
        </p:nvCxnSpPr>
        <p:spPr>
          <a:xfrm flipH="1">
            <a:off x="7006728" y="4251234"/>
            <a:ext cx="10504" cy="164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5F155D5-E24F-C111-C747-25E2AA025C15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7033949" y="5597485"/>
            <a:ext cx="166158" cy="282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A39BBCA-D61D-CDAC-B302-3C660030EEA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3015741" y="5597485"/>
            <a:ext cx="2235796" cy="282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53B9BD1-6FE2-6FE6-26CF-281A0B077573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8816360" y="5597485"/>
            <a:ext cx="2568324" cy="282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76B7989-2CCB-BF6D-5C23-791E7C69D0ED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>
            <a:off x="2056307" y="7058548"/>
            <a:ext cx="0" cy="504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BB0E19F-8EE9-4570-965E-839D55181DAB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>
            <a:off x="4056128" y="7058548"/>
            <a:ext cx="0" cy="487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0EAECF4-255E-A9A7-2BB1-56049011AEDC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 flipH="1">
            <a:off x="6219342" y="7058548"/>
            <a:ext cx="214" cy="504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62D3320-76F9-182B-A30A-793BA64948AD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8219163" y="7058548"/>
            <a:ext cx="0" cy="507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F642C3B-8066-CBBF-1292-A54E7E7D7478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10410118" y="7061319"/>
            <a:ext cx="0" cy="471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713F0E0-9E7C-9418-7A90-E98115D99C37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12409725" y="7061319"/>
            <a:ext cx="0" cy="501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3EF028-5B97-314C-4353-C98287399009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5002211" y="6529698"/>
            <a:ext cx="211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66BE310-2C46-306A-1D99-595CEEA4E887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9186365" y="6529698"/>
            <a:ext cx="21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CB023DB-44C7-DF3B-0C38-C0E1D43B1AB0}"/>
              </a:ext>
            </a:extLst>
          </p:cNvPr>
          <p:cNvSpPr/>
          <p:nvPr/>
        </p:nvSpPr>
        <p:spPr>
          <a:xfrm>
            <a:off x="1411331" y="7563246"/>
            <a:ext cx="1289953" cy="3916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>
                <a:solidFill>
                  <a:schemeClr val="tx1"/>
                </a:solidFill>
                <a:latin typeface="Cinzel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2DF8BB-2785-C1D0-FD7B-511C7CFC5B00}"/>
              </a:ext>
            </a:extLst>
          </p:cNvPr>
          <p:cNvSpPr/>
          <p:nvPr/>
        </p:nvSpPr>
        <p:spPr>
          <a:xfrm>
            <a:off x="3411151" y="7545602"/>
            <a:ext cx="1289953" cy="3916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>
                <a:solidFill>
                  <a:schemeClr val="tx1"/>
                </a:solidFill>
                <a:latin typeface="Cinzel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BD7843-6A0D-48AC-4D46-B5A9A6C130D8}"/>
              </a:ext>
            </a:extLst>
          </p:cNvPr>
          <p:cNvSpPr/>
          <p:nvPr/>
        </p:nvSpPr>
        <p:spPr>
          <a:xfrm>
            <a:off x="5574366" y="7563246"/>
            <a:ext cx="1289953" cy="3916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>
                <a:solidFill>
                  <a:schemeClr val="tx1"/>
                </a:solidFill>
                <a:latin typeface="Cinzel"/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AC14A3-1A78-F58F-331B-2181208644B1}"/>
              </a:ext>
            </a:extLst>
          </p:cNvPr>
          <p:cNvSpPr/>
          <p:nvPr/>
        </p:nvSpPr>
        <p:spPr>
          <a:xfrm>
            <a:off x="7574187" y="7565575"/>
            <a:ext cx="1289953" cy="3916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>
                <a:solidFill>
                  <a:schemeClr val="tx1"/>
                </a:solidFill>
                <a:latin typeface="Cinzel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B61BDB-9F6B-1217-F076-7C0823C5CF81}"/>
              </a:ext>
            </a:extLst>
          </p:cNvPr>
          <p:cNvSpPr/>
          <p:nvPr/>
        </p:nvSpPr>
        <p:spPr>
          <a:xfrm>
            <a:off x="9765141" y="7532363"/>
            <a:ext cx="1289953" cy="3916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>
                <a:solidFill>
                  <a:schemeClr val="tx1"/>
                </a:solidFill>
                <a:latin typeface="Cinzel"/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2DD5AB-F671-07D7-F650-8456B4E6D34A}"/>
              </a:ext>
            </a:extLst>
          </p:cNvPr>
          <p:cNvSpPr/>
          <p:nvPr/>
        </p:nvSpPr>
        <p:spPr>
          <a:xfrm>
            <a:off x="11764748" y="7563246"/>
            <a:ext cx="1289953" cy="3916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>
                <a:solidFill>
                  <a:schemeClr val="tx1"/>
                </a:solidFill>
                <a:latin typeface="Cinzel"/>
              </a:rPr>
              <a:t>1, 2, 3, 4, 5</a:t>
            </a:r>
          </a:p>
        </p:txBody>
      </p:sp>
    </p:spTree>
    <p:extLst>
      <p:ext uri="{BB962C8B-B14F-4D97-AF65-F5344CB8AC3E}">
        <p14:creationId xmlns:p14="http://schemas.microsoft.com/office/powerpoint/2010/main" val="894959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D60FB7C6-B491-24F1-A661-F45BEDFB3B9C}"/>
              </a:ext>
            </a:extLst>
          </p:cNvPr>
          <p:cNvGrpSpPr/>
          <p:nvPr/>
        </p:nvGrpSpPr>
        <p:grpSpPr>
          <a:xfrm>
            <a:off x="1426592" y="676688"/>
            <a:ext cx="1427738" cy="1427738"/>
            <a:chOff x="1411352" y="1127640"/>
            <a:chExt cx="1427738" cy="1427738"/>
          </a:xfrm>
        </p:grpSpPr>
        <p:sp>
          <p:nvSpPr>
            <p:cNvPr id="5" name="Google Shape;194;p31">
              <a:extLst>
                <a:ext uri="{FF2B5EF4-FFF2-40B4-BE49-F238E27FC236}">
                  <a16:creationId xmlns:a16="http://schemas.microsoft.com/office/drawing/2014/main" id="{AEC13E99-2B97-D500-4728-EFC829EC7C79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6" name="Google Shape;207;p31">
              <a:extLst>
                <a:ext uri="{FF2B5EF4-FFF2-40B4-BE49-F238E27FC236}">
                  <a16:creationId xmlns:a16="http://schemas.microsoft.com/office/drawing/2014/main" id="{1B5180CC-0272-3964-C5C5-1BC3BAAF019F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fr-FR" sz="6600" kern="0"/>
                <a:t>4</a:t>
              </a:r>
            </a:p>
          </p:txBody>
        </p:sp>
      </p:grpSp>
      <p:sp>
        <p:nvSpPr>
          <p:cNvPr id="7" name="Google Shape;198;p31">
            <a:extLst>
              <a:ext uri="{FF2B5EF4-FFF2-40B4-BE49-F238E27FC236}">
                <a16:creationId xmlns:a16="http://schemas.microsoft.com/office/drawing/2014/main" id="{21153D98-9C22-45E6-63C7-7C5760CDD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2688" y="881258"/>
            <a:ext cx="10431204" cy="1018598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latin typeface="Broadway" panose="04040905080B02020502" pitchFamily="82" charset="0"/>
              </a:rPr>
              <a:t>GIN Index implementation</a:t>
            </a:r>
            <a:endParaRPr lang="fr-FR" sz="4400">
              <a:latin typeface="Broadway" panose="04040905080B02020502" pitchFamily="82" charset="0"/>
            </a:endParaRP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EFEFE7B-67F6-68C8-5A42-A6F4C105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26" y="2930942"/>
            <a:ext cx="12024360" cy="3608597"/>
          </a:xfrm>
          <a:prstGeom prst="roundRect">
            <a:avLst>
              <a:gd name="adj" fmla="val 4947"/>
            </a:avLst>
          </a:prstGeom>
        </p:spPr>
      </p:pic>
      <p:pic>
        <p:nvPicPr>
          <p:cNvPr id="11" name="Google Shape;341;p38">
            <a:extLst>
              <a:ext uri="{FF2B5EF4-FFF2-40B4-BE49-F238E27FC236}">
                <a16:creationId xmlns:a16="http://schemas.microsoft.com/office/drawing/2014/main" id="{AFD1A35B-986B-B9CD-9C92-9EA95B6EC28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383861">
            <a:off x="12017891" y="1053987"/>
            <a:ext cx="1512000" cy="2880000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0" name="Google Shape;747;p48">
            <a:extLst>
              <a:ext uri="{FF2B5EF4-FFF2-40B4-BE49-F238E27FC236}">
                <a16:creationId xmlns:a16="http://schemas.microsoft.com/office/drawing/2014/main" id="{0E8F7305-155A-392F-6FDF-943443AE69A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91655">
            <a:off x="12789617" y="5263657"/>
            <a:ext cx="1152000" cy="2160000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9146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744;p48">
            <a:extLst>
              <a:ext uri="{FF2B5EF4-FFF2-40B4-BE49-F238E27FC236}">
                <a16:creationId xmlns:a16="http://schemas.microsoft.com/office/drawing/2014/main" id="{592F6E24-23D8-0156-D3EF-1EE500C4A5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38038">
            <a:off x="-1261835" y="-781815"/>
            <a:ext cx="4254215" cy="8280400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4" name="Google Shape;745;p48">
            <a:extLst>
              <a:ext uri="{FF2B5EF4-FFF2-40B4-BE49-F238E27FC236}">
                <a16:creationId xmlns:a16="http://schemas.microsoft.com/office/drawing/2014/main" id="{0A9C1204-0D01-F337-36AB-3124F5F99F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837048">
            <a:off x="12299290" y="973946"/>
            <a:ext cx="3503296" cy="7201018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D60FB7C6-B491-24F1-A661-F45BEDFB3B9C}"/>
              </a:ext>
            </a:extLst>
          </p:cNvPr>
          <p:cNvGrpSpPr/>
          <p:nvPr/>
        </p:nvGrpSpPr>
        <p:grpSpPr>
          <a:xfrm>
            <a:off x="1426592" y="676688"/>
            <a:ext cx="1427738" cy="1427738"/>
            <a:chOff x="1411352" y="1127640"/>
            <a:chExt cx="1427738" cy="1427738"/>
          </a:xfrm>
        </p:grpSpPr>
        <p:sp>
          <p:nvSpPr>
            <p:cNvPr id="5" name="Google Shape;194;p31">
              <a:extLst>
                <a:ext uri="{FF2B5EF4-FFF2-40B4-BE49-F238E27FC236}">
                  <a16:creationId xmlns:a16="http://schemas.microsoft.com/office/drawing/2014/main" id="{AEC13E99-2B97-D500-4728-EFC829EC7C79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6" name="Google Shape;207;p31">
              <a:extLst>
                <a:ext uri="{FF2B5EF4-FFF2-40B4-BE49-F238E27FC236}">
                  <a16:creationId xmlns:a16="http://schemas.microsoft.com/office/drawing/2014/main" id="{1B5180CC-0272-3964-C5C5-1BC3BAAF019F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4</a:t>
              </a:r>
              <a:endParaRPr lang="fr-FR" sz="6600" kern="0"/>
            </a:p>
          </p:txBody>
        </p:sp>
      </p:grpSp>
      <p:sp>
        <p:nvSpPr>
          <p:cNvPr id="9" name="Google Shape;198;p31">
            <a:extLst>
              <a:ext uri="{FF2B5EF4-FFF2-40B4-BE49-F238E27FC236}">
                <a16:creationId xmlns:a16="http://schemas.microsoft.com/office/drawing/2014/main" id="{CA96B274-9B52-3353-7261-E3CF94ADF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2688" y="881258"/>
            <a:ext cx="10431204" cy="1018598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latin typeface="Broadway" panose="04040905080B02020502" pitchFamily="82" charset="0"/>
              </a:rPr>
              <a:t>GIN Index - TESTS</a:t>
            </a:r>
            <a:endParaRPr lang="fr-FR" sz="4400">
              <a:latin typeface="Broadway" panose="04040905080B02020502" pitchFamily="82" charset="0"/>
            </a:endParaRPr>
          </a:p>
        </p:txBody>
      </p:sp>
      <p:sp>
        <p:nvSpPr>
          <p:cNvPr id="8" name="Google Shape;7624;p66">
            <a:extLst>
              <a:ext uri="{FF2B5EF4-FFF2-40B4-BE49-F238E27FC236}">
                <a16:creationId xmlns:a16="http://schemas.microsoft.com/office/drawing/2014/main" id="{5B6827AB-A75A-F642-B9E5-5FB39B9C74BB}"/>
              </a:ext>
            </a:extLst>
          </p:cNvPr>
          <p:cNvSpPr txBox="1"/>
          <p:nvPr/>
        </p:nvSpPr>
        <p:spPr>
          <a:xfrm>
            <a:off x="1265370" y="2707621"/>
            <a:ext cx="11869473" cy="210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b="1">
                <a:solidFill>
                  <a:schemeClr val="tx1"/>
                </a:solidFill>
              </a:rPr>
              <a:t>WITHOUT GIN INDEX - QUERY PLAN</a:t>
            </a:r>
            <a:r>
              <a:rPr lang="fr-FR" sz="1600">
                <a:solidFill>
                  <a:schemeClr val="tx1"/>
                </a:solidFill>
              </a:rPr>
              <a:t>                                                        </a:t>
            </a:r>
          </a:p>
          <a:p>
            <a:pPr algn="ctr"/>
            <a:r>
              <a:rPr lang="fr-FR" sz="1600">
                <a:solidFill>
                  <a:schemeClr val="tx1"/>
                </a:solidFill>
              </a:rPr>
              <a:t>-------------------------------------------------------------------------------------------------------------------------</a:t>
            </a:r>
          </a:p>
          <a:p>
            <a:r>
              <a:rPr lang="fr-FR" sz="1600" err="1">
                <a:solidFill>
                  <a:schemeClr val="tx1"/>
                </a:solidFill>
              </a:rPr>
              <a:t>Aggregate</a:t>
            </a:r>
            <a:r>
              <a:rPr lang="fr-FR" sz="1600">
                <a:solidFill>
                  <a:schemeClr val="tx1"/>
                </a:solidFill>
              </a:rPr>
              <a:t>  (</a:t>
            </a:r>
            <a:r>
              <a:rPr lang="fr-FR" sz="1600" err="1">
                <a:solidFill>
                  <a:schemeClr val="tx1"/>
                </a:solidFill>
              </a:rPr>
              <a:t>cost</a:t>
            </a:r>
            <a:r>
              <a:rPr lang="fr-FR" sz="1600">
                <a:solidFill>
                  <a:schemeClr val="tx1"/>
                </a:solidFill>
              </a:rPr>
              <a:t>=217.44..217.45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=1 </a:t>
            </a:r>
            <a:r>
              <a:rPr lang="fr-FR" sz="1600" err="1">
                <a:solidFill>
                  <a:schemeClr val="tx1"/>
                </a:solidFill>
              </a:rPr>
              <a:t>width</a:t>
            </a:r>
            <a:r>
              <a:rPr lang="fr-FR" sz="1600">
                <a:solidFill>
                  <a:schemeClr val="tx1"/>
                </a:solidFill>
              </a:rPr>
              <a:t>=8) (</a:t>
            </a:r>
            <a:r>
              <a:rPr lang="fr-FR" sz="1600" err="1">
                <a:solidFill>
                  <a:schemeClr val="tx1"/>
                </a:solidFill>
              </a:rPr>
              <a:t>actual</a:t>
            </a:r>
            <a:r>
              <a:rPr lang="fr-FR" sz="1600">
                <a:solidFill>
                  <a:schemeClr val="tx1"/>
                </a:solidFill>
              </a:rPr>
              <a:t> time=192.444..192.446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=1 </a:t>
            </a:r>
            <a:r>
              <a:rPr lang="fr-FR" sz="1600" err="1">
                <a:solidFill>
                  <a:schemeClr val="tx1"/>
                </a:solidFill>
              </a:rPr>
              <a:t>loops</a:t>
            </a:r>
            <a:r>
              <a:rPr lang="fr-FR" sz="1600">
                <a:solidFill>
                  <a:schemeClr val="tx1"/>
                </a:solidFill>
              </a:rPr>
              <a:t>=1)</a:t>
            </a:r>
          </a:p>
          <a:p>
            <a:r>
              <a:rPr lang="fr-FR" sz="1600">
                <a:solidFill>
                  <a:schemeClr val="tx1"/>
                </a:solidFill>
              </a:rPr>
              <a:t>   -&gt;  Seq Scan on </a:t>
            </a:r>
            <a:r>
              <a:rPr lang="fr-FR" sz="1600" err="1">
                <a:solidFill>
                  <a:schemeClr val="tx1"/>
                </a:solidFill>
              </a:rPr>
              <a:t>chessgame_table</a:t>
            </a:r>
            <a:r>
              <a:rPr lang="fr-FR" sz="1600">
                <a:solidFill>
                  <a:schemeClr val="tx1"/>
                </a:solidFill>
              </a:rPr>
              <a:t>  (</a:t>
            </a:r>
            <a:r>
              <a:rPr lang="fr-FR" sz="1600" err="1">
                <a:solidFill>
                  <a:schemeClr val="tx1"/>
                </a:solidFill>
              </a:rPr>
              <a:t>cost</a:t>
            </a:r>
            <a:r>
              <a:rPr lang="fr-FR" sz="1600">
                <a:solidFill>
                  <a:schemeClr val="tx1"/>
                </a:solidFill>
              </a:rPr>
              <a:t>=0.00..211.95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=2198 </a:t>
            </a:r>
            <a:r>
              <a:rPr lang="fr-FR" sz="1600" err="1">
                <a:solidFill>
                  <a:schemeClr val="tx1"/>
                </a:solidFill>
              </a:rPr>
              <a:t>width</a:t>
            </a:r>
            <a:r>
              <a:rPr lang="fr-FR" sz="1600">
                <a:solidFill>
                  <a:schemeClr val="tx1"/>
                </a:solidFill>
              </a:rPr>
              <a:t>=0) (</a:t>
            </a:r>
            <a:r>
              <a:rPr lang="fr-FR" sz="1600" err="1">
                <a:solidFill>
                  <a:schemeClr val="tx1"/>
                </a:solidFill>
              </a:rPr>
              <a:t>actual</a:t>
            </a:r>
            <a:r>
              <a:rPr lang="fr-FR" sz="1600">
                <a:solidFill>
                  <a:schemeClr val="tx1"/>
                </a:solidFill>
              </a:rPr>
              <a:t> time=0.081..191.769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=2204 </a:t>
            </a:r>
            <a:r>
              <a:rPr lang="fr-FR" sz="1600" err="1">
                <a:solidFill>
                  <a:schemeClr val="tx1"/>
                </a:solidFill>
              </a:rPr>
              <a:t>loops</a:t>
            </a:r>
            <a:r>
              <a:rPr lang="fr-FR" sz="1600">
                <a:solidFill>
                  <a:schemeClr val="tx1"/>
                </a:solidFill>
              </a:rPr>
              <a:t>=1)</a:t>
            </a:r>
          </a:p>
          <a:p>
            <a:r>
              <a:rPr lang="fr-FR" sz="1600">
                <a:solidFill>
                  <a:schemeClr val="tx1"/>
                </a:solidFill>
              </a:rPr>
              <a:t>         </a:t>
            </a:r>
            <a:r>
              <a:rPr lang="fr-FR" sz="1600" err="1">
                <a:solidFill>
                  <a:schemeClr val="tx1"/>
                </a:solidFill>
              </a:rPr>
              <a:t>Filter</a:t>
            </a:r>
            <a:r>
              <a:rPr lang="fr-FR" sz="1600">
                <a:solidFill>
                  <a:schemeClr val="tx1"/>
                </a:solidFill>
              </a:rPr>
              <a:t>: (</a:t>
            </a:r>
            <a:r>
              <a:rPr lang="fr-FR" sz="1600" err="1">
                <a:solidFill>
                  <a:schemeClr val="tx1"/>
                </a:solidFill>
              </a:rPr>
              <a:t>p_chessgame</a:t>
            </a:r>
            <a:r>
              <a:rPr lang="fr-FR" sz="1600">
                <a:solidFill>
                  <a:schemeClr val="tx1"/>
                </a:solidFill>
              </a:rPr>
              <a:t> @&gt; '</a:t>
            </a:r>
            <a:r>
              <a:rPr lang="fr-FR" sz="1600" err="1">
                <a:solidFill>
                  <a:schemeClr val="tx1"/>
                </a:solidFill>
              </a:rPr>
              <a:t>rnbqkbnr</a:t>
            </a:r>
            <a:r>
              <a:rPr lang="fr-FR" sz="1600">
                <a:solidFill>
                  <a:schemeClr val="tx1"/>
                </a:solidFill>
              </a:rPr>
              <a:t>/</a:t>
            </a:r>
            <a:r>
              <a:rPr lang="fr-FR" sz="1600" err="1">
                <a:solidFill>
                  <a:schemeClr val="tx1"/>
                </a:solidFill>
              </a:rPr>
              <a:t>pppppppp</a:t>
            </a:r>
            <a:r>
              <a:rPr lang="fr-FR" sz="1600">
                <a:solidFill>
                  <a:schemeClr val="tx1"/>
                </a:solidFill>
              </a:rPr>
              <a:t>/8/8/4P3/8/PPPP1PPP/RNBQKBNR b </a:t>
            </a:r>
            <a:r>
              <a:rPr lang="fr-FR" sz="1600" err="1">
                <a:solidFill>
                  <a:schemeClr val="tx1"/>
                </a:solidFill>
              </a:rPr>
              <a:t>KQkq</a:t>
            </a:r>
            <a:r>
              <a:rPr lang="fr-FR" sz="1600">
                <a:solidFill>
                  <a:schemeClr val="tx1"/>
                </a:solidFill>
              </a:rPr>
              <a:t> e3 0 1'::</a:t>
            </a:r>
            <a:r>
              <a:rPr lang="fr-FR" sz="1600" err="1">
                <a:solidFill>
                  <a:schemeClr val="tx1"/>
                </a:solidFill>
              </a:rPr>
              <a:t>chessboard</a:t>
            </a:r>
            <a:r>
              <a:rPr lang="fr-FR" sz="1600">
                <a:solidFill>
                  <a:schemeClr val="tx1"/>
                </a:solidFill>
              </a:rPr>
              <a:t>)</a:t>
            </a:r>
          </a:p>
          <a:p>
            <a:r>
              <a:rPr lang="fr-FR" sz="1600">
                <a:solidFill>
                  <a:schemeClr val="tx1"/>
                </a:solidFill>
              </a:rPr>
              <a:t>        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 </a:t>
            </a:r>
            <a:r>
              <a:rPr lang="fr-FR" sz="1600" err="1">
                <a:solidFill>
                  <a:schemeClr val="tx1"/>
                </a:solidFill>
              </a:rPr>
              <a:t>Removed</a:t>
            </a:r>
            <a:r>
              <a:rPr lang="fr-FR" sz="1600">
                <a:solidFill>
                  <a:schemeClr val="tx1"/>
                </a:solidFill>
              </a:rPr>
              <a:t> by </a:t>
            </a:r>
            <a:r>
              <a:rPr lang="fr-FR" sz="1600" err="1">
                <a:solidFill>
                  <a:schemeClr val="tx1"/>
                </a:solidFill>
              </a:rPr>
              <a:t>Filter</a:t>
            </a:r>
            <a:r>
              <a:rPr lang="fr-FR" sz="1600">
                <a:solidFill>
                  <a:schemeClr val="tx1"/>
                </a:solidFill>
              </a:rPr>
              <a:t>: 2012</a:t>
            </a:r>
          </a:p>
          <a:p>
            <a:r>
              <a:rPr lang="fr-FR" sz="1600">
                <a:solidFill>
                  <a:schemeClr val="tx1"/>
                </a:solidFill>
                <a:highlight>
                  <a:srgbClr val="FF708A"/>
                </a:highlight>
              </a:rPr>
              <a:t>Planning Time: 0.144 ms</a:t>
            </a:r>
          </a:p>
          <a:p>
            <a:r>
              <a:rPr lang="fr-FR" sz="1600" err="1">
                <a:solidFill>
                  <a:schemeClr val="tx1"/>
                </a:solidFill>
                <a:highlight>
                  <a:srgbClr val="FF708A"/>
                </a:highlight>
              </a:rPr>
              <a:t>Execution</a:t>
            </a:r>
            <a:r>
              <a:rPr lang="fr-FR" sz="1600">
                <a:solidFill>
                  <a:schemeClr val="tx1"/>
                </a:solidFill>
                <a:highlight>
                  <a:srgbClr val="FF708A"/>
                </a:highlight>
              </a:rPr>
              <a:t> Time: 192.526 ms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6EC269-15C3-2E8A-9E43-CA083FA98444}"/>
              </a:ext>
            </a:extLst>
          </p:cNvPr>
          <p:cNvSpPr txBox="1"/>
          <p:nvPr/>
        </p:nvSpPr>
        <p:spPr>
          <a:xfrm>
            <a:off x="1265370" y="5019239"/>
            <a:ext cx="11869473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BE" sz="1600" b="1"/>
              <a:t>WITH GIN INDEX - QUERY PLAN  </a:t>
            </a:r>
            <a:r>
              <a:rPr lang="fr-BE" sz="1600"/>
              <a:t>                                                         </a:t>
            </a:r>
          </a:p>
          <a:p>
            <a:pPr algn="ctr"/>
            <a:r>
              <a:rPr lang="fr-BE" sz="1600"/>
              <a:t>--------------------------------------------------------------------------------------------------------------------------------</a:t>
            </a:r>
          </a:p>
          <a:p>
            <a:r>
              <a:rPr lang="fr-BE" sz="1600"/>
              <a:t>Aggregate  (</a:t>
            </a:r>
            <a:r>
              <a:rPr lang="fr-BE" sz="1600" err="1"/>
              <a:t>cost</a:t>
            </a:r>
            <a:r>
              <a:rPr lang="fr-BE" sz="1600"/>
              <a:t>=221.03..221.04 </a:t>
            </a:r>
            <a:r>
              <a:rPr lang="fr-BE" sz="1600" err="1"/>
              <a:t>rows</a:t>
            </a:r>
            <a:r>
              <a:rPr lang="fr-BE" sz="1600"/>
              <a:t>=1 </a:t>
            </a:r>
            <a:r>
              <a:rPr lang="fr-BE" sz="1600" err="1"/>
              <a:t>width</a:t>
            </a:r>
            <a:r>
              <a:rPr lang="fr-BE" sz="1600"/>
              <a:t>=8) (</a:t>
            </a:r>
            <a:r>
              <a:rPr lang="fr-BE" sz="1600" err="1"/>
              <a:t>actual</a:t>
            </a:r>
            <a:r>
              <a:rPr lang="fr-BE" sz="1600"/>
              <a:t> time=1.590..1.592 </a:t>
            </a:r>
            <a:r>
              <a:rPr lang="fr-BE" sz="1600" err="1"/>
              <a:t>rows</a:t>
            </a:r>
            <a:r>
              <a:rPr lang="fr-BE" sz="1600"/>
              <a:t>=1 </a:t>
            </a:r>
            <a:r>
              <a:rPr lang="fr-BE" sz="1600" err="1"/>
              <a:t>loops</a:t>
            </a:r>
            <a:r>
              <a:rPr lang="fr-BE" sz="1600"/>
              <a:t>=1)</a:t>
            </a:r>
          </a:p>
          <a:p>
            <a:r>
              <a:rPr lang="fr-BE" sz="1600"/>
              <a:t>   -&gt;  Bitmap </a:t>
            </a:r>
            <a:r>
              <a:rPr lang="fr-BE" sz="1600" err="1"/>
              <a:t>Heap</a:t>
            </a:r>
            <a:r>
              <a:rPr lang="fr-BE" sz="1600"/>
              <a:t> Scan on </a:t>
            </a:r>
            <a:r>
              <a:rPr lang="fr-BE" sz="1600" err="1"/>
              <a:t>chessgame_table</a:t>
            </a:r>
            <a:r>
              <a:rPr lang="fr-BE" sz="1600"/>
              <a:t>  (</a:t>
            </a:r>
            <a:r>
              <a:rPr lang="fr-BE" sz="1600" err="1"/>
              <a:t>cost</a:t>
            </a:r>
            <a:r>
              <a:rPr lang="fr-BE" sz="1600"/>
              <a:t>=32.41..215.76 </a:t>
            </a:r>
            <a:r>
              <a:rPr lang="fr-BE" sz="1600" err="1"/>
              <a:t>rows</a:t>
            </a:r>
            <a:r>
              <a:rPr lang="fr-BE" sz="1600"/>
              <a:t>=2108 </a:t>
            </a:r>
            <a:r>
              <a:rPr lang="fr-BE" sz="1600" err="1"/>
              <a:t>width</a:t>
            </a:r>
            <a:r>
              <a:rPr lang="fr-BE" sz="1600"/>
              <a:t>=0) (</a:t>
            </a:r>
            <a:r>
              <a:rPr lang="fr-BE" sz="1600" err="1"/>
              <a:t>actual</a:t>
            </a:r>
            <a:r>
              <a:rPr lang="fr-BE" sz="1600"/>
              <a:t> time=0.469..1.341 </a:t>
            </a:r>
            <a:r>
              <a:rPr lang="fr-BE" sz="1600" err="1"/>
              <a:t>rows</a:t>
            </a:r>
            <a:r>
              <a:rPr lang="fr-BE" sz="1600"/>
              <a:t>=2204 </a:t>
            </a:r>
            <a:r>
              <a:rPr lang="fr-BE" sz="1600" err="1"/>
              <a:t>loops</a:t>
            </a:r>
            <a:r>
              <a:rPr lang="fr-BE" sz="1600"/>
              <a:t>=1)</a:t>
            </a:r>
          </a:p>
          <a:p>
            <a:r>
              <a:rPr lang="fr-BE" sz="1600"/>
              <a:t>         </a:t>
            </a:r>
            <a:r>
              <a:rPr lang="fr-BE" sz="1600" err="1"/>
              <a:t>Recheck</a:t>
            </a:r>
            <a:r>
              <a:rPr lang="fr-BE" sz="1600"/>
              <a:t> Cond: (</a:t>
            </a:r>
            <a:r>
              <a:rPr lang="fr-BE" sz="1600" err="1"/>
              <a:t>p_chessgame</a:t>
            </a:r>
            <a:r>
              <a:rPr lang="fr-BE" sz="1600"/>
              <a:t> @&gt; '</a:t>
            </a:r>
            <a:r>
              <a:rPr lang="fr-BE" sz="1600" err="1"/>
              <a:t>rnbqkbnr</a:t>
            </a:r>
            <a:r>
              <a:rPr lang="fr-BE" sz="1600"/>
              <a:t>/</a:t>
            </a:r>
            <a:r>
              <a:rPr lang="fr-BE" sz="1600" err="1"/>
              <a:t>pppppppp</a:t>
            </a:r>
            <a:r>
              <a:rPr lang="fr-BE" sz="1600"/>
              <a:t>/8/8/4P3/8/PPPP1PPP/RNBQKBNR'::</a:t>
            </a:r>
            <a:r>
              <a:rPr lang="fr-BE" sz="1600" err="1"/>
              <a:t>chessboard</a:t>
            </a:r>
            <a:r>
              <a:rPr lang="fr-BE" sz="1600"/>
              <a:t>)</a:t>
            </a:r>
          </a:p>
          <a:p>
            <a:r>
              <a:rPr lang="fr-BE" sz="1600"/>
              <a:t>         </a:t>
            </a:r>
            <a:r>
              <a:rPr lang="fr-BE" sz="1600" err="1"/>
              <a:t>Heap</a:t>
            </a:r>
            <a:r>
              <a:rPr lang="fr-BE" sz="1600"/>
              <a:t> Blocks: exact=157</a:t>
            </a:r>
          </a:p>
          <a:p>
            <a:r>
              <a:rPr lang="fr-BE" sz="1600"/>
              <a:t>         -&gt;  Bitmap Index Scan on gin  (</a:t>
            </a:r>
            <a:r>
              <a:rPr lang="fr-BE" sz="1600" err="1"/>
              <a:t>cost</a:t>
            </a:r>
            <a:r>
              <a:rPr lang="fr-BE" sz="1600"/>
              <a:t>=0.00..31.88 </a:t>
            </a:r>
            <a:r>
              <a:rPr lang="fr-BE" sz="1600" err="1"/>
              <a:t>rows</a:t>
            </a:r>
            <a:r>
              <a:rPr lang="fr-BE" sz="1600"/>
              <a:t>=2108 </a:t>
            </a:r>
            <a:r>
              <a:rPr lang="fr-BE" sz="1600" err="1"/>
              <a:t>width</a:t>
            </a:r>
            <a:r>
              <a:rPr lang="fr-BE" sz="1600"/>
              <a:t>=0) (</a:t>
            </a:r>
            <a:r>
              <a:rPr lang="fr-BE" sz="1600" err="1"/>
              <a:t>actual</a:t>
            </a:r>
            <a:r>
              <a:rPr lang="fr-BE" sz="1600"/>
              <a:t> time=0.407..0.408 </a:t>
            </a:r>
            <a:r>
              <a:rPr lang="fr-BE" sz="1600" err="1"/>
              <a:t>rows</a:t>
            </a:r>
            <a:r>
              <a:rPr lang="fr-BE" sz="1600"/>
              <a:t>=2204 </a:t>
            </a:r>
            <a:r>
              <a:rPr lang="fr-BE" sz="1600" err="1"/>
              <a:t>loops</a:t>
            </a:r>
            <a:r>
              <a:rPr lang="fr-BE" sz="1600"/>
              <a:t>=1)</a:t>
            </a:r>
          </a:p>
          <a:p>
            <a:r>
              <a:rPr lang="fr-BE" sz="1600"/>
              <a:t>               Index Cond: (</a:t>
            </a:r>
            <a:r>
              <a:rPr lang="fr-BE" sz="1600" err="1"/>
              <a:t>p_chessgame</a:t>
            </a:r>
            <a:r>
              <a:rPr lang="fr-BE" sz="1600"/>
              <a:t> @&gt; '</a:t>
            </a:r>
            <a:r>
              <a:rPr lang="fr-BE" sz="1600" err="1"/>
              <a:t>rnbqkbnr</a:t>
            </a:r>
            <a:r>
              <a:rPr lang="fr-BE" sz="1600"/>
              <a:t>/</a:t>
            </a:r>
            <a:r>
              <a:rPr lang="fr-BE" sz="1600" err="1"/>
              <a:t>pppppppp</a:t>
            </a:r>
            <a:r>
              <a:rPr lang="fr-BE" sz="1600"/>
              <a:t>/8/8/4P3/8/PPPP1PPP/RNBQKBNR'::</a:t>
            </a:r>
            <a:r>
              <a:rPr lang="fr-BE" sz="1600" err="1"/>
              <a:t>chessboard</a:t>
            </a:r>
            <a:r>
              <a:rPr lang="fr-BE" sz="1600"/>
              <a:t>)</a:t>
            </a:r>
          </a:p>
          <a:p>
            <a:r>
              <a:rPr lang="fr-BE" sz="1600">
                <a:highlight>
                  <a:srgbClr val="ADE222"/>
                </a:highlight>
              </a:rPr>
              <a:t> Planning Time: 0.540 ms</a:t>
            </a:r>
          </a:p>
          <a:p>
            <a:r>
              <a:rPr lang="fr-BE" sz="1600">
                <a:highlight>
                  <a:srgbClr val="ADE222"/>
                </a:highlight>
              </a:rPr>
              <a:t> </a:t>
            </a:r>
            <a:r>
              <a:rPr lang="fr-BE" sz="1600" err="1">
                <a:highlight>
                  <a:srgbClr val="ADE222"/>
                </a:highlight>
              </a:rPr>
              <a:t>Execution</a:t>
            </a:r>
            <a:r>
              <a:rPr lang="fr-BE" sz="1600">
                <a:highlight>
                  <a:srgbClr val="ADE222"/>
                </a:highlight>
              </a:rPr>
              <a:t> Time: 1.654 ms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92CDEC-AC8A-F1CC-0B9E-FA40A61FC2B5}"/>
              </a:ext>
            </a:extLst>
          </p:cNvPr>
          <p:cNvSpPr txBox="1"/>
          <p:nvPr/>
        </p:nvSpPr>
        <p:spPr>
          <a:xfrm>
            <a:off x="2105911" y="2104426"/>
            <a:ext cx="101883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000" b="0" err="1">
                <a:effectLst/>
              </a:rPr>
              <a:t>p_chessgame</a:t>
            </a:r>
            <a:r>
              <a:rPr lang="fr-BE" sz="2000" b="0">
                <a:effectLst/>
              </a:rPr>
              <a:t> @&gt; </a:t>
            </a:r>
            <a:r>
              <a:rPr lang="fr-FR" sz="2000"/>
              <a:t>'</a:t>
            </a:r>
            <a:r>
              <a:rPr lang="fr-FR" sz="2000" err="1"/>
              <a:t>rnbqkbnr</a:t>
            </a:r>
            <a:r>
              <a:rPr lang="fr-FR" sz="2000"/>
              <a:t>/</a:t>
            </a:r>
            <a:r>
              <a:rPr lang="fr-FR" sz="2000" err="1"/>
              <a:t>pppppppp</a:t>
            </a:r>
            <a:r>
              <a:rPr lang="fr-FR" sz="2000"/>
              <a:t>/8/8/4P3/8/PPPP1PPP/RNBQKBNR </a:t>
            </a:r>
            <a:r>
              <a:rPr lang="fr-FR" sz="2000" err="1"/>
              <a:t>QkqK</a:t>
            </a:r>
            <a:r>
              <a:rPr lang="fr-FR" sz="2000"/>
              <a:t> </a:t>
            </a:r>
            <a:r>
              <a:rPr lang="fr-FR" sz="2000">
                <a:solidFill>
                  <a:schemeClr val="tx1"/>
                </a:solidFill>
              </a:rPr>
              <a:t>e3 0 1’</a:t>
            </a:r>
            <a:endParaRPr lang="fr-BE" sz="20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8811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745;p48">
            <a:extLst>
              <a:ext uri="{FF2B5EF4-FFF2-40B4-BE49-F238E27FC236}">
                <a16:creationId xmlns:a16="http://schemas.microsoft.com/office/drawing/2014/main" id="{0A9C1204-0D01-F337-36AB-3124F5F99F1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837048">
            <a:off x="12120546" y="-609796"/>
            <a:ext cx="3955008" cy="7928047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2" name="Google Shape;744;p48">
            <a:extLst>
              <a:ext uri="{FF2B5EF4-FFF2-40B4-BE49-F238E27FC236}">
                <a16:creationId xmlns:a16="http://schemas.microsoft.com/office/drawing/2014/main" id="{592F6E24-23D8-0156-D3EF-1EE500C4A5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6975">
            <a:off x="-1254604" y="969619"/>
            <a:ext cx="3456000" cy="7416000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92CDEC-AC8A-F1CC-0B9E-FA40A61FC2B5}"/>
              </a:ext>
            </a:extLst>
          </p:cNvPr>
          <p:cNvSpPr txBox="1"/>
          <p:nvPr/>
        </p:nvSpPr>
        <p:spPr>
          <a:xfrm>
            <a:off x="2105911" y="1827073"/>
            <a:ext cx="10188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000" b="0" err="1">
                <a:effectLst/>
              </a:rPr>
              <a:t>hasBoard</a:t>
            </a:r>
            <a:r>
              <a:rPr lang="fr-BE" sz="2000" b="0">
                <a:effectLst/>
              </a:rPr>
              <a:t>(</a:t>
            </a:r>
            <a:r>
              <a:rPr lang="fr-BE" sz="2000" b="0" err="1">
                <a:effectLst/>
              </a:rPr>
              <a:t>p_chessgame</a:t>
            </a:r>
            <a:r>
              <a:rPr lang="fr-BE" sz="2000" b="0">
                <a:effectLst/>
              </a:rPr>
              <a:t>, </a:t>
            </a:r>
          </a:p>
          <a:p>
            <a:pPr algn="ctr"/>
            <a:r>
              <a:rPr lang="fr-BE" sz="2000" b="0">
                <a:effectLst/>
              </a:rPr>
              <a:t>'</a:t>
            </a:r>
            <a:r>
              <a:rPr lang="fr-BE" sz="2000" b="0" err="1">
                <a:effectLst/>
              </a:rPr>
              <a:t>rnbqkbnr</a:t>
            </a:r>
            <a:r>
              <a:rPr lang="fr-BE" sz="2000" b="0">
                <a:effectLst/>
              </a:rPr>
              <a:t>/pp2pppp/3p4/2p5/3PP3/5N2/PPP2PPP/RNBQKB1R b </a:t>
            </a:r>
            <a:r>
              <a:rPr lang="fr-BE" sz="2000" b="0" err="1">
                <a:effectLst/>
              </a:rPr>
              <a:t>KQkq</a:t>
            </a:r>
            <a:r>
              <a:rPr lang="fr-BE" sz="2000" b="0">
                <a:effectLst/>
              </a:rPr>
              <a:t> d3 0 3', 5)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41B277-C1AE-A0E5-65A5-E5E374A8291C}"/>
              </a:ext>
            </a:extLst>
          </p:cNvPr>
          <p:cNvGrpSpPr/>
          <p:nvPr/>
        </p:nvGrpSpPr>
        <p:grpSpPr>
          <a:xfrm>
            <a:off x="953050" y="676688"/>
            <a:ext cx="1427738" cy="1427738"/>
            <a:chOff x="1411352" y="1127640"/>
            <a:chExt cx="1427738" cy="1427738"/>
          </a:xfrm>
        </p:grpSpPr>
        <p:sp>
          <p:nvSpPr>
            <p:cNvPr id="13" name="Google Shape;194;p31">
              <a:extLst>
                <a:ext uri="{FF2B5EF4-FFF2-40B4-BE49-F238E27FC236}">
                  <a16:creationId xmlns:a16="http://schemas.microsoft.com/office/drawing/2014/main" id="{A81A4EE8-26FE-F4FD-5CA5-7385FE2DC8A4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15" name="Google Shape;207;p31">
              <a:extLst>
                <a:ext uri="{FF2B5EF4-FFF2-40B4-BE49-F238E27FC236}">
                  <a16:creationId xmlns:a16="http://schemas.microsoft.com/office/drawing/2014/main" id="{81B2914A-DECA-7FA1-C49B-54FA6FF24508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4</a:t>
              </a:r>
              <a:endParaRPr lang="fr-FR" sz="6600" kern="0"/>
            </a:p>
          </p:txBody>
        </p:sp>
      </p:grpSp>
      <p:sp>
        <p:nvSpPr>
          <p:cNvPr id="16" name="Google Shape;198;p31">
            <a:extLst>
              <a:ext uri="{FF2B5EF4-FFF2-40B4-BE49-F238E27FC236}">
                <a16:creationId xmlns:a16="http://schemas.microsoft.com/office/drawing/2014/main" id="{B8050DA5-6401-B31D-EE41-47DD725AB14D}"/>
              </a:ext>
            </a:extLst>
          </p:cNvPr>
          <p:cNvSpPr txBox="1">
            <a:spLocks/>
          </p:cNvSpPr>
          <p:nvPr/>
        </p:nvSpPr>
        <p:spPr>
          <a:xfrm>
            <a:off x="2380788" y="881258"/>
            <a:ext cx="10878012" cy="101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" sz="4400" kern="0">
                <a:latin typeface="Broadway" panose="04040905080B02020502" pitchFamily="82" charset="0"/>
              </a:rPr>
              <a:t>GIN Index – tests with predicate</a:t>
            </a:r>
            <a:endParaRPr lang="fr-FR" sz="4400" kern="0">
              <a:latin typeface="Broadway" panose="04040905080B02020502" pitchFamily="82" charset="0"/>
            </a:endParaRPr>
          </a:p>
        </p:txBody>
      </p:sp>
      <p:sp>
        <p:nvSpPr>
          <p:cNvPr id="17" name="Google Shape;7624;p66">
            <a:extLst>
              <a:ext uri="{FF2B5EF4-FFF2-40B4-BE49-F238E27FC236}">
                <a16:creationId xmlns:a16="http://schemas.microsoft.com/office/drawing/2014/main" id="{2E52E7DC-0B9B-E716-8CA0-FB3CBE646C47}"/>
              </a:ext>
            </a:extLst>
          </p:cNvPr>
          <p:cNvSpPr txBox="1"/>
          <p:nvPr/>
        </p:nvSpPr>
        <p:spPr>
          <a:xfrm>
            <a:off x="1109210" y="2707620"/>
            <a:ext cx="12181793" cy="24587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b="1">
                <a:solidFill>
                  <a:schemeClr val="tx1"/>
                </a:solidFill>
              </a:rPr>
              <a:t>WITHOUT GIN INDEX - QUERY PLAN</a:t>
            </a:r>
            <a:r>
              <a:rPr lang="fr-FR" sz="1600">
                <a:solidFill>
                  <a:schemeClr val="tx1"/>
                </a:solidFill>
              </a:rPr>
              <a:t>                                                        </a:t>
            </a:r>
          </a:p>
          <a:p>
            <a:pPr algn="ctr"/>
            <a:r>
              <a:rPr lang="fr-FR" sz="1600">
                <a:solidFill>
                  <a:schemeClr val="tx1"/>
                </a:solidFill>
              </a:rPr>
              <a:t>-------------------------------------------------------------------------------------------------------------------------</a:t>
            </a:r>
          </a:p>
          <a:p>
            <a:r>
              <a:rPr lang="fr-FR" sz="1600" err="1">
                <a:solidFill>
                  <a:schemeClr val="tx1"/>
                </a:solidFill>
              </a:rPr>
              <a:t>Aggregate</a:t>
            </a:r>
            <a:r>
              <a:rPr lang="fr-FR" sz="1600">
                <a:solidFill>
                  <a:schemeClr val="tx1"/>
                </a:solidFill>
              </a:rPr>
              <a:t>  (</a:t>
            </a:r>
            <a:r>
              <a:rPr lang="fr-FR" sz="1600" err="1">
                <a:solidFill>
                  <a:schemeClr val="tx1"/>
                </a:solidFill>
              </a:rPr>
              <a:t>cost</a:t>
            </a:r>
            <a:r>
              <a:rPr lang="fr-FR" sz="1600">
                <a:solidFill>
                  <a:schemeClr val="tx1"/>
                </a:solidFill>
              </a:rPr>
              <a:t>=10000000212.05..10000000212.06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=1 </a:t>
            </a:r>
            <a:r>
              <a:rPr lang="fr-FR" sz="1600" err="1">
                <a:solidFill>
                  <a:schemeClr val="tx1"/>
                </a:solidFill>
              </a:rPr>
              <a:t>width</a:t>
            </a:r>
            <a:r>
              <a:rPr lang="fr-FR" sz="1600">
                <a:solidFill>
                  <a:schemeClr val="tx1"/>
                </a:solidFill>
              </a:rPr>
              <a:t>=8) (</a:t>
            </a:r>
            <a:r>
              <a:rPr lang="fr-FR" sz="1600" err="1">
                <a:solidFill>
                  <a:schemeClr val="tx1"/>
                </a:solidFill>
              </a:rPr>
              <a:t>actual</a:t>
            </a:r>
            <a:r>
              <a:rPr lang="fr-FR" sz="1600">
                <a:solidFill>
                  <a:schemeClr val="tx1"/>
                </a:solidFill>
              </a:rPr>
              <a:t> time=330.310..330.312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=1 </a:t>
            </a:r>
            <a:r>
              <a:rPr lang="fr-FR" sz="1600" err="1">
                <a:solidFill>
                  <a:schemeClr val="tx1"/>
                </a:solidFill>
              </a:rPr>
              <a:t>loops</a:t>
            </a:r>
            <a:r>
              <a:rPr lang="fr-FR" sz="1600">
                <a:solidFill>
                  <a:schemeClr val="tx1"/>
                </a:solidFill>
              </a:rPr>
              <a:t>=1)</a:t>
            </a:r>
          </a:p>
          <a:p>
            <a:r>
              <a:rPr lang="fr-FR" sz="1600">
                <a:solidFill>
                  <a:schemeClr val="tx1"/>
                </a:solidFill>
              </a:rPr>
              <a:t>   -&gt;  Seq Scan on </a:t>
            </a:r>
            <a:r>
              <a:rPr lang="fr-FR" sz="1600" err="1">
                <a:solidFill>
                  <a:schemeClr val="tx1"/>
                </a:solidFill>
              </a:rPr>
              <a:t>chessgame_table</a:t>
            </a:r>
            <a:r>
              <a:rPr lang="fr-FR" sz="1600">
                <a:solidFill>
                  <a:schemeClr val="tx1"/>
                </a:solidFill>
              </a:rPr>
              <a:t>  (</a:t>
            </a:r>
            <a:r>
              <a:rPr lang="fr-FR" sz="1600" err="1">
                <a:solidFill>
                  <a:schemeClr val="tx1"/>
                </a:solidFill>
              </a:rPr>
              <a:t>cost</a:t>
            </a:r>
            <a:r>
              <a:rPr lang="fr-FR" sz="1600">
                <a:solidFill>
                  <a:schemeClr val="tx1"/>
                </a:solidFill>
              </a:rPr>
              <a:t>=10000000000.00..10000000208.55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=1401 </a:t>
            </a:r>
            <a:r>
              <a:rPr lang="fr-FR" sz="1600" err="1">
                <a:solidFill>
                  <a:schemeClr val="tx1"/>
                </a:solidFill>
              </a:rPr>
              <a:t>width</a:t>
            </a:r>
            <a:r>
              <a:rPr lang="fr-FR" sz="1600">
                <a:solidFill>
                  <a:schemeClr val="tx1"/>
                </a:solidFill>
              </a:rPr>
              <a:t>=0) (</a:t>
            </a:r>
            <a:r>
              <a:rPr lang="fr-FR" sz="1600" err="1">
                <a:solidFill>
                  <a:schemeClr val="tx1"/>
                </a:solidFill>
              </a:rPr>
              <a:t>actual</a:t>
            </a:r>
            <a:r>
              <a:rPr lang="fr-FR" sz="1600">
                <a:solidFill>
                  <a:schemeClr val="tx1"/>
                </a:solidFill>
              </a:rPr>
              <a:t> time=10.012..330.165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=97 </a:t>
            </a:r>
            <a:r>
              <a:rPr lang="fr-FR" sz="1600" err="1">
                <a:solidFill>
                  <a:schemeClr val="tx1"/>
                </a:solidFill>
              </a:rPr>
              <a:t>loops</a:t>
            </a:r>
            <a:r>
              <a:rPr lang="fr-FR" sz="1600">
                <a:solidFill>
                  <a:schemeClr val="tx1"/>
                </a:solidFill>
              </a:rPr>
              <a:t>=1)</a:t>
            </a:r>
          </a:p>
          <a:p>
            <a:r>
              <a:rPr lang="fr-FR" sz="1600">
                <a:solidFill>
                  <a:schemeClr val="tx1"/>
                </a:solidFill>
              </a:rPr>
              <a:t>         </a:t>
            </a:r>
            <a:r>
              <a:rPr lang="fr-FR" sz="1600" err="1">
                <a:solidFill>
                  <a:schemeClr val="tx1"/>
                </a:solidFill>
              </a:rPr>
              <a:t>Filter</a:t>
            </a:r>
            <a:r>
              <a:rPr lang="fr-FR" sz="1600">
                <a:solidFill>
                  <a:schemeClr val="tx1"/>
                </a:solidFill>
              </a:rPr>
              <a:t>: </a:t>
            </a:r>
            <a:r>
              <a:rPr lang="fr-FR" sz="1600" err="1">
                <a:solidFill>
                  <a:schemeClr val="tx1"/>
                </a:solidFill>
              </a:rPr>
              <a:t>hasboard</a:t>
            </a:r>
            <a:r>
              <a:rPr lang="fr-FR" sz="1600">
                <a:solidFill>
                  <a:schemeClr val="tx1"/>
                </a:solidFill>
              </a:rPr>
              <a:t>(</a:t>
            </a:r>
            <a:r>
              <a:rPr lang="fr-FR" sz="1600" err="1">
                <a:solidFill>
                  <a:schemeClr val="tx1"/>
                </a:solidFill>
              </a:rPr>
              <a:t>p_chessgame</a:t>
            </a:r>
            <a:r>
              <a:rPr lang="fr-FR" sz="1600">
                <a:solidFill>
                  <a:schemeClr val="tx1"/>
                </a:solidFill>
              </a:rPr>
              <a:t>, '</a:t>
            </a:r>
            <a:r>
              <a:rPr lang="fr-FR" sz="1600" err="1">
                <a:solidFill>
                  <a:schemeClr val="tx1"/>
                </a:solidFill>
              </a:rPr>
              <a:t>rnbqkbnr</a:t>
            </a:r>
            <a:r>
              <a:rPr lang="fr-FR" sz="1600">
                <a:solidFill>
                  <a:schemeClr val="tx1"/>
                </a:solidFill>
              </a:rPr>
              <a:t>/pp2pppp/3p4/2p5/3PP3/5N2/PPP2PPP/RNBQKB1R b </a:t>
            </a:r>
            <a:r>
              <a:rPr lang="fr-FR" sz="1600" err="1">
                <a:solidFill>
                  <a:schemeClr val="tx1"/>
                </a:solidFill>
              </a:rPr>
              <a:t>KQkq</a:t>
            </a:r>
            <a:r>
              <a:rPr lang="fr-FR" sz="1600">
                <a:solidFill>
                  <a:schemeClr val="tx1"/>
                </a:solidFill>
              </a:rPr>
              <a:t> d3 0 3'::</a:t>
            </a:r>
            <a:r>
              <a:rPr lang="fr-FR" sz="1600" err="1">
                <a:solidFill>
                  <a:schemeClr val="tx1"/>
                </a:solidFill>
              </a:rPr>
              <a:t>chessboard</a:t>
            </a:r>
            <a:r>
              <a:rPr lang="fr-FR" sz="1600">
                <a:solidFill>
                  <a:schemeClr val="tx1"/>
                </a:solidFill>
              </a:rPr>
              <a:t>, 5)</a:t>
            </a:r>
          </a:p>
          <a:p>
            <a:r>
              <a:rPr lang="fr-FR" sz="1600">
                <a:solidFill>
                  <a:schemeClr val="tx1"/>
                </a:solidFill>
              </a:rPr>
              <a:t>         </a:t>
            </a:r>
            <a:r>
              <a:rPr lang="fr-FR" sz="1600" err="1">
                <a:solidFill>
                  <a:schemeClr val="tx1"/>
                </a:solidFill>
              </a:rPr>
              <a:t>Rows</a:t>
            </a:r>
            <a:r>
              <a:rPr lang="fr-FR" sz="1600">
                <a:solidFill>
                  <a:schemeClr val="tx1"/>
                </a:solidFill>
              </a:rPr>
              <a:t> </a:t>
            </a:r>
            <a:r>
              <a:rPr lang="fr-FR" sz="1600" err="1">
                <a:solidFill>
                  <a:schemeClr val="tx1"/>
                </a:solidFill>
              </a:rPr>
              <a:t>Removed</a:t>
            </a:r>
            <a:r>
              <a:rPr lang="fr-FR" sz="1600">
                <a:solidFill>
                  <a:schemeClr val="tx1"/>
                </a:solidFill>
              </a:rPr>
              <a:t> by </a:t>
            </a:r>
            <a:r>
              <a:rPr lang="fr-FR" sz="1600" err="1">
                <a:solidFill>
                  <a:schemeClr val="tx1"/>
                </a:solidFill>
              </a:rPr>
              <a:t>Filter</a:t>
            </a:r>
            <a:r>
              <a:rPr lang="fr-FR" sz="1600">
                <a:solidFill>
                  <a:schemeClr val="tx1"/>
                </a:solidFill>
              </a:rPr>
              <a:t>: 4107</a:t>
            </a:r>
          </a:p>
          <a:p>
            <a:r>
              <a:rPr lang="fr-FR" sz="1600">
                <a:solidFill>
                  <a:schemeClr val="tx1"/>
                </a:solidFill>
                <a:highlight>
                  <a:srgbClr val="FEF200"/>
                </a:highlight>
              </a:rPr>
              <a:t> Planning Time: 0.117 ms</a:t>
            </a:r>
          </a:p>
          <a:p>
            <a:r>
              <a:rPr lang="fr-FR" sz="1600">
                <a:solidFill>
                  <a:schemeClr val="tx1"/>
                </a:solidFill>
                <a:highlight>
                  <a:srgbClr val="FEF200"/>
                </a:highlight>
              </a:rPr>
              <a:t> </a:t>
            </a:r>
            <a:r>
              <a:rPr lang="fr-FR" sz="1600" err="1">
                <a:solidFill>
                  <a:schemeClr val="tx1"/>
                </a:solidFill>
                <a:highlight>
                  <a:srgbClr val="FEF200"/>
                </a:highlight>
              </a:rPr>
              <a:t>Execution</a:t>
            </a:r>
            <a:r>
              <a:rPr lang="fr-FR" sz="1600">
                <a:solidFill>
                  <a:schemeClr val="tx1"/>
                </a:solidFill>
                <a:highlight>
                  <a:srgbClr val="FEF200"/>
                </a:highlight>
              </a:rPr>
              <a:t> Time: 330.363 ms</a:t>
            </a:r>
          </a:p>
          <a:p>
            <a:pPr algn="ctr"/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567C8C-EA0A-4B4A-6D5D-E7CC46175602}"/>
              </a:ext>
            </a:extLst>
          </p:cNvPr>
          <p:cNvSpPr txBox="1"/>
          <p:nvPr/>
        </p:nvSpPr>
        <p:spPr>
          <a:xfrm>
            <a:off x="1109210" y="5511682"/>
            <a:ext cx="12181793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BE" sz="1600" b="1"/>
              <a:t>WITH GIN INDEX - QUERY PLAN  </a:t>
            </a:r>
            <a:r>
              <a:rPr lang="fr-BE" sz="1600"/>
              <a:t>                                                         </a:t>
            </a:r>
          </a:p>
          <a:p>
            <a:pPr algn="ctr"/>
            <a:r>
              <a:rPr lang="fr-BE" sz="1600"/>
              <a:t>--------------------------------------------------------------------------------------------------------------------------------</a:t>
            </a:r>
          </a:p>
          <a:p>
            <a:r>
              <a:rPr lang="fr-BE" sz="1600"/>
              <a:t> </a:t>
            </a:r>
            <a:r>
              <a:rPr lang="fr-BE" sz="1600" err="1"/>
              <a:t>Aggregate</a:t>
            </a:r>
            <a:r>
              <a:rPr lang="fr-BE" sz="1600"/>
              <a:t>  (</a:t>
            </a:r>
            <a:r>
              <a:rPr lang="fr-BE" sz="1600" err="1"/>
              <a:t>cost</a:t>
            </a:r>
            <a:r>
              <a:rPr lang="fr-BE" sz="1600"/>
              <a:t>=10000000212.05..10000000212.06 </a:t>
            </a:r>
            <a:r>
              <a:rPr lang="fr-BE" sz="1600" err="1"/>
              <a:t>rows</a:t>
            </a:r>
            <a:r>
              <a:rPr lang="fr-BE" sz="1600"/>
              <a:t>=1 </a:t>
            </a:r>
            <a:r>
              <a:rPr lang="fr-BE" sz="1600" err="1"/>
              <a:t>width</a:t>
            </a:r>
            <a:r>
              <a:rPr lang="fr-BE" sz="1600"/>
              <a:t>=8) (</a:t>
            </a:r>
            <a:r>
              <a:rPr lang="fr-BE" sz="1600" err="1"/>
              <a:t>actual</a:t>
            </a:r>
            <a:r>
              <a:rPr lang="fr-BE" sz="1600"/>
              <a:t> time=335.970..335.972 </a:t>
            </a:r>
            <a:r>
              <a:rPr lang="fr-BE" sz="1600" err="1"/>
              <a:t>rows</a:t>
            </a:r>
            <a:r>
              <a:rPr lang="fr-BE" sz="1600"/>
              <a:t>=1 </a:t>
            </a:r>
            <a:r>
              <a:rPr lang="fr-BE" sz="1600" err="1"/>
              <a:t>loops</a:t>
            </a:r>
            <a:r>
              <a:rPr lang="fr-BE" sz="1600"/>
              <a:t>=1)</a:t>
            </a:r>
          </a:p>
          <a:p>
            <a:r>
              <a:rPr lang="fr-BE" sz="1600"/>
              <a:t>   -&gt;  Seq Scan on </a:t>
            </a:r>
            <a:r>
              <a:rPr lang="fr-BE" sz="1600" err="1"/>
              <a:t>chessgame_table</a:t>
            </a:r>
            <a:r>
              <a:rPr lang="fr-BE" sz="1600"/>
              <a:t>  (</a:t>
            </a:r>
            <a:r>
              <a:rPr lang="fr-BE" sz="1600" err="1"/>
              <a:t>cost</a:t>
            </a:r>
            <a:r>
              <a:rPr lang="fr-BE" sz="1600"/>
              <a:t>=10000000000.00..10000000208.55 </a:t>
            </a:r>
            <a:r>
              <a:rPr lang="fr-BE" sz="1600" err="1"/>
              <a:t>rows</a:t>
            </a:r>
            <a:r>
              <a:rPr lang="fr-BE" sz="1600"/>
              <a:t>=1401 </a:t>
            </a:r>
            <a:r>
              <a:rPr lang="fr-BE" sz="1600" err="1"/>
              <a:t>width</a:t>
            </a:r>
            <a:r>
              <a:rPr lang="fr-BE" sz="1600"/>
              <a:t>=0) (</a:t>
            </a:r>
            <a:r>
              <a:rPr lang="fr-BE" sz="1600" err="1"/>
              <a:t>actual</a:t>
            </a:r>
            <a:r>
              <a:rPr lang="fr-BE" sz="1600"/>
              <a:t> time=8.451..335.818 </a:t>
            </a:r>
            <a:r>
              <a:rPr lang="fr-BE" sz="1600" err="1"/>
              <a:t>rows</a:t>
            </a:r>
            <a:r>
              <a:rPr lang="fr-BE" sz="1600"/>
              <a:t>=97 </a:t>
            </a:r>
            <a:r>
              <a:rPr lang="fr-BE" sz="1600" err="1"/>
              <a:t>loops</a:t>
            </a:r>
            <a:r>
              <a:rPr lang="fr-BE" sz="1600"/>
              <a:t>=1)</a:t>
            </a:r>
          </a:p>
          <a:p>
            <a:r>
              <a:rPr lang="fr-BE" sz="1600"/>
              <a:t>         </a:t>
            </a:r>
            <a:r>
              <a:rPr lang="fr-BE" sz="1600" err="1"/>
              <a:t>Filter</a:t>
            </a:r>
            <a:r>
              <a:rPr lang="fr-BE" sz="1600"/>
              <a:t>: </a:t>
            </a:r>
            <a:r>
              <a:rPr lang="fr-BE" sz="1600" err="1"/>
              <a:t>hasboard</a:t>
            </a:r>
            <a:r>
              <a:rPr lang="fr-BE" sz="1600"/>
              <a:t>(</a:t>
            </a:r>
            <a:r>
              <a:rPr lang="fr-BE" sz="1600" err="1"/>
              <a:t>p_chessgame</a:t>
            </a:r>
            <a:r>
              <a:rPr lang="fr-BE" sz="1600"/>
              <a:t>, '</a:t>
            </a:r>
            <a:r>
              <a:rPr lang="fr-BE" sz="1600" err="1"/>
              <a:t>rnbqkbnr</a:t>
            </a:r>
            <a:r>
              <a:rPr lang="fr-BE" sz="1600"/>
              <a:t>/pp2pppp/3p4/2p5/3PP3/5N2/PPP2PPP/RNBQKB1R b </a:t>
            </a:r>
            <a:r>
              <a:rPr lang="fr-BE" sz="1600" err="1"/>
              <a:t>KQkq</a:t>
            </a:r>
            <a:r>
              <a:rPr lang="fr-BE" sz="1600"/>
              <a:t> d3 0 3'::</a:t>
            </a:r>
            <a:r>
              <a:rPr lang="fr-BE" sz="1600" err="1"/>
              <a:t>chessboard</a:t>
            </a:r>
            <a:r>
              <a:rPr lang="fr-BE" sz="1600"/>
              <a:t>, 5)</a:t>
            </a:r>
          </a:p>
          <a:p>
            <a:r>
              <a:rPr lang="fr-BE" sz="1600"/>
              <a:t>         </a:t>
            </a:r>
            <a:r>
              <a:rPr lang="fr-BE" sz="1600" err="1"/>
              <a:t>Rows</a:t>
            </a:r>
            <a:r>
              <a:rPr lang="fr-BE" sz="1600"/>
              <a:t> </a:t>
            </a:r>
            <a:r>
              <a:rPr lang="fr-BE" sz="1600" err="1"/>
              <a:t>Removed</a:t>
            </a:r>
            <a:r>
              <a:rPr lang="fr-BE" sz="1600"/>
              <a:t> by </a:t>
            </a:r>
            <a:r>
              <a:rPr lang="fr-BE" sz="1600" err="1"/>
              <a:t>Filter</a:t>
            </a:r>
            <a:r>
              <a:rPr lang="fr-BE" sz="1600"/>
              <a:t>: 4107</a:t>
            </a:r>
          </a:p>
          <a:p>
            <a:r>
              <a:rPr lang="fr-BE" sz="1600">
                <a:highlight>
                  <a:srgbClr val="FEF200"/>
                </a:highlight>
              </a:rPr>
              <a:t> Planning Time: 0.178 ms</a:t>
            </a:r>
          </a:p>
          <a:p>
            <a:r>
              <a:rPr lang="fr-BE" sz="1600">
                <a:highlight>
                  <a:srgbClr val="FEF200"/>
                </a:highlight>
              </a:rPr>
              <a:t> </a:t>
            </a:r>
            <a:r>
              <a:rPr lang="fr-BE" sz="1600" err="1">
                <a:highlight>
                  <a:srgbClr val="FEF200"/>
                </a:highlight>
              </a:rPr>
              <a:t>Execution</a:t>
            </a:r>
            <a:r>
              <a:rPr lang="fr-BE" sz="1600">
                <a:highlight>
                  <a:srgbClr val="FEF200"/>
                </a:highlight>
              </a:rPr>
              <a:t> Time: 336.078 ms</a:t>
            </a:r>
          </a:p>
        </p:txBody>
      </p:sp>
    </p:spTree>
    <p:extLst>
      <p:ext uri="{BB962C8B-B14F-4D97-AF65-F5344CB8AC3E}">
        <p14:creationId xmlns:p14="http://schemas.microsoft.com/office/powerpoint/2010/main" val="3859658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45;p48">
            <a:extLst>
              <a:ext uri="{FF2B5EF4-FFF2-40B4-BE49-F238E27FC236}">
                <a16:creationId xmlns:a16="http://schemas.microsoft.com/office/drawing/2014/main" id="{5FE9D362-5C7F-36DA-7428-2CE92DFF84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2512855" y="2713070"/>
            <a:ext cx="1937451" cy="4547229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8" name="Google Shape;744;p48">
            <a:extLst>
              <a:ext uri="{FF2B5EF4-FFF2-40B4-BE49-F238E27FC236}">
                <a16:creationId xmlns:a16="http://schemas.microsoft.com/office/drawing/2014/main" id="{66B08A82-3E77-038C-C44B-E75270A7C6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0786" y="2713070"/>
            <a:ext cx="1946759" cy="4547229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9" name="Google Shape;746;p48">
            <a:extLst>
              <a:ext uri="{FF2B5EF4-FFF2-40B4-BE49-F238E27FC236}">
                <a16:creationId xmlns:a16="http://schemas.microsoft.com/office/drawing/2014/main" id="{8C11505C-BB1E-4E1E-EF8A-3B00E8D0EA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30293" y="5485356"/>
            <a:ext cx="1465218" cy="2383084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0" name="Google Shape;748;p48">
            <a:extLst>
              <a:ext uri="{FF2B5EF4-FFF2-40B4-BE49-F238E27FC236}">
                <a16:creationId xmlns:a16="http://schemas.microsoft.com/office/drawing/2014/main" id="{317DB24E-7981-D26A-CBEF-8A36F0DA13B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31735" y="5510618"/>
            <a:ext cx="1456798" cy="2357822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1" name="Google Shape;1154;p50">
            <a:extLst>
              <a:ext uri="{FF2B5EF4-FFF2-40B4-BE49-F238E27FC236}">
                <a16:creationId xmlns:a16="http://schemas.microsoft.com/office/drawing/2014/main" id="{797297AC-2BEB-935C-B441-0A463A95CD5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032"/>
          <a:stretch/>
        </p:blipFill>
        <p:spPr>
          <a:xfrm flipH="1">
            <a:off x="10109516" y="4281581"/>
            <a:ext cx="1638934" cy="3340808"/>
          </a:xfrm>
          <a:prstGeom prst="rect">
            <a:avLst/>
          </a:prstGeom>
          <a:noFill/>
          <a:ln>
            <a:noFill/>
          </a:ln>
          <a:effectLst>
            <a:reflection stA="50000" endPos="30000" fadeDir="5400012" sy="-100000" algn="bl" rotWithShape="0"/>
          </a:effectLst>
        </p:spPr>
      </p:pic>
      <p:pic>
        <p:nvPicPr>
          <p:cNvPr id="12" name="Google Shape;1156;p50">
            <a:extLst>
              <a:ext uri="{FF2B5EF4-FFF2-40B4-BE49-F238E27FC236}">
                <a16:creationId xmlns:a16="http://schemas.microsoft.com/office/drawing/2014/main" id="{74C5F33B-CE42-7665-51EC-A81C215EC3C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99" b="189"/>
          <a:stretch/>
        </p:blipFill>
        <p:spPr>
          <a:xfrm flipH="1">
            <a:off x="2874698" y="4281581"/>
            <a:ext cx="1576976" cy="3340808"/>
          </a:xfrm>
          <a:prstGeom prst="rect">
            <a:avLst/>
          </a:prstGeom>
          <a:noFill/>
          <a:ln>
            <a:noFill/>
          </a:ln>
          <a:effectLst>
            <a:reflection stA="50000" endPos="30000" fadeDir="5400012" sy="-100000" algn="bl" rotWithShape="0"/>
          </a:effectLst>
        </p:spPr>
      </p:pic>
      <p:sp>
        <p:nvSpPr>
          <p:cNvPr id="6" name="Google Shape;339;p38">
            <a:extLst>
              <a:ext uri="{FF2B5EF4-FFF2-40B4-BE49-F238E27FC236}">
                <a16:creationId xmlns:a16="http://schemas.microsoft.com/office/drawing/2014/main" id="{A71A2F8A-E5E1-9B5E-BFEB-F7B54B1CB87B}"/>
              </a:ext>
            </a:extLst>
          </p:cNvPr>
          <p:cNvSpPr txBox="1">
            <a:spLocks/>
          </p:cNvSpPr>
          <p:nvPr/>
        </p:nvSpPr>
        <p:spPr>
          <a:xfrm>
            <a:off x="3386270" y="1491084"/>
            <a:ext cx="7627672" cy="2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" sz="7200" kern="0">
                <a:solidFill>
                  <a:schemeClr val="tx1"/>
                </a:solidFill>
                <a:latin typeface="Broadway" panose="04040905080B02020502" pitchFamily="82" charset="0"/>
              </a:rPr>
              <a:t>Thank you !</a:t>
            </a:r>
            <a:endParaRPr lang="fr-FR" sz="7200" kern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02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47;p48">
            <a:extLst>
              <a:ext uri="{FF2B5EF4-FFF2-40B4-BE49-F238E27FC236}">
                <a16:creationId xmlns:a16="http://schemas.microsoft.com/office/drawing/2014/main" id="{9656FD47-7185-2E57-6A3E-D5A99C8817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673881">
            <a:off x="13172372" y="-57599"/>
            <a:ext cx="1634241" cy="2896311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3" name="Google Shape;341;p38">
            <a:extLst>
              <a:ext uri="{FF2B5EF4-FFF2-40B4-BE49-F238E27FC236}">
                <a16:creationId xmlns:a16="http://schemas.microsoft.com/office/drawing/2014/main" id="{0782B774-4C42-9F8E-37AE-F5403614B0F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14791" flipH="1">
            <a:off x="-419102" y="-180877"/>
            <a:ext cx="1634241" cy="3002728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sp>
        <p:nvSpPr>
          <p:cNvPr id="6" name="Google Shape;198;p31">
            <a:extLst>
              <a:ext uri="{FF2B5EF4-FFF2-40B4-BE49-F238E27FC236}">
                <a16:creationId xmlns:a16="http://schemas.microsoft.com/office/drawing/2014/main" id="{3400F45F-125D-72FB-85F1-5C3F5629E133}"/>
              </a:ext>
            </a:extLst>
          </p:cNvPr>
          <p:cNvSpPr txBox="1">
            <a:spLocks/>
          </p:cNvSpPr>
          <p:nvPr/>
        </p:nvSpPr>
        <p:spPr>
          <a:xfrm>
            <a:off x="1367577" y="581222"/>
            <a:ext cx="12132463" cy="147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fr-FR" sz="4400" err="1">
                <a:latin typeface="Broadway" panose="04040905080B02020502" pitchFamily="82" charset="0"/>
              </a:rPr>
              <a:t>Create</a:t>
            </a:r>
            <a:r>
              <a:rPr lang="fr-FR" sz="4400">
                <a:latin typeface="Broadway" panose="04040905080B02020502" pitchFamily="82" charset="0"/>
              </a:rPr>
              <a:t> a PostgreSQL extension</a:t>
            </a:r>
            <a:br>
              <a:rPr lang="fr-FR" sz="4400">
                <a:latin typeface="Broadway" panose="04040905080B02020502" pitchFamily="82" charset="0"/>
              </a:rPr>
            </a:br>
            <a:r>
              <a:rPr lang="fr-FR" sz="4400">
                <a:latin typeface="Broadway" panose="04040905080B02020502" pitchFamily="82" charset="0"/>
              </a:rPr>
              <a:t>to store Chess </a:t>
            </a:r>
            <a:r>
              <a:rPr lang="fr-FR" sz="4400" err="1">
                <a:latin typeface="Broadway" panose="04040905080B02020502" pitchFamily="82" charset="0"/>
              </a:rPr>
              <a:t>games</a:t>
            </a:r>
            <a:r>
              <a:rPr lang="fr-FR" sz="4400">
                <a:latin typeface="Broadway" panose="04040905080B02020502" pitchFamily="82" charset="0"/>
              </a:rPr>
              <a:t>:</a:t>
            </a:r>
            <a:endParaRPr lang="fr-FR" sz="4400" kern="0">
              <a:latin typeface="Broadway" panose="04040905080B02020502" pitchFamily="82" charset="0"/>
            </a:endParaRPr>
          </a:p>
        </p:txBody>
      </p:sp>
      <p:sp>
        <p:nvSpPr>
          <p:cNvPr id="4" name="Google Shape;310;p37">
            <a:extLst>
              <a:ext uri="{FF2B5EF4-FFF2-40B4-BE49-F238E27FC236}">
                <a16:creationId xmlns:a16="http://schemas.microsoft.com/office/drawing/2014/main" id="{59691220-2BAE-7E21-8CD9-D7FDEDF226FA}"/>
              </a:ext>
            </a:extLst>
          </p:cNvPr>
          <p:cNvSpPr txBox="1">
            <a:spLocks/>
          </p:cNvSpPr>
          <p:nvPr/>
        </p:nvSpPr>
        <p:spPr>
          <a:xfrm>
            <a:off x="9526207" y="4293443"/>
            <a:ext cx="3631707" cy="1700552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00100" lvl="1" indent="-342900">
              <a:buFont typeface="+mj-lt"/>
              <a:buAutoNum type="arabicPeriod"/>
            </a:pPr>
            <a:r>
              <a:rPr lang="fr-BE" sz="2400">
                <a:latin typeface="Cinzel"/>
              </a:rPr>
              <a:t>B-</a:t>
            </a:r>
            <a:r>
              <a:rPr lang="fr-BE" sz="2400" err="1">
                <a:latin typeface="Cinzel"/>
              </a:rPr>
              <a:t>Tree</a:t>
            </a:r>
            <a:r>
              <a:rPr lang="fr-BE" sz="2400">
                <a:latin typeface="Cinzel"/>
              </a:rPr>
              <a:t> 	(</a:t>
            </a:r>
            <a:r>
              <a:rPr lang="fr-BE" sz="2400" err="1">
                <a:latin typeface="Cinzel"/>
              </a:rPr>
              <a:t>hasOpening</a:t>
            </a:r>
            <a:r>
              <a:rPr lang="fr-BE" sz="2400">
                <a:latin typeface="Cinzel"/>
              </a:rPr>
              <a:t>())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BE" sz="2400">
                <a:latin typeface="Cinzel"/>
              </a:rPr>
              <a:t>GIN	 	(</a:t>
            </a:r>
            <a:r>
              <a:rPr lang="fr-BE" sz="2400" err="1">
                <a:latin typeface="Cinzel"/>
              </a:rPr>
              <a:t>hasBoard</a:t>
            </a:r>
            <a:r>
              <a:rPr lang="fr-BE" sz="2400">
                <a:latin typeface="Cinzel"/>
              </a:rPr>
              <a:t>())</a:t>
            </a:r>
          </a:p>
        </p:txBody>
      </p:sp>
      <p:sp>
        <p:nvSpPr>
          <p:cNvPr id="7" name="Google Shape;312;p37">
            <a:extLst>
              <a:ext uri="{FF2B5EF4-FFF2-40B4-BE49-F238E27FC236}">
                <a16:creationId xmlns:a16="http://schemas.microsoft.com/office/drawing/2014/main" id="{966212D8-2E6D-3470-9897-49240533FE2E}"/>
              </a:ext>
            </a:extLst>
          </p:cNvPr>
          <p:cNvSpPr txBox="1">
            <a:spLocks/>
          </p:cNvSpPr>
          <p:nvPr/>
        </p:nvSpPr>
        <p:spPr>
          <a:xfrm>
            <a:off x="9526207" y="3149620"/>
            <a:ext cx="3631707" cy="1331229"/>
          </a:xfrm>
          <a:prstGeom prst="rect">
            <a:avLst/>
          </a:prstGeom>
        </p:spPr>
        <p:txBody>
          <a:bodyPr spcFirstLastPara="1" wrap="square" lIns="143979" tIns="143979" rIns="143979" bIns="14397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" sz="2800" kern="0">
                <a:latin typeface="Cinzel"/>
              </a:rPr>
              <a:t>INDEXES</a:t>
            </a:r>
            <a:r>
              <a:rPr lang="en" sz="2400" kern="0">
                <a:latin typeface="Cinzel"/>
              </a:rPr>
              <a:t> </a:t>
            </a:r>
          </a:p>
          <a:p>
            <a:pPr algn="ctr" defTabSz="914400"/>
            <a:r>
              <a:rPr lang="en" sz="2400" kern="0">
                <a:latin typeface="Cinzel"/>
              </a:rPr>
              <a:t>TO SUPPORT</a:t>
            </a:r>
          </a:p>
          <a:p>
            <a:pPr algn="ctr" defTabSz="914400"/>
            <a:r>
              <a:rPr lang="en" sz="2400" kern="0">
                <a:latin typeface="Cinzel"/>
              </a:rPr>
              <a:t>THE PREDICATES</a:t>
            </a:r>
            <a:endParaRPr lang="fr-FR" sz="2400" kern="0">
              <a:latin typeface="Cinzel"/>
            </a:endParaRPr>
          </a:p>
        </p:txBody>
      </p:sp>
      <p:sp>
        <p:nvSpPr>
          <p:cNvPr id="8" name="Google Shape;315;p37">
            <a:extLst>
              <a:ext uri="{FF2B5EF4-FFF2-40B4-BE49-F238E27FC236}">
                <a16:creationId xmlns:a16="http://schemas.microsoft.com/office/drawing/2014/main" id="{622BD915-1B3D-D975-45EF-78870A423013}"/>
              </a:ext>
            </a:extLst>
          </p:cNvPr>
          <p:cNvSpPr txBox="1">
            <a:spLocks/>
          </p:cNvSpPr>
          <p:nvPr/>
        </p:nvSpPr>
        <p:spPr>
          <a:xfrm>
            <a:off x="1242030" y="3149621"/>
            <a:ext cx="3631707" cy="1066778"/>
          </a:xfrm>
          <a:prstGeom prst="rect">
            <a:avLst/>
          </a:prstGeom>
        </p:spPr>
        <p:txBody>
          <a:bodyPr spcFirstLastPara="1" wrap="square" lIns="143979" tIns="143979" rIns="143979" bIns="14397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fr-FR" sz="2400">
                <a:latin typeface="Cinzel"/>
              </a:rPr>
              <a:t>DATA TYPES</a:t>
            </a:r>
          </a:p>
          <a:p>
            <a:pPr algn="ctr" defTabSz="914400"/>
            <a:r>
              <a:rPr lang="fr-FR" sz="2400">
                <a:latin typeface="Cinzel"/>
              </a:rPr>
              <a:t>TO REPRESENT THE DATA</a:t>
            </a:r>
          </a:p>
        </p:txBody>
      </p:sp>
      <p:sp>
        <p:nvSpPr>
          <p:cNvPr id="9" name="Google Shape;316;p37">
            <a:extLst>
              <a:ext uri="{FF2B5EF4-FFF2-40B4-BE49-F238E27FC236}">
                <a16:creationId xmlns:a16="http://schemas.microsoft.com/office/drawing/2014/main" id="{D65F6885-C85C-E30D-C3BF-5C6CD80112AB}"/>
              </a:ext>
            </a:extLst>
          </p:cNvPr>
          <p:cNvSpPr txBox="1">
            <a:spLocks/>
          </p:cNvSpPr>
          <p:nvPr/>
        </p:nvSpPr>
        <p:spPr>
          <a:xfrm>
            <a:off x="1242030" y="4285864"/>
            <a:ext cx="3631707" cy="1740266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00100" lvl="1" indent="-342900">
              <a:buFont typeface="+mj-lt"/>
              <a:buAutoNum type="arabicPeriod"/>
            </a:pPr>
            <a:r>
              <a:rPr lang="fr-FR" sz="2400" err="1">
                <a:latin typeface="Cinzel"/>
              </a:rPr>
              <a:t>ChessGame</a:t>
            </a:r>
            <a:r>
              <a:rPr lang="fr-FR" sz="2400">
                <a:latin typeface="Cinzel"/>
              </a:rPr>
              <a:t> : </a:t>
            </a:r>
          </a:p>
          <a:p>
            <a:pPr lvl="2"/>
            <a:r>
              <a:rPr lang="fr-FR" sz="2400" err="1">
                <a:latin typeface="Cinzel"/>
              </a:rPr>
              <a:t>Sequence</a:t>
            </a:r>
            <a:r>
              <a:rPr lang="fr-FR" sz="2400">
                <a:latin typeface="Cinzel"/>
              </a:rPr>
              <a:t> of moves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400" err="1">
                <a:latin typeface="Cinzel"/>
              </a:rPr>
              <a:t>ChessBoard</a:t>
            </a:r>
            <a:r>
              <a:rPr lang="fr-FR" sz="2400">
                <a:latin typeface="Cinzel"/>
              </a:rPr>
              <a:t> : </a:t>
            </a:r>
          </a:p>
          <a:p>
            <a:pPr lvl="2"/>
            <a:r>
              <a:rPr lang="fr-FR" sz="2400" err="1">
                <a:latin typeface="Cinzel"/>
              </a:rPr>
              <a:t>Board</a:t>
            </a:r>
            <a:r>
              <a:rPr lang="fr-FR" sz="2400">
                <a:latin typeface="Cinzel"/>
              </a:rPr>
              <a:t> State</a:t>
            </a:r>
          </a:p>
        </p:txBody>
      </p:sp>
      <p:sp>
        <p:nvSpPr>
          <p:cNvPr id="10" name="Google Shape;317;p37">
            <a:extLst>
              <a:ext uri="{FF2B5EF4-FFF2-40B4-BE49-F238E27FC236}">
                <a16:creationId xmlns:a16="http://schemas.microsoft.com/office/drawing/2014/main" id="{D7293684-5876-FC1C-1AFD-B1ADF3F3E1B4}"/>
              </a:ext>
            </a:extLst>
          </p:cNvPr>
          <p:cNvSpPr txBox="1">
            <a:spLocks/>
          </p:cNvSpPr>
          <p:nvPr/>
        </p:nvSpPr>
        <p:spPr>
          <a:xfrm>
            <a:off x="5384261" y="4612660"/>
            <a:ext cx="3631707" cy="1066777"/>
          </a:xfrm>
          <a:prstGeom prst="rect">
            <a:avLst/>
          </a:prstGeom>
        </p:spPr>
        <p:txBody>
          <a:bodyPr spcFirstLastPara="1" wrap="square" lIns="143979" tIns="143979" rIns="143979" bIns="14397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" sz="2400" kern="0">
                <a:latin typeface="Cinzel"/>
              </a:rPr>
              <a:t>FUNCTIONS</a:t>
            </a:r>
          </a:p>
          <a:p>
            <a:pPr algn="ctr" defTabSz="914400"/>
            <a:r>
              <a:rPr lang="en" sz="2400" kern="0">
                <a:latin typeface="Cinzel"/>
              </a:rPr>
              <a:t>WITH THESE DATA TYPES</a:t>
            </a:r>
            <a:endParaRPr lang="fr-FR" sz="2400" kern="0">
              <a:latin typeface="Cinzel"/>
            </a:endParaRPr>
          </a:p>
        </p:txBody>
      </p:sp>
      <p:sp>
        <p:nvSpPr>
          <p:cNvPr id="11" name="Google Shape;318;p37">
            <a:extLst>
              <a:ext uri="{FF2B5EF4-FFF2-40B4-BE49-F238E27FC236}">
                <a16:creationId xmlns:a16="http://schemas.microsoft.com/office/drawing/2014/main" id="{FFDE6EDC-B6D6-E2EB-4D55-75F6B30146C9}"/>
              </a:ext>
            </a:extLst>
          </p:cNvPr>
          <p:cNvSpPr txBox="1">
            <a:spLocks/>
          </p:cNvSpPr>
          <p:nvPr/>
        </p:nvSpPr>
        <p:spPr>
          <a:xfrm>
            <a:off x="4624549" y="5797529"/>
            <a:ext cx="5455919" cy="1700552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fr-BE" sz="2400" err="1">
                <a:latin typeface="Cinzel"/>
              </a:rPr>
              <a:t>getBoard</a:t>
            </a:r>
            <a:r>
              <a:rPr lang="fr-BE" sz="2400">
                <a:latin typeface="Cinzel"/>
              </a:rPr>
              <a:t>(</a:t>
            </a:r>
            <a:r>
              <a:rPr lang="fr-BE" sz="2400" err="1">
                <a:latin typeface="Cinzel"/>
              </a:rPr>
              <a:t>chessgame</a:t>
            </a:r>
            <a:r>
              <a:rPr lang="fr-BE" sz="2400">
                <a:latin typeface="Cinzel"/>
              </a:rPr>
              <a:t>, </a:t>
            </a:r>
            <a:r>
              <a:rPr lang="fr-BE" sz="2400" err="1">
                <a:latin typeface="Cinzel"/>
              </a:rPr>
              <a:t>int</a:t>
            </a:r>
            <a:r>
              <a:rPr lang="fr-BE" sz="2400">
                <a:latin typeface="Cinzel"/>
              </a:rPr>
              <a:t>) 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err="1">
                <a:latin typeface="Cinzel"/>
              </a:rPr>
              <a:t>getFirstMoves</a:t>
            </a:r>
            <a:r>
              <a:rPr lang="fr-BE" sz="2400">
                <a:latin typeface="Cinzel"/>
              </a:rPr>
              <a:t>(</a:t>
            </a:r>
            <a:r>
              <a:rPr lang="fr-BE" sz="2400" err="1">
                <a:latin typeface="Cinzel"/>
              </a:rPr>
              <a:t>chessgame</a:t>
            </a:r>
            <a:r>
              <a:rPr lang="fr-BE" sz="2400">
                <a:latin typeface="Cinzel"/>
              </a:rPr>
              <a:t>, </a:t>
            </a:r>
            <a:r>
              <a:rPr lang="fr-BE" sz="2400" err="1">
                <a:latin typeface="Cinzel"/>
              </a:rPr>
              <a:t>int</a:t>
            </a:r>
            <a:r>
              <a:rPr lang="fr-BE" sz="2400">
                <a:latin typeface="Cinzel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err="1">
                <a:latin typeface="Cinzel"/>
              </a:rPr>
              <a:t>hasOpening</a:t>
            </a:r>
            <a:r>
              <a:rPr lang="fr-BE" sz="2400">
                <a:latin typeface="Cinzel"/>
              </a:rPr>
              <a:t>(</a:t>
            </a:r>
            <a:r>
              <a:rPr lang="fr-BE" sz="2400" err="1">
                <a:latin typeface="Cinzel"/>
              </a:rPr>
              <a:t>chessgame</a:t>
            </a:r>
            <a:r>
              <a:rPr lang="fr-BE" sz="2400">
                <a:latin typeface="Cinzel"/>
              </a:rPr>
              <a:t>, </a:t>
            </a:r>
            <a:r>
              <a:rPr lang="fr-BE" sz="2400" err="1">
                <a:latin typeface="Cinzel"/>
              </a:rPr>
              <a:t>chessgame</a:t>
            </a:r>
            <a:r>
              <a:rPr lang="fr-BE" sz="2400">
                <a:latin typeface="Cinzel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err="1">
                <a:latin typeface="Cinzel"/>
              </a:rPr>
              <a:t>hasBoard</a:t>
            </a:r>
            <a:r>
              <a:rPr lang="fr-BE" sz="2400">
                <a:latin typeface="Cinzel"/>
              </a:rPr>
              <a:t>(</a:t>
            </a:r>
            <a:r>
              <a:rPr lang="fr-BE" sz="2400" err="1">
                <a:latin typeface="Cinzel"/>
              </a:rPr>
              <a:t>chessgame</a:t>
            </a:r>
            <a:r>
              <a:rPr lang="fr-BE" sz="2400">
                <a:latin typeface="Cinzel"/>
              </a:rPr>
              <a:t>, </a:t>
            </a:r>
            <a:r>
              <a:rPr lang="fr-BE" sz="2400" err="1">
                <a:latin typeface="Cinzel"/>
              </a:rPr>
              <a:t>chessboard</a:t>
            </a:r>
            <a:r>
              <a:rPr lang="fr-BE" sz="2400">
                <a:latin typeface="Cinzel"/>
              </a:rPr>
              <a:t>, </a:t>
            </a:r>
            <a:r>
              <a:rPr lang="fr-BE" sz="2400" err="1">
                <a:latin typeface="Cinzel"/>
              </a:rPr>
              <a:t>int</a:t>
            </a:r>
            <a:r>
              <a:rPr lang="fr-BE" sz="2400">
                <a:latin typeface="Cinzel"/>
              </a:rPr>
              <a:t>)</a:t>
            </a:r>
          </a:p>
        </p:txBody>
      </p:sp>
      <p:sp>
        <p:nvSpPr>
          <p:cNvPr id="12" name="Google Shape;323;p37">
            <a:extLst>
              <a:ext uri="{FF2B5EF4-FFF2-40B4-BE49-F238E27FC236}">
                <a16:creationId xmlns:a16="http://schemas.microsoft.com/office/drawing/2014/main" id="{F2A80C57-7EA4-0F97-0286-A4D2689FBE8D}"/>
              </a:ext>
            </a:extLst>
          </p:cNvPr>
          <p:cNvSpPr/>
          <p:nvPr/>
        </p:nvSpPr>
        <p:spPr>
          <a:xfrm>
            <a:off x="2607011" y="2170673"/>
            <a:ext cx="901903" cy="901903"/>
          </a:xfrm>
          <a:prstGeom prst="ellipse">
            <a:avLst/>
          </a:prstGeom>
          <a:solidFill>
            <a:schemeClr val="tx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3499"/>
          </a:p>
        </p:txBody>
      </p:sp>
      <p:sp>
        <p:nvSpPr>
          <p:cNvPr id="13" name="Google Shape;325;p37">
            <a:extLst>
              <a:ext uri="{FF2B5EF4-FFF2-40B4-BE49-F238E27FC236}">
                <a16:creationId xmlns:a16="http://schemas.microsoft.com/office/drawing/2014/main" id="{B83446C3-1F10-1F4F-C1B7-9E30E6055D5B}"/>
              </a:ext>
            </a:extLst>
          </p:cNvPr>
          <p:cNvSpPr/>
          <p:nvPr/>
        </p:nvSpPr>
        <p:spPr>
          <a:xfrm>
            <a:off x="6761437" y="3633713"/>
            <a:ext cx="901903" cy="90190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3499"/>
          </a:p>
        </p:txBody>
      </p:sp>
      <p:sp>
        <p:nvSpPr>
          <p:cNvPr id="14" name="Google Shape;327;p37">
            <a:extLst>
              <a:ext uri="{FF2B5EF4-FFF2-40B4-BE49-F238E27FC236}">
                <a16:creationId xmlns:a16="http://schemas.microsoft.com/office/drawing/2014/main" id="{9D459903-AA01-A9F9-CC61-2D63BFFC92FA}"/>
              </a:ext>
            </a:extLst>
          </p:cNvPr>
          <p:cNvSpPr/>
          <p:nvPr/>
        </p:nvSpPr>
        <p:spPr>
          <a:xfrm>
            <a:off x="10891306" y="2170673"/>
            <a:ext cx="901903" cy="901903"/>
          </a:xfrm>
          <a:prstGeom prst="ellipse">
            <a:avLst/>
          </a:prstGeom>
          <a:solidFill>
            <a:schemeClr val="tx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3499"/>
          </a:p>
        </p:txBody>
      </p:sp>
      <p:sp>
        <p:nvSpPr>
          <p:cNvPr id="15" name="Google Shape;329;p37">
            <a:extLst>
              <a:ext uri="{FF2B5EF4-FFF2-40B4-BE49-F238E27FC236}">
                <a16:creationId xmlns:a16="http://schemas.microsoft.com/office/drawing/2014/main" id="{2C2938CA-9716-D678-83C4-E6B323453D64}"/>
              </a:ext>
            </a:extLst>
          </p:cNvPr>
          <p:cNvSpPr txBox="1">
            <a:spLocks/>
          </p:cNvSpPr>
          <p:nvPr/>
        </p:nvSpPr>
        <p:spPr>
          <a:xfrm>
            <a:off x="2606853" y="2357996"/>
            <a:ext cx="901903" cy="527252"/>
          </a:xfrm>
          <a:prstGeom prst="rect">
            <a:avLst/>
          </a:prstGeom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endParaRPr lang="fr-FR" kern="0"/>
          </a:p>
        </p:txBody>
      </p:sp>
      <p:sp>
        <p:nvSpPr>
          <p:cNvPr id="16" name="Google Shape;331;p37">
            <a:extLst>
              <a:ext uri="{FF2B5EF4-FFF2-40B4-BE49-F238E27FC236}">
                <a16:creationId xmlns:a16="http://schemas.microsoft.com/office/drawing/2014/main" id="{2642B478-E2E8-7D8A-893A-53FCD4827093}"/>
              </a:ext>
            </a:extLst>
          </p:cNvPr>
          <p:cNvSpPr txBox="1">
            <a:spLocks/>
          </p:cNvSpPr>
          <p:nvPr/>
        </p:nvSpPr>
        <p:spPr>
          <a:xfrm>
            <a:off x="6749021" y="3820957"/>
            <a:ext cx="901903" cy="527252"/>
          </a:xfrm>
          <a:prstGeom prst="rect">
            <a:avLst/>
          </a:prstGeom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endParaRPr lang="fr-FR" kern="0"/>
          </a:p>
        </p:txBody>
      </p:sp>
      <p:sp>
        <p:nvSpPr>
          <p:cNvPr id="17" name="Google Shape;333;p37">
            <a:extLst>
              <a:ext uri="{FF2B5EF4-FFF2-40B4-BE49-F238E27FC236}">
                <a16:creationId xmlns:a16="http://schemas.microsoft.com/office/drawing/2014/main" id="{BA31303F-A045-2D33-D685-90FF6A153C03}"/>
              </a:ext>
            </a:extLst>
          </p:cNvPr>
          <p:cNvSpPr txBox="1">
            <a:spLocks/>
          </p:cNvSpPr>
          <p:nvPr/>
        </p:nvSpPr>
        <p:spPr>
          <a:xfrm>
            <a:off x="10891209" y="2357917"/>
            <a:ext cx="901903" cy="527252"/>
          </a:xfrm>
          <a:prstGeom prst="rect">
            <a:avLst/>
          </a:prstGeom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endParaRPr lang="fr-FR" kern="0"/>
          </a:p>
        </p:txBody>
      </p:sp>
      <p:grpSp>
        <p:nvGrpSpPr>
          <p:cNvPr id="20" name="Google Shape;576;p42">
            <a:extLst>
              <a:ext uri="{FF2B5EF4-FFF2-40B4-BE49-F238E27FC236}">
                <a16:creationId xmlns:a16="http://schemas.microsoft.com/office/drawing/2014/main" id="{660C9DD6-6C84-B38D-EA17-A4C4E01F9064}"/>
              </a:ext>
            </a:extLst>
          </p:cNvPr>
          <p:cNvGrpSpPr/>
          <p:nvPr/>
        </p:nvGrpSpPr>
        <p:grpSpPr>
          <a:xfrm>
            <a:off x="11028921" y="2305521"/>
            <a:ext cx="632044" cy="632044"/>
            <a:chOff x="5194170" y="2718655"/>
            <a:chExt cx="401342" cy="401342"/>
          </a:xfrm>
          <a:solidFill>
            <a:schemeClr val="bg1"/>
          </a:solidFill>
        </p:grpSpPr>
        <p:sp>
          <p:nvSpPr>
            <p:cNvPr id="21" name="Google Shape;577;p42">
              <a:extLst>
                <a:ext uri="{FF2B5EF4-FFF2-40B4-BE49-F238E27FC236}">
                  <a16:creationId xmlns:a16="http://schemas.microsoft.com/office/drawing/2014/main" id="{8BB0AC43-0A36-3B87-5E38-581DC2B01C33}"/>
                </a:ext>
              </a:extLst>
            </p:cNvPr>
            <p:cNvSpPr/>
            <p:nvPr/>
          </p:nvSpPr>
          <p:spPr>
            <a:xfrm>
              <a:off x="5435632" y="2903608"/>
              <a:ext cx="101787" cy="102080"/>
            </a:xfrm>
            <a:custGeom>
              <a:avLst/>
              <a:gdLst/>
              <a:ahLst/>
              <a:cxnLst/>
              <a:rect l="l" t="t" r="r" b="b"/>
              <a:pathLst>
                <a:path w="3471" h="3481" extrusionOk="0">
                  <a:moveTo>
                    <a:pt x="1740" y="536"/>
                  </a:moveTo>
                  <a:cubicBezTo>
                    <a:pt x="1963" y="536"/>
                    <a:pt x="2142" y="715"/>
                    <a:pt x="2142" y="938"/>
                  </a:cubicBezTo>
                  <a:lnTo>
                    <a:pt x="2142" y="1740"/>
                  </a:lnTo>
                  <a:cubicBezTo>
                    <a:pt x="2142" y="1963"/>
                    <a:pt x="1963" y="2142"/>
                    <a:pt x="1740" y="2142"/>
                  </a:cubicBezTo>
                  <a:lnTo>
                    <a:pt x="937" y="2142"/>
                  </a:lnTo>
                  <a:cubicBezTo>
                    <a:pt x="714" y="2142"/>
                    <a:pt x="536" y="1963"/>
                    <a:pt x="536" y="1740"/>
                  </a:cubicBezTo>
                  <a:cubicBezTo>
                    <a:pt x="536" y="1517"/>
                    <a:pt x="714" y="1339"/>
                    <a:pt x="937" y="1339"/>
                  </a:cubicBezTo>
                  <a:lnTo>
                    <a:pt x="1339" y="1339"/>
                  </a:lnTo>
                  <a:lnTo>
                    <a:pt x="1339" y="938"/>
                  </a:lnTo>
                  <a:cubicBezTo>
                    <a:pt x="1339" y="715"/>
                    <a:pt x="1517" y="536"/>
                    <a:pt x="1740" y="536"/>
                  </a:cubicBezTo>
                  <a:close/>
                  <a:moveTo>
                    <a:pt x="1740" y="1"/>
                  </a:moveTo>
                  <a:cubicBezTo>
                    <a:pt x="777" y="1"/>
                    <a:pt x="0" y="786"/>
                    <a:pt x="0" y="1740"/>
                  </a:cubicBezTo>
                  <a:cubicBezTo>
                    <a:pt x="0" y="2695"/>
                    <a:pt x="777" y="3480"/>
                    <a:pt x="1740" y="3480"/>
                  </a:cubicBezTo>
                  <a:cubicBezTo>
                    <a:pt x="2695" y="3480"/>
                    <a:pt x="3471" y="2695"/>
                    <a:pt x="3471" y="1740"/>
                  </a:cubicBezTo>
                  <a:cubicBezTo>
                    <a:pt x="3471" y="786"/>
                    <a:pt x="2695" y="1"/>
                    <a:pt x="1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22" name="Google Shape;578;p42">
              <a:extLst>
                <a:ext uri="{FF2B5EF4-FFF2-40B4-BE49-F238E27FC236}">
                  <a16:creationId xmlns:a16="http://schemas.microsoft.com/office/drawing/2014/main" id="{54D1DB5F-5701-A726-7BCF-33696FFDB46B}"/>
                </a:ext>
              </a:extLst>
            </p:cNvPr>
            <p:cNvSpPr/>
            <p:nvPr/>
          </p:nvSpPr>
          <p:spPr>
            <a:xfrm>
              <a:off x="5194170" y="2845017"/>
              <a:ext cx="401342" cy="219263"/>
            </a:xfrm>
            <a:custGeom>
              <a:avLst/>
              <a:gdLst/>
              <a:ahLst/>
              <a:cxnLst/>
              <a:rect l="l" t="t" r="r" b="b"/>
              <a:pathLst>
                <a:path w="13686" h="7477" extrusionOk="0">
                  <a:moveTo>
                    <a:pt x="3720" y="1196"/>
                  </a:moveTo>
                  <a:cubicBezTo>
                    <a:pt x="5121" y="1196"/>
                    <a:pt x="6254" y="2338"/>
                    <a:pt x="6254" y="3738"/>
                  </a:cubicBezTo>
                  <a:cubicBezTo>
                    <a:pt x="6254" y="5139"/>
                    <a:pt x="5121" y="6281"/>
                    <a:pt x="3720" y="6281"/>
                  </a:cubicBezTo>
                  <a:cubicBezTo>
                    <a:pt x="2320" y="6281"/>
                    <a:pt x="1178" y="5139"/>
                    <a:pt x="1178" y="3738"/>
                  </a:cubicBezTo>
                  <a:cubicBezTo>
                    <a:pt x="1178" y="2338"/>
                    <a:pt x="2320" y="1196"/>
                    <a:pt x="3720" y="1196"/>
                  </a:cubicBezTo>
                  <a:close/>
                  <a:moveTo>
                    <a:pt x="9974" y="1196"/>
                  </a:moveTo>
                  <a:cubicBezTo>
                    <a:pt x="11375" y="1196"/>
                    <a:pt x="12508" y="2338"/>
                    <a:pt x="12508" y="3738"/>
                  </a:cubicBezTo>
                  <a:cubicBezTo>
                    <a:pt x="12508" y="5139"/>
                    <a:pt x="11375" y="6281"/>
                    <a:pt x="9974" y="6281"/>
                  </a:cubicBezTo>
                  <a:cubicBezTo>
                    <a:pt x="8573" y="6281"/>
                    <a:pt x="7432" y="5139"/>
                    <a:pt x="7432" y="3738"/>
                  </a:cubicBezTo>
                  <a:cubicBezTo>
                    <a:pt x="7432" y="2338"/>
                    <a:pt x="8573" y="1196"/>
                    <a:pt x="9974" y="1196"/>
                  </a:cubicBezTo>
                  <a:close/>
                  <a:moveTo>
                    <a:pt x="1071" y="1"/>
                  </a:moveTo>
                  <a:cubicBezTo>
                    <a:pt x="482" y="1"/>
                    <a:pt x="0" y="473"/>
                    <a:pt x="0" y="1062"/>
                  </a:cubicBezTo>
                  <a:lnTo>
                    <a:pt x="0" y="6415"/>
                  </a:lnTo>
                  <a:cubicBezTo>
                    <a:pt x="0" y="7004"/>
                    <a:pt x="482" y="7476"/>
                    <a:pt x="1071" y="7476"/>
                  </a:cubicBezTo>
                  <a:lnTo>
                    <a:pt x="12615" y="7476"/>
                  </a:lnTo>
                  <a:cubicBezTo>
                    <a:pt x="13204" y="7476"/>
                    <a:pt x="13685" y="7004"/>
                    <a:pt x="13685" y="6415"/>
                  </a:cubicBezTo>
                  <a:lnTo>
                    <a:pt x="13685" y="1062"/>
                  </a:lnTo>
                  <a:cubicBezTo>
                    <a:pt x="13685" y="473"/>
                    <a:pt x="13204" y="1"/>
                    <a:pt x="12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23" name="Google Shape;579;p42">
              <a:extLst>
                <a:ext uri="{FF2B5EF4-FFF2-40B4-BE49-F238E27FC236}">
                  <a16:creationId xmlns:a16="http://schemas.microsoft.com/office/drawing/2014/main" id="{CECE88D5-8EA4-692C-ACD2-DFA519FD006F}"/>
                </a:ext>
              </a:extLst>
            </p:cNvPr>
            <p:cNvSpPr/>
            <p:nvPr/>
          </p:nvSpPr>
          <p:spPr>
            <a:xfrm>
              <a:off x="5252233" y="2903608"/>
              <a:ext cx="101816" cy="102080"/>
            </a:xfrm>
            <a:custGeom>
              <a:avLst/>
              <a:gdLst/>
              <a:ahLst/>
              <a:cxnLst/>
              <a:rect l="l" t="t" r="r" b="b"/>
              <a:pathLst>
                <a:path w="3472" h="3481" extrusionOk="0">
                  <a:moveTo>
                    <a:pt x="1740" y="536"/>
                  </a:moveTo>
                  <a:cubicBezTo>
                    <a:pt x="1963" y="536"/>
                    <a:pt x="2142" y="715"/>
                    <a:pt x="2142" y="938"/>
                  </a:cubicBezTo>
                  <a:lnTo>
                    <a:pt x="2142" y="1740"/>
                  </a:lnTo>
                  <a:cubicBezTo>
                    <a:pt x="2142" y="1812"/>
                    <a:pt x="2124" y="1883"/>
                    <a:pt x="2088" y="1946"/>
                  </a:cubicBezTo>
                  <a:lnTo>
                    <a:pt x="1687" y="2633"/>
                  </a:lnTo>
                  <a:cubicBezTo>
                    <a:pt x="1607" y="2766"/>
                    <a:pt x="1473" y="2838"/>
                    <a:pt x="1339" y="2838"/>
                  </a:cubicBezTo>
                  <a:cubicBezTo>
                    <a:pt x="1268" y="2838"/>
                    <a:pt x="1196" y="2820"/>
                    <a:pt x="1134" y="2784"/>
                  </a:cubicBezTo>
                  <a:cubicBezTo>
                    <a:pt x="946" y="2668"/>
                    <a:pt x="875" y="2427"/>
                    <a:pt x="991" y="2231"/>
                  </a:cubicBezTo>
                  <a:lnTo>
                    <a:pt x="1339" y="1633"/>
                  </a:lnTo>
                  <a:lnTo>
                    <a:pt x="1339" y="938"/>
                  </a:lnTo>
                  <a:cubicBezTo>
                    <a:pt x="1339" y="715"/>
                    <a:pt x="1517" y="536"/>
                    <a:pt x="1740" y="536"/>
                  </a:cubicBezTo>
                  <a:close/>
                  <a:moveTo>
                    <a:pt x="1740" y="1"/>
                  </a:moveTo>
                  <a:cubicBezTo>
                    <a:pt x="777" y="1"/>
                    <a:pt x="1" y="786"/>
                    <a:pt x="1" y="1740"/>
                  </a:cubicBezTo>
                  <a:cubicBezTo>
                    <a:pt x="1" y="2695"/>
                    <a:pt x="777" y="3480"/>
                    <a:pt x="1740" y="3480"/>
                  </a:cubicBezTo>
                  <a:cubicBezTo>
                    <a:pt x="2695" y="3480"/>
                    <a:pt x="3471" y="2695"/>
                    <a:pt x="3471" y="1740"/>
                  </a:cubicBezTo>
                  <a:cubicBezTo>
                    <a:pt x="3471" y="786"/>
                    <a:pt x="2695" y="1"/>
                    <a:pt x="1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24" name="Google Shape;580;p42">
              <a:extLst>
                <a:ext uri="{FF2B5EF4-FFF2-40B4-BE49-F238E27FC236}">
                  <a16:creationId xmlns:a16="http://schemas.microsoft.com/office/drawing/2014/main" id="{8BEB7795-63F0-81F3-573B-F499705A778B}"/>
                </a:ext>
              </a:extLst>
            </p:cNvPr>
            <p:cNvSpPr/>
            <p:nvPr/>
          </p:nvSpPr>
          <p:spPr>
            <a:xfrm>
              <a:off x="5489795" y="3087798"/>
              <a:ext cx="62550" cy="32199"/>
            </a:xfrm>
            <a:custGeom>
              <a:avLst/>
              <a:gdLst/>
              <a:ahLst/>
              <a:cxnLst/>
              <a:rect l="l" t="t" r="r" b="b"/>
              <a:pathLst>
                <a:path w="2133" h="1098" extrusionOk="0">
                  <a:moveTo>
                    <a:pt x="0" y="0"/>
                  </a:moveTo>
                  <a:lnTo>
                    <a:pt x="0" y="696"/>
                  </a:lnTo>
                  <a:cubicBezTo>
                    <a:pt x="0" y="919"/>
                    <a:pt x="179" y="1097"/>
                    <a:pt x="402" y="1097"/>
                  </a:cubicBezTo>
                  <a:lnTo>
                    <a:pt x="1731" y="1097"/>
                  </a:lnTo>
                  <a:cubicBezTo>
                    <a:pt x="1954" y="1097"/>
                    <a:pt x="2132" y="919"/>
                    <a:pt x="2132" y="696"/>
                  </a:cubicBezTo>
                  <a:lnTo>
                    <a:pt x="21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25" name="Google Shape;581;p42">
              <a:extLst>
                <a:ext uri="{FF2B5EF4-FFF2-40B4-BE49-F238E27FC236}">
                  <a16:creationId xmlns:a16="http://schemas.microsoft.com/office/drawing/2014/main" id="{F80296A3-989E-B27C-6778-FB39BE162BEE}"/>
                </a:ext>
              </a:extLst>
            </p:cNvPr>
            <p:cNvSpPr/>
            <p:nvPr/>
          </p:nvSpPr>
          <p:spPr>
            <a:xfrm>
              <a:off x="5237336" y="3087798"/>
              <a:ext cx="62814" cy="32199"/>
            </a:xfrm>
            <a:custGeom>
              <a:avLst/>
              <a:gdLst/>
              <a:ahLst/>
              <a:cxnLst/>
              <a:rect l="l" t="t" r="r" b="b"/>
              <a:pathLst>
                <a:path w="2142" h="1098" extrusionOk="0">
                  <a:moveTo>
                    <a:pt x="0" y="0"/>
                  </a:moveTo>
                  <a:lnTo>
                    <a:pt x="0" y="696"/>
                  </a:lnTo>
                  <a:cubicBezTo>
                    <a:pt x="0" y="919"/>
                    <a:pt x="179" y="1097"/>
                    <a:pt x="402" y="1097"/>
                  </a:cubicBezTo>
                  <a:lnTo>
                    <a:pt x="1740" y="1097"/>
                  </a:lnTo>
                  <a:cubicBezTo>
                    <a:pt x="1963" y="1097"/>
                    <a:pt x="2141" y="919"/>
                    <a:pt x="2141" y="696"/>
                  </a:cubicBezTo>
                  <a:lnTo>
                    <a:pt x="21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26" name="Google Shape;582;p42">
              <a:extLst>
                <a:ext uri="{FF2B5EF4-FFF2-40B4-BE49-F238E27FC236}">
                  <a16:creationId xmlns:a16="http://schemas.microsoft.com/office/drawing/2014/main" id="{26D45464-ACD8-D4C6-5081-08FB40987580}"/>
                </a:ext>
              </a:extLst>
            </p:cNvPr>
            <p:cNvSpPr/>
            <p:nvPr/>
          </p:nvSpPr>
          <p:spPr>
            <a:xfrm>
              <a:off x="5423081" y="2786161"/>
              <a:ext cx="117476" cy="35337"/>
            </a:xfrm>
            <a:custGeom>
              <a:avLst/>
              <a:gdLst/>
              <a:ahLst/>
              <a:cxnLst/>
              <a:rect l="l" t="t" r="r" b="b"/>
              <a:pathLst>
                <a:path w="4006" h="1205" extrusionOk="0">
                  <a:moveTo>
                    <a:pt x="830" y="0"/>
                  </a:moveTo>
                  <a:cubicBezTo>
                    <a:pt x="375" y="0"/>
                    <a:pt x="0" y="375"/>
                    <a:pt x="0" y="830"/>
                  </a:cubicBezTo>
                  <a:lnTo>
                    <a:pt x="0" y="1205"/>
                  </a:lnTo>
                  <a:lnTo>
                    <a:pt x="4006" y="1205"/>
                  </a:lnTo>
                  <a:lnTo>
                    <a:pt x="4006" y="830"/>
                  </a:lnTo>
                  <a:cubicBezTo>
                    <a:pt x="4006" y="375"/>
                    <a:pt x="3640" y="0"/>
                    <a:pt x="3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27" name="Google Shape;583;p42">
              <a:extLst>
                <a:ext uri="{FF2B5EF4-FFF2-40B4-BE49-F238E27FC236}">
                  <a16:creationId xmlns:a16="http://schemas.microsoft.com/office/drawing/2014/main" id="{754B79DB-C96C-591D-57C2-E6397021B72F}"/>
                </a:ext>
              </a:extLst>
            </p:cNvPr>
            <p:cNvSpPr/>
            <p:nvPr/>
          </p:nvSpPr>
          <p:spPr>
            <a:xfrm>
              <a:off x="5446629" y="2718655"/>
              <a:ext cx="70644" cy="43988"/>
            </a:xfrm>
            <a:custGeom>
              <a:avLst/>
              <a:gdLst/>
              <a:ahLst/>
              <a:cxnLst/>
              <a:rect l="l" t="t" r="r" b="b"/>
              <a:pathLst>
                <a:path w="2409" h="1500" extrusionOk="0">
                  <a:moveTo>
                    <a:pt x="402" y="1"/>
                  </a:moveTo>
                  <a:cubicBezTo>
                    <a:pt x="179" y="1"/>
                    <a:pt x="0" y="179"/>
                    <a:pt x="0" y="402"/>
                  </a:cubicBezTo>
                  <a:cubicBezTo>
                    <a:pt x="0" y="625"/>
                    <a:pt x="179" y="804"/>
                    <a:pt x="402" y="804"/>
                  </a:cubicBezTo>
                  <a:lnTo>
                    <a:pt x="803" y="804"/>
                  </a:lnTo>
                  <a:lnTo>
                    <a:pt x="803" y="1499"/>
                  </a:lnTo>
                  <a:lnTo>
                    <a:pt x="1606" y="1499"/>
                  </a:lnTo>
                  <a:lnTo>
                    <a:pt x="1606" y="804"/>
                  </a:lnTo>
                  <a:lnTo>
                    <a:pt x="2007" y="804"/>
                  </a:lnTo>
                  <a:cubicBezTo>
                    <a:pt x="2222" y="804"/>
                    <a:pt x="2409" y="625"/>
                    <a:pt x="2409" y="402"/>
                  </a:cubicBezTo>
                  <a:cubicBezTo>
                    <a:pt x="2409" y="179"/>
                    <a:pt x="2222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28" name="Google Shape;584;p42">
              <a:extLst>
                <a:ext uri="{FF2B5EF4-FFF2-40B4-BE49-F238E27FC236}">
                  <a16:creationId xmlns:a16="http://schemas.microsoft.com/office/drawing/2014/main" id="{7A2570C4-E48D-0F8A-BED5-9C93EB3AE7C0}"/>
                </a:ext>
              </a:extLst>
            </p:cNvPr>
            <p:cNvSpPr/>
            <p:nvPr/>
          </p:nvSpPr>
          <p:spPr>
            <a:xfrm>
              <a:off x="5272643" y="2718655"/>
              <a:ext cx="70673" cy="43988"/>
            </a:xfrm>
            <a:custGeom>
              <a:avLst/>
              <a:gdLst/>
              <a:ahLst/>
              <a:cxnLst/>
              <a:rect l="l" t="t" r="r" b="b"/>
              <a:pathLst>
                <a:path w="2410" h="1500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5"/>
                    <a:pt x="179" y="804"/>
                    <a:pt x="402" y="804"/>
                  </a:cubicBezTo>
                  <a:lnTo>
                    <a:pt x="804" y="804"/>
                  </a:lnTo>
                  <a:lnTo>
                    <a:pt x="804" y="1499"/>
                  </a:lnTo>
                  <a:lnTo>
                    <a:pt x="1606" y="1499"/>
                  </a:lnTo>
                  <a:lnTo>
                    <a:pt x="1606" y="804"/>
                  </a:lnTo>
                  <a:lnTo>
                    <a:pt x="2008" y="804"/>
                  </a:lnTo>
                  <a:cubicBezTo>
                    <a:pt x="2222" y="804"/>
                    <a:pt x="2409" y="625"/>
                    <a:pt x="2409" y="402"/>
                  </a:cubicBezTo>
                  <a:cubicBezTo>
                    <a:pt x="2409" y="179"/>
                    <a:pt x="2222" y="1"/>
                    <a:pt x="2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29" name="Google Shape;585;p42">
              <a:extLst>
                <a:ext uri="{FF2B5EF4-FFF2-40B4-BE49-F238E27FC236}">
                  <a16:creationId xmlns:a16="http://schemas.microsoft.com/office/drawing/2014/main" id="{1B9CAF2B-F726-F378-34D7-1A48916A2DBD}"/>
                </a:ext>
              </a:extLst>
            </p:cNvPr>
            <p:cNvSpPr/>
            <p:nvPr/>
          </p:nvSpPr>
          <p:spPr>
            <a:xfrm>
              <a:off x="5249095" y="2786161"/>
              <a:ext cx="117505" cy="35337"/>
            </a:xfrm>
            <a:custGeom>
              <a:avLst/>
              <a:gdLst/>
              <a:ahLst/>
              <a:cxnLst/>
              <a:rect l="l" t="t" r="r" b="b"/>
              <a:pathLst>
                <a:path w="4007" h="1205" extrusionOk="0">
                  <a:moveTo>
                    <a:pt x="830" y="0"/>
                  </a:moveTo>
                  <a:cubicBezTo>
                    <a:pt x="375" y="0"/>
                    <a:pt x="1" y="375"/>
                    <a:pt x="1" y="830"/>
                  </a:cubicBezTo>
                  <a:lnTo>
                    <a:pt x="1" y="1205"/>
                  </a:lnTo>
                  <a:lnTo>
                    <a:pt x="4006" y="1205"/>
                  </a:lnTo>
                  <a:lnTo>
                    <a:pt x="4006" y="830"/>
                  </a:lnTo>
                  <a:cubicBezTo>
                    <a:pt x="4006" y="375"/>
                    <a:pt x="3641" y="0"/>
                    <a:pt x="31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</p:grpSp>
      <p:grpSp>
        <p:nvGrpSpPr>
          <p:cNvPr id="30" name="Google Shape;565;p42">
            <a:extLst>
              <a:ext uri="{FF2B5EF4-FFF2-40B4-BE49-F238E27FC236}">
                <a16:creationId xmlns:a16="http://schemas.microsoft.com/office/drawing/2014/main" id="{B4F9641C-8144-E1AC-8E16-F7764D26BFF3}"/>
              </a:ext>
            </a:extLst>
          </p:cNvPr>
          <p:cNvGrpSpPr/>
          <p:nvPr/>
        </p:nvGrpSpPr>
        <p:grpSpPr>
          <a:xfrm>
            <a:off x="6870161" y="3768353"/>
            <a:ext cx="634907" cy="632460"/>
            <a:chOff x="4094893" y="2718655"/>
            <a:chExt cx="403160" cy="401606"/>
          </a:xfrm>
          <a:solidFill>
            <a:schemeClr val="bg1"/>
          </a:solidFill>
        </p:grpSpPr>
        <p:sp>
          <p:nvSpPr>
            <p:cNvPr id="31" name="Google Shape;566;p42">
              <a:extLst>
                <a:ext uri="{FF2B5EF4-FFF2-40B4-BE49-F238E27FC236}">
                  <a16:creationId xmlns:a16="http://schemas.microsoft.com/office/drawing/2014/main" id="{01EB15C9-3BA0-8D2C-3CAC-7F359ECB7629}"/>
                </a:ext>
              </a:extLst>
            </p:cNvPr>
            <p:cNvSpPr/>
            <p:nvPr/>
          </p:nvSpPr>
          <p:spPr>
            <a:xfrm>
              <a:off x="4244010" y="2851849"/>
              <a:ext cx="42404" cy="47096"/>
            </a:xfrm>
            <a:custGeom>
              <a:avLst/>
              <a:gdLst/>
              <a:ahLst/>
              <a:cxnLst/>
              <a:rect l="l" t="t" r="r" b="b"/>
              <a:pathLst>
                <a:path w="1446" h="1606" extrusionOk="0">
                  <a:moveTo>
                    <a:pt x="459" y="0"/>
                  </a:moveTo>
                  <a:cubicBezTo>
                    <a:pt x="382" y="0"/>
                    <a:pt x="303" y="23"/>
                    <a:pt x="232" y="71"/>
                  </a:cubicBezTo>
                  <a:cubicBezTo>
                    <a:pt x="45" y="187"/>
                    <a:pt x="0" y="437"/>
                    <a:pt x="116" y="624"/>
                  </a:cubicBezTo>
                  <a:lnTo>
                    <a:pt x="651" y="1427"/>
                  </a:lnTo>
                  <a:cubicBezTo>
                    <a:pt x="732" y="1543"/>
                    <a:pt x="857" y="1605"/>
                    <a:pt x="990" y="1605"/>
                  </a:cubicBezTo>
                  <a:cubicBezTo>
                    <a:pt x="1062" y="1605"/>
                    <a:pt x="1142" y="1578"/>
                    <a:pt x="1213" y="1534"/>
                  </a:cubicBezTo>
                  <a:cubicBezTo>
                    <a:pt x="1392" y="1409"/>
                    <a:pt x="1445" y="1168"/>
                    <a:pt x="1320" y="981"/>
                  </a:cubicBezTo>
                  <a:lnTo>
                    <a:pt x="785" y="178"/>
                  </a:lnTo>
                  <a:cubicBezTo>
                    <a:pt x="708" y="62"/>
                    <a:pt x="586" y="0"/>
                    <a:pt x="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32" name="Google Shape;567;p42">
              <a:extLst>
                <a:ext uri="{FF2B5EF4-FFF2-40B4-BE49-F238E27FC236}">
                  <a16:creationId xmlns:a16="http://schemas.microsoft.com/office/drawing/2014/main" id="{6C604616-43F7-4EFA-71A9-9E093B96ABF5}"/>
                </a:ext>
              </a:extLst>
            </p:cNvPr>
            <p:cNvSpPr/>
            <p:nvPr/>
          </p:nvSpPr>
          <p:spPr>
            <a:xfrm>
              <a:off x="4292661" y="2836043"/>
              <a:ext cx="23577" cy="47272"/>
            </a:xfrm>
            <a:custGeom>
              <a:avLst/>
              <a:gdLst/>
              <a:ahLst/>
              <a:cxnLst/>
              <a:rect l="l" t="t" r="r" b="b"/>
              <a:pathLst>
                <a:path w="804" h="1612" extrusionOk="0">
                  <a:moveTo>
                    <a:pt x="402" y="1"/>
                  </a:moveTo>
                  <a:cubicBezTo>
                    <a:pt x="181" y="1"/>
                    <a:pt x="0" y="187"/>
                    <a:pt x="0" y="405"/>
                  </a:cubicBezTo>
                  <a:lnTo>
                    <a:pt x="0" y="1199"/>
                  </a:lnTo>
                  <a:cubicBezTo>
                    <a:pt x="0" y="1404"/>
                    <a:pt x="152" y="1582"/>
                    <a:pt x="357" y="1609"/>
                  </a:cubicBezTo>
                  <a:cubicBezTo>
                    <a:pt x="372" y="1611"/>
                    <a:pt x="387" y="1611"/>
                    <a:pt x="401" y="1611"/>
                  </a:cubicBezTo>
                  <a:cubicBezTo>
                    <a:pt x="623" y="1611"/>
                    <a:pt x="803" y="1425"/>
                    <a:pt x="803" y="1208"/>
                  </a:cubicBezTo>
                  <a:lnTo>
                    <a:pt x="803" y="414"/>
                  </a:lnTo>
                  <a:cubicBezTo>
                    <a:pt x="803" y="208"/>
                    <a:pt x="652" y="30"/>
                    <a:pt x="447" y="3"/>
                  </a:cubicBezTo>
                  <a:cubicBezTo>
                    <a:pt x="432" y="2"/>
                    <a:pt x="417" y="1"/>
                    <a:pt x="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33" name="Google Shape;568;p42">
              <a:extLst>
                <a:ext uri="{FF2B5EF4-FFF2-40B4-BE49-F238E27FC236}">
                  <a16:creationId xmlns:a16="http://schemas.microsoft.com/office/drawing/2014/main" id="{CF6A1D5E-BD89-BD0D-5304-B1D49690EEEA}"/>
                </a:ext>
              </a:extLst>
            </p:cNvPr>
            <p:cNvSpPr/>
            <p:nvPr/>
          </p:nvSpPr>
          <p:spPr>
            <a:xfrm>
              <a:off x="4096447" y="2962493"/>
              <a:ext cx="190231" cy="72110"/>
            </a:xfrm>
            <a:custGeom>
              <a:avLst/>
              <a:gdLst/>
              <a:ahLst/>
              <a:cxnLst/>
              <a:rect l="l" t="t" r="r" b="b"/>
              <a:pathLst>
                <a:path w="6487" h="2459" extrusionOk="0">
                  <a:moveTo>
                    <a:pt x="5375" y="0"/>
                  </a:moveTo>
                  <a:cubicBezTo>
                    <a:pt x="5312" y="0"/>
                    <a:pt x="5248" y="6"/>
                    <a:pt x="5184" y="18"/>
                  </a:cubicBezTo>
                  <a:lnTo>
                    <a:pt x="973" y="758"/>
                  </a:lnTo>
                  <a:cubicBezTo>
                    <a:pt x="393" y="856"/>
                    <a:pt x="1" y="1410"/>
                    <a:pt x="108" y="1998"/>
                  </a:cubicBezTo>
                  <a:lnTo>
                    <a:pt x="126" y="2123"/>
                  </a:lnTo>
                  <a:cubicBezTo>
                    <a:pt x="158" y="2323"/>
                    <a:pt x="333" y="2459"/>
                    <a:pt x="524" y="2459"/>
                  </a:cubicBezTo>
                  <a:cubicBezTo>
                    <a:pt x="545" y="2459"/>
                    <a:pt x="567" y="2457"/>
                    <a:pt x="589" y="2453"/>
                  </a:cubicBezTo>
                  <a:lnTo>
                    <a:pt x="6121" y="1481"/>
                  </a:lnTo>
                  <a:cubicBezTo>
                    <a:pt x="6335" y="1436"/>
                    <a:pt x="6486" y="1231"/>
                    <a:pt x="6442" y="1008"/>
                  </a:cubicBezTo>
                  <a:lnTo>
                    <a:pt x="6424" y="883"/>
                  </a:lnTo>
                  <a:cubicBezTo>
                    <a:pt x="6329" y="368"/>
                    <a:pt x="5881" y="0"/>
                    <a:pt x="53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34" name="Google Shape;569;p42">
              <a:extLst>
                <a:ext uri="{FF2B5EF4-FFF2-40B4-BE49-F238E27FC236}">
                  <a16:creationId xmlns:a16="http://schemas.microsoft.com/office/drawing/2014/main" id="{9B03FBB6-3FDE-CDAB-233F-B074A9FC797B}"/>
                </a:ext>
              </a:extLst>
            </p:cNvPr>
            <p:cNvSpPr/>
            <p:nvPr/>
          </p:nvSpPr>
          <p:spPr>
            <a:xfrm>
              <a:off x="4094893" y="2785252"/>
              <a:ext cx="127945" cy="60644"/>
            </a:xfrm>
            <a:custGeom>
              <a:avLst/>
              <a:gdLst/>
              <a:ahLst/>
              <a:cxnLst/>
              <a:rect l="l" t="t" r="r" b="b"/>
              <a:pathLst>
                <a:path w="4363" h="2068" extrusionOk="0">
                  <a:moveTo>
                    <a:pt x="3499" y="0"/>
                  </a:moveTo>
                  <a:cubicBezTo>
                    <a:pt x="3451" y="0"/>
                    <a:pt x="3403" y="5"/>
                    <a:pt x="3354" y="13"/>
                  </a:cubicBezTo>
                  <a:lnTo>
                    <a:pt x="723" y="477"/>
                  </a:lnTo>
                  <a:cubicBezTo>
                    <a:pt x="286" y="549"/>
                    <a:pt x="0" y="968"/>
                    <a:pt x="72" y="1405"/>
                  </a:cubicBezTo>
                  <a:cubicBezTo>
                    <a:pt x="144" y="1797"/>
                    <a:pt x="481" y="2067"/>
                    <a:pt x="865" y="2067"/>
                  </a:cubicBezTo>
                  <a:cubicBezTo>
                    <a:pt x="909" y="2067"/>
                    <a:pt x="954" y="2064"/>
                    <a:pt x="999" y="2056"/>
                  </a:cubicBezTo>
                  <a:lnTo>
                    <a:pt x="3631" y="1592"/>
                  </a:lnTo>
                  <a:cubicBezTo>
                    <a:pt x="4068" y="1512"/>
                    <a:pt x="4363" y="1102"/>
                    <a:pt x="4282" y="665"/>
                  </a:cubicBezTo>
                  <a:cubicBezTo>
                    <a:pt x="4219" y="276"/>
                    <a:pt x="3880" y="0"/>
                    <a:pt x="34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35" name="Google Shape;570;p42">
              <a:extLst>
                <a:ext uri="{FF2B5EF4-FFF2-40B4-BE49-F238E27FC236}">
                  <a16:creationId xmlns:a16="http://schemas.microsoft.com/office/drawing/2014/main" id="{E4CBF435-CDE6-CD58-1A4E-5625A3EDC5B7}"/>
                </a:ext>
              </a:extLst>
            </p:cNvPr>
            <p:cNvSpPr/>
            <p:nvPr/>
          </p:nvSpPr>
          <p:spPr>
            <a:xfrm>
              <a:off x="4127062" y="2856277"/>
              <a:ext cx="111200" cy="104133"/>
            </a:xfrm>
            <a:custGeom>
              <a:avLst/>
              <a:gdLst/>
              <a:ahLst/>
              <a:cxnLst/>
              <a:rect l="l" t="t" r="r" b="b"/>
              <a:pathLst>
                <a:path w="3792" h="3551" extrusionOk="0">
                  <a:moveTo>
                    <a:pt x="2427" y="0"/>
                  </a:moveTo>
                  <a:lnTo>
                    <a:pt x="286" y="384"/>
                  </a:lnTo>
                  <a:cubicBezTo>
                    <a:pt x="402" y="1445"/>
                    <a:pt x="304" y="2525"/>
                    <a:pt x="0" y="3551"/>
                  </a:cubicBezTo>
                  <a:lnTo>
                    <a:pt x="3792" y="2882"/>
                  </a:lnTo>
                  <a:cubicBezTo>
                    <a:pt x="3150" y="2025"/>
                    <a:pt x="2686" y="1044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36" name="Google Shape;571;p42">
              <a:extLst>
                <a:ext uri="{FF2B5EF4-FFF2-40B4-BE49-F238E27FC236}">
                  <a16:creationId xmlns:a16="http://schemas.microsoft.com/office/drawing/2014/main" id="{82045858-1C98-7879-A0D2-C387956E0340}"/>
                </a:ext>
              </a:extLst>
            </p:cNvPr>
            <p:cNvSpPr/>
            <p:nvPr/>
          </p:nvSpPr>
          <p:spPr>
            <a:xfrm>
              <a:off x="4113192" y="2718655"/>
              <a:ext cx="66216" cy="54984"/>
            </a:xfrm>
            <a:custGeom>
              <a:avLst/>
              <a:gdLst/>
              <a:ahLst/>
              <a:cxnLst/>
              <a:rect l="l" t="t" r="r" b="b"/>
              <a:pathLst>
                <a:path w="2258" h="1875" extrusionOk="0">
                  <a:moveTo>
                    <a:pt x="1165" y="1"/>
                  </a:moveTo>
                  <a:cubicBezTo>
                    <a:pt x="1101" y="1"/>
                    <a:pt x="1037" y="7"/>
                    <a:pt x="973" y="19"/>
                  </a:cubicBezTo>
                  <a:cubicBezTo>
                    <a:pt x="393" y="117"/>
                    <a:pt x="1" y="670"/>
                    <a:pt x="108" y="1250"/>
                  </a:cubicBezTo>
                  <a:cubicBezTo>
                    <a:pt x="152" y="1499"/>
                    <a:pt x="277" y="1714"/>
                    <a:pt x="456" y="1874"/>
                  </a:cubicBezTo>
                  <a:lnTo>
                    <a:pt x="2097" y="1580"/>
                  </a:lnTo>
                  <a:cubicBezTo>
                    <a:pt x="2213" y="1375"/>
                    <a:pt x="2258" y="1134"/>
                    <a:pt x="2213" y="884"/>
                  </a:cubicBezTo>
                  <a:cubicBezTo>
                    <a:pt x="2118" y="368"/>
                    <a:pt x="1670" y="1"/>
                    <a:pt x="11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37" name="Google Shape;572;p42">
              <a:extLst>
                <a:ext uri="{FF2B5EF4-FFF2-40B4-BE49-F238E27FC236}">
                  <a16:creationId xmlns:a16="http://schemas.microsoft.com/office/drawing/2014/main" id="{F261357D-4D44-A364-03AF-7E8FCA8572DF}"/>
                </a:ext>
              </a:extLst>
            </p:cNvPr>
            <p:cNvSpPr/>
            <p:nvPr/>
          </p:nvSpPr>
          <p:spPr>
            <a:xfrm>
              <a:off x="4309933" y="3073136"/>
              <a:ext cx="188120" cy="47125"/>
            </a:xfrm>
            <a:custGeom>
              <a:avLst/>
              <a:gdLst/>
              <a:ahLst/>
              <a:cxnLst/>
              <a:rect l="l" t="t" r="r" b="b"/>
              <a:pathLst>
                <a:path w="6415" h="1607" extrusionOk="0">
                  <a:moveTo>
                    <a:pt x="1071" y="1"/>
                  </a:moveTo>
                  <a:cubicBezTo>
                    <a:pt x="482" y="1"/>
                    <a:pt x="0" y="482"/>
                    <a:pt x="0" y="1071"/>
                  </a:cubicBezTo>
                  <a:lnTo>
                    <a:pt x="0" y="1205"/>
                  </a:lnTo>
                  <a:cubicBezTo>
                    <a:pt x="0" y="1428"/>
                    <a:pt x="179" y="1606"/>
                    <a:pt x="402" y="1606"/>
                  </a:cubicBezTo>
                  <a:lnTo>
                    <a:pt x="6013" y="1606"/>
                  </a:lnTo>
                  <a:cubicBezTo>
                    <a:pt x="6236" y="1606"/>
                    <a:pt x="6414" y="1428"/>
                    <a:pt x="6414" y="1205"/>
                  </a:cubicBezTo>
                  <a:lnTo>
                    <a:pt x="6414" y="1071"/>
                  </a:lnTo>
                  <a:cubicBezTo>
                    <a:pt x="6414" y="482"/>
                    <a:pt x="5942" y="1"/>
                    <a:pt x="53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38" name="Google Shape;573;p42">
              <a:extLst>
                <a:ext uri="{FF2B5EF4-FFF2-40B4-BE49-F238E27FC236}">
                  <a16:creationId xmlns:a16="http://schemas.microsoft.com/office/drawing/2014/main" id="{22F76A3D-8ABF-9F8A-0E16-D9B010CBA9CA}"/>
                </a:ext>
              </a:extLst>
            </p:cNvPr>
            <p:cNvSpPr/>
            <p:nvPr/>
          </p:nvSpPr>
          <p:spPr>
            <a:xfrm>
              <a:off x="4355973" y="2767511"/>
              <a:ext cx="96831" cy="97946"/>
            </a:xfrm>
            <a:custGeom>
              <a:avLst/>
              <a:gdLst/>
              <a:ahLst/>
              <a:cxnLst/>
              <a:rect l="l" t="t" r="r" b="b"/>
              <a:pathLst>
                <a:path w="3302" h="3340" extrusionOk="0">
                  <a:moveTo>
                    <a:pt x="1641" y="0"/>
                  </a:moveTo>
                  <a:cubicBezTo>
                    <a:pt x="1420" y="0"/>
                    <a:pt x="1240" y="179"/>
                    <a:pt x="1240" y="404"/>
                  </a:cubicBezTo>
                  <a:lnTo>
                    <a:pt x="1240" y="806"/>
                  </a:lnTo>
                  <a:lnTo>
                    <a:pt x="848" y="806"/>
                  </a:lnTo>
                  <a:cubicBezTo>
                    <a:pt x="643" y="806"/>
                    <a:pt x="464" y="949"/>
                    <a:pt x="437" y="1154"/>
                  </a:cubicBezTo>
                  <a:cubicBezTo>
                    <a:pt x="411" y="1395"/>
                    <a:pt x="598" y="1600"/>
                    <a:pt x="839" y="1600"/>
                  </a:cubicBezTo>
                  <a:lnTo>
                    <a:pt x="1240" y="1600"/>
                  </a:lnTo>
                  <a:lnTo>
                    <a:pt x="1240" y="2135"/>
                  </a:lnTo>
                  <a:lnTo>
                    <a:pt x="661" y="2135"/>
                  </a:lnTo>
                  <a:cubicBezTo>
                    <a:pt x="420" y="2135"/>
                    <a:pt x="188" y="2278"/>
                    <a:pt x="90" y="2501"/>
                  </a:cubicBezTo>
                  <a:cubicBezTo>
                    <a:pt x="0" y="2706"/>
                    <a:pt x="27" y="2920"/>
                    <a:pt x="143" y="3099"/>
                  </a:cubicBezTo>
                  <a:lnTo>
                    <a:pt x="304" y="3339"/>
                  </a:lnTo>
                  <a:lnTo>
                    <a:pt x="2980" y="3339"/>
                  </a:lnTo>
                  <a:lnTo>
                    <a:pt x="3132" y="3099"/>
                  </a:lnTo>
                  <a:cubicBezTo>
                    <a:pt x="3185" y="3027"/>
                    <a:pt x="3221" y="2947"/>
                    <a:pt x="3230" y="2867"/>
                  </a:cubicBezTo>
                  <a:cubicBezTo>
                    <a:pt x="3301" y="2474"/>
                    <a:pt x="3007" y="2135"/>
                    <a:pt x="2623" y="2135"/>
                  </a:cubicBezTo>
                  <a:lnTo>
                    <a:pt x="2043" y="2135"/>
                  </a:lnTo>
                  <a:lnTo>
                    <a:pt x="2043" y="1600"/>
                  </a:lnTo>
                  <a:lnTo>
                    <a:pt x="2427" y="1600"/>
                  </a:lnTo>
                  <a:cubicBezTo>
                    <a:pt x="2632" y="1600"/>
                    <a:pt x="2819" y="1457"/>
                    <a:pt x="2837" y="1252"/>
                  </a:cubicBezTo>
                  <a:cubicBezTo>
                    <a:pt x="2864" y="1002"/>
                    <a:pt x="2677" y="806"/>
                    <a:pt x="2445" y="806"/>
                  </a:cubicBezTo>
                  <a:lnTo>
                    <a:pt x="2043" y="806"/>
                  </a:lnTo>
                  <a:lnTo>
                    <a:pt x="2043" y="413"/>
                  </a:lnTo>
                  <a:cubicBezTo>
                    <a:pt x="2043" y="208"/>
                    <a:pt x="1892" y="21"/>
                    <a:pt x="1686" y="3"/>
                  </a:cubicBezTo>
                  <a:cubicBezTo>
                    <a:pt x="1671" y="1"/>
                    <a:pt x="1656" y="0"/>
                    <a:pt x="1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39" name="Google Shape;574;p42">
              <a:extLst>
                <a:ext uri="{FF2B5EF4-FFF2-40B4-BE49-F238E27FC236}">
                  <a16:creationId xmlns:a16="http://schemas.microsoft.com/office/drawing/2014/main" id="{4251790D-E611-55E4-C5B3-9527887C7142}"/>
                </a:ext>
              </a:extLst>
            </p:cNvPr>
            <p:cNvSpPr/>
            <p:nvPr/>
          </p:nvSpPr>
          <p:spPr>
            <a:xfrm>
              <a:off x="4340284" y="2888975"/>
              <a:ext cx="127153" cy="47125"/>
            </a:xfrm>
            <a:custGeom>
              <a:avLst/>
              <a:gdLst/>
              <a:ahLst/>
              <a:cxnLst/>
              <a:rect l="l" t="t" r="r" b="b"/>
              <a:pathLst>
                <a:path w="4336" h="1607" extrusionOk="0">
                  <a:moveTo>
                    <a:pt x="848" y="0"/>
                  </a:moveTo>
                  <a:cubicBezTo>
                    <a:pt x="428" y="0"/>
                    <a:pt x="63" y="321"/>
                    <a:pt x="36" y="741"/>
                  </a:cubicBezTo>
                  <a:cubicBezTo>
                    <a:pt x="0" y="1214"/>
                    <a:pt x="366" y="1606"/>
                    <a:pt x="830" y="1606"/>
                  </a:cubicBezTo>
                  <a:lnTo>
                    <a:pt x="3488" y="1606"/>
                  </a:lnTo>
                  <a:cubicBezTo>
                    <a:pt x="3907" y="1606"/>
                    <a:pt x="4273" y="1285"/>
                    <a:pt x="4300" y="866"/>
                  </a:cubicBezTo>
                  <a:cubicBezTo>
                    <a:pt x="4336" y="393"/>
                    <a:pt x="3970" y="0"/>
                    <a:pt x="3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40" name="Google Shape;575;p42">
              <a:extLst>
                <a:ext uri="{FF2B5EF4-FFF2-40B4-BE49-F238E27FC236}">
                  <a16:creationId xmlns:a16="http://schemas.microsoft.com/office/drawing/2014/main" id="{98A8077F-BB05-E743-BE63-FC9DA1C62145}"/>
                </a:ext>
              </a:extLst>
            </p:cNvPr>
            <p:cNvSpPr/>
            <p:nvPr/>
          </p:nvSpPr>
          <p:spPr>
            <a:xfrm>
              <a:off x="4347322" y="2959589"/>
              <a:ext cx="113048" cy="90028"/>
            </a:xfrm>
            <a:custGeom>
              <a:avLst/>
              <a:gdLst/>
              <a:ahLst/>
              <a:cxnLst/>
              <a:rect l="l" t="t" r="r" b="b"/>
              <a:pathLst>
                <a:path w="3855" h="3070" extrusionOk="0">
                  <a:moveTo>
                    <a:pt x="840" y="1"/>
                  </a:moveTo>
                  <a:cubicBezTo>
                    <a:pt x="768" y="1063"/>
                    <a:pt x="483" y="2115"/>
                    <a:pt x="1" y="3070"/>
                  </a:cubicBezTo>
                  <a:lnTo>
                    <a:pt x="3855" y="3070"/>
                  </a:lnTo>
                  <a:cubicBezTo>
                    <a:pt x="3373" y="2115"/>
                    <a:pt x="3088" y="1063"/>
                    <a:pt x="30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</p:grpSp>
      <p:grpSp>
        <p:nvGrpSpPr>
          <p:cNvPr id="41" name="Google Shape;512;p41">
            <a:extLst>
              <a:ext uri="{FF2B5EF4-FFF2-40B4-BE49-F238E27FC236}">
                <a16:creationId xmlns:a16="http://schemas.microsoft.com/office/drawing/2014/main" id="{3DA80B9F-9D98-2671-C03E-B59BD30EBF7C}"/>
              </a:ext>
            </a:extLst>
          </p:cNvPr>
          <p:cNvGrpSpPr/>
          <p:nvPr/>
        </p:nvGrpSpPr>
        <p:grpSpPr>
          <a:xfrm>
            <a:off x="2740350" y="2293162"/>
            <a:ext cx="634907" cy="631719"/>
            <a:chOff x="2998226" y="3234219"/>
            <a:chExt cx="403160" cy="401136"/>
          </a:xfrm>
          <a:solidFill>
            <a:schemeClr val="bg1"/>
          </a:solidFill>
        </p:grpSpPr>
        <p:sp>
          <p:nvSpPr>
            <p:cNvPr id="42" name="Google Shape;513;p41">
              <a:extLst>
                <a:ext uri="{FF2B5EF4-FFF2-40B4-BE49-F238E27FC236}">
                  <a16:creationId xmlns:a16="http://schemas.microsoft.com/office/drawing/2014/main" id="{C8ED2BF7-262A-C57A-1E64-36B8FEE2438F}"/>
                </a:ext>
              </a:extLst>
            </p:cNvPr>
            <p:cNvSpPr/>
            <p:nvPr/>
          </p:nvSpPr>
          <p:spPr>
            <a:xfrm>
              <a:off x="3160158" y="3234219"/>
              <a:ext cx="79295" cy="58709"/>
            </a:xfrm>
            <a:custGeom>
              <a:avLst/>
              <a:gdLst/>
              <a:ahLst/>
              <a:cxnLst/>
              <a:rect l="l" t="t" r="r" b="b"/>
              <a:pathLst>
                <a:path w="2704" h="2002" extrusionOk="0">
                  <a:moveTo>
                    <a:pt x="1355" y="0"/>
                  </a:moveTo>
                  <a:cubicBezTo>
                    <a:pt x="1135" y="0"/>
                    <a:pt x="955" y="179"/>
                    <a:pt x="955" y="404"/>
                  </a:cubicBezTo>
                  <a:lnTo>
                    <a:pt x="955" y="797"/>
                  </a:lnTo>
                  <a:lnTo>
                    <a:pt x="625" y="797"/>
                  </a:lnTo>
                  <a:cubicBezTo>
                    <a:pt x="259" y="797"/>
                    <a:pt x="0" y="1163"/>
                    <a:pt x="116" y="1502"/>
                  </a:cubicBezTo>
                  <a:lnTo>
                    <a:pt x="286" y="2001"/>
                  </a:lnTo>
                  <a:lnTo>
                    <a:pt x="2427" y="2001"/>
                  </a:lnTo>
                  <a:lnTo>
                    <a:pt x="2587" y="1502"/>
                  </a:lnTo>
                  <a:cubicBezTo>
                    <a:pt x="2703" y="1163"/>
                    <a:pt x="2445" y="797"/>
                    <a:pt x="2079" y="797"/>
                  </a:cubicBezTo>
                  <a:lnTo>
                    <a:pt x="1758" y="797"/>
                  </a:lnTo>
                  <a:lnTo>
                    <a:pt x="1758" y="413"/>
                  </a:lnTo>
                  <a:cubicBezTo>
                    <a:pt x="1758" y="208"/>
                    <a:pt x="1606" y="21"/>
                    <a:pt x="1401" y="3"/>
                  </a:cubicBezTo>
                  <a:cubicBezTo>
                    <a:pt x="1385" y="1"/>
                    <a:pt x="1370" y="0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43" name="Google Shape;514;p41">
              <a:extLst>
                <a:ext uri="{FF2B5EF4-FFF2-40B4-BE49-F238E27FC236}">
                  <a16:creationId xmlns:a16="http://schemas.microsoft.com/office/drawing/2014/main" id="{4E3E835D-8822-91AF-68BB-7239DEAD0A35}"/>
                </a:ext>
              </a:extLst>
            </p:cNvPr>
            <p:cNvSpPr/>
            <p:nvPr/>
          </p:nvSpPr>
          <p:spPr>
            <a:xfrm>
              <a:off x="3146288" y="3316448"/>
              <a:ext cx="107535" cy="117476"/>
            </a:xfrm>
            <a:custGeom>
              <a:avLst/>
              <a:gdLst/>
              <a:ahLst/>
              <a:cxnLst/>
              <a:rect l="l" t="t" r="r" b="b"/>
              <a:pathLst>
                <a:path w="3667" h="4006" extrusionOk="0">
                  <a:moveTo>
                    <a:pt x="509" y="0"/>
                  </a:moveTo>
                  <a:cubicBezTo>
                    <a:pt x="304" y="0"/>
                    <a:pt x="116" y="152"/>
                    <a:pt x="99" y="357"/>
                  </a:cubicBezTo>
                  <a:cubicBezTo>
                    <a:pt x="72" y="598"/>
                    <a:pt x="259" y="803"/>
                    <a:pt x="491" y="803"/>
                  </a:cubicBezTo>
                  <a:lnTo>
                    <a:pt x="884" y="803"/>
                  </a:lnTo>
                  <a:cubicBezTo>
                    <a:pt x="794" y="1882"/>
                    <a:pt x="411" y="3015"/>
                    <a:pt x="0" y="4006"/>
                  </a:cubicBezTo>
                  <a:lnTo>
                    <a:pt x="3667" y="4006"/>
                  </a:lnTo>
                  <a:cubicBezTo>
                    <a:pt x="3248" y="3015"/>
                    <a:pt x="2864" y="1882"/>
                    <a:pt x="2784" y="803"/>
                  </a:cubicBezTo>
                  <a:lnTo>
                    <a:pt x="3158" y="803"/>
                  </a:lnTo>
                  <a:cubicBezTo>
                    <a:pt x="3364" y="803"/>
                    <a:pt x="3542" y="651"/>
                    <a:pt x="3569" y="446"/>
                  </a:cubicBezTo>
                  <a:cubicBezTo>
                    <a:pt x="3596" y="205"/>
                    <a:pt x="3408" y="0"/>
                    <a:pt x="3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44" name="Google Shape;515;p41">
              <a:extLst>
                <a:ext uri="{FF2B5EF4-FFF2-40B4-BE49-F238E27FC236}">
                  <a16:creationId xmlns:a16="http://schemas.microsoft.com/office/drawing/2014/main" id="{3FC2EACF-5EFF-4A3A-A22A-5F41F12834D7}"/>
                </a:ext>
              </a:extLst>
            </p:cNvPr>
            <p:cNvSpPr/>
            <p:nvPr/>
          </p:nvSpPr>
          <p:spPr>
            <a:xfrm>
              <a:off x="3121420" y="3457443"/>
              <a:ext cx="156742" cy="47125"/>
            </a:xfrm>
            <a:custGeom>
              <a:avLst/>
              <a:gdLst/>
              <a:ahLst/>
              <a:cxnLst/>
              <a:rect l="l" t="t" r="r" b="b"/>
              <a:pathLst>
                <a:path w="5345" h="1607" extrusionOk="0">
                  <a:moveTo>
                    <a:pt x="938" y="1"/>
                  </a:moveTo>
                  <a:cubicBezTo>
                    <a:pt x="420" y="1"/>
                    <a:pt x="1" y="420"/>
                    <a:pt x="1" y="937"/>
                  </a:cubicBezTo>
                  <a:lnTo>
                    <a:pt x="1" y="1205"/>
                  </a:lnTo>
                  <a:cubicBezTo>
                    <a:pt x="1" y="1428"/>
                    <a:pt x="179" y="1606"/>
                    <a:pt x="402" y="1606"/>
                  </a:cubicBezTo>
                  <a:lnTo>
                    <a:pt x="4943" y="1606"/>
                  </a:lnTo>
                  <a:cubicBezTo>
                    <a:pt x="5166" y="1606"/>
                    <a:pt x="5345" y="1428"/>
                    <a:pt x="5345" y="1205"/>
                  </a:cubicBezTo>
                  <a:lnTo>
                    <a:pt x="5345" y="937"/>
                  </a:lnTo>
                  <a:cubicBezTo>
                    <a:pt x="5345" y="420"/>
                    <a:pt x="4925" y="1"/>
                    <a:pt x="44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  <p:sp>
          <p:nvSpPr>
            <p:cNvPr id="45" name="Google Shape;516;p41">
              <a:extLst>
                <a:ext uri="{FF2B5EF4-FFF2-40B4-BE49-F238E27FC236}">
                  <a16:creationId xmlns:a16="http://schemas.microsoft.com/office/drawing/2014/main" id="{0961368E-7CB1-2FFB-41E9-059075FA2698}"/>
                </a:ext>
              </a:extLst>
            </p:cNvPr>
            <p:cNvSpPr/>
            <p:nvPr/>
          </p:nvSpPr>
          <p:spPr>
            <a:xfrm>
              <a:off x="2998226" y="3321929"/>
              <a:ext cx="403160" cy="313426"/>
            </a:xfrm>
            <a:custGeom>
              <a:avLst/>
              <a:gdLst/>
              <a:ahLst/>
              <a:cxnLst/>
              <a:rect l="l" t="t" r="r" b="b"/>
              <a:pathLst>
                <a:path w="13748" h="10688" extrusionOk="0">
                  <a:moveTo>
                    <a:pt x="2599" y="1"/>
                  </a:moveTo>
                  <a:cubicBezTo>
                    <a:pt x="2505" y="1"/>
                    <a:pt x="2409" y="36"/>
                    <a:pt x="2329" y="108"/>
                  </a:cubicBezTo>
                  <a:cubicBezTo>
                    <a:pt x="2293" y="134"/>
                    <a:pt x="1401" y="955"/>
                    <a:pt x="1401" y="2008"/>
                  </a:cubicBezTo>
                  <a:cubicBezTo>
                    <a:pt x="1401" y="2820"/>
                    <a:pt x="1936" y="3498"/>
                    <a:pt x="2195" y="3774"/>
                  </a:cubicBezTo>
                  <a:lnTo>
                    <a:pt x="2195" y="4720"/>
                  </a:lnTo>
                  <a:cubicBezTo>
                    <a:pt x="1587" y="4282"/>
                    <a:pt x="813" y="4245"/>
                    <a:pt x="538" y="4245"/>
                  </a:cubicBezTo>
                  <a:cubicBezTo>
                    <a:pt x="482" y="4245"/>
                    <a:pt x="446" y="4247"/>
                    <a:pt x="437" y="4247"/>
                  </a:cubicBezTo>
                  <a:cubicBezTo>
                    <a:pt x="241" y="4256"/>
                    <a:pt x="71" y="4416"/>
                    <a:pt x="63" y="4622"/>
                  </a:cubicBezTo>
                  <a:cubicBezTo>
                    <a:pt x="63" y="4675"/>
                    <a:pt x="0" y="5888"/>
                    <a:pt x="749" y="6629"/>
                  </a:cubicBezTo>
                  <a:cubicBezTo>
                    <a:pt x="1329" y="7218"/>
                    <a:pt x="2204" y="7307"/>
                    <a:pt x="2578" y="7316"/>
                  </a:cubicBezTo>
                  <a:cubicBezTo>
                    <a:pt x="2730" y="7673"/>
                    <a:pt x="2926" y="8003"/>
                    <a:pt x="3158" y="8306"/>
                  </a:cubicBezTo>
                  <a:cubicBezTo>
                    <a:pt x="2248" y="8449"/>
                    <a:pt x="1579" y="9189"/>
                    <a:pt x="1552" y="9225"/>
                  </a:cubicBezTo>
                  <a:cubicBezTo>
                    <a:pt x="1410" y="9376"/>
                    <a:pt x="1410" y="9600"/>
                    <a:pt x="1552" y="9751"/>
                  </a:cubicBezTo>
                  <a:cubicBezTo>
                    <a:pt x="1588" y="9796"/>
                    <a:pt x="2400" y="10688"/>
                    <a:pt x="3453" y="10688"/>
                  </a:cubicBezTo>
                  <a:cubicBezTo>
                    <a:pt x="4300" y="10688"/>
                    <a:pt x="4987" y="10108"/>
                    <a:pt x="5246" y="9867"/>
                  </a:cubicBezTo>
                  <a:cubicBezTo>
                    <a:pt x="5754" y="10054"/>
                    <a:pt x="6307" y="10153"/>
                    <a:pt x="6878" y="10153"/>
                  </a:cubicBezTo>
                  <a:cubicBezTo>
                    <a:pt x="7449" y="10153"/>
                    <a:pt x="7993" y="10054"/>
                    <a:pt x="8502" y="9867"/>
                  </a:cubicBezTo>
                  <a:cubicBezTo>
                    <a:pt x="8761" y="10108"/>
                    <a:pt x="9456" y="10688"/>
                    <a:pt x="10304" y="10688"/>
                  </a:cubicBezTo>
                  <a:cubicBezTo>
                    <a:pt x="11357" y="10688"/>
                    <a:pt x="12168" y="9796"/>
                    <a:pt x="12204" y="9751"/>
                  </a:cubicBezTo>
                  <a:cubicBezTo>
                    <a:pt x="12338" y="9600"/>
                    <a:pt x="12338" y="9376"/>
                    <a:pt x="12204" y="9225"/>
                  </a:cubicBezTo>
                  <a:cubicBezTo>
                    <a:pt x="12168" y="9189"/>
                    <a:pt x="11499" y="8449"/>
                    <a:pt x="10598" y="8306"/>
                  </a:cubicBezTo>
                  <a:cubicBezTo>
                    <a:pt x="10830" y="8003"/>
                    <a:pt x="11027" y="7673"/>
                    <a:pt x="11178" y="7316"/>
                  </a:cubicBezTo>
                  <a:cubicBezTo>
                    <a:pt x="11553" y="7307"/>
                    <a:pt x="12418" y="7218"/>
                    <a:pt x="13007" y="6629"/>
                  </a:cubicBezTo>
                  <a:cubicBezTo>
                    <a:pt x="13747" y="5888"/>
                    <a:pt x="13694" y="4675"/>
                    <a:pt x="13685" y="4622"/>
                  </a:cubicBezTo>
                  <a:cubicBezTo>
                    <a:pt x="13676" y="4416"/>
                    <a:pt x="13515" y="4256"/>
                    <a:pt x="13310" y="4247"/>
                  </a:cubicBezTo>
                  <a:cubicBezTo>
                    <a:pt x="13303" y="4247"/>
                    <a:pt x="13269" y="4245"/>
                    <a:pt x="13214" y="4245"/>
                  </a:cubicBezTo>
                  <a:cubicBezTo>
                    <a:pt x="12944" y="4245"/>
                    <a:pt x="12168" y="4282"/>
                    <a:pt x="11553" y="4720"/>
                  </a:cubicBezTo>
                  <a:lnTo>
                    <a:pt x="11553" y="3774"/>
                  </a:lnTo>
                  <a:cubicBezTo>
                    <a:pt x="11812" y="3498"/>
                    <a:pt x="12356" y="2820"/>
                    <a:pt x="12356" y="2008"/>
                  </a:cubicBezTo>
                  <a:cubicBezTo>
                    <a:pt x="12356" y="955"/>
                    <a:pt x="11455" y="134"/>
                    <a:pt x="11419" y="108"/>
                  </a:cubicBezTo>
                  <a:cubicBezTo>
                    <a:pt x="11343" y="36"/>
                    <a:pt x="11247" y="1"/>
                    <a:pt x="11151" y="1"/>
                  </a:cubicBezTo>
                  <a:cubicBezTo>
                    <a:pt x="11056" y="1"/>
                    <a:pt x="10960" y="36"/>
                    <a:pt x="10884" y="108"/>
                  </a:cubicBezTo>
                  <a:cubicBezTo>
                    <a:pt x="10848" y="134"/>
                    <a:pt x="9947" y="955"/>
                    <a:pt x="9947" y="2008"/>
                  </a:cubicBezTo>
                  <a:cubicBezTo>
                    <a:pt x="9947" y="2820"/>
                    <a:pt x="10491" y="3498"/>
                    <a:pt x="10750" y="3774"/>
                  </a:cubicBezTo>
                  <a:lnTo>
                    <a:pt x="10750" y="5442"/>
                  </a:lnTo>
                  <a:cubicBezTo>
                    <a:pt x="10750" y="7557"/>
                    <a:pt x="9073" y="9305"/>
                    <a:pt x="6967" y="9350"/>
                  </a:cubicBezTo>
                  <a:cubicBezTo>
                    <a:pt x="6935" y="9351"/>
                    <a:pt x="6903" y="9351"/>
                    <a:pt x="6871" y="9351"/>
                  </a:cubicBezTo>
                  <a:cubicBezTo>
                    <a:pt x="4738" y="9351"/>
                    <a:pt x="2998" y="7614"/>
                    <a:pt x="2998" y="5478"/>
                  </a:cubicBezTo>
                  <a:lnTo>
                    <a:pt x="2998" y="3774"/>
                  </a:lnTo>
                  <a:cubicBezTo>
                    <a:pt x="3256" y="3498"/>
                    <a:pt x="3800" y="2820"/>
                    <a:pt x="3800" y="2008"/>
                  </a:cubicBezTo>
                  <a:cubicBezTo>
                    <a:pt x="3800" y="955"/>
                    <a:pt x="2908" y="134"/>
                    <a:pt x="2864" y="108"/>
                  </a:cubicBezTo>
                  <a:cubicBezTo>
                    <a:pt x="2788" y="36"/>
                    <a:pt x="2694" y="1"/>
                    <a:pt x="25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3499"/>
            </a:p>
          </p:txBody>
        </p:sp>
      </p:grpSp>
    </p:spTree>
    <p:extLst>
      <p:ext uri="{BB962C8B-B14F-4D97-AF65-F5344CB8AC3E}">
        <p14:creationId xmlns:p14="http://schemas.microsoft.com/office/powerpoint/2010/main" val="405650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1459450" y="2373408"/>
            <a:ext cx="1427738" cy="142773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3499"/>
          </a:p>
        </p:txBody>
      </p:sp>
      <p:sp>
        <p:nvSpPr>
          <p:cNvPr id="195" name="Google Shape;195;p31"/>
          <p:cNvSpPr/>
          <p:nvPr/>
        </p:nvSpPr>
        <p:spPr>
          <a:xfrm>
            <a:off x="1459450" y="4896674"/>
            <a:ext cx="1427738" cy="142773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3499"/>
          </a:p>
        </p:txBody>
      </p:sp>
      <p:sp>
        <p:nvSpPr>
          <p:cNvPr id="196" name="Google Shape;196;p31"/>
          <p:cNvSpPr/>
          <p:nvPr/>
        </p:nvSpPr>
        <p:spPr>
          <a:xfrm>
            <a:off x="7848245" y="2373408"/>
            <a:ext cx="1427738" cy="142773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3499"/>
          </a:p>
        </p:txBody>
      </p:sp>
      <p:sp>
        <p:nvSpPr>
          <p:cNvPr id="197" name="Google Shape;197;p31"/>
          <p:cNvSpPr/>
          <p:nvPr/>
        </p:nvSpPr>
        <p:spPr>
          <a:xfrm>
            <a:off x="7893966" y="4896674"/>
            <a:ext cx="1427738" cy="142773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3499"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1133878" y="939606"/>
            <a:ext cx="12132463" cy="901903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latin typeface="Broadway" panose="04040905080B02020502" pitchFamily="82" charset="0"/>
              </a:rPr>
              <a:t>TABLE OF CONTENTS</a:t>
            </a:r>
            <a:endParaRPr lang="fr-FR" sz="4400">
              <a:latin typeface="Broadway" panose="04040905080B02020502" pitchFamily="82" charset="0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2887188" y="2346088"/>
            <a:ext cx="3664778" cy="700640"/>
          </a:xfrm>
          <a:prstGeom prst="rect">
            <a:avLst/>
          </a:prstGeom>
        </p:spPr>
        <p:txBody>
          <a:bodyPr spcFirstLastPara="1" wrap="square" lIns="143979" tIns="143979" rIns="143979" bIns="14397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800" dirty="0">
                <a:latin typeface="Cinzel"/>
              </a:rPr>
              <a:t>DATA TYPES :</a:t>
            </a:r>
            <a:endParaRPr lang="fr-BE" sz="2800" dirty="0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3294841" y="2917706"/>
            <a:ext cx="3079423" cy="901903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SzPct val="1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" dirty="0">
                <a:latin typeface="Cinzel"/>
              </a:rPr>
              <a:t>ChessGame </a:t>
            </a:r>
          </a:p>
          <a:p>
            <a:pPr marL="342900" indent="-342900">
              <a:buSzPct val="1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" dirty="0">
                <a:latin typeface="Cinzel"/>
              </a:rPr>
              <a:t>ChessBoard </a:t>
            </a:r>
            <a:endParaRPr lang="fr-FR" dirty="0">
              <a:latin typeface="Cinzel"/>
            </a:endParaRPr>
          </a:p>
          <a:p>
            <a:pPr marL="0" indent="0"/>
            <a:endParaRPr lang="fr-FR"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3"/>
          </p:nvPr>
        </p:nvSpPr>
        <p:spPr>
          <a:xfrm>
            <a:off x="9275985" y="2346088"/>
            <a:ext cx="4635957" cy="700640"/>
          </a:xfrm>
          <a:prstGeom prst="rect">
            <a:avLst/>
          </a:prstGeom>
        </p:spPr>
        <p:txBody>
          <a:bodyPr spcFirstLastPara="1" wrap="square" lIns="143979" tIns="143979" rIns="143979" bIns="14397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800" dirty="0">
                <a:latin typeface="Cinzel"/>
              </a:rPr>
              <a:t>FUNCTIONS TO IMPLEMENT: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4"/>
          </p:nvPr>
        </p:nvSpPr>
        <p:spPr>
          <a:xfrm>
            <a:off x="9761574" y="2885996"/>
            <a:ext cx="3664778" cy="1620680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SzPct val="1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" dirty="0">
                <a:latin typeface="Cinzel"/>
              </a:rPr>
              <a:t>getBoard, </a:t>
            </a:r>
          </a:p>
          <a:p>
            <a:pPr marL="342900" indent="-342900">
              <a:buSzPct val="1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" dirty="0">
                <a:latin typeface="Cinzel"/>
              </a:rPr>
              <a:t>getFirstMoves</a:t>
            </a:r>
          </a:p>
          <a:p>
            <a:pPr marL="342900" indent="-342900">
              <a:buSzPct val="1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BE" dirty="0" err="1">
                <a:latin typeface="Cinzel"/>
              </a:rPr>
              <a:t>hasOpening</a:t>
            </a:r>
            <a:r>
              <a:rPr lang="fr-BE" dirty="0">
                <a:latin typeface="Cinzel"/>
              </a:rPr>
              <a:t> </a:t>
            </a:r>
          </a:p>
          <a:p>
            <a:pPr marL="342900" indent="-342900">
              <a:buSzPct val="1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BE" dirty="0" err="1">
                <a:latin typeface="Cinzel"/>
              </a:rPr>
              <a:t>hasBoard</a:t>
            </a:r>
            <a:endParaRPr lang="fr-FR" dirty="0">
              <a:latin typeface="Cinzel"/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5"/>
          </p:nvPr>
        </p:nvSpPr>
        <p:spPr>
          <a:xfrm>
            <a:off x="2887187" y="5260223"/>
            <a:ext cx="3664778" cy="700640"/>
          </a:xfrm>
          <a:prstGeom prst="rect">
            <a:avLst/>
          </a:prstGeom>
        </p:spPr>
        <p:txBody>
          <a:bodyPr spcFirstLastPara="1" wrap="square" lIns="143979" tIns="143979" rIns="143979" bIns="14397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Cinzel"/>
              </a:rPr>
              <a:t>THE B-TREE INDEX </a:t>
            </a:r>
            <a:endParaRPr lang="fr-FR" sz="2800" dirty="0">
              <a:latin typeface="Cinzel"/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7"/>
          </p:nvPr>
        </p:nvSpPr>
        <p:spPr>
          <a:xfrm>
            <a:off x="9367425" y="5260223"/>
            <a:ext cx="3664778" cy="700640"/>
          </a:xfrm>
          <a:prstGeom prst="rect">
            <a:avLst/>
          </a:prstGeom>
        </p:spPr>
        <p:txBody>
          <a:bodyPr spcFirstLastPara="1" wrap="square" lIns="143979" tIns="143979" rIns="143979" bIns="14397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>
                <a:latin typeface="Cinzel"/>
              </a:rPr>
              <a:t>THE GIN INDEX</a:t>
            </a:r>
            <a:endParaRPr lang="fr-FR" sz="2800">
              <a:latin typeface="Cinzel"/>
            </a:endParaRPr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9"/>
          </p:nvPr>
        </p:nvSpPr>
        <p:spPr>
          <a:xfrm>
            <a:off x="1459450" y="2577941"/>
            <a:ext cx="1427738" cy="1018598"/>
          </a:xfrm>
          <a:prstGeom prst="rect">
            <a:avLst/>
          </a:prstGeom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/>
              <a:t>1</a:t>
            </a:r>
            <a:endParaRPr lang="fr-FR" sz="6600"/>
          </a:p>
        </p:txBody>
      </p:sp>
      <p:sp>
        <p:nvSpPr>
          <p:cNvPr id="208" name="Google Shape;208;p31"/>
          <p:cNvSpPr txBox="1">
            <a:spLocks noGrp="1"/>
          </p:cNvSpPr>
          <p:nvPr>
            <p:ph type="title" idx="13"/>
          </p:nvPr>
        </p:nvSpPr>
        <p:spPr>
          <a:xfrm>
            <a:off x="1459450" y="5101244"/>
            <a:ext cx="1427738" cy="1018598"/>
          </a:xfrm>
          <a:prstGeom prst="rect">
            <a:avLst/>
          </a:prstGeom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/>
              <a:t>3</a:t>
            </a:r>
            <a:endParaRPr lang="fr-FR" sz="6600"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14"/>
          </p:nvPr>
        </p:nvSpPr>
        <p:spPr>
          <a:xfrm>
            <a:off x="7848245" y="2577941"/>
            <a:ext cx="1427738" cy="1018598"/>
          </a:xfrm>
          <a:prstGeom prst="rect">
            <a:avLst/>
          </a:prstGeom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/>
              <a:t>2</a:t>
            </a:r>
            <a:endParaRPr lang="fr-FR" sz="6600"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15"/>
          </p:nvPr>
        </p:nvSpPr>
        <p:spPr>
          <a:xfrm>
            <a:off x="7848245" y="5101244"/>
            <a:ext cx="1427738" cy="1018598"/>
          </a:xfrm>
          <a:prstGeom prst="rect">
            <a:avLst/>
          </a:prstGeom>
        </p:spPr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/>
              <a:t>4</a:t>
            </a:r>
            <a:endParaRPr lang="fr-FR" sz="6600" dirty="0"/>
          </a:p>
        </p:txBody>
      </p:sp>
      <p:pic>
        <p:nvPicPr>
          <p:cNvPr id="2" name="Google Shape;341;p38">
            <a:extLst>
              <a:ext uri="{FF2B5EF4-FFF2-40B4-BE49-F238E27FC236}">
                <a16:creationId xmlns:a16="http://schemas.microsoft.com/office/drawing/2014/main" id="{92E72359-77FA-5A0F-3B96-400AF893E3F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24612" flipH="1">
            <a:off x="2734329" y="177487"/>
            <a:ext cx="1074141" cy="1892388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3" name="Google Shape;747;p48">
            <a:extLst>
              <a:ext uri="{FF2B5EF4-FFF2-40B4-BE49-F238E27FC236}">
                <a16:creationId xmlns:a16="http://schemas.microsoft.com/office/drawing/2014/main" id="{EE35B1A3-D0B5-181D-D5F8-6EA558FCB56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673881">
            <a:off x="10859727" y="378279"/>
            <a:ext cx="1013454" cy="1739396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515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35;p34">
            <a:extLst>
              <a:ext uri="{FF2B5EF4-FFF2-40B4-BE49-F238E27FC236}">
                <a16:creationId xmlns:a16="http://schemas.microsoft.com/office/drawing/2014/main" id="{F1652D11-28FE-2172-8471-47B37083511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-464" t="23338" r="464" b="7264"/>
          <a:stretch/>
        </p:blipFill>
        <p:spPr>
          <a:xfrm>
            <a:off x="8930640" y="2743613"/>
            <a:ext cx="4212000" cy="4212000"/>
          </a:xfrm>
          <a:prstGeom prst="ellipse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507A68C-BBDB-4F41-26D7-126DD1867766}"/>
              </a:ext>
            </a:extLst>
          </p:cNvPr>
          <p:cNvSpPr txBox="1"/>
          <p:nvPr/>
        </p:nvSpPr>
        <p:spPr>
          <a:xfrm>
            <a:off x="1725884" y="5084221"/>
            <a:ext cx="67822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BE" sz="2000" dirty="0" err="1">
                <a:latin typeface="Cinzel"/>
              </a:rPr>
              <a:t>SCL_Record</a:t>
            </a:r>
            <a:r>
              <a:rPr lang="fr-BE" sz="2000" dirty="0">
                <a:latin typeface="Cinzel"/>
              </a:rPr>
              <a:t> </a:t>
            </a:r>
            <a:r>
              <a:rPr lang="fr-BE" sz="2000" dirty="0" err="1">
                <a:latin typeface="Cinzel"/>
              </a:rPr>
              <a:t>is</a:t>
            </a:r>
            <a:r>
              <a:rPr lang="fr-BE" sz="2000" dirty="0">
                <a:latin typeface="Cinzel"/>
              </a:rPr>
              <a:t> set of moves: 	</a:t>
            </a:r>
            <a:r>
              <a:rPr lang="fr-BE" sz="2000" dirty="0" err="1">
                <a:latin typeface="Cinzel"/>
              </a:rPr>
              <a:t>abxxxxxx</a:t>
            </a:r>
            <a:r>
              <a:rPr lang="fr-BE" sz="2000" dirty="0">
                <a:latin typeface="Cinzel"/>
              </a:rPr>
              <a:t> </a:t>
            </a:r>
            <a:r>
              <a:rPr lang="fr-BE" sz="2000" dirty="0" err="1">
                <a:latin typeface="Cinzel"/>
              </a:rPr>
              <a:t>cdyyyyyy</a:t>
            </a:r>
            <a:endParaRPr lang="fr-BE" sz="2000" dirty="0">
              <a:latin typeface="Cinzel"/>
            </a:endParaRPr>
          </a:p>
          <a:p>
            <a:pPr marL="0" indent="0">
              <a:buNone/>
            </a:pPr>
            <a:endParaRPr lang="fr-BE" sz="2000" dirty="0">
              <a:latin typeface="Cinzel"/>
            </a:endParaRPr>
          </a:p>
          <a:p>
            <a:pPr marL="0" indent="0">
              <a:buNone/>
            </a:pPr>
            <a:r>
              <a:rPr lang="fr-BE" sz="2000" dirty="0">
                <a:latin typeface="Cinzel"/>
              </a:rPr>
              <a:t>	ab 		→ store the </a:t>
            </a:r>
            <a:r>
              <a:rPr lang="fr-BE" sz="2000" dirty="0" err="1">
                <a:latin typeface="Cinzel"/>
              </a:rPr>
              <a:t>win</a:t>
            </a:r>
            <a:r>
              <a:rPr lang="fr-BE" sz="2000" dirty="0">
                <a:latin typeface="Cinzel"/>
              </a:rPr>
              <a:t> info in the last move</a:t>
            </a:r>
          </a:p>
          <a:p>
            <a:pPr marL="0" indent="0">
              <a:buNone/>
            </a:pPr>
            <a:r>
              <a:rPr lang="fr-BE" sz="2000" dirty="0">
                <a:latin typeface="Cinzel"/>
              </a:rPr>
              <a:t>	</a:t>
            </a:r>
            <a:r>
              <a:rPr lang="fr-BE" sz="2000" dirty="0" err="1">
                <a:latin typeface="Cinzel"/>
              </a:rPr>
              <a:t>xxxxxx</a:t>
            </a:r>
            <a:r>
              <a:rPr lang="fr-BE" sz="2000" dirty="0">
                <a:latin typeface="Cinzel"/>
              </a:rPr>
              <a:t> 	→ </a:t>
            </a:r>
            <a:r>
              <a:rPr lang="fr-BE" sz="2000" dirty="0" err="1">
                <a:latin typeface="Cinzel"/>
              </a:rPr>
              <a:t>startsquare</a:t>
            </a:r>
            <a:r>
              <a:rPr lang="fr-BE" sz="2000" dirty="0">
                <a:latin typeface="Cinzel"/>
              </a:rPr>
              <a:t> (A0,A1,…)</a:t>
            </a:r>
          </a:p>
          <a:p>
            <a:pPr marL="0" indent="0">
              <a:buNone/>
            </a:pPr>
            <a:r>
              <a:rPr lang="fr-BE" sz="2000" dirty="0">
                <a:latin typeface="Cinzel"/>
              </a:rPr>
              <a:t>	cd 		→ </a:t>
            </a:r>
            <a:r>
              <a:rPr lang="fr-BE" sz="2000" dirty="0" err="1">
                <a:latin typeface="Cinzel"/>
              </a:rPr>
              <a:t>pawn</a:t>
            </a:r>
            <a:r>
              <a:rPr lang="fr-BE" sz="2000" dirty="0">
                <a:latin typeface="Cinzel"/>
              </a:rPr>
              <a:t> promotion</a:t>
            </a:r>
          </a:p>
          <a:p>
            <a:pPr marL="0" indent="0">
              <a:buNone/>
            </a:pPr>
            <a:r>
              <a:rPr lang="fr-BE" sz="2000" dirty="0">
                <a:latin typeface="Cinzel"/>
              </a:rPr>
              <a:t>	</a:t>
            </a:r>
            <a:r>
              <a:rPr lang="fr-BE" sz="2000" dirty="0" err="1">
                <a:latin typeface="Cinzel"/>
              </a:rPr>
              <a:t>yyyyyy</a:t>
            </a:r>
            <a:r>
              <a:rPr lang="fr-BE" sz="2000" dirty="0">
                <a:latin typeface="Cinzel"/>
              </a:rPr>
              <a:t> 	→ </a:t>
            </a:r>
            <a:r>
              <a:rPr lang="fr-BE" sz="2000" dirty="0" err="1">
                <a:latin typeface="Cinzel"/>
              </a:rPr>
              <a:t>endsquare</a:t>
            </a:r>
            <a:endParaRPr lang="fr-BE" sz="2000" dirty="0">
              <a:latin typeface="Cinzel"/>
            </a:endParaRPr>
          </a:p>
          <a:p>
            <a:endParaRPr lang="fr-BE" dirty="0"/>
          </a:p>
        </p:txBody>
      </p:sp>
      <p:sp>
        <p:nvSpPr>
          <p:cNvPr id="13" name="Google Shape;346;p39">
            <a:extLst>
              <a:ext uri="{FF2B5EF4-FFF2-40B4-BE49-F238E27FC236}">
                <a16:creationId xmlns:a16="http://schemas.microsoft.com/office/drawing/2014/main" id="{D23F4611-C684-8762-CC00-CA3CC2FDD06C}"/>
              </a:ext>
            </a:extLst>
          </p:cNvPr>
          <p:cNvSpPr/>
          <p:nvPr/>
        </p:nvSpPr>
        <p:spPr>
          <a:xfrm>
            <a:off x="927536" y="2437361"/>
            <a:ext cx="7580574" cy="2109355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endParaRPr lang="fr-BE" sz="2400" dirty="0">
              <a:latin typeface="+mn-lt"/>
            </a:endParaRPr>
          </a:p>
          <a:p>
            <a:pPr lvl="1"/>
            <a:r>
              <a:rPr lang="fr-BE" sz="2400" dirty="0" err="1">
                <a:latin typeface="Cinzel"/>
              </a:rPr>
              <a:t>typedef</a:t>
            </a:r>
            <a:r>
              <a:rPr lang="fr-BE" sz="2400" dirty="0">
                <a:latin typeface="Cinzel"/>
              </a:rPr>
              <a:t> </a:t>
            </a:r>
            <a:r>
              <a:rPr lang="fr-BE" sz="2400" i="1" dirty="0" err="1">
                <a:latin typeface="Cinzel"/>
              </a:rPr>
              <a:t>struct</a:t>
            </a:r>
            <a:r>
              <a:rPr lang="fr-BE" sz="2400" i="1" dirty="0">
                <a:latin typeface="Cinzel"/>
              </a:rPr>
              <a:t> </a:t>
            </a:r>
            <a:r>
              <a:rPr lang="fr-BE" sz="2400" dirty="0">
                <a:latin typeface="Cinzel"/>
              </a:rPr>
              <a:t>{</a:t>
            </a:r>
          </a:p>
          <a:p>
            <a:pPr lvl="1"/>
            <a:r>
              <a:rPr lang="fr-BE" sz="2400" dirty="0">
                <a:latin typeface="Cinzel"/>
              </a:rPr>
              <a:t>    </a:t>
            </a:r>
            <a:r>
              <a:rPr lang="fr-BE" sz="2400" i="1" dirty="0">
                <a:latin typeface="Cinzel"/>
              </a:rPr>
              <a:t>char 	</a:t>
            </a:r>
            <a:r>
              <a:rPr lang="fr-BE" sz="2000" i="1" dirty="0">
                <a:latin typeface="Cinzel"/>
              </a:rPr>
              <a:t>		</a:t>
            </a:r>
            <a:r>
              <a:rPr lang="fr-BE" sz="2400" dirty="0" err="1">
                <a:latin typeface="Cinzel"/>
              </a:rPr>
              <a:t>pgn</a:t>
            </a:r>
            <a:r>
              <a:rPr lang="fr-BE" sz="2400" dirty="0">
                <a:latin typeface="Cinzel"/>
              </a:rPr>
              <a:t>[MAX_PGN_LENGTH];</a:t>
            </a:r>
          </a:p>
          <a:p>
            <a:pPr lvl="1"/>
            <a:r>
              <a:rPr lang="fr-BE" sz="2400" dirty="0">
                <a:latin typeface="Cinzel"/>
              </a:rPr>
              <a:t>    </a:t>
            </a:r>
            <a:r>
              <a:rPr lang="fr-BE" sz="2400" dirty="0" err="1">
                <a:latin typeface="Cinzel"/>
              </a:rPr>
              <a:t>SCL_Record</a:t>
            </a:r>
            <a:r>
              <a:rPr lang="fr-BE" sz="2400" dirty="0">
                <a:latin typeface="Cinzel"/>
              </a:rPr>
              <a:t>      	record;</a:t>
            </a:r>
          </a:p>
          <a:p>
            <a:pPr lvl="1"/>
            <a:br>
              <a:rPr lang="fr-BE" sz="1600" dirty="0">
                <a:latin typeface="Cinzel"/>
              </a:rPr>
            </a:br>
            <a:r>
              <a:rPr lang="fr-BE" sz="2400" dirty="0">
                <a:latin typeface="Cinzel"/>
              </a:rPr>
              <a:t>} </a:t>
            </a:r>
            <a:r>
              <a:rPr lang="fr-BE" sz="2400" u="sng" dirty="0" err="1">
                <a:latin typeface="Cinzel"/>
              </a:rPr>
              <a:t>ChessGame</a:t>
            </a:r>
            <a:r>
              <a:rPr lang="fr-BE" sz="2400" dirty="0">
                <a:latin typeface="Cinzel"/>
              </a:rPr>
              <a:t>;</a:t>
            </a:r>
          </a:p>
          <a:p>
            <a:endParaRPr lang="fr-FR" sz="3499" dirty="0"/>
          </a:p>
        </p:txBody>
      </p:sp>
      <p:sp>
        <p:nvSpPr>
          <p:cNvPr id="6" name="Google Shape;198;p31">
            <a:extLst>
              <a:ext uri="{FF2B5EF4-FFF2-40B4-BE49-F238E27FC236}">
                <a16:creationId xmlns:a16="http://schemas.microsoft.com/office/drawing/2014/main" id="{05221508-B2C1-A917-4CFB-CBB4CCCCF4BB}"/>
              </a:ext>
            </a:extLst>
          </p:cNvPr>
          <p:cNvSpPr txBox="1">
            <a:spLocks/>
          </p:cNvSpPr>
          <p:nvPr/>
        </p:nvSpPr>
        <p:spPr>
          <a:xfrm>
            <a:off x="1133878" y="939606"/>
            <a:ext cx="12132463" cy="90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" sz="4400" kern="0">
                <a:latin typeface="Broadway" panose="04040905080B02020502" pitchFamily="82" charset="0"/>
              </a:rPr>
              <a:t>ChessGame structure</a:t>
            </a:r>
            <a:endParaRPr lang="fr-FR" sz="4400" kern="0">
              <a:latin typeface="Broadway" panose="04040905080B02020502" pitchFamily="82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2429A9-3696-1C94-F239-0AF1C406F070}"/>
              </a:ext>
            </a:extLst>
          </p:cNvPr>
          <p:cNvGrpSpPr/>
          <p:nvPr/>
        </p:nvGrpSpPr>
        <p:grpSpPr>
          <a:xfrm>
            <a:off x="1426592" y="676688"/>
            <a:ext cx="1427738" cy="1427738"/>
            <a:chOff x="1411352" y="1127640"/>
            <a:chExt cx="1427738" cy="1427738"/>
          </a:xfrm>
        </p:grpSpPr>
        <p:sp>
          <p:nvSpPr>
            <p:cNvPr id="11" name="Google Shape;194;p31">
              <a:extLst>
                <a:ext uri="{FF2B5EF4-FFF2-40B4-BE49-F238E27FC236}">
                  <a16:creationId xmlns:a16="http://schemas.microsoft.com/office/drawing/2014/main" id="{9EA660DA-346B-3D0A-BE69-6CA57B8D802F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14" name="Google Shape;207;p31">
              <a:extLst>
                <a:ext uri="{FF2B5EF4-FFF2-40B4-BE49-F238E27FC236}">
                  <a16:creationId xmlns:a16="http://schemas.microsoft.com/office/drawing/2014/main" id="{0354090D-E8C8-3674-B07B-BB789608AF22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1</a:t>
              </a:r>
              <a:endParaRPr lang="fr-FR" sz="6600" kern="0"/>
            </a:p>
          </p:txBody>
        </p:sp>
      </p:grpSp>
    </p:spTree>
    <p:extLst>
      <p:ext uri="{BB962C8B-B14F-4D97-AF65-F5344CB8AC3E}">
        <p14:creationId xmlns:p14="http://schemas.microsoft.com/office/powerpoint/2010/main" val="1927907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8;p31">
            <a:extLst>
              <a:ext uri="{FF2B5EF4-FFF2-40B4-BE49-F238E27FC236}">
                <a16:creationId xmlns:a16="http://schemas.microsoft.com/office/drawing/2014/main" id="{CD17B938-325D-064F-002F-3C4692A4C576}"/>
              </a:ext>
            </a:extLst>
          </p:cNvPr>
          <p:cNvSpPr txBox="1">
            <a:spLocks/>
          </p:cNvSpPr>
          <p:nvPr/>
        </p:nvSpPr>
        <p:spPr>
          <a:xfrm>
            <a:off x="1133878" y="939606"/>
            <a:ext cx="12132463" cy="90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" sz="4400" kern="0">
                <a:latin typeface="Broadway" panose="04040905080B02020502" pitchFamily="82" charset="0"/>
              </a:rPr>
              <a:t>ChessBoard structure</a:t>
            </a:r>
            <a:endParaRPr lang="fr-FR" sz="4400" kern="0">
              <a:latin typeface="Broadway" panose="04040905080B02020502" pitchFamily="82" charset="0"/>
            </a:endParaRPr>
          </a:p>
        </p:txBody>
      </p:sp>
      <p:pic>
        <p:nvPicPr>
          <p:cNvPr id="7" name="Google Shape;235;p34">
            <a:extLst>
              <a:ext uri="{FF2B5EF4-FFF2-40B4-BE49-F238E27FC236}">
                <a16:creationId xmlns:a16="http://schemas.microsoft.com/office/drawing/2014/main" id="{F1652D11-28FE-2172-8471-47B37083511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-464" t="23338" r="464" b="7264"/>
          <a:stretch/>
        </p:blipFill>
        <p:spPr>
          <a:xfrm>
            <a:off x="1002376" y="2709475"/>
            <a:ext cx="4212000" cy="4212000"/>
          </a:xfrm>
          <a:prstGeom prst="ellipse">
            <a:avLst/>
          </a:prstGeom>
        </p:spPr>
      </p:pic>
      <p:sp>
        <p:nvSpPr>
          <p:cNvPr id="2" name="Google Shape;346;p39">
            <a:extLst>
              <a:ext uri="{FF2B5EF4-FFF2-40B4-BE49-F238E27FC236}">
                <a16:creationId xmlns:a16="http://schemas.microsoft.com/office/drawing/2014/main" id="{DF63F982-2AFC-15F0-56D2-FFF6241CBFDD}"/>
              </a:ext>
            </a:extLst>
          </p:cNvPr>
          <p:cNvSpPr/>
          <p:nvPr/>
        </p:nvSpPr>
        <p:spPr>
          <a:xfrm>
            <a:off x="5946345" y="2045397"/>
            <a:ext cx="7580574" cy="1952622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43979" tIns="143979" rIns="143979" bIns="14397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endParaRPr lang="fr-BE" sz="2400" dirty="0">
              <a:latin typeface="+mn-lt"/>
            </a:endParaRPr>
          </a:p>
          <a:p>
            <a:pPr lvl="1"/>
            <a:r>
              <a:rPr lang="fr-BE" sz="2400" dirty="0" err="1">
                <a:latin typeface="Cinzel"/>
              </a:rPr>
              <a:t>typedef</a:t>
            </a:r>
            <a:r>
              <a:rPr lang="fr-BE" sz="2400" dirty="0">
                <a:latin typeface="Cinzel"/>
              </a:rPr>
              <a:t> </a:t>
            </a:r>
            <a:r>
              <a:rPr lang="fr-BE" sz="2400" i="1" dirty="0" err="1">
                <a:latin typeface="Cinzel"/>
              </a:rPr>
              <a:t>struct</a:t>
            </a:r>
            <a:r>
              <a:rPr lang="fr-BE" sz="2400" i="1" dirty="0">
                <a:latin typeface="Cinzel"/>
              </a:rPr>
              <a:t> </a:t>
            </a:r>
            <a:r>
              <a:rPr lang="fr-BE" sz="2400" dirty="0">
                <a:latin typeface="Cinzel"/>
              </a:rPr>
              <a:t>{</a:t>
            </a:r>
            <a:br>
              <a:rPr lang="fr-BE" sz="2400" dirty="0">
                <a:latin typeface="Cinzel"/>
              </a:rPr>
            </a:br>
            <a:r>
              <a:rPr lang="fr-BE" sz="2400" dirty="0">
                <a:latin typeface="Cinzel"/>
              </a:rPr>
              <a:t>    </a:t>
            </a:r>
            <a:r>
              <a:rPr lang="fr-BE" sz="2400" i="1" dirty="0">
                <a:latin typeface="Cinzel"/>
              </a:rPr>
              <a:t>char			</a:t>
            </a:r>
            <a:r>
              <a:rPr lang="fr-BE" sz="2400" dirty="0" err="1">
                <a:latin typeface="Cinzel"/>
              </a:rPr>
              <a:t>fen</a:t>
            </a:r>
            <a:r>
              <a:rPr lang="fr-BE" sz="2400" dirty="0">
                <a:latin typeface="Cinzel"/>
              </a:rPr>
              <a:t>[MAX_FEN_LENGTH];</a:t>
            </a:r>
          </a:p>
          <a:p>
            <a:pPr lvl="1"/>
            <a:r>
              <a:rPr lang="fr-BE" sz="2400" dirty="0">
                <a:latin typeface="Cinzel"/>
              </a:rPr>
              <a:t>    </a:t>
            </a:r>
            <a:r>
              <a:rPr lang="fr-BE" sz="2400" dirty="0" err="1">
                <a:latin typeface="Cinzel"/>
              </a:rPr>
              <a:t>SCL_Board</a:t>
            </a:r>
            <a:r>
              <a:rPr lang="fr-BE" sz="2400" dirty="0">
                <a:latin typeface="Cinzel"/>
              </a:rPr>
              <a:t>		</a:t>
            </a:r>
            <a:r>
              <a:rPr lang="fr-BE" sz="2400" dirty="0" err="1">
                <a:latin typeface="Cinzel"/>
              </a:rPr>
              <a:t>board</a:t>
            </a:r>
            <a:r>
              <a:rPr lang="fr-BE" sz="2400" dirty="0">
                <a:latin typeface="Cinzel"/>
              </a:rPr>
              <a:t>;</a:t>
            </a:r>
          </a:p>
          <a:p>
            <a:pPr lvl="1"/>
            <a:br>
              <a:rPr lang="fr-BE" sz="1600" dirty="0">
                <a:latin typeface="Cinzel"/>
              </a:rPr>
            </a:br>
            <a:r>
              <a:rPr lang="fr-BE" sz="2400" dirty="0">
                <a:latin typeface="Cinzel"/>
              </a:rPr>
              <a:t>} </a:t>
            </a:r>
            <a:r>
              <a:rPr lang="fr-BE" sz="2400" u="sng" dirty="0" err="1">
                <a:latin typeface="Cinzel"/>
              </a:rPr>
              <a:t>ChessBoard</a:t>
            </a:r>
            <a:r>
              <a:rPr lang="fr-BE" sz="2400" dirty="0">
                <a:latin typeface="Cinzel"/>
              </a:rPr>
              <a:t>;</a:t>
            </a:r>
          </a:p>
          <a:p>
            <a:endParaRPr lang="fr-FR" sz="3499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59884C-C078-FF81-C452-FBB054F0906C}"/>
              </a:ext>
            </a:extLst>
          </p:cNvPr>
          <p:cNvSpPr txBox="1"/>
          <p:nvPr/>
        </p:nvSpPr>
        <p:spPr>
          <a:xfrm>
            <a:off x="5441324" y="4286866"/>
            <a:ext cx="8783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BE" sz="2000" dirty="0" err="1">
                <a:latin typeface="Cinzel"/>
              </a:rPr>
              <a:t>SCL_Board</a:t>
            </a:r>
            <a:r>
              <a:rPr lang="fr-BE" sz="2000" dirty="0">
                <a:latin typeface="Cinzel"/>
              </a:rPr>
              <a:t> </a:t>
            </a:r>
            <a:r>
              <a:rPr lang="fr-BE" sz="2000" dirty="0" err="1">
                <a:latin typeface="Cinzel"/>
              </a:rPr>
              <a:t>contains</a:t>
            </a:r>
            <a:r>
              <a:rPr lang="fr-BE" sz="2000" dirty="0">
                <a:latin typeface="Cinzel"/>
              </a:rPr>
              <a:t>: 	</a:t>
            </a:r>
          </a:p>
          <a:p>
            <a:pPr marL="0" indent="0">
              <a:buNone/>
            </a:pPr>
            <a:endParaRPr lang="fr-BE" sz="2000" dirty="0">
              <a:latin typeface="Cinzel"/>
            </a:endParaRPr>
          </a:p>
          <a:p>
            <a:pPr marL="0" indent="0">
              <a:buNone/>
            </a:pPr>
            <a:r>
              <a:rPr lang="fr-BE" sz="2000" dirty="0">
                <a:latin typeface="Cinzel"/>
              </a:rPr>
              <a:t>	64 bytes 	→ </a:t>
            </a:r>
            <a:r>
              <a:rPr lang="fr-BE" sz="2000" dirty="0" err="1">
                <a:latin typeface="Cinzel"/>
              </a:rPr>
              <a:t>Board</a:t>
            </a:r>
            <a:r>
              <a:rPr lang="fr-BE" sz="2000" dirty="0">
                <a:latin typeface="Cinzel"/>
              </a:rPr>
              <a:t> state</a:t>
            </a:r>
          </a:p>
          <a:p>
            <a:pPr lvl="1"/>
            <a:r>
              <a:rPr lang="fr-BE" sz="2000" dirty="0">
                <a:latin typeface="Cinzel"/>
              </a:rPr>
              <a:t>	4 bits 		→ </a:t>
            </a:r>
            <a:r>
              <a:rPr lang="fr-BE" sz="2000" dirty="0" err="1">
                <a:latin typeface="Cinzel"/>
              </a:rPr>
              <a:t>column</a:t>
            </a:r>
            <a:r>
              <a:rPr lang="fr-BE" sz="2000" dirty="0">
                <a:latin typeface="Cinzel"/>
              </a:rPr>
              <a:t> of </a:t>
            </a:r>
            <a:r>
              <a:rPr lang="fr-BE" sz="2000" dirty="0" err="1">
                <a:latin typeface="Cinzel"/>
              </a:rPr>
              <a:t>pawn</a:t>
            </a:r>
            <a:r>
              <a:rPr lang="fr-BE" sz="2000" dirty="0">
                <a:latin typeface="Cinzel"/>
              </a:rPr>
              <a:t> </a:t>
            </a:r>
            <a:r>
              <a:rPr lang="fr-BE" sz="2000" dirty="0" err="1">
                <a:latin typeface="Cinzel"/>
              </a:rPr>
              <a:t>that</a:t>
            </a:r>
            <a:r>
              <a:rPr lang="fr-BE" sz="2000" dirty="0">
                <a:latin typeface="Cinzel"/>
              </a:rPr>
              <a:t> can </a:t>
            </a:r>
            <a:r>
              <a:rPr lang="fr-BE" sz="2000" dirty="0" err="1">
                <a:latin typeface="Cinzel"/>
              </a:rPr>
              <a:t>be</a:t>
            </a:r>
            <a:r>
              <a:rPr lang="fr-BE" sz="2000" dirty="0">
                <a:latin typeface="Cinzel"/>
              </a:rPr>
              <a:t> </a:t>
            </a:r>
            <a:r>
              <a:rPr lang="fr-BE" sz="2000" dirty="0" err="1">
                <a:latin typeface="Cinzel"/>
              </a:rPr>
              <a:t>taken</a:t>
            </a:r>
            <a:r>
              <a:rPr lang="fr-BE" sz="2000" dirty="0">
                <a:latin typeface="Cinzel"/>
              </a:rPr>
              <a:t> by en-passant</a:t>
            </a:r>
          </a:p>
          <a:p>
            <a:pPr lvl="1"/>
            <a:r>
              <a:rPr lang="fr-BE" sz="2000" dirty="0">
                <a:latin typeface="Cinzel"/>
              </a:rPr>
              <a:t>	4 bits 		→ O-O and O-O-O </a:t>
            </a:r>
            <a:r>
              <a:rPr lang="fr-BE" sz="2000" dirty="0" err="1">
                <a:latin typeface="Cinzel"/>
              </a:rPr>
              <a:t>possibilities</a:t>
            </a:r>
            <a:r>
              <a:rPr lang="fr-BE" sz="2000" dirty="0">
                <a:latin typeface="Cinzel"/>
              </a:rPr>
              <a:t> for white and black</a:t>
            </a:r>
          </a:p>
          <a:p>
            <a:pPr lvl="1"/>
            <a:r>
              <a:rPr lang="fr-BE" sz="2000" dirty="0">
                <a:latin typeface="Cinzel"/>
              </a:rPr>
              <a:t>1 byte		 → Nb of </a:t>
            </a:r>
            <a:r>
              <a:rPr lang="fr-BE" sz="2000" dirty="0" err="1">
                <a:latin typeface="Cinzel"/>
              </a:rPr>
              <a:t>half</a:t>
            </a:r>
            <a:r>
              <a:rPr lang="fr-BE" sz="2000" dirty="0">
                <a:latin typeface="Cinzel"/>
              </a:rPr>
              <a:t>-moves </a:t>
            </a:r>
            <a:r>
              <a:rPr lang="fr-BE" sz="2000" dirty="0" err="1">
                <a:latin typeface="Cinzel"/>
              </a:rPr>
              <a:t>played</a:t>
            </a:r>
            <a:endParaRPr lang="fr-BE" sz="2000" dirty="0">
              <a:latin typeface="Cinzel"/>
            </a:endParaRPr>
          </a:p>
          <a:p>
            <a:pPr lvl="1"/>
            <a:r>
              <a:rPr lang="fr-BE" sz="2000" dirty="0">
                <a:latin typeface="Cinzel"/>
              </a:rPr>
              <a:t>1 byte		 → </a:t>
            </a:r>
            <a:r>
              <a:rPr lang="fr-BE" sz="2000" dirty="0" err="1">
                <a:latin typeface="Cinzel"/>
              </a:rPr>
              <a:t>counter</a:t>
            </a:r>
            <a:r>
              <a:rPr lang="fr-BE" sz="2000" dirty="0">
                <a:latin typeface="Cinzel"/>
              </a:rPr>
              <a:t> for 50 moves </a:t>
            </a:r>
            <a:r>
              <a:rPr lang="fr-BE" sz="2000" dirty="0" err="1">
                <a:latin typeface="Cinzel"/>
              </a:rPr>
              <a:t>rule</a:t>
            </a:r>
            <a:endParaRPr lang="fr-BE" sz="2000" dirty="0">
              <a:latin typeface="Cinzel"/>
            </a:endParaRPr>
          </a:p>
          <a:p>
            <a:pPr lvl="1"/>
            <a:r>
              <a:rPr lang="fr-BE" sz="2000" dirty="0">
                <a:latin typeface="Cinzel"/>
              </a:rPr>
              <a:t>1 byte		 → extra slot for variants of </a:t>
            </a:r>
            <a:r>
              <a:rPr lang="fr-BE" sz="2000" dirty="0" err="1">
                <a:latin typeface="Cinzel"/>
              </a:rPr>
              <a:t>chess</a:t>
            </a:r>
            <a:endParaRPr lang="fr-BE" sz="2000" dirty="0">
              <a:latin typeface="Cinzel"/>
            </a:endParaRPr>
          </a:p>
          <a:p>
            <a:pPr lvl="1"/>
            <a:r>
              <a:rPr lang="fr-BE" sz="2000" dirty="0">
                <a:latin typeface="Cinzel"/>
              </a:rPr>
              <a:t>1 byte 		 → 0 for </a:t>
            </a:r>
            <a:r>
              <a:rPr lang="fr-BE" sz="2000" dirty="0" err="1">
                <a:latin typeface="Cinzel"/>
              </a:rPr>
              <a:t>readability</a:t>
            </a:r>
            <a:r>
              <a:rPr lang="fr-BE" sz="2000" dirty="0">
                <a:latin typeface="Cinzel"/>
              </a:rPr>
              <a:t> </a:t>
            </a:r>
            <a:r>
              <a:rPr lang="fr-BE" sz="2000" dirty="0" err="1">
                <a:latin typeface="Cinzel"/>
              </a:rPr>
              <a:t>when</a:t>
            </a:r>
            <a:r>
              <a:rPr lang="fr-BE" sz="2000" dirty="0">
                <a:latin typeface="Cinzel"/>
              </a:rPr>
              <a:t> printing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A32380D-729F-0091-9502-775B8DD4AB35}"/>
              </a:ext>
            </a:extLst>
          </p:cNvPr>
          <p:cNvGrpSpPr/>
          <p:nvPr/>
        </p:nvGrpSpPr>
        <p:grpSpPr>
          <a:xfrm>
            <a:off x="1426592" y="676688"/>
            <a:ext cx="1427738" cy="1427738"/>
            <a:chOff x="1411352" y="1127640"/>
            <a:chExt cx="1427738" cy="1427738"/>
          </a:xfrm>
        </p:grpSpPr>
        <p:sp>
          <p:nvSpPr>
            <p:cNvPr id="9" name="Google Shape;194;p31">
              <a:extLst>
                <a:ext uri="{FF2B5EF4-FFF2-40B4-BE49-F238E27FC236}">
                  <a16:creationId xmlns:a16="http://schemas.microsoft.com/office/drawing/2014/main" id="{7EE9E453-D710-356B-A94C-E282C43630A4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11" name="Google Shape;207;p31">
              <a:extLst>
                <a:ext uri="{FF2B5EF4-FFF2-40B4-BE49-F238E27FC236}">
                  <a16:creationId xmlns:a16="http://schemas.microsoft.com/office/drawing/2014/main" id="{46010935-6C81-ABB0-816E-3DB2DE4A1D02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1</a:t>
              </a:r>
              <a:endParaRPr lang="fr-FR" sz="6600" kern="0"/>
            </a:p>
          </p:txBody>
        </p:sp>
      </p:grpSp>
    </p:spTree>
    <p:extLst>
      <p:ext uri="{BB962C8B-B14F-4D97-AF65-F5344CB8AC3E}">
        <p14:creationId xmlns:p14="http://schemas.microsoft.com/office/powerpoint/2010/main" val="4204973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3F1620-94B0-EB46-B0B9-B6151437985B}"/>
              </a:ext>
            </a:extLst>
          </p:cNvPr>
          <p:cNvSpPr/>
          <p:nvPr/>
        </p:nvSpPr>
        <p:spPr>
          <a:xfrm>
            <a:off x="8718268" y="2402238"/>
            <a:ext cx="4521500" cy="2139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latin typeface="Cinze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5FCF2B-6279-88BF-739B-1B8B47590E2F}"/>
              </a:ext>
            </a:extLst>
          </p:cNvPr>
          <p:cNvSpPr/>
          <p:nvPr/>
        </p:nvSpPr>
        <p:spPr>
          <a:xfrm>
            <a:off x="1160445" y="2752779"/>
            <a:ext cx="4521500" cy="1438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latin typeface="Cinzel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60FB7C6-B491-24F1-A661-F45BEDFB3B9C}"/>
              </a:ext>
            </a:extLst>
          </p:cNvPr>
          <p:cNvGrpSpPr/>
          <p:nvPr/>
        </p:nvGrpSpPr>
        <p:grpSpPr>
          <a:xfrm>
            <a:off x="1426592" y="676688"/>
            <a:ext cx="1427738" cy="1427738"/>
            <a:chOff x="1411352" y="1127640"/>
            <a:chExt cx="1427738" cy="1427738"/>
          </a:xfrm>
        </p:grpSpPr>
        <p:sp>
          <p:nvSpPr>
            <p:cNvPr id="5" name="Google Shape;194;p31">
              <a:extLst>
                <a:ext uri="{FF2B5EF4-FFF2-40B4-BE49-F238E27FC236}">
                  <a16:creationId xmlns:a16="http://schemas.microsoft.com/office/drawing/2014/main" id="{AEC13E99-2B97-D500-4728-EFC829EC7C79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6" name="Google Shape;207;p31">
              <a:extLst>
                <a:ext uri="{FF2B5EF4-FFF2-40B4-BE49-F238E27FC236}">
                  <a16:creationId xmlns:a16="http://schemas.microsoft.com/office/drawing/2014/main" id="{1B5180CC-0272-3964-C5C5-1BC3BAAF019F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2</a:t>
              </a:r>
              <a:endParaRPr lang="fr-FR" sz="6600" kern="0"/>
            </a:p>
          </p:txBody>
        </p:sp>
      </p:grpSp>
      <p:sp>
        <p:nvSpPr>
          <p:cNvPr id="7" name="Google Shape;198;p31">
            <a:extLst>
              <a:ext uri="{FF2B5EF4-FFF2-40B4-BE49-F238E27FC236}">
                <a16:creationId xmlns:a16="http://schemas.microsoft.com/office/drawing/2014/main" id="{21153D98-9C22-45E6-63C7-7C5760CDD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3878" y="939606"/>
            <a:ext cx="12132463" cy="901903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latin typeface="Broadway" panose="04040905080B02020502" pitchFamily="82" charset="0"/>
              </a:rPr>
              <a:t>Functions To Implement</a:t>
            </a:r>
            <a:endParaRPr lang="fr-FR" sz="4400">
              <a:latin typeface="Broadway" panose="04040905080B02020502" pitchFamily="8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C03579-61CE-7A1D-F225-D6BF93D4F9B0}"/>
              </a:ext>
            </a:extLst>
          </p:cNvPr>
          <p:cNvSpPr txBox="1"/>
          <p:nvPr/>
        </p:nvSpPr>
        <p:spPr>
          <a:xfrm>
            <a:off x="1160445" y="2981399"/>
            <a:ext cx="45215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400" dirty="0" err="1">
                <a:latin typeface="Cinzel"/>
              </a:rPr>
              <a:t>getBoard</a:t>
            </a:r>
            <a:r>
              <a:rPr lang="fr-BE" sz="2400" dirty="0">
                <a:latin typeface="Cinzel"/>
              </a:rPr>
              <a:t>(</a:t>
            </a:r>
            <a:r>
              <a:rPr lang="fr-BE" sz="2400" dirty="0" err="1">
                <a:latin typeface="Cinzel"/>
              </a:rPr>
              <a:t>chessgame</a:t>
            </a:r>
            <a:r>
              <a:rPr lang="fr-BE" sz="2400" dirty="0">
                <a:latin typeface="Cinzel"/>
              </a:rPr>
              <a:t>, </a:t>
            </a:r>
            <a:r>
              <a:rPr lang="fr-BE" sz="2400" dirty="0" err="1">
                <a:latin typeface="Cinzel"/>
              </a:rPr>
              <a:t>int</a:t>
            </a:r>
            <a:r>
              <a:rPr lang="fr-BE" sz="2400" dirty="0">
                <a:latin typeface="Cinzel"/>
              </a:rPr>
              <a:t>) </a:t>
            </a:r>
            <a:r>
              <a:rPr lang="fr-FR" sz="2400" dirty="0">
                <a:latin typeface="Cinzel"/>
              </a:rPr>
              <a:t> </a:t>
            </a:r>
            <a:endParaRPr lang="fr-FR" sz="1100" dirty="0">
              <a:latin typeface="Cinzel"/>
            </a:endParaRPr>
          </a:p>
          <a:p>
            <a:pPr algn="ctr"/>
            <a:endParaRPr lang="fr-FR" sz="1100" dirty="0">
              <a:latin typeface="Cinzel"/>
            </a:endParaRPr>
          </a:p>
          <a:p>
            <a:pPr algn="ctr"/>
            <a:r>
              <a:rPr lang="fr-BE" sz="2400" dirty="0" err="1">
                <a:latin typeface="Cinzel"/>
              </a:rPr>
              <a:t>getFirstMoves</a:t>
            </a:r>
            <a:r>
              <a:rPr lang="fr-BE" sz="2400" dirty="0">
                <a:latin typeface="Cinzel"/>
              </a:rPr>
              <a:t>(</a:t>
            </a:r>
            <a:r>
              <a:rPr lang="fr-BE" sz="2400" dirty="0" err="1">
                <a:latin typeface="Cinzel"/>
              </a:rPr>
              <a:t>chessgame</a:t>
            </a:r>
            <a:r>
              <a:rPr lang="fr-BE" sz="2400" dirty="0">
                <a:latin typeface="Cinzel"/>
              </a:rPr>
              <a:t>, </a:t>
            </a:r>
            <a:r>
              <a:rPr lang="fr-BE" sz="2400" dirty="0" err="1">
                <a:latin typeface="Cinzel"/>
              </a:rPr>
              <a:t>int</a:t>
            </a:r>
            <a:r>
              <a:rPr lang="fr-BE" sz="2400" dirty="0">
                <a:latin typeface="Cinzel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0F6734-D3EE-E7BF-0BFA-3AA6A9B63B76}"/>
              </a:ext>
            </a:extLst>
          </p:cNvPr>
          <p:cNvSpPr txBox="1"/>
          <p:nvPr/>
        </p:nvSpPr>
        <p:spPr>
          <a:xfrm>
            <a:off x="1444919" y="5196714"/>
            <a:ext cx="395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inzel"/>
              </a:rPr>
              <a:t>Getters on the </a:t>
            </a:r>
            <a:r>
              <a:rPr lang="fr-FR" sz="2400" dirty="0" err="1">
                <a:latin typeface="Cinzel"/>
              </a:rPr>
              <a:t>chessgames</a:t>
            </a:r>
            <a:endParaRPr lang="fr-FR" sz="2400" dirty="0">
              <a:latin typeface="Cinzel"/>
            </a:endParaRPr>
          </a:p>
          <a:p>
            <a:pPr marL="342900" indent="-342900" algn="ctr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2400" dirty="0">
                <a:latin typeface="Cinzel"/>
              </a:rPr>
              <a:t>Output FEN </a:t>
            </a:r>
            <a:r>
              <a:rPr lang="fr-FR" sz="2400" dirty="0" err="1">
                <a:latin typeface="Cinzel"/>
              </a:rPr>
              <a:t>board</a:t>
            </a:r>
            <a:endParaRPr lang="fr-FR" sz="2400" dirty="0">
              <a:latin typeface="Cinzel"/>
            </a:endParaRPr>
          </a:p>
          <a:p>
            <a:pPr marL="342900" indent="-342900" algn="ctr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2400" dirty="0" err="1">
                <a:latin typeface="Cinzel"/>
              </a:rPr>
              <a:t>Truncate</a:t>
            </a:r>
            <a:r>
              <a:rPr lang="fr-FR" sz="2400" dirty="0">
                <a:latin typeface="Cinzel"/>
              </a:rPr>
              <a:t> the SAN </a:t>
            </a:r>
            <a:r>
              <a:rPr lang="fr-FR" sz="2400" dirty="0" err="1">
                <a:latin typeface="Cinzel"/>
              </a:rPr>
              <a:t>game</a:t>
            </a:r>
            <a:endParaRPr lang="fr-FR" sz="2400" dirty="0">
              <a:latin typeface="Cinze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AB332B-3F36-4584-070E-139AD7E904C8}"/>
              </a:ext>
            </a:extLst>
          </p:cNvPr>
          <p:cNvSpPr txBox="1"/>
          <p:nvPr/>
        </p:nvSpPr>
        <p:spPr>
          <a:xfrm>
            <a:off x="9069859" y="2619762"/>
            <a:ext cx="3818321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400" dirty="0" err="1">
                <a:latin typeface="Cinzel"/>
              </a:rPr>
              <a:t>hasOpening</a:t>
            </a:r>
            <a:r>
              <a:rPr lang="fr-BE" sz="2400" dirty="0">
                <a:latin typeface="Cinzel"/>
              </a:rPr>
              <a:t>(</a:t>
            </a:r>
            <a:r>
              <a:rPr lang="fr-BE" sz="2400" dirty="0" err="1">
                <a:latin typeface="Cinzel"/>
              </a:rPr>
              <a:t>chessgame</a:t>
            </a:r>
            <a:r>
              <a:rPr lang="fr-BE" sz="2400" dirty="0">
                <a:latin typeface="Cinzel"/>
              </a:rPr>
              <a:t>, </a:t>
            </a:r>
            <a:r>
              <a:rPr lang="fr-BE" sz="2400" dirty="0" err="1">
                <a:latin typeface="Cinzel"/>
              </a:rPr>
              <a:t>chessgame</a:t>
            </a:r>
            <a:r>
              <a:rPr lang="fr-BE" sz="2400" dirty="0">
                <a:latin typeface="Cinzel"/>
              </a:rPr>
              <a:t>)</a:t>
            </a:r>
            <a:endParaRPr lang="fr-BE" sz="1100" dirty="0">
              <a:latin typeface="Cinzel"/>
            </a:endParaRPr>
          </a:p>
          <a:p>
            <a:pPr algn="ctr"/>
            <a:endParaRPr lang="fr-BE" sz="1100" dirty="0">
              <a:latin typeface="Cinzel"/>
            </a:endParaRPr>
          </a:p>
          <a:p>
            <a:pPr algn="ctr"/>
            <a:r>
              <a:rPr lang="fr-FR" sz="2400" dirty="0">
                <a:latin typeface="Cinzel"/>
              </a:rPr>
              <a:t> </a:t>
            </a:r>
            <a:r>
              <a:rPr lang="fr-BE" sz="2400" dirty="0" err="1">
                <a:latin typeface="Cinzel"/>
              </a:rPr>
              <a:t>hasBoard</a:t>
            </a:r>
            <a:r>
              <a:rPr lang="fr-BE" sz="2400" dirty="0">
                <a:latin typeface="Cinzel"/>
              </a:rPr>
              <a:t>(</a:t>
            </a:r>
            <a:r>
              <a:rPr lang="fr-BE" sz="2400" dirty="0" err="1">
                <a:latin typeface="Cinzel"/>
              </a:rPr>
              <a:t>chessgame</a:t>
            </a:r>
            <a:r>
              <a:rPr lang="fr-BE" sz="2400" dirty="0">
                <a:latin typeface="Cinzel"/>
              </a:rPr>
              <a:t>, </a:t>
            </a:r>
            <a:r>
              <a:rPr lang="fr-BE" sz="2400" dirty="0" err="1">
                <a:latin typeface="Cinzel"/>
              </a:rPr>
              <a:t>chessboard</a:t>
            </a:r>
            <a:r>
              <a:rPr lang="fr-BE" sz="2400" dirty="0">
                <a:latin typeface="Cinzel"/>
              </a:rPr>
              <a:t>, </a:t>
            </a:r>
            <a:r>
              <a:rPr lang="fr-BE" sz="2400" dirty="0" err="1">
                <a:latin typeface="Cinzel"/>
              </a:rPr>
              <a:t>int</a:t>
            </a:r>
            <a:r>
              <a:rPr lang="fr-BE" sz="2400" dirty="0">
                <a:latin typeface="Cinzel"/>
              </a:rPr>
              <a:t>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CBD4D1B-D3AC-F9D0-DADE-CAFC0EA71CC3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421194" y="4191254"/>
            <a:ext cx="1" cy="10054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56BC0D8-CD8A-1DFE-AAF4-DBC82F393310}"/>
              </a:ext>
            </a:extLst>
          </p:cNvPr>
          <p:cNvCxnSpPr>
            <a:cxnSpLocks/>
            <a:stCxn id="34" idx="2"/>
            <a:endCxn id="16" idx="0"/>
          </p:cNvCxnSpPr>
          <p:nvPr/>
        </p:nvCxnSpPr>
        <p:spPr>
          <a:xfrm>
            <a:off x="10979018" y="4541797"/>
            <a:ext cx="0" cy="654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EFCE58F-0BD8-A38A-786F-238862044F73}"/>
              </a:ext>
            </a:extLst>
          </p:cNvPr>
          <p:cNvSpPr txBox="1"/>
          <p:nvPr/>
        </p:nvSpPr>
        <p:spPr>
          <a:xfrm>
            <a:off x="8718268" y="5196714"/>
            <a:ext cx="452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Cinzel"/>
              </a:rPr>
              <a:t>Search</a:t>
            </a:r>
            <a:r>
              <a:rPr lang="fr-FR" sz="2400" dirty="0">
                <a:latin typeface="Cinzel"/>
              </a:rPr>
              <a:t> </a:t>
            </a:r>
            <a:r>
              <a:rPr lang="fr-FR" sz="2400" dirty="0" err="1">
                <a:latin typeface="Cinzel"/>
              </a:rPr>
              <a:t>operations</a:t>
            </a:r>
            <a:r>
              <a:rPr lang="fr-FR" sz="2400" dirty="0">
                <a:latin typeface="Cinzel"/>
              </a:rPr>
              <a:t> on big </a:t>
            </a:r>
            <a:r>
              <a:rPr lang="fr-FR" sz="2400" dirty="0" err="1">
                <a:latin typeface="Cinzel"/>
              </a:rPr>
              <a:t>lists</a:t>
            </a:r>
            <a:endParaRPr lang="fr-FR" sz="2400" dirty="0">
              <a:latin typeface="Cinzel"/>
            </a:endParaRPr>
          </a:p>
          <a:p>
            <a:pPr marL="342900" indent="-342900" algn="ctr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2400" dirty="0">
                <a:latin typeface="Cinzel"/>
              </a:rPr>
              <a:t>Indexes to speed up </a:t>
            </a:r>
            <a:r>
              <a:rPr lang="fr-FR" sz="2400" dirty="0" err="1">
                <a:latin typeface="Cinzel"/>
              </a:rPr>
              <a:t>queries</a:t>
            </a:r>
            <a:r>
              <a:rPr lang="fr-FR" sz="2400" dirty="0">
                <a:latin typeface="Cinzel"/>
              </a:rPr>
              <a:t>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fr-FR" sz="2400" dirty="0">
                <a:latin typeface="Cinzel"/>
              </a:rPr>
              <a:t>B-</a:t>
            </a:r>
            <a:r>
              <a:rPr lang="fr-FR" sz="2400" dirty="0" err="1">
                <a:latin typeface="Cinzel"/>
              </a:rPr>
              <a:t>Tree</a:t>
            </a:r>
            <a:endParaRPr lang="fr-FR" sz="2400" dirty="0">
              <a:latin typeface="Cinzel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fr-FR" sz="2400" dirty="0">
                <a:latin typeface="Cinzel"/>
              </a:rPr>
              <a:t>GIN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5A16C5E7-7933-75E0-8439-FF91BEC3AB4F}"/>
              </a:ext>
            </a:extLst>
          </p:cNvPr>
          <p:cNvCxnSpPr>
            <a:cxnSpLocks/>
          </p:cNvCxnSpPr>
          <p:nvPr/>
        </p:nvCxnSpPr>
        <p:spPr>
          <a:xfrm flipV="1">
            <a:off x="6252599" y="3386783"/>
            <a:ext cx="17680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2796B51-8C51-539D-E419-50BD5E55DC34}"/>
              </a:ext>
            </a:extLst>
          </p:cNvPr>
          <p:cNvSpPr txBox="1"/>
          <p:nvPr/>
        </p:nvSpPr>
        <p:spPr>
          <a:xfrm>
            <a:off x="6158224" y="3520646"/>
            <a:ext cx="190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Cinzel"/>
              </a:rPr>
              <a:t>To support </a:t>
            </a:r>
          </a:p>
        </p:txBody>
      </p:sp>
    </p:spTree>
    <p:extLst>
      <p:ext uri="{BB962C8B-B14F-4D97-AF65-F5344CB8AC3E}">
        <p14:creationId xmlns:p14="http://schemas.microsoft.com/office/powerpoint/2010/main" val="3557555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938575-8299-7313-F2DB-9F17CA5E7E3B}"/>
              </a:ext>
            </a:extLst>
          </p:cNvPr>
          <p:cNvSpPr/>
          <p:nvPr/>
        </p:nvSpPr>
        <p:spPr>
          <a:xfrm>
            <a:off x="280322" y="4640193"/>
            <a:ext cx="13839568" cy="3237173"/>
          </a:xfrm>
          <a:prstGeom prst="rect">
            <a:avLst/>
          </a:prstGeom>
          <a:gradFill flip="none" rotWithShape="1">
            <a:gsLst>
              <a:gs pos="0">
                <a:srgbClr val="008ECE">
                  <a:tint val="66000"/>
                  <a:satMod val="160000"/>
                </a:srgbClr>
              </a:gs>
              <a:gs pos="50000">
                <a:srgbClr val="008ECE">
                  <a:tint val="44500"/>
                  <a:satMod val="160000"/>
                </a:srgbClr>
              </a:gs>
              <a:gs pos="100000">
                <a:srgbClr val="008ECE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21AF68-B762-9F9C-3B24-46C356945E36}"/>
              </a:ext>
            </a:extLst>
          </p:cNvPr>
          <p:cNvSpPr/>
          <p:nvPr/>
        </p:nvSpPr>
        <p:spPr>
          <a:xfrm>
            <a:off x="280322" y="2228730"/>
            <a:ext cx="13839568" cy="2348188"/>
          </a:xfrm>
          <a:prstGeom prst="rect">
            <a:avLst/>
          </a:prstGeom>
          <a:gradFill flip="none" rotWithShape="1">
            <a:gsLst>
              <a:gs pos="0">
                <a:srgbClr val="4AD1E5">
                  <a:tint val="66000"/>
                  <a:satMod val="160000"/>
                </a:srgbClr>
              </a:gs>
              <a:gs pos="50000">
                <a:srgbClr val="4AD1E5">
                  <a:tint val="44500"/>
                  <a:satMod val="160000"/>
                </a:srgbClr>
              </a:gs>
              <a:gs pos="100000">
                <a:srgbClr val="4AD1E5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Google Shape;198;p31">
            <a:extLst>
              <a:ext uri="{FF2B5EF4-FFF2-40B4-BE49-F238E27FC236}">
                <a16:creationId xmlns:a16="http://schemas.microsoft.com/office/drawing/2014/main" id="{21153D98-9C22-45E6-63C7-7C5760CDD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5115" y="434473"/>
            <a:ext cx="5865650" cy="901903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latin typeface="Broadway" panose="04040905080B02020502" pitchFamily="82" charset="0"/>
              </a:rPr>
              <a:t>Structure Recap</a:t>
            </a:r>
            <a:endParaRPr lang="fr-FR" sz="4400">
              <a:latin typeface="Broadway" panose="04040905080B02020502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F2DF0-7433-AA79-A700-4A8B632174D8}"/>
              </a:ext>
            </a:extLst>
          </p:cNvPr>
          <p:cNvSpPr/>
          <p:nvPr/>
        </p:nvSpPr>
        <p:spPr>
          <a:xfrm>
            <a:off x="468289" y="3055019"/>
            <a:ext cx="1693322" cy="6218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chess_make</a:t>
            </a:r>
            <a:endParaRPr lang="fr-BE" sz="160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BE" sz="160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chess_parse</a:t>
            </a:r>
            <a:endParaRPr lang="fr-BE" sz="160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D61EE72-21FA-CF2C-1813-2B37813AE953}"/>
              </a:ext>
            </a:extLst>
          </p:cNvPr>
          <p:cNvGrpSpPr/>
          <p:nvPr/>
        </p:nvGrpSpPr>
        <p:grpSpPr>
          <a:xfrm>
            <a:off x="4349205" y="1754659"/>
            <a:ext cx="4136451" cy="6289590"/>
            <a:chOff x="4565711" y="1754659"/>
            <a:chExt cx="3969871" cy="6289590"/>
          </a:xfrm>
          <a:gradFill flip="none" rotWithShape="1">
            <a:gsLst>
              <a:gs pos="0">
                <a:srgbClr val="ADE222">
                  <a:tint val="66000"/>
                  <a:satMod val="160000"/>
                </a:srgbClr>
              </a:gs>
              <a:gs pos="50000">
                <a:srgbClr val="ADE222">
                  <a:tint val="44500"/>
                  <a:satMod val="160000"/>
                </a:srgbClr>
              </a:gs>
              <a:gs pos="100000">
                <a:srgbClr val="ADE222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E59E7D1-BBB6-1476-6994-C8B98FC199C9}"/>
                </a:ext>
              </a:extLst>
            </p:cNvPr>
            <p:cNvSpPr/>
            <p:nvPr/>
          </p:nvSpPr>
          <p:spPr>
            <a:xfrm>
              <a:off x="4565711" y="1754659"/>
              <a:ext cx="3969871" cy="628959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914583-76F0-2878-AF0F-23B546564268}"/>
                </a:ext>
              </a:extLst>
            </p:cNvPr>
            <p:cNvSpPr txBox="1"/>
            <p:nvPr/>
          </p:nvSpPr>
          <p:spPr>
            <a:xfrm>
              <a:off x="4669850" y="2025810"/>
              <a:ext cx="373770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3200"/>
                <a:t>B-TREE INDEX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CAEE8-5C67-F98E-FB54-DD0653AF3678}"/>
              </a:ext>
            </a:extLst>
          </p:cNvPr>
          <p:cNvSpPr/>
          <p:nvPr/>
        </p:nvSpPr>
        <p:spPr>
          <a:xfrm>
            <a:off x="468289" y="3861482"/>
            <a:ext cx="1693322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chess_in</a:t>
            </a:r>
            <a:endParaRPr lang="fr-BE" sz="160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BE" sz="160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chess_out</a:t>
            </a:r>
            <a:endParaRPr lang="fr-BE" sz="140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F254AF-60A3-A64E-2BE6-B37BE054C49E}"/>
              </a:ext>
            </a:extLst>
          </p:cNvPr>
          <p:cNvSpPr/>
          <p:nvPr/>
        </p:nvSpPr>
        <p:spPr>
          <a:xfrm>
            <a:off x="468289" y="5051278"/>
            <a:ext cx="1693322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chess_in</a:t>
            </a:r>
            <a:endParaRPr lang="fr-BE" sz="160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BE" sz="160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chess_out</a:t>
            </a:r>
            <a:endParaRPr lang="fr-BE" sz="160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94086-955E-6BBC-2A80-82591E9E3492}"/>
              </a:ext>
            </a:extLst>
          </p:cNvPr>
          <p:cNvSpPr/>
          <p:nvPr/>
        </p:nvSpPr>
        <p:spPr>
          <a:xfrm>
            <a:off x="472769" y="6115733"/>
            <a:ext cx="1684363" cy="369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 Chess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50D8F6E-B768-08DD-D1B2-D6CD65F341F6}"/>
              </a:ext>
            </a:extLst>
          </p:cNvPr>
          <p:cNvSpPr txBox="1"/>
          <p:nvPr/>
        </p:nvSpPr>
        <p:spPr>
          <a:xfrm>
            <a:off x="447211" y="2318094"/>
            <a:ext cx="373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>
                <a:solidFill>
                  <a:srgbClr val="0070C0"/>
                </a:solidFill>
              </a:rPr>
              <a:t>chess.c</a:t>
            </a:r>
            <a:endParaRPr lang="fr-BE" sz="3200" dirty="0">
              <a:solidFill>
                <a:srgbClr val="0070C0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ECA1A3-9A92-9B45-381F-8AADD8A897CC}"/>
              </a:ext>
            </a:extLst>
          </p:cNvPr>
          <p:cNvGrpSpPr/>
          <p:nvPr/>
        </p:nvGrpSpPr>
        <p:grpSpPr>
          <a:xfrm>
            <a:off x="8628423" y="1754659"/>
            <a:ext cx="5296981" cy="6289590"/>
            <a:chOff x="8857429" y="1754659"/>
            <a:chExt cx="5067975" cy="6289590"/>
          </a:xfrm>
          <a:gradFill flip="none" rotWithShape="1">
            <a:gsLst>
              <a:gs pos="0">
                <a:srgbClr val="ADE222">
                  <a:tint val="66000"/>
                  <a:satMod val="160000"/>
                </a:srgbClr>
              </a:gs>
              <a:gs pos="50000">
                <a:srgbClr val="ADE222">
                  <a:tint val="44500"/>
                  <a:satMod val="160000"/>
                </a:srgbClr>
              </a:gs>
              <a:gs pos="100000">
                <a:srgbClr val="ADE222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DFE5DF-7D1F-E4E2-A33C-A6D4F78A45C6}"/>
                </a:ext>
              </a:extLst>
            </p:cNvPr>
            <p:cNvSpPr/>
            <p:nvPr/>
          </p:nvSpPr>
          <p:spPr>
            <a:xfrm>
              <a:off x="8857429" y="1754659"/>
              <a:ext cx="5067975" cy="628959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A30C9B81-492F-DB82-5888-7B918B352DE1}"/>
                </a:ext>
              </a:extLst>
            </p:cNvPr>
            <p:cNvSpPr txBox="1"/>
            <p:nvPr/>
          </p:nvSpPr>
          <p:spPr>
            <a:xfrm>
              <a:off x="9547520" y="2027648"/>
              <a:ext cx="373770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3200"/>
                <a:t>GIN INDEX</a:t>
              </a:r>
            </a:p>
          </p:txBody>
        </p: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D9A15B1-FB56-EE38-7DFE-74C88A71F100}"/>
              </a:ext>
            </a:extLst>
          </p:cNvPr>
          <p:cNvCxnSpPr>
            <a:cxnSpLocks/>
          </p:cNvCxnSpPr>
          <p:nvPr/>
        </p:nvCxnSpPr>
        <p:spPr>
          <a:xfrm>
            <a:off x="1314950" y="4428227"/>
            <a:ext cx="0" cy="623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05AA56F-1573-2B41-7E40-4CCFA7A9E60E}"/>
              </a:ext>
            </a:extLst>
          </p:cNvPr>
          <p:cNvCxnSpPr>
            <a:cxnSpLocks/>
          </p:cNvCxnSpPr>
          <p:nvPr/>
        </p:nvCxnSpPr>
        <p:spPr>
          <a:xfrm>
            <a:off x="1312710" y="5650691"/>
            <a:ext cx="1" cy="465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22E3B9-F164-06E8-CF85-5100B438F7B6}"/>
              </a:ext>
            </a:extLst>
          </p:cNvPr>
          <p:cNvSpPr/>
          <p:nvPr/>
        </p:nvSpPr>
        <p:spPr>
          <a:xfrm>
            <a:off x="2485722" y="4822373"/>
            <a:ext cx="1696565" cy="10338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getBoard</a:t>
            </a:r>
            <a:endParaRPr lang="fr-BE" sz="160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BE" sz="160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getFirstMoves</a:t>
            </a:r>
            <a:endParaRPr lang="fr-BE" sz="160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BE" sz="160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hasOpening</a:t>
            </a:r>
            <a:endParaRPr lang="fr-BE" sz="160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BE" sz="160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hasBoard</a:t>
            </a:r>
            <a:endParaRPr lang="fr-BE" sz="160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D72D4-6D91-9951-733F-156ACF07F1A7}"/>
              </a:ext>
            </a:extLst>
          </p:cNvPr>
          <p:cNvSpPr/>
          <p:nvPr/>
        </p:nvSpPr>
        <p:spPr>
          <a:xfrm>
            <a:off x="2535901" y="3237514"/>
            <a:ext cx="1596207" cy="10338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getBoard</a:t>
            </a:r>
            <a:endParaRPr lang="fr-BE" sz="1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BE" sz="16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getFirstMoves</a:t>
            </a:r>
            <a:endParaRPr lang="fr-BE" sz="1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BE" sz="16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hasOpening</a:t>
            </a:r>
            <a:endParaRPr lang="fr-BE" sz="1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BE" sz="16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hasBoard</a:t>
            </a:r>
            <a:endParaRPr lang="fr-BE" sz="1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BB20082-31A2-2A4B-5A74-924DD772796B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3334005" y="4271323"/>
            <a:ext cx="0" cy="55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BA54248-45C8-29BD-0338-8111D956869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314950" y="3676902"/>
            <a:ext cx="0" cy="18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9B21F834-CE29-5E80-C7D2-19B374C26F6A}"/>
              </a:ext>
            </a:extLst>
          </p:cNvPr>
          <p:cNvSpPr txBox="1"/>
          <p:nvPr/>
        </p:nvSpPr>
        <p:spPr>
          <a:xfrm>
            <a:off x="426593" y="7107588"/>
            <a:ext cx="373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>
                <a:solidFill>
                  <a:srgbClr val="002060"/>
                </a:solidFill>
              </a:rPr>
              <a:t>chess.sql</a:t>
            </a:r>
            <a:endParaRPr lang="fr-BE" sz="3200" dirty="0">
              <a:solidFill>
                <a:srgbClr val="002060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40133EC-29F7-5A2E-0F2B-2EF440DD93D1}"/>
              </a:ext>
            </a:extLst>
          </p:cNvPr>
          <p:cNvGrpSpPr/>
          <p:nvPr/>
        </p:nvGrpSpPr>
        <p:grpSpPr>
          <a:xfrm>
            <a:off x="280322" y="726980"/>
            <a:ext cx="3969871" cy="1438475"/>
            <a:chOff x="280322" y="403034"/>
            <a:chExt cx="3969871" cy="143847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4823550-538B-64E8-CFF7-41B2AAB75EBC}"/>
                </a:ext>
              </a:extLst>
            </p:cNvPr>
            <p:cNvSpPr/>
            <p:nvPr/>
          </p:nvSpPr>
          <p:spPr>
            <a:xfrm>
              <a:off x="280322" y="403034"/>
              <a:ext cx="3969871" cy="1438475"/>
            </a:xfrm>
            <a:prstGeom prst="rect">
              <a:avLst/>
            </a:prstGeom>
            <a:gradFill flip="none" rotWithShape="1">
              <a:gsLst>
                <a:gs pos="0">
                  <a:srgbClr val="4AD1E5">
                    <a:tint val="66000"/>
                    <a:satMod val="160000"/>
                  </a:srgbClr>
                </a:gs>
                <a:gs pos="50000">
                  <a:srgbClr val="4AD1E5">
                    <a:tint val="44500"/>
                    <a:satMod val="160000"/>
                  </a:srgbClr>
                </a:gs>
                <a:gs pos="100000">
                  <a:srgbClr val="4AD1E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A06150-BE4E-A57D-6D68-7FFF50FFE965}"/>
                </a:ext>
              </a:extLst>
            </p:cNvPr>
            <p:cNvSpPr/>
            <p:nvPr/>
          </p:nvSpPr>
          <p:spPr>
            <a:xfrm>
              <a:off x="2375171" y="1219328"/>
              <a:ext cx="1693322" cy="396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BE" sz="1600" kern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</a:t>
              </a:r>
              <a:r>
                <a:rPr kumimoji="0" lang="fr-BE" sz="1600" i="0" u="none" strike="noStrike" kern="0" normalizeH="0" baseline="0" noProof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+mj-lt"/>
                </a:rPr>
                <a:t>hess_struct</a:t>
              </a:r>
              <a:endParaRPr kumimoji="0" lang="fr-BE" sz="1600" i="0" u="none" strike="noStrike" kern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D0A049-4CE8-5242-D259-1239EEC9B82F}"/>
                </a:ext>
              </a:extLst>
            </p:cNvPr>
            <p:cNvSpPr/>
            <p:nvPr/>
          </p:nvSpPr>
          <p:spPr>
            <a:xfrm>
              <a:off x="466049" y="1219328"/>
              <a:ext cx="1693322" cy="39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dirty="0" err="1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smallChessLib</a:t>
              </a:r>
              <a:r>
                <a:rPr lang="fr-BE" sz="1600" dirty="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.h</a:t>
              </a:r>
              <a:endParaRPr lang="fr-BE" sz="16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651A0374-43FF-C3E1-5E26-C5298A94A8D8}"/>
                </a:ext>
              </a:extLst>
            </p:cNvPr>
            <p:cNvSpPr txBox="1"/>
            <p:nvPr/>
          </p:nvSpPr>
          <p:spPr>
            <a:xfrm>
              <a:off x="1209392" y="480764"/>
              <a:ext cx="21117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3200" dirty="0" err="1">
                  <a:solidFill>
                    <a:srgbClr val="002060"/>
                  </a:solidFill>
                </a:rPr>
                <a:t>chess.h</a:t>
              </a:r>
              <a:endParaRPr lang="fr-BE" sz="3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9ECDDDDA-2F3E-CB65-08D5-F37246322FFA}"/>
              </a:ext>
            </a:extLst>
          </p:cNvPr>
          <p:cNvGrpSpPr/>
          <p:nvPr/>
        </p:nvGrpSpPr>
        <p:grpSpPr>
          <a:xfrm>
            <a:off x="8811007" y="3197336"/>
            <a:ext cx="4888040" cy="4546048"/>
            <a:chOff x="8811007" y="3197336"/>
            <a:chExt cx="4888040" cy="454604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F66B416-2D0E-48D1-422C-4470858293A6}"/>
                </a:ext>
              </a:extLst>
            </p:cNvPr>
            <p:cNvSpPr/>
            <p:nvPr/>
          </p:nvSpPr>
          <p:spPr>
            <a:xfrm>
              <a:off x="8811008" y="3327385"/>
              <a:ext cx="2123382" cy="7872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chessboard_contains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chessboard_eq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EEE8A6C-BE5F-D63E-D0BE-34414D01F8DD}"/>
                </a:ext>
              </a:extLst>
            </p:cNvPr>
            <p:cNvSpPr/>
            <p:nvPr/>
          </p:nvSpPr>
          <p:spPr>
            <a:xfrm>
              <a:off x="8811007" y="4951676"/>
              <a:ext cx="2123382" cy="7872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chessboard_contains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chessboard_eq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EEA8D670-F19B-FF37-F213-C5D6464FA188}"/>
                </a:ext>
              </a:extLst>
            </p:cNvPr>
            <p:cNvCxnSpPr>
              <a:cxnSpLocks/>
              <a:stCxn id="70" idx="2"/>
              <a:endCxn id="73" idx="0"/>
            </p:cNvCxnSpPr>
            <p:nvPr/>
          </p:nvCxnSpPr>
          <p:spPr>
            <a:xfrm flipH="1">
              <a:off x="9872100" y="5738944"/>
              <a:ext cx="598" cy="5138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55A6EC-0ABA-BA41-96AF-B44739FA1CEF}"/>
                </a:ext>
              </a:extLst>
            </p:cNvPr>
            <p:cNvSpPr/>
            <p:nvPr/>
          </p:nvSpPr>
          <p:spPr>
            <a:xfrm>
              <a:off x="9049191" y="6252752"/>
              <a:ext cx="1645817" cy="5554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OPERATORS</a:t>
              </a:r>
            </a:p>
            <a:p>
              <a:pPr algn="ctr"/>
              <a:r>
                <a:rPr lang="fr-BE" sz="160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&amp;&amp;, @&gt;, @&lt;, =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1596882-592F-A3DE-21CB-5B9653772EB1}"/>
                </a:ext>
              </a:extLst>
            </p:cNvPr>
            <p:cNvSpPr/>
            <p:nvPr/>
          </p:nvSpPr>
          <p:spPr>
            <a:xfrm>
              <a:off x="11139064" y="4808317"/>
              <a:ext cx="2559983" cy="10739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chessboard_cmp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chessboard_extractValue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chessboard_extractQuery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chessboard_consistent</a:t>
              </a:r>
              <a:endParaRPr lang="fr-BE" sz="14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27BCE78-F64E-D278-6308-9D946E43DC5D}"/>
                </a:ext>
              </a:extLst>
            </p:cNvPr>
            <p:cNvSpPr/>
            <p:nvPr/>
          </p:nvSpPr>
          <p:spPr>
            <a:xfrm>
              <a:off x="10125387" y="7124251"/>
              <a:ext cx="2559983" cy="6191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OPERATOR CLASS </a:t>
              </a:r>
              <a:r>
                <a:rPr lang="fr-BE" sz="1600" b="0" err="1">
                  <a:solidFill>
                    <a:srgbClr val="002060"/>
                  </a:solidFill>
                  <a:effectLst/>
                  <a:latin typeface="+mj-lt"/>
                </a:rPr>
                <a:t>gin_chessboard_ops</a:t>
              </a:r>
              <a:r>
                <a:rPr lang="fr-BE" sz="1600" b="0">
                  <a:solidFill>
                    <a:srgbClr val="002060"/>
                  </a:solidFill>
                  <a:effectLst/>
                  <a:latin typeface="+mj-lt"/>
                </a:rPr>
                <a:t>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829ED7-FB85-2C19-5A62-7C53290629A2}"/>
                </a:ext>
              </a:extLst>
            </p:cNvPr>
            <p:cNvSpPr/>
            <p:nvPr/>
          </p:nvSpPr>
          <p:spPr>
            <a:xfrm>
              <a:off x="11134968" y="3197336"/>
              <a:ext cx="2564079" cy="10739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chessboard_cmp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chessboard_extractValue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chessboard_extractQuery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chessboard_consistent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09B0DD17-5555-C291-A9E8-281CFE514C0C}"/>
                </a:ext>
              </a:extLst>
            </p:cNvPr>
            <p:cNvCxnSpPr>
              <a:cxnSpLocks/>
              <a:stCxn id="76" idx="2"/>
              <a:endCxn id="74" idx="0"/>
            </p:cNvCxnSpPr>
            <p:nvPr/>
          </p:nvCxnSpPr>
          <p:spPr>
            <a:xfrm>
              <a:off x="12417008" y="4271323"/>
              <a:ext cx="2048" cy="5369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AFD37EC9-5452-9370-632E-57C2216D83D5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flipH="1">
              <a:off x="9872698" y="4114653"/>
              <a:ext cx="1" cy="8370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id="{E570A0A8-9BA6-3C89-12B1-00E12787AA98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5400000">
              <a:off x="11291245" y="5996439"/>
              <a:ext cx="1241947" cy="1013677"/>
            </a:xfrm>
            <a:prstGeom prst="bentConnector3">
              <a:avLst>
                <a:gd name="adj1" fmla="val 8722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 : en angle 47">
              <a:extLst>
                <a:ext uri="{FF2B5EF4-FFF2-40B4-BE49-F238E27FC236}">
                  <a16:creationId xmlns:a16="http://schemas.microsoft.com/office/drawing/2014/main" id="{FD9193E4-0159-832F-AEDB-0653CB359A35}"/>
                </a:ext>
              </a:extLst>
            </p:cNvPr>
            <p:cNvCxnSpPr>
              <a:cxnSpLocks/>
              <a:stCxn id="73" idx="2"/>
              <a:endCxn id="75" idx="0"/>
            </p:cNvCxnSpPr>
            <p:nvPr/>
          </p:nvCxnSpPr>
          <p:spPr>
            <a:xfrm rot="16200000" flipH="1">
              <a:off x="10480691" y="6199563"/>
              <a:ext cx="316096" cy="15332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17F5C5B8-EC05-7A50-4FEB-FB2CD4D80500}"/>
              </a:ext>
            </a:extLst>
          </p:cNvPr>
          <p:cNvGrpSpPr/>
          <p:nvPr/>
        </p:nvGrpSpPr>
        <p:grpSpPr>
          <a:xfrm>
            <a:off x="4569953" y="3055019"/>
            <a:ext cx="3693450" cy="4688366"/>
            <a:chOff x="4569953" y="3055019"/>
            <a:chExt cx="3693450" cy="46883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C46FB-74A9-DF2B-7721-455327F8715D}"/>
                </a:ext>
              </a:extLst>
            </p:cNvPr>
            <p:cNvSpPr/>
            <p:nvPr/>
          </p:nvSpPr>
          <p:spPr>
            <a:xfrm>
              <a:off x="4569953" y="3055019"/>
              <a:ext cx="1693322" cy="13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chessgame_eq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chessgame_le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chessgame_lt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chessgame_ge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chessgame_gt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5E298-6A11-C3AB-135C-3971322FFEA2}"/>
                </a:ext>
              </a:extLst>
            </p:cNvPr>
            <p:cNvSpPr/>
            <p:nvPr/>
          </p:nvSpPr>
          <p:spPr>
            <a:xfrm>
              <a:off x="4569953" y="4679765"/>
              <a:ext cx="1693322" cy="13310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chessgame_eq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chessgame_le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chessgame_lt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chessgame_ge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chessgame_gt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20B0B78-C014-3930-AF45-E1E5C3112407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5416614" y="6010856"/>
              <a:ext cx="4480" cy="2418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315B49-5C5C-3476-1547-8E2B0D874011}"/>
                </a:ext>
              </a:extLst>
            </p:cNvPr>
            <p:cNvSpPr/>
            <p:nvPr/>
          </p:nvSpPr>
          <p:spPr>
            <a:xfrm>
              <a:off x="4569953" y="6252752"/>
              <a:ext cx="1702282" cy="5554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OPERATORS</a:t>
              </a:r>
            </a:p>
            <a:p>
              <a:pPr algn="ctr"/>
              <a:r>
                <a:rPr lang="fr-BE" sz="160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=, &lt;=, &lt;, &gt;=, &gt;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4B9FA-14B7-A23B-10EF-B22BB38E7070}"/>
                </a:ext>
              </a:extLst>
            </p:cNvPr>
            <p:cNvSpPr/>
            <p:nvPr/>
          </p:nvSpPr>
          <p:spPr>
            <a:xfrm>
              <a:off x="6445859" y="5170352"/>
              <a:ext cx="1817544" cy="3695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err="1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chessgame_cmp</a:t>
              </a:r>
              <a:endParaRPr lang="fr-BE" sz="16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048A8F-1908-7ED3-675E-11783F6EDC4C}"/>
                </a:ext>
              </a:extLst>
            </p:cNvPr>
            <p:cNvSpPr/>
            <p:nvPr/>
          </p:nvSpPr>
          <p:spPr>
            <a:xfrm>
              <a:off x="5258708" y="7124252"/>
              <a:ext cx="2559984" cy="6191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OPERATOR CLASS </a:t>
              </a:r>
              <a:r>
                <a:rPr lang="fr-BE" sz="1600" err="1">
                  <a:solidFill>
                    <a:srgbClr val="002060"/>
                  </a:solidFill>
                  <a:latin typeface="+mj-lt"/>
                </a:rPr>
                <a:t>btree_chessgame_ops</a:t>
              </a:r>
              <a:endParaRPr lang="fr-BE" sz="160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6AC7C8-06A6-B708-EE8B-B08048449568}"/>
                </a:ext>
              </a:extLst>
            </p:cNvPr>
            <p:cNvSpPr/>
            <p:nvPr/>
          </p:nvSpPr>
          <p:spPr>
            <a:xfrm>
              <a:off x="6445859" y="3533043"/>
              <a:ext cx="1817544" cy="345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err="1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chessgame_cmp</a:t>
              </a:r>
              <a:endParaRPr lang="fr-BE" sz="160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183CE020-A319-5464-7AF1-624A920864AC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5416614" y="4387019"/>
              <a:ext cx="0" cy="2927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ED54BA5A-E3B9-26CE-BF64-B72E389C40A8}"/>
                </a:ext>
              </a:extLst>
            </p:cNvPr>
            <p:cNvCxnSpPr>
              <a:cxnSpLocks/>
              <a:stCxn id="35" idx="2"/>
              <a:endCxn id="30" idx="0"/>
            </p:cNvCxnSpPr>
            <p:nvPr/>
          </p:nvCxnSpPr>
          <p:spPr>
            <a:xfrm>
              <a:off x="7354631" y="3878852"/>
              <a:ext cx="0" cy="12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 : en angle 41">
              <a:extLst>
                <a:ext uri="{FF2B5EF4-FFF2-40B4-BE49-F238E27FC236}">
                  <a16:creationId xmlns:a16="http://schemas.microsoft.com/office/drawing/2014/main" id="{075A8383-661A-C04F-991F-B830902546CC}"/>
                </a:ext>
              </a:extLst>
            </p:cNvPr>
            <p:cNvCxnSpPr>
              <a:cxnSpLocks/>
              <a:stCxn id="30" idx="2"/>
              <a:endCxn id="34" idx="0"/>
            </p:cNvCxnSpPr>
            <p:nvPr/>
          </p:nvCxnSpPr>
          <p:spPr>
            <a:xfrm rot="5400000">
              <a:off x="6154483" y="5924104"/>
              <a:ext cx="1584366" cy="815931"/>
            </a:xfrm>
            <a:prstGeom prst="bentConnector3">
              <a:avLst>
                <a:gd name="adj1" fmla="val 8975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 : en angle 55">
              <a:extLst>
                <a:ext uri="{FF2B5EF4-FFF2-40B4-BE49-F238E27FC236}">
                  <a16:creationId xmlns:a16="http://schemas.microsoft.com/office/drawing/2014/main" id="{E77E006F-5579-E213-FA25-6FBB77824B5E}"/>
                </a:ext>
              </a:extLst>
            </p:cNvPr>
            <p:cNvCxnSpPr>
              <a:cxnSpLocks/>
              <a:stCxn id="28" idx="2"/>
              <a:endCxn id="34" idx="0"/>
            </p:cNvCxnSpPr>
            <p:nvPr/>
          </p:nvCxnSpPr>
          <p:spPr>
            <a:xfrm rot="16200000" flipH="1">
              <a:off x="5821848" y="6407400"/>
              <a:ext cx="316098" cy="11176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932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D60FB7C6-B491-24F1-A661-F45BEDFB3B9C}"/>
              </a:ext>
            </a:extLst>
          </p:cNvPr>
          <p:cNvGrpSpPr/>
          <p:nvPr/>
        </p:nvGrpSpPr>
        <p:grpSpPr>
          <a:xfrm>
            <a:off x="1426592" y="676688"/>
            <a:ext cx="1427738" cy="1427738"/>
            <a:chOff x="1411352" y="1127640"/>
            <a:chExt cx="1427738" cy="1427738"/>
          </a:xfrm>
        </p:grpSpPr>
        <p:sp>
          <p:nvSpPr>
            <p:cNvPr id="5" name="Google Shape;194;p31">
              <a:extLst>
                <a:ext uri="{FF2B5EF4-FFF2-40B4-BE49-F238E27FC236}">
                  <a16:creationId xmlns:a16="http://schemas.microsoft.com/office/drawing/2014/main" id="{AEC13E99-2B97-D500-4728-EFC829EC7C79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6" name="Google Shape;207;p31">
              <a:extLst>
                <a:ext uri="{FF2B5EF4-FFF2-40B4-BE49-F238E27FC236}">
                  <a16:creationId xmlns:a16="http://schemas.microsoft.com/office/drawing/2014/main" id="{1B5180CC-0272-3964-C5C5-1BC3BAAF019F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3</a:t>
              </a:r>
              <a:endParaRPr lang="fr-FR" sz="6600" kern="0"/>
            </a:p>
          </p:txBody>
        </p:sp>
      </p:grpSp>
      <p:sp>
        <p:nvSpPr>
          <p:cNvPr id="7" name="Google Shape;198;p31">
            <a:extLst>
              <a:ext uri="{FF2B5EF4-FFF2-40B4-BE49-F238E27FC236}">
                <a16:creationId xmlns:a16="http://schemas.microsoft.com/office/drawing/2014/main" id="{21153D98-9C22-45E6-63C7-7C5760CDD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3488" y="676688"/>
            <a:ext cx="10431204" cy="1563954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latin typeface="Broadway" panose="04040905080B02020502" pitchFamily="82" charset="0"/>
              </a:rPr>
              <a:t>B-T</a:t>
            </a:r>
            <a:r>
              <a:rPr lang="fr-BE" sz="4400">
                <a:latin typeface="Broadway" panose="04040905080B02020502" pitchFamily="82" charset="0"/>
              </a:rPr>
              <a:t>r</a:t>
            </a:r>
            <a:r>
              <a:rPr lang="en" sz="4400">
                <a:latin typeface="Broadway" panose="04040905080B02020502" pitchFamily="82" charset="0"/>
              </a:rPr>
              <a:t>ee Index &amp; hasOpening function</a:t>
            </a:r>
            <a:endParaRPr lang="fr-FR" sz="4400">
              <a:latin typeface="Broadway" panose="04040905080B02020502" pitchFamily="8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26A234-0EBA-76F4-1FEC-A8B098C772DE}"/>
              </a:ext>
            </a:extLst>
          </p:cNvPr>
          <p:cNvSpPr txBox="1"/>
          <p:nvPr/>
        </p:nvSpPr>
        <p:spPr>
          <a:xfrm>
            <a:off x="907047" y="3073905"/>
            <a:ext cx="539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err="1">
                <a:latin typeface="Cinzel"/>
              </a:rPr>
              <a:t>Why</a:t>
            </a:r>
            <a:r>
              <a:rPr lang="fr-FR" sz="2800">
                <a:latin typeface="Cinzel"/>
              </a:rPr>
              <a:t> a B-</a:t>
            </a:r>
            <a:r>
              <a:rPr lang="fr-FR" sz="2800" err="1">
                <a:latin typeface="Cinzel"/>
              </a:rPr>
              <a:t>Tree</a:t>
            </a:r>
            <a:r>
              <a:rPr lang="fr-FR" sz="2800">
                <a:latin typeface="Cinzel"/>
              </a:rPr>
              <a:t> for </a:t>
            </a:r>
            <a:r>
              <a:rPr lang="fr-FR" sz="2800" err="1">
                <a:latin typeface="Cinzel"/>
              </a:rPr>
              <a:t>hasOpening</a:t>
            </a:r>
            <a:r>
              <a:rPr lang="fr-FR" sz="2800">
                <a:latin typeface="Cinzel"/>
              </a:rPr>
              <a:t>()?</a:t>
            </a:r>
            <a:endParaRPr lang="fr-BE" sz="2800">
              <a:latin typeface="Cinze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AACDF1-7384-F08E-139F-19D7B3FC67D0}"/>
              </a:ext>
            </a:extLst>
          </p:cNvPr>
          <p:cNvSpPr txBox="1"/>
          <p:nvPr/>
        </p:nvSpPr>
        <p:spPr>
          <a:xfrm>
            <a:off x="907047" y="3840389"/>
            <a:ext cx="467287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latin typeface="Cinzel"/>
              </a:rPr>
              <a:t>SAN = string </a:t>
            </a:r>
            <a:r>
              <a:rPr lang="fr-FR" sz="2400" dirty="0">
                <a:latin typeface="Cinzel"/>
                <a:ea typeface="Cambria Math" panose="02040503050406030204" pitchFamily="18" charset="0"/>
              </a:rPr>
              <a:t>⇾</a:t>
            </a:r>
            <a:r>
              <a:rPr lang="fr-FR" sz="2400" dirty="0">
                <a:latin typeface="Cinzel"/>
              </a:rPr>
              <a:t> </a:t>
            </a:r>
            <a:r>
              <a:rPr lang="fr-FR" sz="2400" dirty="0" err="1">
                <a:latin typeface="Cinzel"/>
              </a:rPr>
              <a:t>order</a:t>
            </a:r>
            <a:r>
              <a:rPr lang="fr-FR" sz="2400" dirty="0">
                <a:latin typeface="Cinzel"/>
              </a:rPr>
              <a:t> </a:t>
            </a:r>
            <a:r>
              <a:rPr lang="fr-FR" sz="2400" dirty="0" err="1">
                <a:latin typeface="Cinzel"/>
              </a:rPr>
              <a:t>property</a:t>
            </a:r>
            <a:endParaRPr lang="fr-FR" sz="2400" dirty="0">
              <a:latin typeface="Cinzel"/>
            </a:endParaRPr>
          </a:p>
          <a:p>
            <a:pPr marL="342900" indent="-3429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 err="1">
                <a:latin typeface="Cinzel"/>
              </a:rPr>
              <a:t>Comparison</a:t>
            </a:r>
            <a:r>
              <a:rPr lang="fr-FR" sz="2400" dirty="0">
                <a:latin typeface="Cinzel"/>
              </a:rPr>
              <a:t> of strings</a:t>
            </a:r>
          </a:p>
          <a:p>
            <a:pPr marL="342900" indent="-3429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 err="1">
                <a:latin typeface="Cinzel"/>
              </a:rPr>
              <a:t>Suitable</a:t>
            </a:r>
            <a:r>
              <a:rPr lang="fr-FR" sz="2400" dirty="0">
                <a:latin typeface="Cinzel"/>
              </a:rPr>
              <a:t> for large data sets</a:t>
            </a:r>
          </a:p>
          <a:p>
            <a:pPr marL="342900" indent="-3429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latin typeface="Cinzel"/>
              </a:rPr>
              <a:t>Very efficient for </a:t>
            </a:r>
            <a:r>
              <a:rPr lang="fr-FR" sz="2400" dirty="0" err="1">
                <a:latin typeface="Cinzel"/>
              </a:rPr>
              <a:t>reading</a:t>
            </a:r>
            <a:endParaRPr lang="fr-BE" sz="2400" dirty="0">
              <a:latin typeface="Cinze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957B40-B86F-9F19-ED4E-0696AC4034F8}"/>
              </a:ext>
            </a:extLst>
          </p:cNvPr>
          <p:cNvSpPr/>
          <p:nvPr/>
        </p:nvSpPr>
        <p:spPr>
          <a:xfrm>
            <a:off x="9229704" y="2764004"/>
            <a:ext cx="852616" cy="456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tx1"/>
                </a:solidFill>
                <a:latin typeface="Cinzel"/>
              </a:rPr>
              <a:t>root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37FB70-EB6B-B4DA-EBA2-7F64DF508E39}"/>
              </a:ext>
            </a:extLst>
          </p:cNvPr>
          <p:cNvSpPr/>
          <p:nvPr/>
        </p:nvSpPr>
        <p:spPr>
          <a:xfrm>
            <a:off x="8464035" y="5448571"/>
            <a:ext cx="2370068" cy="1184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fr-BE" b="0">
              <a:solidFill>
                <a:schemeClr val="tx1"/>
              </a:solidFill>
              <a:latin typeface="Cinze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DDE7AF-2E0E-3C65-98AF-D49489AF5A96}"/>
              </a:ext>
            </a:extLst>
          </p:cNvPr>
          <p:cNvSpPr/>
          <p:nvPr/>
        </p:nvSpPr>
        <p:spPr>
          <a:xfrm>
            <a:off x="9775282" y="5553755"/>
            <a:ext cx="948446" cy="969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BE" b="0">
                <a:solidFill>
                  <a:schemeClr val="tx1"/>
                </a:solidFill>
                <a:latin typeface="Cinzel"/>
              </a:rPr>
              <a:t>1.e4 c5 </a:t>
            </a:r>
          </a:p>
          <a:p>
            <a:pPr lvl="0"/>
            <a:r>
              <a:rPr lang="fr-BE" b="0">
                <a:solidFill>
                  <a:schemeClr val="tx1"/>
                </a:solidFill>
                <a:latin typeface="Cinzel"/>
              </a:rPr>
              <a:t>2.f4 e6</a:t>
            </a:r>
            <a:endParaRPr lang="fr-BE">
              <a:solidFill>
                <a:schemeClr val="tx1"/>
              </a:solidFill>
              <a:latin typeface="Cinze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D6027-4EA5-66AA-7177-64A7D39FEB91}"/>
              </a:ext>
            </a:extLst>
          </p:cNvPr>
          <p:cNvSpPr/>
          <p:nvPr/>
        </p:nvSpPr>
        <p:spPr>
          <a:xfrm>
            <a:off x="8582284" y="5553755"/>
            <a:ext cx="948445" cy="969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b="0">
                <a:solidFill>
                  <a:schemeClr val="tx1"/>
                </a:solidFill>
                <a:latin typeface="Cinzel"/>
              </a:rPr>
              <a:t>1.e3 d5 </a:t>
            </a:r>
          </a:p>
          <a:p>
            <a:pPr lvl="0"/>
            <a:r>
              <a:rPr lang="pt-BR" b="0">
                <a:solidFill>
                  <a:schemeClr val="tx1"/>
                </a:solidFill>
                <a:latin typeface="Cinzel"/>
              </a:rPr>
              <a:t>2.d4 c6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D73630-D289-1465-290B-153E51B04248}"/>
              </a:ext>
            </a:extLst>
          </p:cNvPr>
          <p:cNvSpPr/>
          <p:nvPr/>
        </p:nvSpPr>
        <p:spPr>
          <a:xfrm>
            <a:off x="11229903" y="5448571"/>
            <a:ext cx="2370068" cy="1184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fr-BE" b="0">
              <a:solidFill>
                <a:schemeClr val="tx1"/>
              </a:solidFill>
              <a:latin typeface="Cinze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721660-3CD0-84E8-A6C7-C7AFF454E7DD}"/>
              </a:ext>
            </a:extLst>
          </p:cNvPr>
          <p:cNvSpPr/>
          <p:nvPr/>
        </p:nvSpPr>
        <p:spPr>
          <a:xfrm>
            <a:off x="11351724" y="5556281"/>
            <a:ext cx="948445" cy="969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BE" b="0">
                <a:solidFill>
                  <a:schemeClr val="tx1"/>
                </a:solidFill>
                <a:latin typeface="Cinzel"/>
              </a:rPr>
              <a:t>1.e4 c6 </a:t>
            </a:r>
          </a:p>
          <a:p>
            <a:pPr lvl="0"/>
            <a:r>
              <a:rPr lang="fr-BE" b="0">
                <a:solidFill>
                  <a:schemeClr val="tx1"/>
                </a:solidFill>
                <a:latin typeface="Cinzel"/>
              </a:rPr>
              <a:t>2.d4 g6</a:t>
            </a:r>
            <a:endParaRPr lang="fr-BE">
              <a:solidFill>
                <a:schemeClr val="tx1"/>
              </a:solidFill>
              <a:latin typeface="Cinze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FDF85A-3F4A-233C-0D42-17921BC4EBFF}"/>
              </a:ext>
            </a:extLst>
          </p:cNvPr>
          <p:cNvSpPr/>
          <p:nvPr/>
        </p:nvSpPr>
        <p:spPr>
          <a:xfrm>
            <a:off x="12544721" y="5556281"/>
            <a:ext cx="948445" cy="969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BE" b="0">
                <a:solidFill>
                  <a:schemeClr val="tx1"/>
                </a:solidFill>
                <a:latin typeface="Cinzel"/>
              </a:rPr>
              <a:t>1.e4 e6 2.f4 d5</a:t>
            </a:r>
            <a:endParaRPr lang="fr-BE">
              <a:solidFill>
                <a:schemeClr val="tx1"/>
              </a:solidFill>
              <a:latin typeface="Cinze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8E7D2A-6555-1737-E03C-F7C9E4AA68DF}"/>
              </a:ext>
            </a:extLst>
          </p:cNvPr>
          <p:cNvSpPr/>
          <p:nvPr/>
        </p:nvSpPr>
        <p:spPr>
          <a:xfrm>
            <a:off x="5698168" y="5448571"/>
            <a:ext cx="2370068" cy="1184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fr-BE" b="0">
              <a:solidFill>
                <a:schemeClr val="tx1"/>
              </a:solidFill>
              <a:latin typeface="Cinze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7E0069-3374-8166-D122-7117B0D2AA8D}"/>
              </a:ext>
            </a:extLst>
          </p:cNvPr>
          <p:cNvSpPr/>
          <p:nvPr/>
        </p:nvSpPr>
        <p:spPr>
          <a:xfrm>
            <a:off x="5829129" y="5553755"/>
            <a:ext cx="948445" cy="969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l-PL">
                <a:solidFill>
                  <a:schemeClr val="tx1"/>
                </a:solidFill>
                <a:latin typeface="Cinzel"/>
              </a:rPr>
              <a:t>1.c4 d5 </a:t>
            </a:r>
            <a:endParaRPr lang="fr-BE">
              <a:solidFill>
                <a:schemeClr val="tx1"/>
              </a:solidFill>
              <a:latin typeface="Cinzel"/>
            </a:endParaRPr>
          </a:p>
          <a:p>
            <a:pPr lvl="0"/>
            <a:r>
              <a:rPr lang="pl-PL">
                <a:solidFill>
                  <a:schemeClr val="tx1"/>
                </a:solidFill>
                <a:latin typeface="Cinzel"/>
              </a:rPr>
              <a:t>2.b3 c6</a:t>
            </a:r>
            <a:endParaRPr lang="fr-BE">
              <a:solidFill>
                <a:schemeClr val="tx1"/>
              </a:solidFill>
              <a:latin typeface="Cinze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2AEADC-21D2-02C0-5806-9468C341FACB}"/>
              </a:ext>
            </a:extLst>
          </p:cNvPr>
          <p:cNvSpPr/>
          <p:nvPr/>
        </p:nvSpPr>
        <p:spPr>
          <a:xfrm>
            <a:off x="7022127" y="5553755"/>
            <a:ext cx="948445" cy="969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BE" b="0">
                <a:solidFill>
                  <a:schemeClr val="tx1"/>
                </a:solidFill>
                <a:latin typeface="Cinzel"/>
              </a:rPr>
              <a:t>1.d4 d5 </a:t>
            </a:r>
          </a:p>
          <a:p>
            <a:pPr lvl="0"/>
            <a:r>
              <a:rPr lang="fr-BE" b="0">
                <a:solidFill>
                  <a:schemeClr val="tx1"/>
                </a:solidFill>
                <a:latin typeface="Cinzel"/>
              </a:rPr>
              <a:t>2.e3 e6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6C15EB-1AF3-39E0-2AC0-A4106EAD017D}"/>
              </a:ext>
            </a:extLst>
          </p:cNvPr>
          <p:cNvSpPr/>
          <p:nvPr/>
        </p:nvSpPr>
        <p:spPr>
          <a:xfrm>
            <a:off x="7819906" y="3742095"/>
            <a:ext cx="3658326" cy="11848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latin typeface="Cinze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7CE346-D882-2B04-E601-7A801DCE6E66}"/>
              </a:ext>
            </a:extLst>
          </p:cNvPr>
          <p:cNvSpPr/>
          <p:nvPr/>
        </p:nvSpPr>
        <p:spPr>
          <a:xfrm>
            <a:off x="8003675" y="3850052"/>
            <a:ext cx="948445" cy="969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l-PL">
                <a:solidFill>
                  <a:schemeClr val="tx1"/>
                </a:solidFill>
                <a:latin typeface="Cinzel"/>
              </a:rPr>
              <a:t>1.c4 d5 </a:t>
            </a:r>
            <a:endParaRPr lang="fr-BE">
              <a:solidFill>
                <a:schemeClr val="tx1"/>
              </a:solidFill>
              <a:latin typeface="Cinzel"/>
            </a:endParaRPr>
          </a:p>
          <a:p>
            <a:pPr lvl="0"/>
            <a:r>
              <a:rPr lang="pl-PL">
                <a:solidFill>
                  <a:schemeClr val="tx1"/>
                </a:solidFill>
                <a:latin typeface="Cinzel"/>
              </a:rPr>
              <a:t>2.b3 c6</a:t>
            </a:r>
            <a:endParaRPr lang="fr-BE">
              <a:solidFill>
                <a:schemeClr val="tx1"/>
              </a:solidFill>
              <a:latin typeface="Cinze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DEF2A3-8C70-BAA2-ED45-462DF8FE6742}"/>
              </a:ext>
            </a:extLst>
          </p:cNvPr>
          <p:cNvSpPr/>
          <p:nvPr/>
        </p:nvSpPr>
        <p:spPr>
          <a:xfrm>
            <a:off x="9181790" y="3850052"/>
            <a:ext cx="948445" cy="969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b="0">
                <a:solidFill>
                  <a:schemeClr val="tx1"/>
                </a:solidFill>
                <a:latin typeface="Cinzel"/>
              </a:rPr>
              <a:t>1.e3 d5 </a:t>
            </a:r>
          </a:p>
          <a:p>
            <a:pPr lvl="0"/>
            <a:r>
              <a:rPr lang="pt-BR" b="0">
                <a:solidFill>
                  <a:schemeClr val="tx1"/>
                </a:solidFill>
                <a:latin typeface="Cinzel"/>
              </a:rPr>
              <a:t>2.d4 c6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7645F-4811-4AAE-0E8E-E8D35BC9B376}"/>
              </a:ext>
            </a:extLst>
          </p:cNvPr>
          <p:cNvSpPr/>
          <p:nvPr/>
        </p:nvSpPr>
        <p:spPr>
          <a:xfrm>
            <a:off x="10359905" y="3850052"/>
            <a:ext cx="948445" cy="969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BE" b="0">
                <a:solidFill>
                  <a:schemeClr val="tx1"/>
                </a:solidFill>
                <a:latin typeface="Cinzel"/>
              </a:rPr>
              <a:t>1.e4 c6 </a:t>
            </a:r>
          </a:p>
          <a:p>
            <a:pPr lvl="0"/>
            <a:r>
              <a:rPr lang="fr-BE" b="0">
                <a:solidFill>
                  <a:schemeClr val="tx1"/>
                </a:solidFill>
                <a:latin typeface="Cinzel"/>
              </a:rPr>
              <a:t>2.d4 g6</a:t>
            </a:r>
            <a:endParaRPr lang="fr-BE">
              <a:solidFill>
                <a:schemeClr val="tx1"/>
              </a:solidFill>
              <a:latin typeface="Cinzel"/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74FE49F-0BB5-D1D1-959C-3F305DC46D5D}"/>
              </a:ext>
            </a:extLst>
          </p:cNvPr>
          <p:cNvCxnSpPr>
            <a:stCxn id="18" idx="2"/>
            <a:endCxn id="46" idx="0"/>
          </p:cNvCxnSpPr>
          <p:nvPr/>
        </p:nvCxnSpPr>
        <p:spPr>
          <a:xfrm flipH="1">
            <a:off x="9649069" y="3220518"/>
            <a:ext cx="6943" cy="52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C53892B-861B-6179-87CB-2AD069379AC7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9649069" y="4926994"/>
            <a:ext cx="0" cy="52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E3CC6CF-9E34-669A-D5A9-CAE92D4AF38B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6883202" y="4819533"/>
            <a:ext cx="1594696" cy="6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6E82F95-A767-1F29-D148-AF63748F6C9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0834128" y="4819533"/>
            <a:ext cx="1580809" cy="6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11B7DFA-CFFB-D34B-E73D-F83799DF2A5C}"/>
              </a:ext>
            </a:extLst>
          </p:cNvPr>
          <p:cNvCxnSpPr>
            <a:cxnSpLocks/>
          </p:cNvCxnSpPr>
          <p:nvPr/>
        </p:nvCxnSpPr>
        <p:spPr>
          <a:xfrm flipH="1">
            <a:off x="6303351" y="6523234"/>
            <a:ext cx="6943" cy="52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79E178B7-541E-D44F-90F2-C705BB333EDC}"/>
              </a:ext>
            </a:extLst>
          </p:cNvPr>
          <p:cNvCxnSpPr>
            <a:cxnSpLocks/>
          </p:cNvCxnSpPr>
          <p:nvPr/>
        </p:nvCxnSpPr>
        <p:spPr>
          <a:xfrm flipH="1">
            <a:off x="7489406" y="6535951"/>
            <a:ext cx="6943" cy="52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AA14A9E-33EA-B4AF-E2A1-81F09EB7E4CF}"/>
              </a:ext>
            </a:extLst>
          </p:cNvPr>
          <p:cNvCxnSpPr/>
          <p:nvPr/>
        </p:nvCxnSpPr>
        <p:spPr>
          <a:xfrm flipH="1">
            <a:off x="9025937" y="6523235"/>
            <a:ext cx="6943" cy="52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A7A09815-7C29-CBA1-8870-A95965BA13C5}"/>
              </a:ext>
            </a:extLst>
          </p:cNvPr>
          <p:cNvCxnSpPr/>
          <p:nvPr/>
        </p:nvCxnSpPr>
        <p:spPr>
          <a:xfrm flipH="1">
            <a:off x="10246033" y="6535951"/>
            <a:ext cx="6943" cy="52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88F3E59-8C23-1E3C-9F95-24F5BF576EC0}"/>
              </a:ext>
            </a:extLst>
          </p:cNvPr>
          <p:cNvCxnSpPr/>
          <p:nvPr/>
        </p:nvCxnSpPr>
        <p:spPr>
          <a:xfrm flipH="1">
            <a:off x="11825946" y="6512130"/>
            <a:ext cx="6943" cy="52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3364300-0873-2A6B-72D3-C8EE7E8B5B93}"/>
              </a:ext>
            </a:extLst>
          </p:cNvPr>
          <p:cNvCxnSpPr/>
          <p:nvPr/>
        </p:nvCxnSpPr>
        <p:spPr>
          <a:xfrm flipH="1">
            <a:off x="13042723" y="6535951"/>
            <a:ext cx="6943" cy="52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8FA991D-66B5-79F3-41C0-2FFDF6F33C29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8068236" y="6041021"/>
            <a:ext cx="395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975C37-E9F6-2B9F-1EF0-0C65C3BD774B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10834103" y="6041021"/>
            <a:ext cx="39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33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D60FB7C6-B491-24F1-A661-F45BEDFB3B9C}"/>
              </a:ext>
            </a:extLst>
          </p:cNvPr>
          <p:cNvGrpSpPr/>
          <p:nvPr/>
        </p:nvGrpSpPr>
        <p:grpSpPr>
          <a:xfrm>
            <a:off x="1426592" y="676688"/>
            <a:ext cx="1427738" cy="1427738"/>
            <a:chOff x="1411352" y="1127640"/>
            <a:chExt cx="1427738" cy="1427738"/>
          </a:xfrm>
        </p:grpSpPr>
        <p:sp>
          <p:nvSpPr>
            <p:cNvPr id="5" name="Google Shape;194;p31">
              <a:extLst>
                <a:ext uri="{FF2B5EF4-FFF2-40B4-BE49-F238E27FC236}">
                  <a16:creationId xmlns:a16="http://schemas.microsoft.com/office/drawing/2014/main" id="{AEC13E99-2B97-D500-4728-EFC829EC7C79}"/>
                </a:ext>
              </a:extLst>
            </p:cNvPr>
            <p:cNvSpPr/>
            <p:nvPr/>
          </p:nvSpPr>
          <p:spPr>
            <a:xfrm>
              <a:off x="1411352" y="1127640"/>
              <a:ext cx="1427738" cy="142773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fr-FR" sz="3499"/>
            </a:p>
          </p:txBody>
        </p:sp>
        <p:sp>
          <p:nvSpPr>
            <p:cNvPr id="6" name="Google Shape;207;p31">
              <a:extLst>
                <a:ext uri="{FF2B5EF4-FFF2-40B4-BE49-F238E27FC236}">
                  <a16:creationId xmlns:a16="http://schemas.microsoft.com/office/drawing/2014/main" id="{1B5180CC-0272-3964-C5C5-1BC3BAAF019F}"/>
                </a:ext>
              </a:extLst>
            </p:cNvPr>
            <p:cNvSpPr txBox="1">
              <a:spLocks/>
            </p:cNvSpPr>
            <p:nvPr/>
          </p:nvSpPr>
          <p:spPr>
            <a:xfrm>
              <a:off x="1411352" y="1332210"/>
              <a:ext cx="1427738" cy="1018598"/>
            </a:xfrm>
            <a:prstGeom prst="rect">
              <a:avLst/>
            </a:prstGeom>
          </p:spPr>
          <p:txBody>
            <a:bodyPr spcFirstLastPara="1" wrap="square" lIns="143979" tIns="143979" rIns="143979" bIns="14397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22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914400"/>
              <a:r>
                <a:rPr lang="en" sz="6600" kern="0"/>
                <a:t>3</a:t>
              </a:r>
              <a:endParaRPr lang="fr-FR" sz="6600" kern="0"/>
            </a:p>
          </p:txBody>
        </p:sp>
      </p:grpSp>
      <p:sp>
        <p:nvSpPr>
          <p:cNvPr id="7" name="Google Shape;198;p31">
            <a:extLst>
              <a:ext uri="{FF2B5EF4-FFF2-40B4-BE49-F238E27FC236}">
                <a16:creationId xmlns:a16="http://schemas.microsoft.com/office/drawing/2014/main" id="{21153D98-9C22-45E6-63C7-7C5760CDD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788" y="881258"/>
            <a:ext cx="10431204" cy="1018598"/>
          </a:xfrm>
          <a:prstGeom prst="rect">
            <a:avLst/>
          </a:prstGeom>
        </p:spPr>
        <p:txBody>
          <a:bodyPr spcFirstLastPara="1" wrap="square" lIns="143979" tIns="143979" rIns="143979" bIns="1439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latin typeface="Broadway" panose="04040905080B02020502" pitchFamily="82" charset="0"/>
              </a:rPr>
              <a:t>B-T</a:t>
            </a:r>
            <a:r>
              <a:rPr lang="fr-BE" sz="4400">
                <a:latin typeface="Broadway" panose="04040905080B02020502" pitchFamily="82" charset="0"/>
              </a:rPr>
              <a:t>r</a:t>
            </a:r>
            <a:r>
              <a:rPr lang="en" sz="4400">
                <a:latin typeface="Broadway" panose="04040905080B02020502" pitchFamily="82" charset="0"/>
              </a:rPr>
              <a:t>ee Index implementation</a:t>
            </a:r>
            <a:endParaRPr lang="fr-FR" sz="4400">
              <a:latin typeface="Broadway" panose="04040905080B02020502" pitchFamily="82" charset="0"/>
            </a:endParaRPr>
          </a:p>
        </p:txBody>
      </p:sp>
      <p:pic>
        <p:nvPicPr>
          <p:cNvPr id="3" name="Google Shape;747;p48">
            <a:extLst>
              <a:ext uri="{FF2B5EF4-FFF2-40B4-BE49-F238E27FC236}">
                <a16:creationId xmlns:a16="http://schemas.microsoft.com/office/drawing/2014/main" id="{709762C4-7363-7D21-FA6B-30F15FA1F1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673881">
            <a:off x="12061500" y="2065101"/>
            <a:ext cx="1634241" cy="2896311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8" name="Google Shape;341;p38">
            <a:extLst>
              <a:ext uri="{FF2B5EF4-FFF2-40B4-BE49-F238E27FC236}">
                <a16:creationId xmlns:a16="http://schemas.microsoft.com/office/drawing/2014/main" id="{2E3B2BDA-44F3-959D-03AB-D0621683C1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91" flipH="1">
            <a:off x="784303" y="4777524"/>
            <a:ext cx="1634241" cy="3002728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C9CA35D-87D3-510F-3B4A-FDE3FD944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1" y="2308996"/>
            <a:ext cx="8591550" cy="4629150"/>
          </a:xfrm>
          <a:prstGeom prst="roundRect">
            <a:avLst>
              <a:gd name="adj" fmla="val 6544"/>
            </a:avLst>
          </a:prstGeom>
          <a:effectLst>
            <a:reflection blurRad="406400" stA="45000" endPos="17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14753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merican Chess Day Minitheme by Slidesgo">
  <a:themeElements>
    <a:clrScheme name="Simple Light">
      <a:dk1>
        <a:srgbClr val="000000"/>
      </a:dk1>
      <a:lt1>
        <a:srgbClr val="FFFFFF"/>
      </a:lt1>
      <a:dk2>
        <a:srgbClr val="4E4E4E"/>
      </a:dk2>
      <a:lt2>
        <a:srgbClr val="B3B3B3"/>
      </a:lt2>
      <a:accent1>
        <a:srgbClr val="DBDB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1959</Words>
  <Application>Microsoft Office PowerPoint</Application>
  <PresentationFormat>Personnalisé</PresentationFormat>
  <Paragraphs>271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Broadway</vt:lpstr>
      <vt:lpstr>Calibri</vt:lpstr>
      <vt:lpstr>Cantarell</vt:lpstr>
      <vt:lpstr>Cinzel</vt:lpstr>
      <vt:lpstr>Roboto Condensed Light</vt:lpstr>
      <vt:lpstr>American Chess Day Minitheme by Slidesgo</vt:lpstr>
      <vt:lpstr>INFO-H417 : Database System Architecture 2023-2024 Mahmoud SAKR &amp; Maxime SCHOEMANS  Chess Database  Extension</vt:lpstr>
      <vt:lpstr>Présentation PowerPoint</vt:lpstr>
      <vt:lpstr>TABLE OF CONTENTS</vt:lpstr>
      <vt:lpstr>Présentation PowerPoint</vt:lpstr>
      <vt:lpstr>Présentation PowerPoint</vt:lpstr>
      <vt:lpstr>Functions To Implement</vt:lpstr>
      <vt:lpstr>Structure Recap</vt:lpstr>
      <vt:lpstr>B-Tree Index &amp; hasOpening function</vt:lpstr>
      <vt:lpstr>B-Tree Index implementation</vt:lpstr>
      <vt:lpstr>Présentation PowerPoint</vt:lpstr>
      <vt:lpstr>Présentation PowerPoint</vt:lpstr>
      <vt:lpstr>GIN Index implementation</vt:lpstr>
      <vt:lpstr>GIN Index implementation</vt:lpstr>
      <vt:lpstr>GIN Index - TESTS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NGUYEN  Yen Nhi</dc:creator>
  <cp:lastModifiedBy>NGUYEN  Yen Nhi</cp:lastModifiedBy>
  <cp:revision>1</cp:revision>
  <dcterms:created xsi:type="dcterms:W3CDTF">2023-11-26T11:05:06Z</dcterms:created>
  <dcterms:modified xsi:type="dcterms:W3CDTF">2023-12-10T22:17:47Z</dcterms:modified>
</cp:coreProperties>
</file>