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81" r:id="rId2"/>
  </p:sldMasterIdLst>
  <p:notesMasterIdLst>
    <p:notesMasterId r:id="rId29"/>
  </p:notesMasterIdLst>
  <p:sldIdLst>
    <p:sldId id="282" r:id="rId3"/>
    <p:sldId id="257" r:id="rId4"/>
    <p:sldId id="281"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shali Rana" initials="" lastIdx="13" clrIdx="0"/>
  <p:cmAuthor id="1" name="RajaGopalan Varadan" initial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DB8D"/>
    <a:srgbClr val="0EC07D"/>
    <a:srgbClr val="E74C3C"/>
    <a:srgbClr val="303132"/>
    <a:srgbClr val="10E694"/>
    <a:srgbClr val="12EE9A"/>
    <a:srgbClr val="0FCF86"/>
    <a:srgbClr val="44546A"/>
    <a:srgbClr val="000000"/>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768D3D-B591-45BF-8CF9-051339657ADF}">
  <a:tblStyle styleId="{B1768D3D-B591-45BF-8CF9-051339657A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61" autoAdjust="0"/>
  </p:normalViewPr>
  <p:slideViewPr>
    <p:cSldViewPr snapToGrid="0">
      <p:cViewPr>
        <p:scale>
          <a:sx n="60" d="100"/>
          <a:sy n="60" d="100"/>
        </p:scale>
        <p:origin x="1032" y="204"/>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322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 name="Notes Placeholder 1"/>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88716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265afd55f4_11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g1265afd55f4_11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4c2de01f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4c2de01f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advantages to DVCS.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advantages of DVCS are listed in the slide above. Your facilitator will shed more light on the points given above. The upcoming slides will explain the very important advantages of Distributed Version Control Systems.</a:t>
            </a:r>
            <a:endParaRPr dirty="0"/>
          </a:p>
        </p:txBody>
      </p:sp>
    </p:spTree>
    <p:extLst>
      <p:ext uri="{BB962C8B-B14F-4D97-AF65-F5344CB8AC3E}">
        <p14:creationId xmlns:p14="http://schemas.microsoft.com/office/powerpoint/2010/main" val="213685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58474b18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58474b18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having a private workspace for every developer.</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Almost all version control tools offer a private workspace. In CVCS, developers get a working copy of the files, which acts as the private space. With DVCS developers get the complete repository as a private copy, which is the most important point to note about DVCS.</a:t>
            </a:r>
            <a:endParaRPr/>
          </a:p>
          <a:p>
            <a:pPr marL="0" lvl="0" indent="0" algn="l" rtl="0">
              <a:spcBef>
                <a:spcPts val="0"/>
              </a:spcBef>
              <a:spcAft>
                <a:spcPts val="0"/>
              </a:spcAft>
              <a:buNone/>
            </a:pPr>
            <a:endParaRPr/>
          </a:p>
          <a:p>
            <a:pPr marL="0" lvl="0" indent="0" algn="l" rtl="0">
              <a:spcBef>
                <a:spcPts val="0"/>
              </a:spcBef>
              <a:spcAft>
                <a:spcPts val="0"/>
              </a:spcAft>
              <a:buNone/>
            </a:pPr>
            <a:r>
              <a:rPr lang="en"/>
              <a:t>This private workspace provides an added advantage in the sense that the developers never have to think about coordinating with others during the development. When there are multiple developers in a team, the situation becomes complex. Normally, version control systems take this responsibility of managing the complexities. With the private space in DVCS, a developer gets a feel that he/she is working alone on the project, for at least a while. Developers have the flexibility to do anything within their private workspace, without affecting the workflow of other developers. </a:t>
            </a:r>
            <a:endParaRPr/>
          </a:p>
          <a:p>
            <a:pPr marL="0" lvl="0" indent="0" algn="l" rtl="0">
              <a:spcBef>
                <a:spcPts val="0"/>
              </a:spcBef>
              <a:spcAft>
                <a:spcPts val="0"/>
              </a:spcAft>
              <a:buNone/>
            </a:pPr>
            <a:endParaRPr>
              <a:highlight>
                <a:srgbClr val="FFFF00"/>
              </a:highlight>
            </a:endParaRPr>
          </a:p>
        </p:txBody>
      </p:sp>
    </p:spTree>
    <p:extLst>
      <p:ext uri="{BB962C8B-B14F-4D97-AF65-F5344CB8AC3E}">
        <p14:creationId xmlns:p14="http://schemas.microsoft.com/office/powerpoint/2010/main" val="2272843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58474b18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58474b18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how merging is easy and efficient with a DVCS.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Branching is easy as compared to merging. Branching is like two people going off in their own directions and not collaborating.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People using a CVCS tend to avoid branching because most of those centralized tools aren’t very good at merging. When they switch to a DVCS,</a:t>
            </a:r>
            <a:endParaRPr dirty="0"/>
          </a:p>
          <a:p>
            <a:pPr marL="0" lvl="0" indent="0" algn="l" rtl="0">
              <a:spcBef>
                <a:spcPts val="0"/>
              </a:spcBef>
              <a:spcAft>
                <a:spcPts val="0"/>
              </a:spcAft>
              <a:buNone/>
            </a:pPr>
            <a:r>
              <a:rPr lang="en" dirty="0"/>
              <a:t>they tend to bring that attitude with them, even though it’s not really necessary anymore. Decentralized tools are much better at merging.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reasons are as follows:</a:t>
            </a:r>
            <a:endParaRPr dirty="0"/>
          </a:p>
          <a:p>
            <a:pPr marL="457200" lvl="0" indent="-298450" algn="l" rtl="0">
              <a:spcBef>
                <a:spcPts val="0"/>
              </a:spcBef>
              <a:spcAft>
                <a:spcPts val="0"/>
              </a:spcAft>
              <a:buSzPts val="1100"/>
              <a:buChar char="●"/>
            </a:pPr>
            <a:r>
              <a:rPr lang="en" dirty="0"/>
              <a:t>They’re built on a Directed Acyclic Graph (DAGs). Merge algorithms need good information about history and common ancestors. A DAG is a better way to represent that kind of information than the techniques used by most centralized tools.</a:t>
            </a:r>
            <a:endParaRPr dirty="0"/>
          </a:p>
          <a:p>
            <a:pPr marL="457200" lvl="0" indent="-298450" algn="l" rtl="0">
              <a:spcBef>
                <a:spcPts val="0"/>
              </a:spcBef>
              <a:spcAft>
                <a:spcPts val="0"/>
              </a:spcAft>
              <a:buSzPts val="1100"/>
              <a:buChar char="●"/>
            </a:pPr>
            <a:r>
              <a:rPr lang="en" dirty="0"/>
              <a:t>They keep the developer’s intended changes distinct from the merge she had to do in order to get those changes committed. This approach is less error-prone at commit time, since the developer’s changes are already cleanly tucked away in an immutable changeset. The only thing that needs to be done is the merge itself, so it gets all the attention it needs. Later, when tracking down a problem, it is easy to figure out if the problem happened during the intended changes or the merge, since those two things are distinct in the history.</a:t>
            </a:r>
            <a:endParaRPr dirty="0"/>
          </a:p>
          <a:p>
            <a:pPr marL="457200" lvl="0" indent="-298450" algn="l" rtl="0">
              <a:spcBef>
                <a:spcPts val="0"/>
              </a:spcBef>
              <a:spcAft>
                <a:spcPts val="0"/>
              </a:spcAft>
              <a:buSzPts val="1100"/>
              <a:buChar char="●"/>
            </a:pPr>
            <a:r>
              <a:rPr lang="en" dirty="0"/>
              <a:t>They deal with whole-tree branches, not directory branches. The path names in the tree are independent of the branch. This improves interoperability with other tooling.</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9509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58474b1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58474b1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how DVCS enables horizontal scaling.</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With a CVCS, the server holding the central repository needs to be powerful enough to serve the needs of the entire team. For a team of 10 people, this is not an issue. For larger teams, the hardware limitations of the server can be a performance bottleneck. Some systems expect the server to do a lot of work. It can be challenging and expensive to set up a server to support thousands of users.</a:t>
            </a:r>
            <a:endParaRPr/>
          </a:p>
          <a:p>
            <a:pPr marL="0" lvl="0" indent="0" algn="l" rtl="0">
              <a:spcBef>
                <a:spcPts val="0"/>
              </a:spcBef>
              <a:spcAft>
                <a:spcPts val="0"/>
              </a:spcAft>
              <a:buNone/>
            </a:pPr>
            <a:endParaRPr/>
          </a:p>
          <a:p>
            <a:pPr marL="0" lvl="0" indent="0" algn="l" rtl="0">
              <a:spcBef>
                <a:spcPts val="0"/>
              </a:spcBef>
              <a:spcAft>
                <a:spcPts val="0"/>
              </a:spcAft>
              <a:buNone/>
            </a:pPr>
            <a:r>
              <a:rPr lang="en"/>
              <a:t>A DVCS has much more modest hardware requirements for a central server. Users don’t interact with the server unless they need to push or pull. All the heavy lifting happens on the client side so the server hardware can be very simple indeed. With a DVCS, it is also possible to scale the central server by turning it into a server farm. Instead of one large server machine, you can add capacity by adding more small server machines, using scripts to keep them all in sync with each other.</a:t>
            </a:r>
            <a:endParaRPr/>
          </a:p>
        </p:txBody>
      </p:sp>
    </p:spTree>
    <p:extLst>
      <p:ext uri="{BB962C8B-B14F-4D97-AF65-F5344CB8AC3E}">
        <p14:creationId xmlns:p14="http://schemas.microsoft.com/office/powerpoint/2010/main" val="2627832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58474b18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58474b18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List out and explain the disadvantages of distributed version control system.</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There is almost no disadvantage with a DVCS, and that is the reason for the popularity of DVCS like Git. The above slide lists a very few disadvantages of DVCS, which may not happen in all circumstances.</a:t>
            </a:r>
            <a:endParaRPr/>
          </a:p>
        </p:txBody>
      </p:sp>
    </p:spTree>
    <p:extLst>
      <p:ext uri="{BB962C8B-B14F-4D97-AF65-F5344CB8AC3E}">
        <p14:creationId xmlns:p14="http://schemas.microsoft.com/office/powerpoint/2010/main" val="1447684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58474b181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58474b18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Answers:</a:t>
            </a:r>
            <a:endParaRPr b="1" dirty="0"/>
          </a:p>
          <a:p>
            <a:pPr marL="0" lvl="0" indent="0" algn="l" rtl="0">
              <a:spcBef>
                <a:spcPts val="0"/>
              </a:spcBef>
              <a:spcAft>
                <a:spcPts val="0"/>
              </a:spcAft>
              <a:buSzPts val="1100"/>
              <a:buNone/>
            </a:pPr>
            <a:r>
              <a:rPr lang="en" dirty="0"/>
              <a:t>1. b. Push and pull activities in a DVCS require internet connectivity.</a:t>
            </a:r>
            <a:endParaRPr dirty="0"/>
          </a:p>
          <a:p>
            <a:pPr marL="0" lvl="0" indent="0" algn="l" rtl="0">
              <a:spcBef>
                <a:spcPts val="0"/>
              </a:spcBef>
              <a:spcAft>
                <a:spcPts val="0"/>
              </a:spcAft>
              <a:buSzPts val="1100"/>
              <a:buNone/>
            </a:pPr>
            <a:r>
              <a:rPr lang="en" dirty="0"/>
              <a:t>2.</a:t>
            </a:r>
            <a:r>
              <a:rPr lang="en" baseline="0" dirty="0"/>
              <a:t> </a:t>
            </a:r>
            <a:r>
              <a:rPr lang="en" dirty="0"/>
              <a:t>a. True</a:t>
            </a:r>
            <a:endParaRPr dirty="0"/>
          </a:p>
        </p:txBody>
      </p:sp>
    </p:spTree>
    <p:extLst>
      <p:ext uri="{BB962C8B-B14F-4D97-AF65-F5344CB8AC3E}">
        <p14:creationId xmlns:p14="http://schemas.microsoft.com/office/powerpoint/2010/main" val="2236465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4c2de01f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4c2de01f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Based on the concepts that we’ve seen so far, walk the participants through a comparative study on centralized and distributed version control systems.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So far, the important concepts of CVCS and DVCS were explained along with the advantages and shortcomings of DVCS. The figure above is intended to give a comparative picture of the two version control systems, on the basis of how they work. The upcoming section will list down the comparing and contrasting features of the two systems. </a:t>
            </a:r>
            <a:endParaRPr/>
          </a:p>
        </p:txBody>
      </p:sp>
    </p:spTree>
    <p:extLst>
      <p:ext uri="{BB962C8B-B14F-4D97-AF65-F5344CB8AC3E}">
        <p14:creationId xmlns:p14="http://schemas.microsoft.com/office/powerpoint/2010/main" val="3909104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58474b18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58474b18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how CVCS and DVCS differ from each other.</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Go through the table above and understand the differences between CVCS and DVCS.</a:t>
            </a:r>
            <a:endParaRPr/>
          </a:p>
        </p:txBody>
      </p:sp>
    </p:spTree>
    <p:extLst>
      <p:ext uri="{BB962C8B-B14F-4D97-AF65-F5344CB8AC3E}">
        <p14:creationId xmlns:p14="http://schemas.microsoft.com/office/powerpoint/2010/main" val="1125280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58474b18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58474b18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Notes to the Facilitator:</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Explain the participants how CVCS and DVCS differ from each other.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Notes to the Participants:</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Go through the table above and understand the differences between CVCS and DVCS.</a:t>
            </a:r>
            <a:endParaRPr/>
          </a:p>
        </p:txBody>
      </p:sp>
    </p:spTree>
    <p:extLst>
      <p:ext uri="{BB962C8B-B14F-4D97-AF65-F5344CB8AC3E}">
        <p14:creationId xmlns:p14="http://schemas.microsoft.com/office/powerpoint/2010/main" val="3261528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58474b18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58474b18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Tell the participants that they will be going through a knowledge check question.</a:t>
            </a:r>
            <a:endParaRPr/>
          </a:p>
          <a:p>
            <a:pPr marL="0" lvl="0" indent="0" algn="l" rtl="0">
              <a:spcBef>
                <a:spcPts val="0"/>
              </a:spcBef>
              <a:spcAft>
                <a:spcPts val="0"/>
              </a:spcAft>
              <a:buNone/>
            </a:pPr>
            <a:r>
              <a:rPr lang="en" b="1"/>
              <a:t>Answer:</a:t>
            </a:r>
            <a:endParaRPr b="1"/>
          </a:p>
          <a:p>
            <a:pPr marL="0" lvl="0" indent="0" algn="l" rtl="0">
              <a:spcBef>
                <a:spcPts val="0"/>
              </a:spcBef>
              <a:spcAft>
                <a:spcPts val="0"/>
              </a:spcAft>
              <a:buNone/>
            </a:pPr>
            <a:r>
              <a:rPr lang="en"/>
              <a:t>1. a. DVCS works on a client-server relationship</a:t>
            </a:r>
            <a:endParaRPr/>
          </a:p>
        </p:txBody>
      </p:sp>
    </p:spTree>
    <p:extLst>
      <p:ext uri="{BB962C8B-B14F-4D97-AF65-F5344CB8AC3E}">
        <p14:creationId xmlns:p14="http://schemas.microsoft.com/office/powerpoint/2010/main" val="418281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4c2de01f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4c2de01f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Explain the module objectives to the participants. </a:t>
            </a:r>
            <a:endParaRPr sz="1200" dirty="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b="1" dirty="0">
                <a:solidFill>
                  <a:schemeClr val="dk1"/>
                </a:solidFill>
              </a:rPr>
              <a:t>Notes to the Participants:</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You will be informed about the module objectives.</a:t>
            </a:r>
            <a:endParaRPr sz="1200"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At the end of this module, you will be able to:</a:t>
            </a:r>
            <a:endParaRPr sz="1200" dirty="0">
              <a:solidFill>
                <a:schemeClr val="dk1"/>
              </a:solidFill>
            </a:endParaRPr>
          </a:p>
          <a:p>
            <a:pPr marL="457200" lvl="0" indent="-298450" algn="l" rtl="0">
              <a:lnSpc>
                <a:spcPct val="115000"/>
              </a:lnSpc>
              <a:spcBef>
                <a:spcPts val="0"/>
              </a:spcBef>
              <a:spcAft>
                <a:spcPts val="0"/>
              </a:spcAft>
              <a:buClr>
                <a:srgbClr val="000000"/>
              </a:buClr>
              <a:buSzPts val="1100"/>
              <a:buChar char="●"/>
            </a:pPr>
            <a:r>
              <a:rPr lang="en" dirty="0"/>
              <a:t>Explain how local version control works</a:t>
            </a:r>
            <a:endParaRPr dirty="0"/>
          </a:p>
          <a:p>
            <a:pPr marL="457200" lvl="0" indent="-298450" algn="l" rtl="0">
              <a:lnSpc>
                <a:spcPct val="115000"/>
              </a:lnSpc>
              <a:spcBef>
                <a:spcPts val="0"/>
              </a:spcBef>
              <a:spcAft>
                <a:spcPts val="0"/>
              </a:spcAft>
              <a:buClr>
                <a:srgbClr val="000000"/>
              </a:buClr>
              <a:buSzPts val="1100"/>
              <a:buChar char="●"/>
            </a:pPr>
            <a:r>
              <a:rPr lang="en" dirty="0"/>
              <a:t>Discuss the basics of Centralized Version Control Systems (CVCS)</a:t>
            </a:r>
            <a:endParaRPr dirty="0"/>
          </a:p>
          <a:p>
            <a:pPr marL="457200" lvl="0" indent="-298450" algn="l" rtl="0">
              <a:lnSpc>
                <a:spcPct val="115000"/>
              </a:lnSpc>
              <a:spcBef>
                <a:spcPts val="0"/>
              </a:spcBef>
              <a:spcAft>
                <a:spcPts val="0"/>
              </a:spcAft>
              <a:buClr>
                <a:srgbClr val="000000"/>
              </a:buClr>
              <a:buSzPts val="1100"/>
              <a:buChar char="●"/>
            </a:pPr>
            <a:r>
              <a:rPr lang="en" dirty="0"/>
              <a:t>Describe the basics of Distributed Version Control Systems (DVCS)</a:t>
            </a:r>
            <a:endParaRPr dirty="0"/>
          </a:p>
          <a:p>
            <a:pPr marL="457200" lvl="0" indent="-298450" algn="l" rtl="0">
              <a:lnSpc>
                <a:spcPct val="115000"/>
              </a:lnSpc>
              <a:spcBef>
                <a:spcPts val="0"/>
              </a:spcBef>
              <a:spcAft>
                <a:spcPts val="0"/>
              </a:spcAft>
              <a:buClr>
                <a:srgbClr val="000000"/>
              </a:buClr>
              <a:buSzPts val="1100"/>
              <a:buChar char="●"/>
            </a:pPr>
            <a:r>
              <a:rPr lang="en" dirty="0"/>
              <a:t>Enlist the advantages of DVCS, such as:</a:t>
            </a:r>
            <a:endParaRPr dirty="0"/>
          </a:p>
          <a:p>
            <a:pPr marL="914400" lvl="1" indent="-298450" algn="l" rtl="0">
              <a:lnSpc>
                <a:spcPct val="115000"/>
              </a:lnSpc>
              <a:spcBef>
                <a:spcPts val="0"/>
              </a:spcBef>
              <a:spcAft>
                <a:spcPts val="0"/>
              </a:spcAft>
              <a:buClr>
                <a:srgbClr val="000000"/>
              </a:buClr>
              <a:buSzPts val="1100"/>
              <a:buChar char="○"/>
            </a:pPr>
            <a:r>
              <a:rPr lang="en" dirty="0"/>
              <a:t>Private Workspace</a:t>
            </a:r>
            <a:endParaRPr dirty="0"/>
          </a:p>
          <a:p>
            <a:pPr marL="914400" lvl="1" indent="-298450" algn="l" rtl="0">
              <a:lnSpc>
                <a:spcPct val="115000"/>
              </a:lnSpc>
              <a:spcBef>
                <a:spcPts val="0"/>
              </a:spcBef>
              <a:spcAft>
                <a:spcPts val="0"/>
              </a:spcAft>
              <a:buClr>
                <a:srgbClr val="000000"/>
              </a:buClr>
              <a:buSzPts val="1100"/>
              <a:buChar char="○"/>
            </a:pPr>
            <a:r>
              <a:rPr lang="en" dirty="0"/>
              <a:t>Easier merging</a:t>
            </a:r>
            <a:endParaRPr dirty="0"/>
          </a:p>
          <a:p>
            <a:pPr marL="914400" lvl="1" indent="-298450" algn="l" rtl="0">
              <a:lnSpc>
                <a:spcPct val="115000"/>
              </a:lnSpc>
              <a:spcBef>
                <a:spcPts val="0"/>
              </a:spcBef>
              <a:spcAft>
                <a:spcPts val="0"/>
              </a:spcAft>
              <a:buClr>
                <a:srgbClr val="000000"/>
              </a:buClr>
              <a:buSzPts val="1100"/>
              <a:buChar char="○"/>
            </a:pPr>
            <a:r>
              <a:rPr lang="en" dirty="0"/>
              <a:t>Easy to scale horizontally</a:t>
            </a:r>
            <a:endParaRPr dirty="0"/>
          </a:p>
          <a:p>
            <a:pPr marL="457200" lvl="0" indent="-298450" algn="l" rtl="0">
              <a:lnSpc>
                <a:spcPct val="115000"/>
              </a:lnSpc>
              <a:spcBef>
                <a:spcPts val="0"/>
              </a:spcBef>
              <a:spcAft>
                <a:spcPts val="0"/>
              </a:spcAft>
              <a:buClr>
                <a:srgbClr val="000000"/>
              </a:buClr>
              <a:buSzPts val="1100"/>
              <a:buChar char="●"/>
            </a:pPr>
            <a:r>
              <a:rPr lang="en" dirty="0"/>
              <a:t>List the disadvantages of DVCS</a:t>
            </a:r>
            <a:endParaRPr dirty="0"/>
          </a:p>
          <a:p>
            <a:pPr marL="457200" lvl="0" indent="-298450" algn="l" rtl="0">
              <a:lnSpc>
                <a:spcPct val="115000"/>
              </a:lnSpc>
              <a:spcBef>
                <a:spcPts val="0"/>
              </a:spcBef>
              <a:spcAft>
                <a:spcPts val="0"/>
              </a:spcAft>
              <a:buClr>
                <a:srgbClr val="000000"/>
              </a:buClr>
              <a:buSzPts val="1100"/>
              <a:buChar char="●"/>
            </a:pPr>
            <a:r>
              <a:rPr lang="en" dirty="0"/>
              <a:t>Explain how CVCS and DVCS compare with each other</a:t>
            </a:r>
            <a:endParaRPr dirty="0"/>
          </a:p>
          <a:p>
            <a:pPr marL="457200" lvl="0" indent="-298450" algn="l" rtl="0">
              <a:lnSpc>
                <a:spcPct val="115000"/>
              </a:lnSpc>
              <a:spcBef>
                <a:spcPts val="0"/>
              </a:spcBef>
              <a:spcAft>
                <a:spcPts val="0"/>
              </a:spcAft>
              <a:buClr>
                <a:srgbClr val="000000"/>
              </a:buClr>
              <a:buSzPts val="1100"/>
              <a:buChar char="●"/>
            </a:pPr>
            <a:r>
              <a:rPr lang="en" dirty="0"/>
              <a:t>Describe the working of the multiple repositories model </a:t>
            </a:r>
            <a:endParaRPr dirty="0"/>
          </a:p>
          <a:p>
            <a:pPr marL="457200" lvl="0" indent="-298450" algn="l" rtl="0">
              <a:lnSpc>
                <a:spcPct val="115000"/>
              </a:lnSpc>
              <a:spcBef>
                <a:spcPts val="0"/>
              </a:spcBef>
              <a:spcAft>
                <a:spcPts val="0"/>
              </a:spcAft>
              <a:buClr>
                <a:srgbClr val="000000"/>
              </a:buClr>
              <a:buSzPts val="1100"/>
              <a:buChar char="●"/>
            </a:pPr>
            <a:r>
              <a:rPr lang="en" dirty="0"/>
              <a:t>Learn how to reset the local environment</a:t>
            </a:r>
            <a:endParaRPr dirty="0"/>
          </a:p>
          <a:p>
            <a:pPr marL="457200" lvl="0" indent="-298450" algn="l" rtl="0">
              <a:lnSpc>
                <a:spcPct val="115000"/>
              </a:lnSpc>
              <a:spcBef>
                <a:spcPts val="0"/>
              </a:spcBef>
              <a:spcAft>
                <a:spcPts val="0"/>
              </a:spcAft>
              <a:buClr>
                <a:srgbClr val="000000"/>
              </a:buClr>
              <a:buSzPts val="1100"/>
              <a:buChar char="●"/>
            </a:pPr>
            <a:r>
              <a:rPr lang="en" dirty="0"/>
              <a:t>Identify how revert operation is used to undo the changes</a:t>
            </a:r>
            <a:endParaRPr dirty="0"/>
          </a:p>
          <a:p>
            <a:pPr marL="0" lvl="0" indent="0" algn="l" rtl="0">
              <a:lnSpc>
                <a:spcPct val="115000"/>
              </a:lnSpc>
              <a:spcBef>
                <a:spcPts val="1600"/>
              </a:spcBef>
              <a:spcAft>
                <a:spcPts val="0"/>
              </a:spcAft>
              <a:buClr>
                <a:schemeClr val="dk1"/>
              </a:buClr>
              <a:buSzPts val="1100"/>
              <a:buFont typeface="Arial"/>
              <a:buNone/>
            </a:pPr>
            <a:endParaRPr sz="1200" dirty="0">
              <a:solidFill>
                <a:schemeClr val="dk1"/>
              </a:solidFill>
            </a:endParaRPr>
          </a:p>
        </p:txBody>
      </p:sp>
    </p:spTree>
    <p:extLst>
      <p:ext uri="{BB962C8B-B14F-4D97-AF65-F5344CB8AC3E}">
        <p14:creationId xmlns:p14="http://schemas.microsoft.com/office/powerpoint/2010/main" val="304527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4c2de01f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4c2de01f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how the multiple repositories model can be approached with DVCS.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With DVCS, the multiple repositories model can be approached in two ways.</a:t>
            </a:r>
            <a:endParaRPr/>
          </a:p>
          <a:p>
            <a:pPr marL="457200" lvl="0" indent="-298450" algn="l" rtl="0">
              <a:spcBef>
                <a:spcPts val="0"/>
              </a:spcBef>
              <a:spcAft>
                <a:spcPts val="0"/>
              </a:spcAft>
              <a:buSzPts val="1100"/>
              <a:buChar char="●"/>
            </a:pPr>
            <a:r>
              <a:rPr lang="en"/>
              <a:t>By understanding how a DVCS works</a:t>
            </a:r>
            <a:endParaRPr/>
          </a:p>
          <a:p>
            <a:pPr marL="457200" lvl="0" indent="-298450" algn="l" rtl="0">
              <a:spcBef>
                <a:spcPts val="0"/>
              </a:spcBef>
              <a:spcAft>
                <a:spcPts val="0"/>
              </a:spcAft>
              <a:buSzPts val="1100"/>
              <a:buChar char="●"/>
            </a:pPr>
            <a:r>
              <a:rPr lang="en"/>
              <a:t>The flexibility offered by DVCS of having different repositories for different services within the same organization</a:t>
            </a:r>
            <a:endParaRPr/>
          </a:p>
          <a:p>
            <a:pPr marL="0" lvl="0" indent="0" algn="l" rtl="0">
              <a:spcBef>
                <a:spcPts val="0"/>
              </a:spcBef>
              <a:spcAft>
                <a:spcPts val="0"/>
              </a:spcAft>
              <a:buNone/>
            </a:pPr>
            <a:endParaRPr/>
          </a:p>
          <a:p>
            <a:pPr marL="0" lvl="0" indent="0" algn="l" rtl="0">
              <a:spcBef>
                <a:spcPts val="0"/>
              </a:spcBef>
              <a:spcAft>
                <a:spcPts val="0"/>
              </a:spcAft>
              <a:buNone/>
            </a:pPr>
            <a:r>
              <a:rPr lang="en"/>
              <a:t>Let’s look at the first approach.</a:t>
            </a:r>
            <a:endParaRPr/>
          </a:p>
          <a:p>
            <a:pPr marL="0" lvl="0" indent="0" algn="l" rtl="0">
              <a:spcBef>
                <a:spcPts val="0"/>
              </a:spcBef>
              <a:spcAft>
                <a:spcPts val="0"/>
              </a:spcAft>
              <a:buNone/>
            </a:pPr>
            <a:endParaRPr/>
          </a:p>
          <a:p>
            <a:pPr marL="0" lvl="0" indent="0" algn="l" rtl="0">
              <a:spcBef>
                <a:spcPts val="0"/>
              </a:spcBef>
              <a:spcAft>
                <a:spcPts val="0"/>
              </a:spcAft>
              <a:buNone/>
            </a:pPr>
            <a:r>
              <a:rPr lang="en"/>
              <a:t>We are familiar that in a DVCS there are multiple repositories, one central repository and multiple local repositories. Although it is widely claimed that with DVCS, there is no single authoritative central repository, there is always an option to label any repository, that which has all the revision history updated, as the central repository. </a:t>
            </a:r>
            <a:endParaRPr/>
          </a:p>
          <a:p>
            <a:pPr marL="0" lvl="0" indent="0" algn="l" rtl="0">
              <a:spcBef>
                <a:spcPts val="0"/>
              </a:spcBef>
              <a:spcAft>
                <a:spcPts val="0"/>
              </a:spcAft>
              <a:buNone/>
            </a:pPr>
            <a:endParaRPr/>
          </a:p>
          <a:p>
            <a:pPr marL="0" lvl="0" indent="0" algn="l" rtl="0">
              <a:spcBef>
                <a:spcPts val="0"/>
              </a:spcBef>
              <a:spcAft>
                <a:spcPts val="0"/>
              </a:spcAft>
              <a:buNone/>
            </a:pPr>
            <a:r>
              <a:rPr lang="en"/>
              <a:t>From the central repository, any number of local repositories can be cloned and kept in the developers’ local computers. These local repositories will be the exact replicas of the central repository, with the entire revision history. Developers make changes to this local repository and once the changes are done, there is a room to test if the changes impact rest of the code. Once tested, changes from the local repository are merged with the central repository. </a:t>
            </a:r>
            <a:endParaRPr/>
          </a:p>
          <a:p>
            <a:pPr marL="0" lvl="0" indent="0" algn="l" rtl="0">
              <a:spcBef>
                <a:spcPts val="0"/>
              </a:spcBef>
              <a:spcAft>
                <a:spcPts val="0"/>
              </a:spcAft>
              <a:buNone/>
            </a:pPr>
            <a:endParaRPr/>
          </a:p>
          <a:p>
            <a:pPr marL="0" lvl="0" indent="0" algn="l" rtl="0">
              <a:spcBef>
                <a:spcPts val="0"/>
              </a:spcBef>
              <a:spcAft>
                <a:spcPts val="0"/>
              </a:spcAft>
              <a:buNone/>
            </a:pPr>
            <a:r>
              <a:rPr lang="en"/>
              <a:t>One of the major advantages of this is there is no single point of failure at any point in time. Even if the central repository is broken, developers can continue to commit changes to the local repository and push them to the central repository when it is fixed. Since the local repository is the mirror of the central repository, any of them can be made as the central repository, even if any irreparable damage happens to the central repo.</a:t>
            </a:r>
            <a:endParaRPr/>
          </a:p>
          <a:p>
            <a:pPr marL="0" lvl="0" indent="0" algn="l" rtl="0">
              <a:spcBef>
                <a:spcPts val="0"/>
              </a:spcBef>
              <a:spcAft>
                <a:spcPts val="0"/>
              </a:spcAft>
              <a:buNone/>
            </a:pPr>
            <a:endParaRPr/>
          </a:p>
          <a:p>
            <a:pPr marL="0" lvl="0" indent="0" algn="l" rtl="0">
              <a:spcBef>
                <a:spcPts val="0"/>
              </a:spcBef>
              <a:spcAft>
                <a:spcPts val="0"/>
              </a:spcAft>
              <a:buNone/>
            </a:pPr>
            <a:r>
              <a:rPr lang="en"/>
              <a:t>Let’s now look at how DVCS like Git allows having multiple repositories within the same organization. </a:t>
            </a:r>
            <a:endParaRPr/>
          </a:p>
        </p:txBody>
      </p:sp>
    </p:spTree>
    <p:extLst>
      <p:ext uri="{BB962C8B-B14F-4D97-AF65-F5344CB8AC3E}">
        <p14:creationId xmlns:p14="http://schemas.microsoft.com/office/powerpoint/2010/main" val="1972852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58474b18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58474b18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advantages and disadvantages of having multiple repositories for different services..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second approach to this multiple repository model is about organizing the project into multiple repositories. The multiple repository concept refer to organizing the project into separate repositories. With DVCS like Git, there is always an option to have different repositories for different services in the same project. </a:t>
            </a:r>
            <a:endParaRPr/>
          </a:p>
          <a:p>
            <a:pPr marL="0" lvl="0" indent="0" algn="l" rtl="0">
              <a:spcBef>
                <a:spcPts val="0"/>
              </a:spcBef>
              <a:spcAft>
                <a:spcPts val="0"/>
              </a:spcAft>
              <a:buNone/>
            </a:pPr>
            <a:endParaRPr/>
          </a:p>
          <a:p>
            <a:pPr marL="0" lvl="0" indent="0" algn="l" rtl="0">
              <a:spcBef>
                <a:spcPts val="0"/>
              </a:spcBef>
              <a:spcAft>
                <a:spcPts val="0"/>
              </a:spcAft>
              <a:buNone/>
            </a:pPr>
            <a:r>
              <a:rPr lang="en"/>
              <a:t>Especially, with developers work from different locations across the globe, having multiple repos gives us the freedom to share only those repositories that are required for a developer at that point in time. </a:t>
            </a:r>
            <a:endParaRPr/>
          </a:p>
          <a:p>
            <a:pPr marL="0" lvl="0" indent="0" algn="l" rtl="0">
              <a:spcBef>
                <a:spcPts val="0"/>
              </a:spcBef>
              <a:spcAft>
                <a:spcPts val="0"/>
              </a:spcAft>
              <a:buNone/>
            </a:pPr>
            <a:endParaRPr/>
          </a:p>
          <a:p>
            <a:pPr marL="0" lvl="0" indent="0" algn="l" rtl="0">
              <a:spcBef>
                <a:spcPts val="0"/>
              </a:spcBef>
              <a:spcAft>
                <a:spcPts val="0"/>
              </a:spcAft>
              <a:buNone/>
            </a:pPr>
            <a:r>
              <a:rPr lang="en"/>
              <a:t>Setting up continuous deployment projects become easier to handle, since each of the repositories will have their own processes for getting deployed.</a:t>
            </a:r>
            <a:endParaRPr/>
          </a:p>
          <a:p>
            <a:pPr marL="0" lvl="0" indent="0" algn="l" rtl="0">
              <a:spcBef>
                <a:spcPts val="0"/>
              </a:spcBef>
              <a:spcAft>
                <a:spcPts val="0"/>
              </a:spcAft>
              <a:buNone/>
            </a:pPr>
            <a:endParaRPr/>
          </a:p>
          <a:p>
            <a:pPr marL="0" lvl="0" indent="0" algn="l" rtl="0">
              <a:spcBef>
                <a:spcPts val="0"/>
              </a:spcBef>
              <a:spcAft>
                <a:spcPts val="0"/>
              </a:spcAft>
              <a:buNone/>
            </a:pPr>
            <a:r>
              <a:rPr lang="en"/>
              <a:t>Having multiple repositories might have its own disadvantages, especially if the number of repositories are more. Managing the repositories will become a tedious task and leveraging the full advantage of DVCS might become a question. With multiple repositories, it might be difficult for developers to git clone a whole lot of different repositories at a time.</a:t>
            </a:r>
            <a:endParaRPr/>
          </a:p>
        </p:txBody>
      </p:sp>
    </p:spTree>
    <p:extLst>
      <p:ext uri="{BB962C8B-B14F-4D97-AF65-F5344CB8AC3E}">
        <p14:creationId xmlns:p14="http://schemas.microsoft.com/office/powerpoint/2010/main" val="2445900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458474b18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458474b18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r>
              <a:rPr lang="en" b="1" dirty="0"/>
              <a:t>Answer: </a:t>
            </a:r>
            <a:endParaRPr b="1" dirty="0"/>
          </a:p>
          <a:p>
            <a:pPr marL="0" lvl="0" indent="0" algn="l" rtl="0">
              <a:spcBef>
                <a:spcPts val="0"/>
              </a:spcBef>
              <a:spcAft>
                <a:spcPts val="0"/>
              </a:spcAft>
              <a:buNone/>
            </a:pPr>
            <a:r>
              <a:rPr lang="en" dirty="0"/>
              <a:t>1. b. False</a:t>
            </a:r>
            <a:endParaRPr dirty="0"/>
          </a:p>
        </p:txBody>
      </p:sp>
    </p:spTree>
    <p:extLst>
      <p:ext uri="{BB962C8B-B14F-4D97-AF65-F5344CB8AC3E}">
        <p14:creationId xmlns:p14="http://schemas.microsoft.com/office/powerpoint/2010/main" val="4154379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c2de01f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c2de01f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about the reset operation in version control systems with Git reset as an example.</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Reset is one of the operations performed to undo the changes done to the local repository.  We can understand this with the help of reset option in git.</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three basic forms or modes of invoking the reset operation that is done using three arguments:</a:t>
            </a:r>
            <a:endParaRPr/>
          </a:p>
          <a:p>
            <a:pPr marL="457200" lvl="0" indent="-298450" algn="l" rtl="0">
              <a:spcBef>
                <a:spcPts val="0"/>
              </a:spcBef>
              <a:spcAft>
                <a:spcPts val="0"/>
              </a:spcAft>
              <a:buSzPts val="1100"/>
              <a:buFont typeface="Consolas"/>
              <a:buChar char="●"/>
            </a:pPr>
            <a:r>
              <a:rPr lang="en">
                <a:latin typeface="Consolas"/>
                <a:ea typeface="Consolas"/>
                <a:cs typeface="Consolas"/>
                <a:sym typeface="Consolas"/>
              </a:rPr>
              <a:t>--soft </a:t>
            </a:r>
            <a:r>
              <a:rPr lang="en"/>
              <a:t>- Does not affect the index file or the working tree at all. This command resets the head to </a:t>
            </a:r>
            <a:r>
              <a:rPr lang="en">
                <a:latin typeface="Consolas"/>
                <a:ea typeface="Consolas"/>
                <a:cs typeface="Consolas"/>
                <a:sym typeface="Consolas"/>
              </a:rPr>
              <a:t>&lt;commit&gt;</a:t>
            </a:r>
            <a:r>
              <a:rPr lang="en"/>
              <a:t>, in a way that the other modes perform). This leaves all your changed files "Changes to be committed", as git status would put it.</a:t>
            </a:r>
            <a:endParaRPr/>
          </a:p>
          <a:p>
            <a:pPr marL="457200" lvl="0" indent="-298450" algn="l" rtl="0">
              <a:spcBef>
                <a:spcPts val="0"/>
              </a:spcBef>
              <a:spcAft>
                <a:spcPts val="0"/>
              </a:spcAft>
              <a:buSzPts val="1100"/>
              <a:buFont typeface="Consolas"/>
              <a:buChar char="●"/>
            </a:pPr>
            <a:r>
              <a:rPr lang="en">
                <a:latin typeface="Consolas"/>
                <a:ea typeface="Consolas"/>
                <a:cs typeface="Consolas"/>
                <a:sym typeface="Consolas"/>
              </a:rPr>
              <a:t>--mixed </a:t>
            </a:r>
            <a:r>
              <a:rPr lang="en"/>
              <a:t>- This mode resets the index, but not the working tree (the files that undergo change are preserved but not marked for commit). It also reports what has not been updated. This is the default action. If </a:t>
            </a:r>
            <a:r>
              <a:rPr lang="en">
                <a:latin typeface="Consolas"/>
                <a:ea typeface="Consolas"/>
                <a:cs typeface="Consolas"/>
                <a:sym typeface="Consolas"/>
              </a:rPr>
              <a:t>-N</a:t>
            </a:r>
            <a:r>
              <a:rPr lang="en"/>
              <a:t> is specified, removed paths are marked as intent-to-add.</a:t>
            </a:r>
            <a:endParaRPr/>
          </a:p>
          <a:p>
            <a:pPr marL="457200" lvl="0" indent="-298450" algn="l" rtl="0">
              <a:spcBef>
                <a:spcPts val="0"/>
              </a:spcBef>
              <a:spcAft>
                <a:spcPts val="0"/>
              </a:spcAft>
              <a:buSzPts val="1100"/>
              <a:buFont typeface="Consolas"/>
              <a:buChar char="●"/>
            </a:pPr>
            <a:r>
              <a:rPr lang="en">
                <a:latin typeface="Consolas"/>
                <a:ea typeface="Consolas"/>
                <a:cs typeface="Consolas"/>
                <a:sym typeface="Consolas"/>
              </a:rPr>
              <a:t>--hard </a:t>
            </a:r>
            <a:r>
              <a:rPr lang="en"/>
              <a:t>- This mode resets both the index and working tree. Changes made to the tracked files in the working tree since </a:t>
            </a:r>
            <a:r>
              <a:rPr lang="en">
                <a:latin typeface="Consolas"/>
                <a:ea typeface="Consolas"/>
                <a:cs typeface="Consolas"/>
                <a:sym typeface="Consolas"/>
              </a:rPr>
              <a:t>&lt;commit&gt;</a:t>
            </a:r>
            <a:r>
              <a:rPr lang="en"/>
              <a:t> are discarded if this mode is selected. This option also wipes out the uncommitted changes. This option has to be used with caution as the lost data cannot be recovered.</a:t>
            </a:r>
            <a:endParaRPr/>
          </a:p>
          <a:p>
            <a:pPr marL="0" lvl="0" indent="0" algn="l" rtl="0">
              <a:spcBef>
                <a:spcPts val="0"/>
              </a:spcBef>
              <a:spcAft>
                <a:spcPts val="0"/>
              </a:spcAft>
              <a:buNone/>
            </a:pPr>
            <a:endParaRPr/>
          </a:p>
          <a:p>
            <a:pPr marL="0" lvl="0" indent="0" algn="l" rtl="0">
              <a:spcBef>
                <a:spcPts val="0"/>
              </a:spcBef>
              <a:spcAft>
                <a:spcPts val="0"/>
              </a:spcAft>
              <a:buNone/>
            </a:pPr>
            <a:r>
              <a:rPr lang="en"/>
              <a:t>These arguments again correspond to three state management systems in Git, namely the Commit Tree (HEAD), the Staging Index and Working Directory.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The reset operation behaves in a way similar to the checkout operation. The command </a:t>
            </a:r>
            <a:r>
              <a:rPr lang="en">
                <a:latin typeface="Consolas"/>
                <a:ea typeface="Consolas"/>
                <a:cs typeface="Consolas"/>
                <a:sym typeface="Consolas"/>
              </a:rPr>
              <a:t>git reset</a:t>
            </a:r>
            <a:r>
              <a:rPr lang="en"/>
              <a:t>, moves both the HEAD and branch refs to a specific commit. The command git reset will modify the state of the three trees as specified above. The command line arguments </a:t>
            </a:r>
            <a:r>
              <a:rPr lang="en">
                <a:latin typeface="Consolas"/>
                <a:ea typeface="Consolas"/>
                <a:cs typeface="Consolas"/>
                <a:sym typeface="Consolas"/>
              </a:rPr>
              <a:t>--soft</a:t>
            </a:r>
            <a:r>
              <a:rPr lang="en"/>
              <a:t>, </a:t>
            </a:r>
            <a:r>
              <a:rPr lang="en">
                <a:latin typeface="Consolas"/>
                <a:ea typeface="Consolas"/>
                <a:cs typeface="Consolas"/>
                <a:sym typeface="Consolas"/>
              </a:rPr>
              <a:t>--mixed</a:t>
            </a:r>
            <a:r>
              <a:rPr lang="en"/>
              <a:t>, and </a:t>
            </a:r>
            <a:r>
              <a:rPr lang="en">
                <a:latin typeface="Consolas"/>
                <a:ea typeface="Consolas"/>
                <a:cs typeface="Consolas"/>
                <a:sym typeface="Consolas"/>
              </a:rPr>
              <a:t>--hard</a:t>
            </a:r>
            <a:r>
              <a:rPr lang="en"/>
              <a:t> direct how to modify the Staging Index, and Working Directory trees.</a:t>
            </a:r>
            <a:endParaRPr/>
          </a:p>
          <a:p>
            <a:pPr marL="0" lvl="0" indent="0" algn="l" rtl="0">
              <a:spcBef>
                <a:spcPts val="0"/>
              </a:spcBef>
              <a:spcAft>
                <a:spcPts val="0"/>
              </a:spcAft>
              <a:buNone/>
            </a:pPr>
            <a:endParaRPr/>
          </a:p>
          <a:p>
            <a:pPr marL="0" lvl="0" indent="0" algn="l" rtl="0">
              <a:spcBef>
                <a:spcPts val="0"/>
              </a:spcBef>
              <a:spcAft>
                <a:spcPts val="0"/>
              </a:spcAft>
              <a:buNone/>
            </a:pPr>
            <a:r>
              <a:rPr lang="en"/>
              <a:t>There is a risk of losing work with the reset operation, and revert has been always a safe option to undo any commit. Git reset will not delete a commit, but commits will become orphaned, i.e., there will not be any direct path from a ref to access them.</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71121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4c2de01f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4c2de01f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revert operation using Git as an example.</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Like reset, revert is also one of the operations for undoing the changes. Unless there is a dire need, it’s always safe to use the revert option instead of reset.</a:t>
            </a:r>
            <a:endParaRPr/>
          </a:p>
          <a:p>
            <a:pPr marL="0" lvl="0" indent="0" algn="l" rtl="0">
              <a:spcBef>
                <a:spcPts val="0"/>
              </a:spcBef>
              <a:spcAft>
                <a:spcPts val="0"/>
              </a:spcAft>
              <a:buNone/>
            </a:pPr>
            <a:endParaRPr/>
          </a:p>
          <a:p>
            <a:pPr marL="0" lvl="0" indent="0" algn="l" rtl="0">
              <a:spcBef>
                <a:spcPts val="0"/>
              </a:spcBef>
              <a:spcAft>
                <a:spcPts val="0"/>
              </a:spcAft>
              <a:buNone/>
            </a:pPr>
            <a:r>
              <a:rPr lang="en"/>
              <a:t>Revert doesn’t remove the entire commit from the project’s history. The </a:t>
            </a:r>
            <a:r>
              <a:rPr lang="en">
                <a:latin typeface="Consolas"/>
                <a:ea typeface="Consolas"/>
                <a:cs typeface="Consolas"/>
                <a:sym typeface="Consolas"/>
              </a:rPr>
              <a:t>git revert</a:t>
            </a:r>
            <a:r>
              <a:rPr lang="en"/>
              <a:t> command is used for undoing changes to a commit history. Other 'undo' commands like, git checkout and git reset, move the HEAD and branch ref pointers to a specific commit.</a:t>
            </a:r>
            <a:r>
              <a:rPr lang="en">
                <a:solidFill>
                  <a:srgbClr val="FFFFFF"/>
                </a:solidFill>
              </a:rPr>
              <a:t> </a:t>
            </a:r>
            <a:r>
              <a:rPr lang="en"/>
              <a:t>Git revert also takes a particular commit, however, git revert does not move ref pointers to this commit. A revert operation will take the specified commit, inverse the changes from that commit, and create a new ‘revert commit’. The ref pointers are then updated to point at the new revert commit making it the tip of the branch.</a:t>
            </a:r>
            <a:endParaRPr/>
          </a:p>
          <a:p>
            <a:pPr marL="0" lvl="0" indent="0" algn="l" rtl="0">
              <a:spcBef>
                <a:spcPts val="0"/>
              </a:spcBef>
              <a:spcAft>
                <a:spcPts val="0"/>
              </a:spcAft>
              <a:buNone/>
            </a:pPr>
            <a:endParaRPr/>
          </a:p>
          <a:p>
            <a:pPr marL="0" lvl="0" indent="0" algn="l" rtl="0">
              <a:spcBef>
                <a:spcPts val="0"/>
              </a:spcBef>
              <a:spcAft>
                <a:spcPts val="0"/>
              </a:spcAft>
              <a:buNone/>
            </a:pPr>
            <a:r>
              <a:rPr lang="en"/>
              <a:t>Git revert is a safer alternative to git reset in regards to losing work.</a:t>
            </a:r>
            <a:endParaRPr/>
          </a:p>
        </p:txBody>
      </p:sp>
    </p:spTree>
    <p:extLst>
      <p:ext uri="{BB962C8B-B14F-4D97-AF65-F5344CB8AC3E}">
        <p14:creationId xmlns:p14="http://schemas.microsoft.com/office/powerpoint/2010/main" val="543847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58474b181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58474b18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r>
              <a:rPr lang="en" b="1" dirty="0"/>
              <a:t>Answer:</a:t>
            </a:r>
            <a:r>
              <a:rPr lang="en" dirty="0"/>
              <a:t> </a:t>
            </a:r>
            <a:endParaRPr dirty="0"/>
          </a:p>
          <a:p>
            <a:pPr marL="0" lvl="0" indent="0" algn="l" rtl="0">
              <a:spcBef>
                <a:spcPts val="0"/>
              </a:spcBef>
              <a:spcAft>
                <a:spcPts val="0"/>
              </a:spcAft>
              <a:buNone/>
            </a:pPr>
            <a:r>
              <a:rPr lang="en" dirty="0"/>
              <a:t>1. a. git reset</a:t>
            </a:r>
            <a:endParaRPr dirty="0"/>
          </a:p>
        </p:txBody>
      </p:sp>
    </p:spTree>
    <p:extLst>
      <p:ext uri="{BB962C8B-B14F-4D97-AF65-F5344CB8AC3E}">
        <p14:creationId xmlns:p14="http://schemas.microsoft.com/office/powerpoint/2010/main" val="3290969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58474b18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58474b18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dirty="0">
                <a:solidFill>
                  <a:schemeClr val="dk1"/>
                </a:solidFill>
              </a:rPr>
              <a:t>Share the module summary with the audience.</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dirty="0">
                <a:solidFill>
                  <a:schemeClr val="dk1"/>
                </a:solidFill>
              </a:rPr>
              <a:t>Ask the participants if they have any questions. They can ask their queries by raising their hands.</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dirty="0">
                <a:solidFill>
                  <a:schemeClr val="dk1"/>
                </a:solidFill>
              </a:rPr>
              <a:t>Notes to the Participants:</a:t>
            </a:r>
            <a:endParaRPr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Now, you have reached the end of the module, In this module, you have learned:</a:t>
            </a:r>
            <a:endParaRPr sz="1200" dirty="0">
              <a:solidFill>
                <a:schemeClr val="dk1"/>
              </a:solidFill>
            </a:endParaRPr>
          </a:p>
          <a:p>
            <a:pPr marL="457200" lvl="0" indent="-304800" algn="l" rtl="0">
              <a:lnSpc>
                <a:spcPct val="115000"/>
              </a:lnSpc>
              <a:spcBef>
                <a:spcPts val="0"/>
              </a:spcBef>
              <a:spcAft>
                <a:spcPts val="0"/>
              </a:spcAft>
              <a:buClr>
                <a:srgbClr val="000000"/>
              </a:buClr>
              <a:buSzPts val="1200"/>
              <a:buFont typeface="+mj-lt"/>
              <a:buAutoNum type="arabicPeriod"/>
            </a:pPr>
            <a:r>
              <a:rPr lang="en" sz="1200" dirty="0"/>
              <a:t>How local version control works</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A brief on centralized version control systems (CVCS)</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A brief on distributed version control systems (DVCS)</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Advantages of DVCS</a:t>
            </a:r>
            <a:endParaRPr sz="1200" dirty="0"/>
          </a:p>
          <a:p>
            <a:pPr marL="781050" lvl="1" indent="-171450" algn="l" rtl="0">
              <a:lnSpc>
                <a:spcPct val="115000"/>
              </a:lnSpc>
              <a:spcBef>
                <a:spcPts val="0"/>
              </a:spcBef>
              <a:spcAft>
                <a:spcPts val="0"/>
              </a:spcAft>
              <a:buClr>
                <a:srgbClr val="000000"/>
              </a:buClr>
              <a:buSzPts val="1200"/>
              <a:buFont typeface="Arial" panose="020B0604020202020204" pitchFamily="34" charset="0"/>
              <a:buChar char="•"/>
            </a:pPr>
            <a:r>
              <a:rPr lang="en" sz="1200" dirty="0"/>
              <a:t>Private Workspace</a:t>
            </a:r>
            <a:endParaRPr sz="1200" dirty="0"/>
          </a:p>
          <a:p>
            <a:pPr marL="781050" lvl="1" indent="-171450" algn="l" rtl="0">
              <a:lnSpc>
                <a:spcPct val="115000"/>
              </a:lnSpc>
              <a:spcBef>
                <a:spcPts val="0"/>
              </a:spcBef>
              <a:spcAft>
                <a:spcPts val="0"/>
              </a:spcAft>
              <a:buClr>
                <a:srgbClr val="000000"/>
              </a:buClr>
              <a:buSzPts val="1200"/>
              <a:buFont typeface="Arial" panose="020B0604020202020204" pitchFamily="34" charset="0"/>
              <a:buChar char="•"/>
            </a:pPr>
            <a:r>
              <a:rPr lang="en" sz="1200" dirty="0"/>
              <a:t>Easier merging</a:t>
            </a:r>
            <a:endParaRPr sz="1200" dirty="0"/>
          </a:p>
          <a:p>
            <a:pPr marL="781050" lvl="1" indent="-171450" algn="l" rtl="0">
              <a:lnSpc>
                <a:spcPct val="115000"/>
              </a:lnSpc>
              <a:spcBef>
                <a:spcPts val="0"/>
              </a:spcBef>
              <a:spcAft>
                <a:spcPts val="0"/>
              </a:spcAft>
              <a:buClr>
                <a:srgbClr val="000000"/>
              </a:buClr>
              <a:buSzPts val="1200"/>
              <a:buFont typeface="Arial" panose="020B0604020202020204" pitchFamily="34" charset="0"/>
              <a:buChar char="•"/>
            </a:pPr>
            <a:r>
              <a:rPr lang="en" sz="1200" dirty="0"/>
              <a:t>Easy to scale horizontally</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Disadvantages of DVCS</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Comparison of CVCS and DVCS</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Multiple repositories model</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Resetting the local environment</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Reverting - undoing the changes</a:t>
            </a:r>
            <a:endParaRPr sz="1200" dirty="0"/>
          </a:p>
          <a:p>
            <a:pPr marL="0" lvl="0" indent="0" algn="l" rtl="0">
              <a:lnSpc>
                <a:spcPct val="115000"/>
              </a:lnSpc>
              <a:spcBef>
                <a:spcPts val="1600"/>
              </a:spcBef>
              <a:spcAft>
                <a:spcPts val="0"/>
              </a:spcAft>
              <a:buClr>
                <a:schemeClr val="dk1"/>
              </a:buClr>
              <a:buSzPts val="1100"/>
              <a:buFont typeface="Arial"/>
              <a:buNone/>
            </a:pPr>
            <a:endParaRPr sz="1200" dirty="0">
              <a:solidFill>
                <a:schemeClr val="dk1"/>
              </a:solidFill>
            </a:endParaRPr>
          </a:p>
        </p:txBody>
      </p:sp>
    </p:spTree>
    <p:extLst>
      <p:ext uri="{BB962C8B-B14F-4D97-AF65-F5344CB8AC3E}">
        <p14:creationId xmlns:p14="http://schemas.microsoft.com/office/powerpoint/2010/main" val="308160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4c2de01f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4c2de01f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Explain the module objectives to the participants. </a:t>
            </a:r>
            <a:endParaRPr sz="120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b="1">
                <a:solidFill>
                  <a:schemeClr val="dk1"/>
                </a:solidFill>
              </a:rPr>
              <a:t>Notes to the Participants:</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You will be informed about the module objectives.</a:t>
            </a:r>
            <a:endParaRPr sz="1200">
              <a:solidFill>
                <a:schemeClr val="dk1"/>
              </a:solidFill>
            </a:endParaRPr>
          </a:p>
          <a:p>
            <a:pPr marL="0" lvl="0" indent="0" algn="l" rtl="0">
              <a:lnSpc>
                <a:spcPct val="115000"/>
              </a:lnSpc>
              <a:spcBef>
                <a:spcPts val="0"/>
              </a:spcBef>
              <a:spcAft>
                <a:spcPts val="0"/>
              </a:spcAft>
              <a:buNone/>
            </a:pPr>
            <a:r>
              <a:rPr lang="en" sz="1200">
                <a:solidFill>
                  <a:schemeClr val="dk1"/>
                </a:solidFill>
              </a:rPr>
              <a:t>At the end of this module, you will be able to:</a:t>
            </a:r>
            <a:endParaRPr sz="1200">
              <a:solidFill>
                <a:schemeClr val="dk1"/>
              </a:solidFill>
            </a:endParaRPr>
          </a:p>
          <a:p>
            <a:pPr marL="457200" lvl="0" indent="-298450" algn="l" rtl="0">
              <a:lnSpc>
                <a:spcPct val="115000"/>
              </a:lnSpc>
              <a:spcBef>
                <a:spcPts val="0"/>
              </a:spcBef>
              <a:spcAft>
                <a:spcPts val="0"/>
              </a:spcAft>
              <a:buClr>
                <a:srgbClr val="000000"/>
              </a:buClr>
              <a:buSzPts val="1100"/>
              <a:buChar char="●"/>
            </a:pPr>
            <a:r>
              <a:rPr lang="en"/>
              <a:t>Explain how local version control works</a:t>
            </a:r>
            <a:endParaRPr/>
          </a:p>
          <a:p>
            <a:pPr marL="457200" lvl="0" indent="-298450" algn="l" rtl="0">
              <a:lnSpc>
                <a:spcPct val="115000"/>
              </a:lnSpc>
              <a:spcBef>
                <a:spcPts val="0"/>
              </a:spcBef>
              <a:spcAft>
                <a:spcPts val="0"/>
              </a:spcAft>
              <a:buClr>
                <a:srgbClr val="000000"/>
              </a:buClr>
              <a:buSzPts val="1100"/>
              <a:buChar char="●"/>
            </a:pPr>
            <a:r>
              <a:rPr lang="en"/>
              <a:t>Discuss the basics of Centralized Version Control Systems (CVCS)</a:t>
            </a:r>
            <a:endParaRPr/>
          </a:p>
          <a:p>
            <a:pPr marL="457200" lvl="0" indent="-298450" algn="l" rtl="0">
              <a:lnSpc>
                <a:spcPct val="115000"/>
              </a:lnSpc>
              <a:spcBef>
                <a:spcPts val="0"/>
              </a:spcBef>
              <a:spcAft>
                <a:spcPts val="0"/>
              </a:spcAft>
              <a:buClr>
                <a:srgbClr val="000000"/>
              </a:buClr>
              <a:buSzPts val="1100"/>
              <a:buChar char="●"/>
            </a:pPr>
            <a:r>
              <a:rPr lang="en"/>
              <a:t>Describe the basics of Distributed Version Control Systems (DVCS)</a:t>
            </a:r>
            <a:endParaRPr/>
          </a:p>
          <a:p>
            <a:pPr marL="457200" lvl="0" indent="-298450" algn="l" rtl="0">
              <a:lnSpc>
                <a:spcPct val="115000"/>
              </a:lnSpc>
              <a:spcBef>
                <a:spcPts val="0"/>
              </a:spcBef>
              <a:spcAft>
                <a:spcPts val="0"/>
              </a:spcAft>
              <a:buClr>
                <a:srgbClr val="000000"/>
              </a:buClr>
              <a:buSzPts val="1100"/>
              <a:buChar char="●"/>
            </a:pPr>
            <a:r>
              <a:rPr lang="en"/>
              <a:t>Enlist the advantages of DVCS, such as:</a:t>
            </a:r>
            <a:endParaRPr/>
          </a:p>
          <a:p>
            <a:pPr marL="914400" lvl="1" indent="-298450" algn="l" rtl="0">
              <a:lnSpc>
                <a:spcPct val="115000"/>
              </a:lnSpc>
              <a:spcBef>
                <a:spcPts val="0"/>
              </a:spcBef>
              <a:spcAft>
                <a:spcPts val="0"/>
              </a:spcAft>
              <a:buClr>
                <a:srgbClr val="000000"/>
              </a:buClr>
              <a:buSzPts val="1100"/>
              <a:buChar char="○"/>
            </a:pPr>
            <a:r>
              <a:rPr lang="en"/>
              <a:t>Private Workspace</a:t>
            </a:r>
            <a:endParaRPr/>
          </a:p>
          <a:p>
            <a:pPr marL="914400" lvl="1" indent="-298450" algn="l" rtl="0">
              <a:lnSpc>
                <a:spcPct val="115000"/>
              </a:lnSpc>
              <a:spcBef>
                <a:spcPts val="0"/>
              </a:spcBef>
              <a:spcAft>
                <a:spcPts val="0"/>
              </a:spcAft>
              <a:buClr>
                <a:srgbClr val="000000"/>
              </a:buClr>
              <a:buSzPts val="1100"/>
              <a:buChar char="○"/>
            </a:pPr>
            <a:r>
              <a:rPr lang="en"/>
              <a:t>Easier merging</a:t>
            </a:r>
            <a:endParaRPr/>
          </a:p>
          <a:p>
            <a:pPr marL="914400" lvl="1" indent="-298450" algn="l" rtl="0">
              <a:lnSpc>
                <a:spcPct val="115000"/>
              </a:lnSpc>
              <a:spcBef>
                <a:spcPts val="0"/>
              </a:spcBef>
              <a:spcAft>
                <a:spcPts val="0"/>
              </a:spcAft>
              <a:buClr>
                <a:srgbClr val="000000"/>
              </a:buClr>
              <a:buSzPts val="1100"/>
              <a:buChar char="○"/>
            </a:pPr>
            <a:r>
              <a:rPr lang="en"/>
              <a:t>Easy to scale horizontally</a:t>
            </a:r>
            <a:endParaRPr/>
          </a:p>
          <a:p>
            <a:pPr marL="457200" lvl="0" indent="-298450" algn="l" rtl="0">
              <a:lnSpc>
                <a:spcPct val="115000"/>
              </a:lnSpc>
              <a:spcBef>
                <a:spcPts val="0"/>
              </a:spcBef>
              <a:spcAft>
                <a:spcPts val="0"/>
              </a:spcAft>
              <a:buClr>
                <a:srgbClr val="000000"/>
              </a:buClr>
              <a:buSzPts val="1100"/>
              <a:buChar char="●"/>
            </a:pPr>
            <a:r>
              <a:rPr lang="en"/>
              <a:t>List the disadvantages of DVCS</a:t>
            </a:r>
            <a:endParaRPr/>
          </a:p>
          <a:p>
            <a:pPr marL="457200" lvl="0" indent="-298450" algn="l" rtl="0">
              <a:lnSpc>
                <a:spcPct val="115000"/>
              </a:lnSpc>
              <a:spcBef>
                <a:spcPts val="0"/>
              </a:spcBef>
              <a:spcAft>
                <a:spcPts val="0"/>
              </a:spcAft>
              <a:buClr>
                <a:srgbClr val="000000"/>
              </a:buClr>
              <a:buSzPts val="1100"/>
              <a:buChar char="●"/>
            </a:pPr>
            <a:r>
              <a:rPr lang="en"/>
              <a:t>Explain how CVCS and DVCS compare with each other</a:t>
            </a:r>
            <a:endParaRPr/>
          </a:p>
          <a:p>
            <a:pPr marL="457200" lvl="0" indent="-298450" algn="l" rtl="0">
              <a:lnSpc>
                <a:spcPct val="115000"/>
              </a:lnSpc>
              <a:spcBef>
                <a:spcPts val="0"/>
              </a:spcBef>
              <a:spcAft>
                <a:spcPts val="0"/>
              </a:spcAft>
              <a:buClr>
                <a:srgbClr val="000000"/>
              </a:buClr>
              <a:buSzPts val="1100"/>
              <a:buChar char="●"/>
            </a:pPr>
            <a:r>
              <a:rPr lang="en"/>
              <a:t>Describe the working of the multiple repositories model </a:t>
            </a:r>
            <a:endParaRPr/>
          </a:p>
          <a:p>
            <a:pPr marL="457200" lvl="0" indent="-298450" algn="l" rtl="0">
              <a:lnSpc>
                <a:spcPct val="115000"/>
              </a:lnSpc>
              <a:spcBef>
                <a:spcPts val="0"/>
              </a:spcBef>
              <a:spcAft>
                <a:spcPts val="0"/>
              </a:spcAft>
              <a:buClr>
                <a:srgbClr val="000000"/>
              </a:buClr>
              <a:buSzPts val="1100"/>
              <a:buChar char="●"/>
            </a:pPr>
            <a:r>
              <a:rPr lang="en"/>
              <a:t>Learn how to reset the local environment</a:t>
            </a:r>
            <a:endParaRPr/>
          </a:p>
          <a:p>
            <a:pPr marL="457200" lvl="0" indent="-298450" algn="l" rtl="0">
              <a:lnSpc>
                <a:spcPct val="115000"/>
              </a:lnSpc>
              <a:spcBef>
                <a:spcPts val="0"/>
              </a:spcBef>
              <a:spcAft>
                <a:spcPts val="0"/>
              </a:spcAft>
              <a:buClr>
                <a:srgbClr val="000000"/>
              </a:buClr>
              <a:buSzPts val="1100"/>
              <a:buChar char="●"/>
            </a:pPr>
            <a:r>
              <a:rPr lang="en"/>
              <a:t>Identify how revert operation is used to undo the changes</a:t>
            </a:r>
            <a:endParaRPr/>
          </a:p>
          <a:p>
            <a:pPr marL="0" lvl="0" indent="0" algn="l" rtl="0">
              <a:lnSpc>
                <a:spcPct val="115000"/>
              </a:lnSpc>
              <a:spcBef>
                <a:spcPts val="1600"/>
              </a:spcBef>
              <a:spcAft>
                <a:spcPts val="0"/>
              </a:spcAft>
              <a:buClr>
                <a:schemeClr val="dk1"/>
              </a:buClr>
              <a:buSzPts val="1100"/>
              <a:buFont typeface="Arial"/>
              <a:buNone/>
            </a:pPr>
            <a:endParaRPr sz="1200">
              <a:solidFill>
                <a:schemeClr val="dk1"/>
              </a:solidFill>
            </a:endParaRPr>
          </a:p>
        </p:txBody>
      </p:sp>
    </p:spTree>
    <p:extLst>
      <p:ext uri="{BB962C8B-B14F-4D97-AF65-F5344CB8AC3E}">
        <p14:creationId xmlns:p14="http://schemas.microsoft.com/office/powerpoint/2010/main" val="228547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4c2de01f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4c2de01f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In</a:t>
            </a:r>
            <a:r>
              <a:rPr lang="en" dirty="0"/>
              <a:t>form the participants about the topics that they will be learning in this module.</a:t>
            </a:r>
            <a:endParaRPr dirty="0"/>
          </a:p>
          <a:p>
            <a:pPr marL="0" lvl="0" indent="0" algn="l" rtl="0">
              <a:lnSpc>
                <a:spcPct val="115000"/>
              </a:lnSpc>
              <a:spcBef>
                <a:spcPts val="1600"/>
              </a:spcBef>
              <a:spcAft>
                <a:spcPts val="0"/>
              </a:spcAft>
              <a:buClr>
                <a:schemeClr val="dk1"/>
              </a:buClr>
              <a:buSzPts val="1100"/>
              <a:buFont typeface="Arial"/>
              <a:buNone/>
            </a:pPr>
            <a:r>
              <a:rPr lang="en" b="1" dirty="0"/>
              <a:t>Notes to the Participants:</a:t>
            </a:r>
            <a:endParaRPr b="1" dirty="0"/>
          </a:p>
          <a:p>
            <a:pPr marL="0" lvl="0" indent="0" algn="l" rtl="0">
              <a:lnSpc>
                <a:spcPct val="115000"/>
              </a:lnSpc>
              <a:spcBef>
                <a:spcPts val="0"/>
              </a:spcBef>
              <a:spcAft>
                <a:spcPts val="0"/>
              </a:spcAft>
              <a:buNone/>
            </a:pPr>
            <a:r>
              <a:rPr lang="en" dirty="0"/>
              <a:t>You will learn about the following topics in this module:</a:t>
            </a:r>
            <a:endParaRPr dirty="0"/>
          </a:p>
          <a:p>
            <a:pPr marL="501650" lvl="0" indent="-342900" algn="l" rtl="0">
              <a:lnSpc>
                <a:spcPct val="115000"/>
              </a:lnSpc>
              <a:spcBef>
                <a:spcPts val="0"/>
              </a:spcBef>
              <a:spcAft>
                <a:spcPts val="0"/>
              </a:spcAft>
              <a:buClr>
                <a:srgbClr val="000000"/>
              </a:buClr>
              <a:buSzPts val="1100"/>
              <a:buFont typeface="+mj-lt"/>
              <a:buAutoNum type="arabicPeriod"/>
            </a:pPr>
            <a:r>
              <a:rPr lang="en" dirty="0"/>
              <a:t>Local repository</a:t>
            </a:r>
            <a:endParaRPr dirty="0"/>
          </a:p>
          <a:p>
            <a:pPr marL="501650" lvl="0" indent="-342900" algn="l" rtl="0">
              <a:lnSpc>
                <a:spcPct val="115000"/>
              </a:lnSpc>
              <a:spcBef>
                <a:spcPts val="0"/>
              </a:spcBef>
              <a:spcAft>
                <a:spcPts val="0"/>
              </a:spcAft>
              <a:buClr>
                <a:srgbClr val="000000"/>
              </a:buClr>
              <a:buSzPts val="1100"/>
              <a:buFont typeface="+mj-lt"/>
              <a:buAutoNum type="arabicPeriod"/>
            </a:pPr>
            <a:r>
              <a:rPr lang="en" dirty="0"/>
              <a:t>Advantages of distributed version control system</a:t>
            </a:r>
            <a:endParaRPr dirty="0"/>
          </a:p>
          <a:p>
            <a:pPr marL="501650" lvl="0" indent="-342900" algn="l" rtl="0">
              <a:lnSpc>
                <a:spcPct val="115000"/>
              </a:lnSpc>
              <a:spcBef>
                <a:spcPts val="0"/>
              </a:spcBef>
              <a:spcAft>
                <a:spcPts val="0"/>
              </a:spcAft>
              <a:buClr>
                <a:srgbClr val="000000"/>
              </a:buClr>
              <a:buSzPts val="1100"/>
              <a:buFont typeface="+mj-lt"/>
              <a:buAutoNum type="arabicPeriod"/>
            </a:pPr>
            <a:r>
              <a:rPr lang="en" dirty="0"/>
              <a:t>The multiple repositories model</a:t>
            </a:r>
            <a:endParaRPr dirty="0"/>
          </a:p>
          <a:p>
            <a:pPr marL="501650" lvl="0" indent="-342900" algn="l" rtl="0">
              <a:lnSpc>
                <a:spcPct val="115000"/>
              </a:lnSpc>
              <a:spcBef>
                <a:spcPts val="0"/>
              </a:spcBef>
              <a:spcAft>
                <a:spcPts val="0"/>
              </a:spcAft>
              <a:buClr>
                <a:srgbClr val="000000"/>
              </a:buClr>
              <a:buSzPts val="1100"/>
              <a:buFont typeface="+mj-lt"/>
              <a:buAutoNum type="arabicPeriod"/>
            </a:pPr>
            <a:r>
              <a:rPr lang="en" dirty="0"/>
              <a:t>Completely resetting local environment</a:t>
            </a:r>
            <a:endParaRPr dirty="0"/>
          </a:p>
          <a:p>
            <a:pPr marL="501650" lvl="0" indent="-342900" algn="l" rtl="0">
              <a:lnSpc>
                <a:spcPct val="115000"/>
              </a:lnSpc>
              <a:spcBef>
                <a:spcPts val="0"/>
              </a:spcBef>
              <a:spcAft>
                <a:spcPts val="0"/>
              </a:spcAft>
              <a:buClr>
                <a:srgbClr val="000000"/>
              </a:buClr>
              <a:buSzPts val="1100"/>
              <a:buFont typeface="+mj-lt"/>
              <a:buAutoNum type="arabicPeriod"/>
            </a:pPr>
            <a:r>
              <a:rPr lang="en" dirty="0"/>
              <a:t>Revert - canceling out changes</a:t>
            </a:r>
            <a:endParaRPr dirty="0"/>
          </a:p>
        </p:txBody>
      </p:sp>
    </p:spTree>
    <p:extLst>
      <p:ext uri="{BB962C8B-B14F-4D97-AF65-F5344CB8AC3E}">
        <p14:creationId xmlns:p14="http://schemas.microsoft.com/office/powerpoint/2010/main" val="74167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4c2de01f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4c2de01f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concept of local version control and local repository in a DVCS.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A local version control, as the name suggests, is a local system that keeps track of the files within the local system. We’ve seen about the local version control system in module 1.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now look at local repositories from a DVCS viewpoint.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There are two kinds of repositories in a DVCS.</a:t>
            </a:r>
            <a:endParaRPr dirty="0"/>
          </a:p>
          <a:p>
            <a:pPr marL="457200" lvl="0" indent="-298450" algn="l" rtl="0">
              <a:spcBef>
                <a:spcPts val="0"/>
              </a:spcBef>
              <a:spcAft>
                <a:spcPts val="0"/>
              </a:spcAft>
              <a:buSzPts val="1100"/>
              <a:buChar char="●"/>
            </a:pPr>
            <a:r>
              <a:rPr lang="en" dirty="0"/>
              <a:t>Local repository—a copy of a central repository, that is available on the local computer.</a:t>
            </a:r>
            <a:endParaRPr dirty="0"/>
          </a:p>
          <a:p>
            <a:pPr marL="457200" lvl="0" indent="-298450" algn="l" rtl="0">
              <a:spcBef>
                <a:spcPts val="0"/>
              </a:spcBef>
              <a:spcAft>
                <a:spcPts val="0"/>
              </a:spcAft>
              <a:buSzPts val="1100"/>
              <a:buChar char="●"/>
            </a:pPr>
            <a:r>
              <a:rPr lang="en" dirty="0"/>
              <a:t>Remote repository—the repository available in the central server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primary advantage of a DVCS like Git is that the local repository is the mirror of the central remote repository. It is the local repository that the developers make the necessary changes. The local repository is called the working copy or the checkout. The picture above shows the typical workflow in Git, a DVCS. The workflow consists of the steps or operations that we learnt in module 2. From the working directory, changes are added to the staging area and committed to the local repository. From the local repository, changes are then pushed to the remote repository.</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12494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4c2de01f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4c2de01f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a recap of Centralized Version Control Systems (CVCS) and its workflow.</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We saw a brief about the types of version control systems in module 1. Let’s see a quick recap of centralized version control systems.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From the figure above, you can understand how a CVCS works. Centralized Version Control Systems (CVCS), as the name suggests, keep a single copy of the project in a central server. This means, the history of changes is kept on a single central server, from which everyone requests the latest version of the source code and the changes are also pushed to the same copy in the central server.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typical workflow in a CVCS is as follows:</a:t>
            </a:r>
            <a:endParaRPr dirty="0"/>
          </a:p>
          <a:p>
            <a:pPr marL="457200" lvl="0" indent="-298450" algn="l" rtl="0">
              <a:spcBef>
                <a:spcPts val="0"/>
              </a:spcBef>
              <a:spcAft>
                <a:spcPts val="0"/>
              </a:spcAft>
              <a:buSzPts val="1100"/>
              <a:buChar char="●"/>
            </a:pPr>
            <a:r>
              <a:rPr lang="en" dirty="0"/>
              <a:t>Pull down any changes other people have made from the central server.</a:t>
            </a:r>
            <a:endParaRPr dirty="0"/>
          </a:p>
          <a:p>
            <a:pPr marL="457200" lvl="0" indent="-298450" algn="l" rtl="0">
              <a:spcBef>
                <a:spcPts val="0"/>
              </a:spcBef>
              <a:spcAft>
                <a:spcPts val="0"/>
              </a:spcAft>
              <a:buSzPts val="1100"/>
              <a:buChar char="●"/>
            </a:pPr>
            <a:r>
              <a:rPr lang="en" dirty="0"/>
              <a:t>Make your changes, and make sure they work properly.</a:t>
            </a:r>
            <a:endParaRPr dirty="0"/>
          </a:p>
          <a:p>
            <a:pPr marL="457200" lvl="0" indent="-298450" algn="l" rtl="0">
              <a:spcBef>
                <a:spcPts val="0"/>
              </a:spcBef>
              <a:spcAft>
                <a:spcPts val="0"/>
              </a:spcAft>
              <a:buSzPts val="1100"/>
              <a:buChar char="●"/>
            </a:pPr>
            <a:r>
              <a:rPr lang="en" dirty="0"/>
              <a:t>Commit your changes to the central server, so other programmers can see them.</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72814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58474b181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58474b181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Answers: </a:t>
            </a:r>
            <a:endParaRPr b="1" dirty="0"/>
          </a:p>
          <a:p>
            <a:pPr marL="0" lvl="0" indent="0" algn="l" rtl="0">
              <a:spcBef>
                <a:spcPts val="0"/>
              </a:spcBef>
              <a:spcAft>
                <a:spcPts val="0"/>
              </a:spcAft>
              <a:buNone/>
            </a:pPr>
            <a:r>
              <a:rPr lang="en" dirty="0"/>
              <a:t>1. a. git add</a:t>
            </a:r>
            <a:endParaRPr dirty="0"/>
          </a:p>
          <a:p>
            <a:pPr marL="0" lvl="0" indent="0" algn="l" rtl="0">
              <a:spcBef>
                <a:spcPts val="0"/>
              </a:spcBef>
              <a:spcAft>
                <a:spcPts val="0"/>
              </a:spcAft>
              <a:buNone/>
            </a:pPr>
            <a:r>
              <a:rPr lang="en" dirty="0"/>
              <a:t>2. b. False</a:t>
            </a:r>
            <a:endParaRPr dirty="0"/>
          </a:p>
        </p:txBody>
      </p:sp>
    </p:spTree>
    <p:extLst>
      <p:ext uri="{BB962C8B-B14F-4D97-AF65-F5344CB8AC3E}">
        <p14:creationId xmlns:p14="http://schemas.microsoft.com/office/powerpoint/2010/main" val="2973622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c2de01f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c2de01f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a recap to distributed version control systems and the workflow of DVCS.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Like CVCS, we have seen an overview of DVCS in module 1 and some examples of it in module 2. We’ll now see a quick recap of DVCS and its workflow.</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DVCS has emerged from the thought process that every developer has their own local repository, apart from the central repository. This way, they they don’t check out a snapshot of the source code, but they fully mirror the central repository. This means, DVCSs do not rely completely on the central server for all the versions of the source code, every developer has a clone of the source file that is available in the central repository, and the complete history of the project is available on their own hard drive. This clone has all the metadata of the original source file.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 developer, by means of ‘pulling’, gets the new changes from the central repository to the local repository. Developer’s changes are then applied to the code in the local repository and then ‘pushed’ back to the central repository.</a:t>
            </a:r>
            <a:endParaRPr dirty="0"/>
          </a:p>
        </p:txBody>
      </p:sp>
    </p:spTree>
    <p:extLst>
      <p:ext uri="{BB962C8B-B14F-4D97-AF65-F5344CB8AC3E}">
        <p14:creationId xmlns:p14="http://schemas.microsoft.com/office/powerpoint/2010/main" val="1382313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58474b18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58474b18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Answer: </a:t>
            </a:r>
            <a:endParaRPr b="1" dirty="0"/>
          </a:p>
          <a:p>
            <a:pPr marL="0" lvl="0" indent="0" algn="l" rtl="0">
              <a:spcBef>
                <a:spcPts val="0"/>
              </a:spcBef>
              <a:spcAft>
                <a:spcPts val="0"/>
              </a:spcAft>
              <a:buNone/>
            </a:pPr>
            <a:r>
              <a:rPr lang="en" dirty="0"/>
              <a:t>1. b. False</a:t>
            </a:r>
            <a:endParaRPr dirty="0"/>
          </a:p>
        </p:txBody>
      </p:sp>
    </p:spTree>
    <p:extLst>
      <p:ext uri="{BB962C8B-B14F-4D97-AF65-F5344CB8AC3E}">
        <p14:creationId xmlns:p14="http://schemas.microsoft.com/office/powerpoint/2010/main" val="2205867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7" name="Shape 27"/>
          <p:cNvGrpSpPr/>
          <p:nvPr/>
        </p:nvGrpSpPr>
        <p:grpSpPr>
          <a:xfrm flipH="1">
            <a:off x="-1" y="1967241"/>
            <a:ext cx="6132405" cy="3823635"/>
            <a:chOff x="6625864" y="1832110"/>
            <a:chExt cx="6820169" cy="4367731"/>
          </a:xfrm>
        </p:grpSpPr>
        <p:sp>
          <p:nvSpPr>
            <p:cNvPr id="28" name="Shape 28"/>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Shape 29"/>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Shape 30"/>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Shape 31"/>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Shape 32"/>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Shape 33"/>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Shape 34"/>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Shape 35"/>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Shape 36"/>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Shape 37"/>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Shape 38"/>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Shape 39"/>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Shape 40"/>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Shape 41"/>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Shape 42"/>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Shape 43"/>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 name="Shape 44"/>
          <p:cNvSpPr txBox="1">
            <a:spLocks noGrp="1"/>
          </p:cNvSpPr>
          <p:nvPr>
            <p:ph type="body" idx="2"/>
          </p:nvPr>
        </p:nvSpPr>
        <p:spPr>
          <a:xfrm>
            <a:off x="6213747" y="1967242"/>
            <a:ext cx="5285919" cy="3749409"/>
          </a:xfrm>
          <a:prstGeom prst="rect">
            <a:avLst/>
          </a:prstGeom>
          <a:noFill/>
          <a:ln>
            <a:noFill/>
          </a:ln>
        </p:spPr>
        <p:txBody>
          <a:bodyPr spcFirstLastPara="1" wrap="square" lIns="0" tIns="45700" rIns="91425" bIns="45700" anchor="t" anchorCtr="0"/>
          <a:lstStyle>
            <a:lvl1pPr marL="0" marR="0" lvl="0" indent="0" algn="l" rtl="0">
              <a:lnSpc>
                <a:spcPct val="100000"/>
              </a:lnSpc>
              <a:spcBef>
                <a:spcPts val="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7654" marR="0" lvl="1" indent="-344479" algn="l" rtl="0">
              <a:lnSpc>
                <a:spcPct val="100000"/>
              </a:lnSpc>
              <a:spcBef>
                <a:spcPts val="600"/>
              </a:spcBef>
              <a:spcAft>
                <a:spcPts val="0"/>
              </a:spcAft>
              <a:buClr>
                <a:schemeClr val="dk1"/>
              </a:buClr>
              <a:buSzPts val="1800"/>
              <a:buFont typeface="+mj-lt"/>
              <a:buAutoNum type="arabicPeriod"/>
              <a:defRPr sz="1800" b="0" i="0" u="none" strike="noStrike" cap="none">
                <a:solidFill>
                  <a:schemeClr val="dk1"/>
                </a:solidFill>
                <a:latin typeface="Arial"/>
                <a:ea typeface="Arial"/>
                <a:cs typeface="Arial"/>
                <a:sym typeface="Arial"/>
              </a:defRPr>
            </a:lvl2pPr>
            <a:lvl3pPr marL="682608" marR="0" lvl="2" indent="-344479" algn="l" rtl="0">
              <a:lnSpc>
                <a:spcPct val="100000"/>
              </a:lnSpc>
              <a:spcBef>
                <a:spcPts val="0"/>
              </a:spcBef>
              <a:spcAft>
                <a:spcPts val="0"/>
              </a:spcAft>
              <a:buClr>
                <a:schemeClr val="dk1"/>
              </a:buClr>
              <a:buSzPts val="1600"/>
              <a:buFont typeface="Wingdings 3" panose="05040102010807070707" pitchFamily="18" charset="2"/>
              <a:buChar char="*"/>
              <a:defRPr sz="16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a:p>
            <a:pPr lvl="1"/>
            <a:r>
              <a:rPr lang="en-US"/>
              <a:t>Second level</a:t>
            </a:r>
          </a:p>
        </p:txBody>
      </p:sp>
      <p:sp>
        <p:nvSpPr>
          <p:cNvPr id="45" name="Shape 4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pic>
        <p:nvPicPr>
          <p:cNvPr id="23" name="Shape 1427"/>
          <p:cNvPicPr preferRelativeResize="0"/>
          <p:nvPr/>
        </p:nvPicPr>
        <p:blipFill rotWithShape="1">
          <a:blip r:embed="rId2">
            <a:alphaModFix/>
          </a:blip>
          <a:srcRect/>
          <a:stretch/>
        </p:blipFill>
        <p:spPr>
          <a:xfrm>
            <a:off x="383985" y="2388342"/>
            <a:ext cx="2408643" cy="2493524"/>
          </a:xfrm>
          <a:prstGeom prst="rect">
            <a:avLst/>
          </a:prstGeom>
          <a:noFill/>
          <a:ln>
            <a:noFill/>
          </a:ln>
        </p:spPr>
      </p:pic>
    </p:spTree>
    <p:extLst>
      <p:ext uri="{BB962C8B-B14F-4D97-AF65-F5344CB8AC3E}">
        <p14:creationId xmlns:p14="http://schemas.microsoft.com/office/powerpoint/2010/main" val="22434139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364" name="Shape 364"/>
          <p:cNvGrpSpPr/>
          <p:nvPr/>
        </p:nvGrpSpPr>
        <p:grpSpPr>
          <a:xfrm>
            <a:off x="1" y="3998262"/>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1"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9" y="1893409"/>
            <a:ext cx="1304471"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2" y="1890089"/>
            <a:ext cx="1304471"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3" y="1890087"/>
            <a:ext cx="1304471" cy="2434591"/>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1"/>
            <a:ext cx="1304471"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2" name="Shape 422"/>
          <p:cNvSpPr txBox="1">
            <a:spLocks noGrp="1"/>
          </p:cNvSpPr>
          <p:nvPr>
            <p:ph type="body" idx="3"/>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3" name="Shape 423"/>
          <p:cNvSpPr txBox="1">
            <a:spLocks noGrp="1"/>
          </p:cNvSpPr>
          <p:nvPr>
            <p:ph type="body" idx="4"/>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4" name="Shape 424"/>
          <p:cNvSpPr txBox="1">
            <a:spLocks noGrp="1"/>
          </p:cNvSpPr>
          <p:nvPr>
            <p:ph type="body" idx="5"/>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5" name="Shape 425"/>
          <p:cNvSpPr txBox="1">
            <a:spLocks noGrp="1"/>
          </p:cNvSpPr>
          <p:nvPr>
            <p:ph type="body" idx="6"/>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6" name="Shape 426"/>
          <p:cNvSpPr txBox="1">
            <a:spLocks noGrp="1"/>
          </p:cNvSpPr>
          <p:nvPr>
            <p:ph type="body" idx="7"/>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7" name="Shape 427"/>
          <p:cNvSpPr txBox="1">
            <a:spLocks noGrp="1"/>
          </p:cNvSpPr>
          <p:nvPr>
            <p:ph type="body" idx="8"/>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8" name="Shape 428"/>
          <p:cNvSpPr txBox="1">
            <a:spLocks noGrp="1"/>
          </p:cNvSpPr>
          <p:nvPr>
            <p:ph type="body" idx="9"/>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9" name="Shape 429"/>
          <p:cNvSpPr txBox="1">
            <a:spLocks noGrp="1"/>
          </p:cNvSpPr>
          <p:nvPr>
            <p:ph type="body" idx="13"/>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30" name="Shape 430"/>
          <p:cNvSpPr txBox="1">
            <a:spLocks noGrp="1"/>
          </p:cNvSpPr>
          <p:nvPr>
            <p:ph type="body" idx="14"/>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0446970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34" name="Shape 434"/>
          <p:cNvSpPr/>
          <p:nvPr/>
        </p:nvSpPr>
        <p:spPr>
          <a:xfrm>
            <a:off x="63576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89"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89"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3" y="4762330"/>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2" y="4756137"/>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2" y="4749374"/>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3" y="4749946"/>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3" y="4749946"/>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0" name="Shape 450"/>
          <p:cNvSpPr txBox="1">
            <a:spLocks noGrp="1"/>
          </p:cNvSpPr>
          <p:nvPr>
            <p:ph type="body" idx="3"/>
          </p:nvPr>
        </p:nvSpPr>
        <p:spPr>
          <a:xfrm>
            <a:off x="989702"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1" name="Shape 451"/>
          <p:cNvSpPr txBox="1">
            <a:spLocks noGrp="1"/>
          </p:cNvSpPr>
          <p:nvPr>
            <p:ph type="body" idx="4"/>
          </p:nvPr>
        </p:nvSpPr>
        <p:spPr>
          <a:xfrm>
            <a:off x="308069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2" name="Shape 452"/>
          <p:cNvSpPr txBox="1">
            <a:spLocks noGrp="1"/>
          </p:cNvSpPr>
          <p:nvPr>
            <p:ph type="body" idx="5"/>
          </p:nvPr>
        </p:nvSpPr>
        <p:spPr>
          <a:xfrm>
            <a:off x="5220010"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3" name="Shape 453"/>
          <p:cNvSpPr txBox="1">
            <a:spLocks noGrp="1"/>
          </p:cNvSpPr>
          <p:nvPr>
            <p:ph type="body" idx="6"/>
          </p:nvPr>
        </p:nvSpPr>
        <p:spPr>
          <a:xfrm>
            <a:off x="736681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4" name="Shape 454"/>
          <p:cNvSpPr txBox="1">
            <a:spLocks noGrp="1"/>
          </p:cNvSpPr>
          <p:nvPr>
            <p:ph type="body" idx="7"/>
          </p:nvPr>
        </p:nvSpPr>
        <p:spPr>
          <a:xfrm>
            <a:off x="9485361"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5" name="Shape 455"/>
          <p:cNvSpPr txBox="1">
            <a:spLocks noGrp="1"/>
          </p:cNvSpPr>
          <p:nvPr>
            <p:ph type="body" idx="8"/>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6" name="Shape 456"/>
          <p:cNvSpPr txBox="1">
            <a:spLocks noGrp="1"/>
          </p:cNvSpPr>
          <p:nvPr>
            <p:ph type="body" idx="9"/>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7" name="Shape 457"/>
          <p:cNvSpPr txBox="1">
            <a:spLocks noGrp="1"/>
          </p:cNvSpPr>
          <p:nvPr>
            <p:ph type="body" idx="13"/>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8" name="Shape 458"/>
          <p:cNvSpPr txBox="1">
            <a:spLocks noGrp="1"/>
          </p:cNvSpPr>
          <p:nvPr>
            <p:ph type="body" idx="14"/>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9" name="Shape 459"/>
          <p:cNvSpPr txBox="1">
            <a:spLocks noGrp="1"/>
          </p:cNvSpPr>
          <p:nvPr>
            <p:ph type="body" idx="15"/>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0" name="Shape 460"/>
          <p:cNvSpPr txBox="1">
            <a:spLocks noGrp="1"/>
          </p:cNvSpPr>
          <p:nvPr>
            <p:ph type="body" idx="16"/>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1" name="Shape 461"/>
          <p:cNvSpPr txBox="1">
            <a:spLocks noGrp="1"/>
          </p:cNvSpPr>
          <p:nvPr>
            <p:ph type="body" idx="17"/>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2" name="Shape 462"/>
          <p:cNvSpPr txBox="1">
            <a:spLocks noGrp="1"/>
          </p:cNvSpPr>
          <p:nvPr>
            <p:ph type="body" idx="18"/>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3" name="Shape 463"/>
          <p:cNvSpPr txBox="1">
            <a:spLocks noGrp="1"/>
          </p:cNvSpPr>
          <p:nvPr>
            <p:ph type="body" idx="19"/>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5187690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67" name="Shape 467"/>
          <p:cNvSpPr/>
          <p:nvPr/>
        </p:nvSpPr>
        <p:spPr>
          <a:xfrm>
            <a:off x="9198866"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6"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6" y="1177412"/>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3" y="1483800"/>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6" y="3193537"/>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6" y="3193537"/>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6" y="3179248"/>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3" y="3488813"/>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1" y="2194999"/>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1" y="2194999"/>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7"/>
            <a:ext cx="58739"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4" y="2485512"/>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1"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89" y="2485513"/>
            <a:ext cx="284163"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1"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1"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1" y="4177787"/>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89" y="4484173"/>
            <a:ext cx="284163"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7" y="1306071"/>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7" y="253426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50" y="511559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50"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9"/>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9"/>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10" y="12490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18" name="Shape 518"/>
          <p:cNvSpPr txBox="1">
            <a:spLocks noGrp="1"/>
          </p:cNvSpPr>
          <p:nvPr>
            <p:ph type="body" idx="3"/>
          </p:nvPr>
        </p:nvSpPr>
        <p:spPr>
          <a:xfrm>
            <a:off x="905610" y="16606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19" name="Shape 519"/>
          <p:cNvSpPr txBox="1">
            <a:spLocks noGrp="1"/>
          </p:cNvSpPr>
          <p:nvPr>
            <p:ph type="body" idx="4"/>
          </p:nvPr>
        </p:nvSpPr>
        <p:spPr>
          <a:xfrm>
            <a:off x="905610" y="25185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0" name="Shape 520"/>
          <p:cNvSpPr txBox="1">
            <a:spLocks noGrp="1"/>
          </p:cNvSpPr>
          <p:nvPr>
            <p:ph type="body" idx="5"/>
          </p:nvPr>
        </p:nvSpPr>
        <p:spPr>
          <a:xfrm>
            <a:off x="905610" y="29301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1" name="Shape 521"/>
          <p:cNvSpPr txBox="1">
            <a:spLocks noGrp="1"/>
          </p:cNvSpPr>
          <p:nvPr>
            <p:ph type="body" idx="6"/>
          </p:nvPr>
        </p:nvSpPr>
        <p:spPr>
          <a:xfrm>
            <a:off x="905610" y="3774421"/>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2" name="Shape 522"/>
          <p:cNvSpPr txBox="1">
            <a:spLocks noGrp="1"/>
          </p:cNvSpPr>
          <p:nvPr>
            <p:ph type="body" idx="7"/>
          </p:nvPr>
        </p:nvSpPr>
        <p:spPr>
          <a:xfrm>
            <a:off x="905610" y="4185968"/>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3" name="Shape 523"/>
          <p:cNvSpPr txBox="1">
            <a:spLocks noGrp="1"/>
          </p:cNvSpPr>
          <p:nvPr>
            <p:ph type="body" idx="8"/>
          </p:nvPr>
        </p:nvSpPr>
        <p:spPr>
          <a:xfrm>
            <a:off x="905610" y="5041624"/>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4" name="Shape 524"/>
          <p:cNvSpPr txBox="1">
            <a:spLocks noGrp="1"/>
          </p:cNvSpPr>
          <p:nvPr>
            <p:ph type="body" idx="9"/>
          </p:nvPr>
        </p:nvSpPr>
        <p:spPr>
          <a:xfrm>
            <a:off x="905610" y="5453169"/>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grpSp>
        <p:nvGrpSpPr>
          <p:cNvPr id="525" name="Shape 525"/>
          <p:cNvGrpSpPr/>
          <p:nvPr/>
        </p:nvGrpSpPr>
        <p:grpSpPr>
          <a:xfrm>
            <a:off x="7179565" y="2719085"/>
            <a:ext cx="2105024" cy="1658939"/>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9"/>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9"/>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3189739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6" y="633246"/>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546" name="Shape 546"/>
          <p:cNvSpPr/>
          <p:nvPr/>
        </p:nvSpPr>
        <p:spPr>
          <a:xfrm>
            <a:off x="-84570" y="2350436"/>
            <a:ext cx="9794527"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7" y="3744765"/>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9" y="4366074"/>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2" y="3010475"/>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6"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3" y="830142"/>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4" y="392527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5" y="48721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5" y="439034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6" y="2888866"/>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8" y="2775427"/>
            <a:ext cx="2247780" cy="8736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5" name="Shape 565"/>
          <p:cNvSpPr txBox="1">
            <a:spLocks noGrp="1"/>
          </p:cNvSpPr>
          <p:nvPr>
            <p:ph type="body" idx="3"/>
          </p:nvPr>
        </p:nvSpPr>
        <p:spPr>
          <a:xfrm>
            <a:off x="3025297" y="5390259"/>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6" name="Shape 566"/>
          <p:cNvSpPr txBox="1">
            <a:spLocks noGrp="1"/>
          </p:cNvSpPr>
          <p:nvPr>
            <p:ph type="body" idx="4"/>
          </p:nvPr>
        </p:nvSpPr>
        <p:spPr>
          <a:xfrm>
            <a:off x="4721151" y="2149851"/>
            <a:ext cx="2327467" cy="86275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7" name="Shape 567"/>
          <p:cNvSpPr txBox="1">
            <a:spLocks noGrp="1"/>
          </p:cNvSpPr>
          <p:nvPr>
            <p:ph type="body" idx="5"/>
          </p:nvPr>
        </p:nvSpPr>
        <p:spPr>
          <a:xfrm>
            <a:off x="6986775" y="4708150"/>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8" name="Shape 568"/>
          <p:cNvSpPr txBox="1">
            <a:spLocks noGrp="1"/>
          </p:cNvSpPr>
          <p:nvPr>
            <p:ph type="body" idx="6"/>
          </p:nvPr>
        </p:nvSpPr>
        <p:spPr>
          <a:xfrm>
            <a:off x="10694146" y="1955612"/>
            <a:ext cx="1318631" cy="18602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9" name="Shape 569"/>
          <p:cNvSpPr txBox="1">
            <a:spLocks noGrp="1"/>
          </p:cNvSpPr>
          <p:nvPr>
            <p:ph type="body" idx="7"/>
          </p:nvPr>
        </p:nvSpPr>
        <p:spPr>
          <a:xfrm>
            <a:off x="1180759" y="2222957"/>
            <a:ext cx="2247780"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0" name="Shape 570"/>
          <p:cNvSpPr txBox="1">
            <a:spLocks noGrp="1"/>
          </p:cNvSpPr>
          <p:nvPr>
            <p:ph type="body" idx="8"/>
          </p:nvPr>
        </p:nvSpPr>
        <p:spPr>
          <a:xfrm>
            <a:off x="4721151" y="160763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1" name="Shape 571"/>
          <p:cNvSpPr txBox="1">
            <a:spLocks noGrp="1"/>
          </p:cNvSpPr>
          <p:nvPr>
            <p:ph type="body" idx="9"/>
          </p:nvPr>
        </p:nvSpPr>
        <p:spPr>
          <a:xfrm>
            <a:off x="3025297" y="6180789"/>
            <a:ext cx="2327467" cy="36417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2" name="Shape 572"/>
          <p:cNvSpPr txBox="1">
            <a:spLocks noGrp="1"/>
          </p:cNvSpPr>
          <p:nvPr>
            <p:ph type="body" idx="13"/>
          </p:nvPr>
        </p:nvSpPr>
        <p:spPr>
          <a:xfrm>
            <a:off x="6986775" y="553705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3719789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576" name="Shape 576"/>
          <p:cNvGrpSpPr/>
          <p:nvPr/>
        </p:nvGrpSpPr>
        <p:grpSpPr>
          <a:xfrm>
            <a:off x="8705339" y="1607951"/>
            <a:ext cx="2504672" cy="2336331"/>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1" y="3441707"/>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1"/>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5" y="3441707"/>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1"/>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4" y="261596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3"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4" y="4515838"/>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7"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1" name="Shape 621"/>
          <p:cNvSpPr txBox="1">
            <a:spLocks noGrp="1"/>
          </p:cNvSpPr>
          <p:nvPr>
            <p:ph type="body" idx="3"/>
          </p:nvPr>
        </p:nvSpPr>
        <p:spPr>
          <a:xfrm>
            <a:off x="1575449"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2" name="Shape 622"/>
          <p:cNvSpPr txBox="1">
            <a:spLocks noGrp="1"/>
          </p:cNvSpPr>
          <p:nvPr>
            <p:ph type="body" idx="4"/>
          </p:nvPr>
        </p:nvSpPr>
        <p:spPr>
          <a:xfrm>
            <a:off x="3519529"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3" name="Shape 623"/>
          <p:cNvSpPr txBox="1">
            <a:spLocks noGrp="1"/>
          </p:cNvSpPr>
          <p:nvPr>
            <p:ph type="body" idx="5"/>
          </p:nvPr>
        </p:nvSpPr>
        <p:spPr>
          <a:xfrm>
            <a:off x="3518381"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4" name="Shape 624"/>
          <p:cNvSpPr txBox="1">
            <a:spLocks noGrp="1"/>
          </p:cNvSpPr>
          <p:nvPr>
            <p:ph type="body" idx="6"/>
          </p:nvPr>
        </p:nvSpPr>
        <p:spPr>
          <a:xfrm>
            <a:off x="5400163"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5" name="Shape 625"/>
          <p:cNvSpPr txBox="1">
            <a:spLocks noGrp="1"/>
          </p:cNvSpPr>
          <p:nvPr>
            <p:ph type="body" idx="7"/>
          </p:nvPr>
        </p:nvSpPr>
        <p:spPr>
          <a:xfrm>
            <a:off x="5390683"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6" name="Shape 626"/>
          <p:cNvSpPr txBox="1">
            <a:spLocks noGrp="1"/>
          </p:cNvSpPr>
          <p:nvPr>
            <p:ph type="body" idx="8"/>
          </p:nvPr>
        </p:nvSpPr>
        <p:spPr>
          <a:xfrm>
            <a:off x="7308391"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7" name="Shape 627"/>
          <p:cNvSpPr txBox="1">
            <a:spLocks noGrp="1"/>
          </p:cNvSpPr>
          <p:nvPr>
            <p:ph type="body" idx="9"/>
          </p:nvPr>
        </p:nvSpPr>
        <p:spPr>
          <a:xfrm>
            <a:off x="7307244"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8" name="Shape 628"/>
          <p:cNvSpPr txBox="1">
            <a:spLocks noGrp="1"/>
          </p:cNvSpPr>
          <p:nvPr>
            <p:ph type="body" idx="13"/>
          </p:nvPr>
        </p:nvSpPr>
        <p:spPr>
          <a:xfrm>
            <a:off x="9250777"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9" name="Shape 629"/>
          <p:cNvSpPr txBox="1">
            <a:spLocks noGrp="1"/>
          </p:cNvSpPr>
          <p:nvPr>
            <p:ph type="body" idx="14"/>
          </p:nvPr>
        </p:nvSpPr>
        <p:spPr>
          <a:xfrm>
            <a:off x="9241297"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2789743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633" name="Shape 633"/>
          <p:cNvGrpSpPr/>
          <p:nvPr/>
        </p:nvGrpSpPr>
        <p:grpSpPr>
          <a:xfrm>
            <a:off x="6992717" y="1169666"/>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400" y="1419553"/>
            <a:ext cx="699075" cy="699075"/>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1" y="1569375"/>
            <a:ext cx="4030291" cy="364504"/>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cxnSp>
        <p:nvCxnSpPr>
          <p:cNvPr id="649" name="Shape 649"/>
          <p:cNvCxnSpPr/>
          <p:nvPr/>
        </p:nvCxnSpPr>
        <p:spPr>
          <a:xfrm>
            <a:off x="1186962" y="2464027"/>
            <a:ext cx="4909039"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400" y="2791669"/>
            <a:ext cx="699075" cy="699075"/>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1" y="2929171"/>
            <a:ext cx="4045444" cy="335239"/>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cxnSp>
        <p:nvCxnSpPr>
          <p:cNvPr id="654" name="Shape 654"/>
          <p:cNvCxnSpPr/>
          <p:nvPr/>
        </p:nvCxnSpPr>
        <p:spPr>
          <a:xfrm>
            <a:off x="1186962" y="3836143"/>
            <a:ext cx="4909039"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400" y="4089831"/>
            <a:ext cx="699075" cy="699075"/>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3" y="4366292"/>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cxnSp>
        <p:nvCxnSpPr>
          <p:cNvPr id="659" name="Shape 659"/>
          <p:cNvCxnSpPr/>
          <p:nvPr/>
        </p:nvCxnSpPr>
        <p:spPr>
          <a:xfrm>
            <a:off x="1186962" y="5134304"/>
            <a:ext cx="4909039"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400" y="5328616"/>
            <a:ext cx="699075" cy="699075"/>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3" y="5522108"/>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4045339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67" name="Shape 667"/>
          <p:cNvSpPr/>
          <p:nvPr/>
        </p:nvSpPr>
        <p:spPr>
          <a:xfrm>
            <a:off x="610295"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6" y="3266610"/>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7" y="4054131"/>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30"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sz="1400"/>
          </a:p>
        </p:txBody>
      </p:sp>
      <p:sp>
        <p:nvSpPr>
          <p:cNvPr id="672" name="Shape 672"/>
          <p:cNvSpPr txBox="1"/>
          <p:nvPr/>
        </p:nvSpPr>
        <p:spPr>
          <a:xfrm>
            <a:off x="6445473"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sz="1400"/>
          </a:p>
        </p:txBody>
      </p:sp>
      <p:sp>
        <p:nvSpPr>
          <p:cNvPr id="673" name="Shape 673"/>
          <p:cNvSpPr txBox="1"/>
          <p:nvPr/>
        </p:nvSpPr>
        <p:spPr>
          <a:xfrm>
            <a:off x="3857018" y="1962293"/>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sz="1400"/>
          </a:p>
        </p:txBody>
      </p:sp>
      <p:sp>
        <p:nvSpPr>
          <p:cNvPr id="674" name="Shape 674"/>
          <p:cNvSpPr txBox="1"/>
          <p:nvPr/>
        </p:nvSpPr>
        <p:spPr>
          <a:xfrm>
            <a:off x="9140955" y="1947916"/>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sz="1400"/>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9" y="3266610"/>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5" y="4054131"/>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2" y="3551959"/>
            <a:ext cx="2269863" cy="396875"/>
          </a:xfrm>
          <a:prstGeom prst="rect">
            <a:avLst/>
          </a:prstGeom>
          <a:solidFill>
            <a:schemeClr val="accent2"/>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0" name="Shape 680"/>
          <p:cNvSpPr txBox="1">
            <a:spLocks noGrp="1"/>
          </p:cNvSpPr>
          <p:nvPr>
            <p:ph type="body" idx="3"/>
          </p:nvPr>
        </p:nvSpPr>
        <p:spPr>
          <a:xfrm>
            <a:off x="3434370" y="3551959"/>
            <a:ext cx="2269863"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1" name="Shape 681"/>
          <p:cNvSpPr txBox="1">
            <a:spLocks noGrp="1"/>
          </p:cNvSpPr>
          <p:nvPr>
            <p:ph type="body" idx="4"/>
          </p:nvPr>
        </p:nvSpPr>
        <p:spPr>
          <a:xfrm>
            <a:off x="5932985" y="3551959"/>
            <a:ext cx="2384252"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2" name="Shape 682"/>
          <p:cNvSpPr txBox="1">
            <a:spLocks noGrp="1"/>
          </p:cNvSpPr>
          <p:nvPr>
            <p:ph type="body" idx="5"/>
          </p:nvPr>
        </p:nvSpPr>
        <p:spPr>
          <a:xfrm>
            <a:off x="8789087" y="3551959"/>
            <a:ext cx="2384252" cy="396875"/>
          </a:xfrm>
          <a:prstGeom prst="rect">
            <a:avLst/>
          </a:prstGeom>
          <a:solidFill>
            <a:schemeClr val="accent5"/>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3" name="Shape 683"/>
          <p:cNvSpPr txBox="1">
            <a:spLocks noGrp="1"/>
          </p:cNvSpPr>
          <p:nvPr>
            <p:ph type="body" idx="6"/>
          </p:nvPr>
        </p:nvSpPr>
        <p:spPr>
          <a:xfrm>
            <a:off x="861881" y="2095807"/>
            <a:ext cx="2282224"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4" name="Shape 684"/>
          <p:cNvSpPr txBox="1">
            <a:spLocks noGrp="1"/>
          </p:cNvSpPr>
          <p:nvPr>
            <p:ph type="body" idx="7"/>
          </p:nvPr>
        </p:nvSpPr>
        <p:spPr>
          <a:xfrm>
            <a:off x="5932985" y="2095807"/>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5" name="Shape 685"/>
          <p:cNvSpPr txBox="1">
            <a:spLocks noGrp="1"/>
          </p:cNvSpPr>
          <p:nvPr>
            <p:ph type="body" idx="8"/>
          </p:nvPr>
        </p:nvSpPr>
        <p:spPr>
          <a:xfrm>
            <a:off x="3428430"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4164772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961914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70" lvl="0" indent="-457178">
              <a:spcBef>
                <a:spcPts val="0"/>
              </a:spcBef>
              <a:spcAft>
                <a:spcPts val="0"/>
              </a:spcAft>
              <a:buSzPts val="1800"/>
              <a:buChar char="●"/>
              <a:defRPr/>
            </a:lvl1pPr>
            <a:lvl2pPr marL="1219140" lvl="1" indent="-423312">
              <a:spcBef>
                <a:spcPts val="2133"/>
              </a:spcBef>
              <a:spcAft>
                <a:spcPts val="0"/>
              </a:spcAft>
              <a:buSzPts val="1400"/>
              <a:buChar char="○"/>
              <a:defRPr/>
            </a:lvl2pPr>
            <a:lvl3pPr marL="1828709" lvl="2" indent="-423312">
              <a:spcBef>
                <a:spcPts val="2133"/>
              </a:spcBef>
              <a:spcAft>
                <a:spcPts val="0"/>
              </a:spcAft>
              <a:buSzPts val="1400"/>
              <a:buChar char="■"/>
              <a:defRPr/>
            </a:lvl3pPr>
            <a:lvl4pPr marL="2438278" lvl="3" indent="-423312">
              <a:spcBef>
                <a:spcPts val="2133"/>
              </a:spcBef>
              <a:spcAft>
                <a:spcPts val="0"/>
              </a:spcAft>
              <a:buSzPts val="1400"/>
              <a:buChar char="●"/>
              <a:defRPr/>
            </a:lvl4pPr>
            <a:lvl5pPr marL="3047848" lvl="4" indent="-423312">
              <a:spcBef>
                <a:spcPts val="2133"/>
              </a:spcBef>
              <a:spcAft>
                <a:spcPts val="0"/>
              </a:spcAft>
              <a:buSzPts val="1400"/>
              <a:buChar char="○"/>
              <a:defRPr/>
            </a:lvl5pPr>
            <a:lvl6pPr marL="3657418" lvl="5" indent="-423312">
              <a:spcBef>
                <a:spcPts val="2133"/>
              </a:spcBef>
              <a:spcAft>
                <a:spcPts val="0"/>
              </a:spcAft>
              <a:buSzPts val="1400"/>
              <a:buChar char="■"/>
              <a:defRPr/>
            </a:lvl6pPr>
            <a:lvl7pPr marL="4266987" lvl="6" indent="-423312">
              <a:spcBef>
                <a:spcPts val="2133"/>
              </a:spcBef>
              <a:spcAft>
                <a:spcPts val="0"/>
              </a:spcAft>
              <a:buSzPts val="1400"/>
              <a:buChar char="●"/>
              <a:defRPr/>
            </a:lvl7pPr>
            <a:lvl8pPr marL="4876557" lvl="7" indent="-423312">
              <a:spcBef>
                <a:spcPts val="2133"/>
              </a:spcBef>
              <a:spcAft>
                <a:spcPts val="0"/>
              </a:spcAft>
              <a:buSzPts val="1400"/>
              <a:buChar char="○"/>
              <a:defRPr/>
            </a:lvl8pPr>
            <a:lvl9pPr marL="5486126" lvl="8" indent="-423312">
              <a:spcBef>
                <a:spcPts val="2133"/>
              </a:spcBef>
              <a:spcAft>
                <a:spcPts val="2133"/>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40561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Content" preserve="1" userDrawn="1">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95" name="Shape 695"/>
          <p:cNvSpPr txBox="1">
            <a:spLocks noGrp="1"/>
          </p:cNvSpPr>
          <p:nvPr>
            <p:ph type="body" idx="2"/>
          </p:nvPr>
        </p:nvSpPr>
        <p:spPr>
          <a:xfrm>
            <a:off x="514351" y="1304995"/>
            <a:ext cx="10273812" cy="4840828"/>
          </a:xfrm>
          <a:prstGeom prst="rect">
            <a:avLst/>
          </a:prstGeom>
          <a:noFill/>
          <a:ln>
            <a:noFill/>
          </a:ln>
        </p:spPr>
        <p:txBody>
          <a:bodyPr spcFirstLastPara="1" wrap="square" lIns="0" tIns="0" rIns="91425" bIns="45700" anchor="t" anchorCtr="0"/>
          <a:lstStyle>
            <a:lvl1pPr marL="0" marR="0" lvl="0" indent="-228594" algn="l" rtl="0">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a:p>
            <a:pPr lvl="1"/>
            <a:r>
              <a:rPr lang="en-US"/>
              <a:t>Second level</a:t>
            </a:r>
          </a:p>
          <a:p>
            <a:pPr lvl="2"/>
            <a:r>
              <a:rPr lang="en-US"/>
              <a:t>Third level</a:t>
            </a:r>
          </a:p>
        </p:txBody>
      </p:sp>
      <p:sp>
        <p:nvSpPr>
          <p:cNvPr id="696" name="Shape 69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7182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1450977"/>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n-US"/>
              <a:t>Click icon to add picture</a:t>
            </a:r>
            <a:endParaRPr/>
          </a:p>
        </p:txBody>
      </p:sp>
      <p:sp>
        <p:nvSpPr>
          <p:cNvPr id="54" name="Shape 54"/>
          <p:cNvSpPr txBox="1">
            <a:spLocks noGrp="1"/>
          </p:cNvSpPr>
          <p:nvPr>
            <p:ph type="body" idx="1"/>
          </p:nvPr>
        </p:nvSpPr>
        <p:spPr>
          <a:xfrm>
            <a:off x="2207739" y="4565684"/>
            <a:ext cx="7375007" cy="8749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5" name="Shape 55"/>
          <p:cNvSpPr txBox="1">
            <a:spLocks noGrp="1"/>
          </p:cNvSpPr>
          <p:nvPr>
            <p:ph type="body" idx="3"/>
          </p:nvPr>
        </p:nvSpPr>
        <p:spPr>
          <a:xfrm>
            <a:off x="207965" y="6206598"/>
            <a:ext cx="11622793" cy="36512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body" idx="4"/>
          </p:nvPr>
        </p:nvSpPr>
        <p:spPr>
          <a:xfrm>
            <a:off x="8522430" y="3132903"/>
            <a:ext cx="3308327" cy="457200"/>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 name="Shape 57"/>
          <p:cNvSpPr txBox="1">
            <a:spLocks noGrp="1"/>
          </p:cNvSpPr>
          <p:nvPr>
            <p:ph type="body" idx="5"/>
          </p:nvPr>
        </p:nvSpPr>
        <p:spPr>
          <a:xfrm>
            <a:off x="8522430" y="3590103"/>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8" name="Shape 5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sp>
        <p:nvSpPr>
          <p:cNvPr id="59" name="Shape 5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Tree>
    <p:extLst>
      <p:ext uri="{BB962C8B-B14F-4D97-AF65-F5344CB8AC3E}">
        <p14:creationId xmlns:p14="http://schemas.microsoft.com/office/powerpoint/2010/main" val="140412515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RunningMan-Infographic" preserve="1" userDrawn="1">
  <p:cSld name="1_RunningMan-Infographic">
    <p:spTree>
      <p:nvGrpSpPr>
        <p:cNvPr id="1" name="Shape 697"/>
        <p:cNvGrpSpPr/>
        <p:nvPr/>
      </p:nvGrpSpPr>
      <p:grpSpPr>
        <a:xfrm>
          <a:off x="0" y="0"/>
          <a:ext cx="0" cy="0"/>
          <a:chOff x="0" y="0"/>
          <a:chExt cx="0" cy="0"/>
        </a:xfrm>
      </p:grpSpPr>
      <p:sp>
        <p:nvSpPr>
          <p:cNvPr id="698" name="Shape 698"/>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9" name="Shape 6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01" name="Shape 70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702" name="Shape 702"/>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03" name="Shape 703"/>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04" name="Shape 704"/>
          <p:cNvPicPr preferRelativeResize="0"/>
          <p:nvPr/>
        </p:nvPicPr>
        <p:blipFill rotWithShape="1">
          <a:blip r:embed="rId3">
            <a:alphaModFix/>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10806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ne_01" preserve="1" userDrawn="1">
  <p:cSld name="Phone_01">
    <p:spTree>
      <p:nvGrpSpPr>
        <p:cNvPr id="1" name="Shape 706"/>
        <p:cNvGrpSpPr/>
        <p:nvPr/>
      </p:nvGrpSpPr>
      <p:grpSpPr>
        <a:xfrm>
          <a:off x="0" y="0"/>
          <a:ext cx="0" cy="0"/>
          <a:chOff x="0" y="0"/>
          <a:chExt cx="0" cy="0"/>
        </a:xfrm>
      </p:grpSpPr>
      <p:sp>
        <p:nvSpPr>
          <p:cNvPr id="707" name="Shape 707"/>
          <p:cNvSpPr>
            <a:spLocks noGrp="1"/>
          </p:cNvSpPr>
          <p:nvPr>
            <p:ph type="pic" idx="2"/>
          </p:nvPr>
        </p:nvSpPr>
        <p:spPr>
          <a:xfrm>
            <a:off x="5652253" y="1975485"/>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708" name="Shape 708"/>
          <p:cNvSpPr>
            <a:spLocks noGrp="1"/>
          </p:cNvSpPr>
          <p:nvPr>
            <p:ph type="pic" idx="3"/>
          </p:nvPr>
        </p:nvSpPr>
        <p:spPr>
          <a:xfrm>
            <a:off x="4468896" y="2177862"/>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709" name="Shape 70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Tree>
    <p:extLst>
      <p:ext uri="{BB962C8B-B14F-4D97-AF65-F5344CB8AC3E}">
        <p14:creationId xmlns:p14="http://schemas.microsoft.com/office/powerpoint/2010/main" val="3952635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Content+ImageFull" preserve="1" userDrawn="1">
  <p:cSld name="Title+Content+ImageFull">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08635" y="633246"/>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14" name="Shape 714"/>
          <p:cNvSpPr txBox="1">
            <a:spLocks noGrp="1"/>
          </p:cNvSpPr>
          <p:nvPr>
            <p:ph type="body" idx="2"/>
          </p:nvPr>
        </p:nvSpPr>
        <p:spPr>
          <a:xfrm>
            <a:off x="514350" y="1304995"/>
            <a:ext cx="5323743"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15" name="Shape 71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16" name="Shape 716"/>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Tree>
    <p:extLst>
      <p:ext uri="{BB962C8B-B14F-4D97-AF65-F5344CB8AC3E}">
        <p14:creationId xmlns:p14="http://schemas.microsoft.com/office/powerpoint/2010/main" val="925541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Content+Image" preserve="1" userDrawn="1">
  <p:cSld name="Title+Content+Image">
    <p:spTree>
      <p:nvGrpSpPr>
        <p:cNvPr id="1" name="Shape 717"/>
        <p:cNvGrpSpPr/>
        <p:nvPr/>
      </p:nvGrpSpPr>
      <p:grpSpPr>
        <a:xfrm>
          <a:off x="0" y="0"/>
          <a:ext cx="0" cy="0"/>
          <a:chOff x="0" y="0"/>
          <a:chExt cx="0" cy="0"/>
        </a:xfrm>
      </p:grpSpPr>
      <p:sp>
        <p:nvSpPr>
          <p:cNvPr id="718" name="Shape 71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20" name="Shape 720"/>
          <p:cNvSpPr txBox="1">
            <a:spLocks noGrp="1"/>
          </p:cNvSpPr>
          <p:nvPr>
            <p:ph type="body" idx="2"/>
          </p:nvPr>
        </p:nvSpPr>
        <p:spPr>
          <a:xfrm>
            <a:off x="514351" y="1304995"/>
            <a:ext cx="10273812"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21" name="Shape 72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22" name="Shape 722"/>
          <p:cNvSpPr>
            <a:spLocks noGrp="1"/>
          </p:cNvSpPr>
          <p:nvPr>
            <p:ph type="pic" idx="3"/>
          </p:nvPr>
        </p:nvSpPr>
        <p:spPr>
          <a:xfrm>
            <a:off x="8354663" y="3279531"/>
            <a:ext cx="3322988" cy="2865683"/>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Tree>
    <p:extLst>
      <p:ext uri="{BB962C8B-B14F-4D97-AF65-F5344CB8AC3E}">
        <p14:creationId xmlns:p14="http://schemas.microsoft.com/office/powerpoint/2010/main" val="22009936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3"/>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25" name="Shape 72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785589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4189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65" name="Shape 65"/>
          <p:cNvGrpSpPr/>
          <p:nvPr/>
        </p:nvGrpSpPr>
        <p:grpSpPr>
          <a:xfrm>
            <a:off x="638049" y="4989637"/>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73" name="Shape 73"/>
          <p:cNvSpPr/>
          <p:nvPr/>
        </p:nvSpPr>
        <p:spPr>
          <a:xfrm>
            <a:off x="638051" y="3685579"/>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4" name="Shape 74"/>
          <p:cNvSpPr/>
          <p:nvPr/>
        </p:nvSpPr>
        <p:spPr>
          <a:xfrm>
            <a:off x="1406149"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6" name="Shape 76"/>
          <p:cNvSpPr/>
          <p:nvPr/>
        </p:nvSpPr>
        <p:spPr>
          <a:xfrm>
            <a:off x="3710437" y="3266701"/>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7" name="Shape 77"/>
          <p:cNvSpPr/>
          <p:nvPr/>
        </p:nvSpPr>
        <p:spPr>
          <a:xfrm>
            <a:off x="4478532"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7" name="Shape 87"/>
          <p:cNvGrpSpPr/>
          <p:nvPr/>
        </p:nvGrpSpPr>
        <p:grpSpPr>
          <a:xfrm>
            <a:off x="8806369" y="4754663"/>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84007" y="4735487"/>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96" name="Shape 96"/>
          <p:cNvSpPr txBox="1">
            <a:spLocks noGrp="1"/>
          </p:cNvSpPr>
          <p:nvPr>
            <p:ph type="body" idx="2"/>
          </p:nvPr>
        </p:nvSpPr>
        <p:spPr>
          <a:xfrm>
            <a:off x="32937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97" name="Shape 97"/>
          <p:cNvSpPr txBox="1">
            <a:spLocks noGrp="1"/>
          </p:cNvSpPr>
          <p:nvPr>
            <p:ph type="body" idx="3"/>
          </p:nvPr>
        </p:nvSpPr>
        <p:spPr>
          <a:xfrm>
            <a:off x="116493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98" name="Shape 98"/>
          <p:cNvSpPr txBox="1">
            <a:spLocks noGrp="1"/>
          </p:cNvSpPr>
          <p:nvPr>
            <p:ph type="body" idx="4"/>
          </p:nvPr>
        </p:nvSpPr>
        <p:spPr>
          <a:xfrm>
            <a:off x="2004883"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99" name="Shape 99"/>
          <p:cNvSpPr txBox="1">
            <a:spLocks noGrp="1"/>
          </p:cNvSpPr>
          <p:nvPr>
            <p:ph type="body" idx="5"/>
          </p:nvPr>
        </p:nvSpPr>
        <p:spPr>
          <a:xfrm>
            <a:off x="2840957"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0" name="Shape 100"/>
          <p:cNvSpPr txBox="1">
            <a:spLocks noGrp="1"/>
          </p:cNvSpPr>
          <p:nvPr>
            <p:ph type="body" idx="6"/>
          </p:nvPr>
        </p:nvSpPr>
        <p:spPr>
          <a:xfrm>
            <a:off x="3673129"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1" name="Shape 101"/>
          <p:cNvSpPr txBox="1">
            <a:spLocks noGrp="1"/>
          </p:cNvSpPr>
          <p:nvPr>
            <p:ph type="body" idx="7"/>
          </p:nvPr>
        </p:nvSpPr>
        <p:spPr>
          <a:xfrm>
            <a:off x="450530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2" name="Shape 102"/>
          <p:cNvSpPr txBox="1">
            <a:spLocks noGrp="1"/>
          </p:cNvSpPr>
          <p:nvPr>
            <p:ph type="body" idx="8"/>
          </p:nvPr>
        </p:nvSpPr>
        <p:spPr>
          <a:xfrm>
            <a:off x="6585035"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3" name="Shape 103"/>
          <p:cNvSpPr txBox="1">
            <a:spLocks noGrp="1"/>
          </p:cNvSpPr>
          <p:nvPr>
            <p:ph type="body" idx="9"/>
          </p:nvPr>
        </p:nvSpPr>
        <p:spPr>
          <a:xfrm>
            <a:off x="6595091"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4" name="Shape 104"/>
          <p:cNvSpPr txBox="1">
            <a:spLocks noGrp="1"/>
          </p:cNvSpPr>
          <p:nvPr>
            <p:ph type="body" idx="13"/>
          </p:nvPr>
        </p:nvSpPr>
        <p:spPr>
          <a:xfrm>
            <a:off x="6585035"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5" name="Shape 105"/>
          <p:cNvSpPr txBox="1">
            <a:spLocks noGrp="1"/>
          </p:cNvSpPr>
          <p:nvPr>
            <p:ph type="body" idx="14"/>
          </p:nvPr>
        </p:nvSpPr>
        <p:spPr>
          <a:xfrm>
            <a:off x="6595091"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6" name="Shape 106"/>
          <p:cNvSpPr txBox="1">
            <a:spLocks noGrp="1"/>
          </p:cNvSpPr>
          <p:nvPr>
            <p:ph type="body" idx="15"/>
          </p:nvPr>
        </p:nvSpPr>
        <p:spPr>
          <a:xfrm>
            <a:off x="6585035"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7" name="Shape 107"/>
          <p:cNvSpPr txBox="1">
            <a:spLocks noGrp="1"/>
          </p:cNvSpPr>
          <p:nvPr>
            <p:ph type="body" idx="16"/>
          </p:nvPr>
        </p:nvSpPr>
        <p:spPr>
          <a:xfrm>
            <a:off x="6595091"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8" name="Shape 108"/>
          <p:cNvSpPr txBox="1">
            <a:spLocks noGrp="1"/>
          </p:cNvSpPr>
          <p:nvPr>
            <p:ph type="body" idx="17"/>
          </p:nvPr>
        </p:nvSpPr>
        <p:spPr>
          <a:xfrm>
            <a:off x="9506249"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9" name="Shape 109"/>
          <p:cNvSpPr txBox="1">
            <a:spLocks noGrp="1"/>
          </p:cNvSpPr>
          <p:nvPr>
            <p:ph type="body" idx="18"/>
          </p:nvPr>
        </p:nvSpPr>
        <p:spPr>
          <a:xfrm>
            <a:off x="9516305"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0" name="Shape 110"/>
          <p:cNvSpPr txBox="1">
            <a:spLocks noGrp="1"/>
          </p:cNvSpPr>
          <p:nvPr>
            <p:ph type="body" idx="19"/>
          </p:nvPr>
        </p:nvSpPr>
        <p:spPr>
          <a:xfrm>
            <a:off x="9506249"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1" name="Shape 111"/>
          <p:cNvSpPr txBox="1">
            <a:spLocks noGrp="1"/>
          </p:cNvSpPr>
          <p:nvPr>
            <p:ph type="body" idx="20"/>
          </p:nvPr>
        </p:nvSpPr>
        <p:spPr>
          <a:xfrm>
            <a:off x="9516305"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2" name="Shape 112"/>
          <p:cNvSpPr txBox="1">
            <a:spLocks noGrp="1"/>
          </p:cNvSpPr>
          <p:nvPr>
            <p:ph type="body" idx="21"/>
          </p:nvPr>
        </p:nvSpPr>
        <p:spPr>
          <a:xfrm>
            <a:off x="9506249"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3" name="Shape 113"/>
          <p:cNvSpPr txBox="1">
            <a:spLocks noGrp="1"/>
          </p:cNvSpPr>
          <p:nvPr>
            <p:ph type="body" idx="22"/>
          </p:nvPr>
        </p:nvSpPr>
        <p:spPr>
          <a:xfrm>
            <a:off x="9516305"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4757119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114"/>
        <p:cNvGrpSpPr/>
        <p:nvPr/>
      </p:nvGrpSpPr>
      <p:grpSpPr>
        <a:xfrm>
          <a:off x="0" y="0"/>
          <a:ext cx="0" cy="0"/>
          <a:chOff x="0" y="0"/>
          <a:chExt cx="0" cy="0"/>
        </a:xfrm>
      </p:grpSpPr>
      <p:sp>
        <p:nvSpPr>
          <p:cNvPr id="115" name="Shape 115"/>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 name="Shape 11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18" name="Shape 11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pic>
        <p:nvPicPr>
          <p:cNvPr id="119" name="Shape 11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120" name="Shape 120"/>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1" name="Shape 121"/>
          <p:cNvPicPr preferRelativeResize="0"/>
          <p:nvPr/>
        </p:nvPicPr>
        <p:blipFill rotWithShape="1">
          <a:blip r:embed="rId3">
            <a:alphaModFix/>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081708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6" y="633246"/>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26" name="Shape 12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sp>
        <p:nvSpPr>
          <p:cNvPr id="127" name="Shape 127"/>
          <p:cNvSpPr/>
          <p:nvPr/>
        </p:nvSpPr>
        <p:spPr>
          <a:xfrm>
            <a:off x="1230924" y="4198847"/>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3" y="4105579"/>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6" y="3969058"/>
            <a:ext cx="764423" cy="22979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10"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1" y="3704050"/>
            <a:ext cx="764423" cy="49479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4" y="3559499"/>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8"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2" y="3286461"/>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3" y="3029482"/>
            <a:ext cx="764423" cy="116936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7" y="2774867"/>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70" y="2435219"/>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4" y="2081874"/>
            <a:ext cx="764423" cy="2116975"/>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5" y="1744589"/>
            <a:ext cx="764423" cy="245425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7" y="3258830"/>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sz="1400"/>
            </a:p>
          </p:txBody>
        </p:sp>
      </p:grpSp>
      <p:grpSp>
        <p:nvGrpSpPr>
          <p:cNvPr id="143" name="Shape 143"/>
          <p:cNvGrpSpPr/>
          <p:nvPr/>
        </p:nvGrpSpPr>
        <p:grpSpPr>
          <a:xfrm>
            <a:off x="9976162" y="877118"/>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sz="1400"/>
            </a:p>
          </p:txBody>
        </p:sp>
      </p:grpSp>
      <p:sp>
        <p:nvSpPr>
          <p:cNvPr id="146" name="Shape 146"/>
          <p:cNvSpPr/>
          <p:nvPr/>
        </p:nvSpPr>
        <p:spPr>
          <a:xfrm>
            <a:off x="1259777"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4"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4"/>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8" y="4808565"/>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5" y="1704655"/>
            <a:ext cx="7145673" cy="104754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1" name="Shape 151"/>
          <p:cNvSpPr txBox="1">
            <a:spLocks noGrp="1"/>
          </p:cNvSpPr>
          <p:nvPr>
            <p:ph type="body" idx="3"/>
          </p:nvPr>
        </p:nvSpPr>
        <p:spPr>
          <a:xfrm>
            <a:off x="1429719"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2" name="Shape 152"/>
          <p:cNvSpPr txBox="1">
            <a:spLocks noGrp="1"/>
          </p:cNvSpPr>
          <p:nvPr>
            <p:ph type="body" idx="4"/>
          </p:nvPr>
        </p:nvSpPr>
        <p:spPr>
          <a:xfrm>
            <a:off x="1439775"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3" name="Shape 153"/>
          <p:cNvSpPr txBox="1">
            <a:spLocks noGrp="1"/>
          </p:cNvSpPr>
          <p:nvPr>
            <p:ph type="body" idx="5"/>
          </p:nvPr>
        </p:nvSpPr>
        <p:spPr>
          <a:xfrm>
            <a:off x="4854717"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4" name="Shape 154"/>
          <p:cNvSpPr txBox="1">
            <a:spLocks noGrp="1"/>
          </p:cNvSpPr>
          <p:nvPr>
            <p:ph type="body" idx="6"/>
          </p:nvPr>
        </p:nvSpPr>
        <p:spPr>
          <a:xfrm>
            <a:off x="4864772"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5" name="Shape 155"/>
          <p:cNvSpPr txBox="1">
            <a:spLocks noGrp="1"/>
          </p:cNvSpPr>
          <p:nvPr>
            <p:ph type="body" idx="7"/>
          </p:nvPr>
        </p:nvSpPr>
        <p:spPr>
          <a:xfrm>
            <a:off x="8236083"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6" name="Shape 156"/>
          <p:cNvSpPr txBox="1">
            <a:spLocks noGrp="1"/>
          </p:cNvSpPr>
          <p:nvPr>
            <p:ph type="body" idx="8"/>
          </p:nvPr>
        </p:nvSpPr>
        <p:spPr>
          <a:xfrm>
            <a:off x="8246139"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9915485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160" name="Shape 160"/>
          <p:cNvGrpSpPr/>
          <p:nvPr/>
        </p:nvGrpSpPr>
        <p:grpSpPr>
          <a:xfrm>
            <a:off x="616489" y="1781439"/>
            <a:ext cx="4118607"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3" y="404611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5" y="27245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81" y="2717866"/>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2" y="40289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5" y="5330706"/>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2" y="5340062"/>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1"/>
            <a:ext cx="6100312" cy="89665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566" marR="0" lvl="2" indent="-22859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6" name="Shape 186"/>
          <p:cNvSpPr txBox="1">
            <a:spLocks noGrp="1"/>
          </p:cNvSpPr>
          <p:nvPr>
            <p:ph type="body" idx="3"/>
          </p:nvPr>
        </p:nvSpPr>
        <p:spPr>
          <a:xfrm>
            <a:off x="5389970"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7" name="Shape 187"/>
          <p:cNvSpPr txBox="1">
            <a:spLocks noGrp="1"/>
          </p:cNvSpPr>
          <p:nvPr>
            <p:ph type="body" idx="4"/>
          </p:nvPr>
        </p:nvSpPr>
        <p:spPr>
          <a:xfrm>
            <a:off x="5400026"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8" name="Shape 188"/>
          <p:cNvSpPr txBox="1">
            <a:spLocks noGrp="1"/>
          </p:cNvSpPr>
          <p:nvPr>
            <p:ph type="body" idx="5"/>
          </p:nvPr>
        </p:nvSpPr>
        <p:spPr>
          <a:xfrm>
            <a:off x="5389970"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9" name="Shape 189"/>
          <p:cNvSpPr txBox="1">
            <a:spLocks noGrp="1"/>
          </p:cNvSpPr>
          <p:nvPr>
            <p:ph type="body" idx="6"/>
          </p:nvPr>
        </p:nvSpPr>
        <p:spPr>
          <a:xfrm>
            <a:off x="5400026"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0" name="Shape 190"/>
          <p:cNvSpPr txBox="1">
            <a:spLocks noGrp="1"/>
          </p:cNvSpPr>
          <p:nvPr>
            <p:ph type="body" idx="7"/>
          </p:nvPr>
        </p:nvSpPr>
        <p:spPr>
          <a:xfrm>
            <a:off x="5389970"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1" name="Shape 191"/>
          <p:cNvSpPr txBox="1">
            <a:spLocks noGrp="1"/>
          </p:cNvSpPr>
          <p:nvPr>
            <p:ph type="body" idx="8"/>
          </p:nvPr>
        </p:nvSpPr>
        <p:spPr>
          <a:xfrm>
            <a:off x="5400026"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2" name="Shape 192"/>
          <p:cNvSpPr txBox="1">
            <a:spLocks noGrp="1"/>
          </p:cNvSpPr>
          <p:nvPr>
            <p:ph type="body" idx="9"/>
          </p:nvPr>
        </p:nvSpPr>
        <p:spPr>
          <a:xfrm>
            <a:off x="8908158"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3" name="Shape 193"/>
          <p:cNvSpPr txBox="1">
            <a:spLocks noGrp="1"/>
          </p:cNvSpPr>
          <p:nvPr>
            <p:ph type="body" idx="13"/>
          </p:nvPr>
        </p:nvSpPr>
        <p:spPr>
          <a:xfrm>
            <a:off x="8918214"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4" name="Shape 194"/>
          <p:cNvSpPr txBox="1">
            <a:spLocks noGrp="1"/>
          </p:cNvSpPr>
          <p:nvPr>
            <p:ph type="body" idx="14"/>
          </p:nvPr>
        </p:nvSpPr>
        <p:spPr>
          <a:xfrm>
            <a:off x="8908158"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5" name="Shape 195"/>
          <p:cNvSpPr txBox="1">
            <a:spLocks noGrp="1"/>
          </p:cNvSpPr>
          <p:nvPr>
            <p:ph type="body" idx="15"/>
          </p:nvPr>
        </p:nvSpPr>
        <p:spPr>
          <a:xfrm>
            <a:off x="8918214"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6" name="Shape 196"/>
          <p:cNvSpPr txBox="1">
            <a:spLocks noGrp="1"/>
          </p:cNvSpPr>
          <p:nvPr>
            <p:ph type="body" idx="16"/>
          </p:nvPr>
        </p:nvSpPr>
        <p:spPr>
          <a:xfrm>
            <a:off x="8908158"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7" name="Shape 197"/>
          <p:cNvSpPr txBox="1">
            <a:spLocks noGrp="1"/>
          </p:cNvSpPr>
          <p:nvPr>
            <p:ph type="body" idx="17"/>
          </p:nvPr>
        </p:nvSpPr>
        <p:spPr>
          <a:xfrm>
            <a:off x="8918214"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83219031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01" name="Shape 201"/>
          <p:cNvGrpSpPr/>
          <p:nvPr/>
        </p:nvGrpSpPr>
        <p:grpSpPr>
          <a:xfrm>
            <a:off x="2011515" y="1953702"/>
            <a:ext cx="1620995" cy="2603951"/>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8" y="1953702"/>
            <a:ext cx="1619441" cy="2603951"/>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1"/>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2" y="1953702"/>
            <a:ext cx="1616845" cy="2603951"/>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8"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3" y="1479434"/>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6" y="146327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30" y="1506113"/>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6"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6" name="Shape 246"/>
          <p:cNvSpPr txBox="1">
            <a:spLocks noGrp="1"/>
          </p:cNvSpPr>
          <p:nvPr>
            <p:ph type="body" idx="3"/>
          </p:nvPr>
        </p:nvSpPr>
        <p:spPr>
          <a:xfrm>
            <a:off x="2130742"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7" name="Shape 247"/>
          <p:cNvSpPr txBox="1">
            <a:spLocks noGrp="1"/>
          </p:cNvSpPr>
          <p:nvPr>
            <p:ph type="body" idx="4"/>
          </p:nvPr>
        </p:nvSpPr>
        <p:spPr>
          <a:xfrm>
            <a:off x="4230093"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8" name="Shape 248"/>
          <p:cNvSpPr txBox="1">
            <a:spLocks noGrp="1"/>
          </p:cNvSpPr>
          <p:nvPr>
            <p:ph type="body" idx="5"/>
          </p:nvPr>
        </p:nvSpPr>
        <p:spPr>
          <a:xfrm>
            <a:off x="4240150"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9" name="Shape 249"/>
          <p:cNvSpPr txBox="1">
            <a:spLocks noGrp="1"/>
          </p:cNvSpPr>
          <p:nvPr>
            <p:ph type="body" idx="6"/>
          </p:nvPr>
        </p:nvSpPr>
        <p:spPr>
          <a:xfrm>
            <a:off x="6329442"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50" name="Shape 250"/>
          <p:cNvSpPr txBox="1">
            <a:spLocks noGrp="1"/>
          </p:cNvSpPr>
          <p:nvPr>
            <p:ph type="body" idx="7"/>
          </p:nvPr>
        </p:nvSpPr>
        <p:spPr>
          <a:xfrm>
            <a:off x="6339499"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51" name="Shape 251"/>
          <p:cNvSpPr txBox="1">
            <a:spLocks noGrp="1"/>
          </p:cNvSpPr>
          <p:nvPr>
            <p:ph type="body" idx="8"/>
          </p:nvPr>
        </p:nvSpPr>
        <p:spPr>
          <a:xfrm>
            <a:off x="8374877"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52" name="Shape 252"/>
          <p:cNvSpPr txBox="1">
            <a:spLocks noGrp="1"/>
          </p:cNvSpPr>
          <p:nvPr>
            <p:ph type="body" idx="9"/>
          </p:nvPr>
        </p:nvSpPr>
        <p:spPr>
          <a:xfrm>
            <a:off x="8384934"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6076623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56" name="Shape 256"/>
          <p:cNvGrpSpPr/>
          <p:nvPr/>
        </p:nvGrpSpPr>
        <p:grpSpPr>
          <a:xfrm>
            <a:off x="1398771" y="1953702"/>
            <a:ext cx="1620995" cy="2603951"/>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1"/>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4"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3" y="147148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3" y="1496869"/>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10" y="5129363"/>
            <a:ext cx="3658029"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80" name="Shape 280"/>
          <p:cNvSpPr txBox="1">
            <a:spLocks noGrp="1"/>
          </p:cNvSpPr>
          <p:nvPr>
            <p:ph type="body" idx="3"/>
          </p:nvPr>
        </p:nvSpPr>
        <p:spPr>
          <a:xfrm>
            <a:off x="443343" y="4670027"/>
            <a:ext cx="3644936"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grpSp>
        <p:nvGrpSpPr>
          <p:cNvPr id="281" name="Shape 281"/>
          <p:cNvGrpSpPr/>
          <p:nvPr/>
        </p:nvGrpSpPr>
        <p:grpSpPr>
          <a:xfrm>
            <a:off x="9228128" y="1953702"/>
            <a:ext cx="1620995" cy="2603951"/>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92" name="Shape 292"/>
          <p:cNvSpPr txBox="1">
            <a:spLocks noGrp="1"/>
          </p:cNvSpPr>
          <p:nvPr>
            <p:ph type="body" idx="5"/>
          </p:nvPr>
        </p:nvSpPr>
        <p:spPr>
          <a:xfrm>
            <a:off x="4376388" y="4670027"/>
            <a:ext cx="3713315"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93" name="Shape 293"/>
          <p:cNvSpPr txBox="1">
            <a:spLocks noGrp="1"/>
          </p:cNvSpPr>
          <p:nvPr>
            <p:ph type="body" idx="6"/>
          </p:nvPr>
        </p:nvSpPr>
        <p:spPr>
          <a:xfrm>
            <a:off x="8267579" y="5129363"/>
            <a:ext cx="361019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94" name="Shape 294"/>
          <p:cNvSpPr txBox="1">
            <a:spLocks noGrp="1"/>
          </p:cNvSpPr>
          <p:nvPr>
            <p:ph type="body" idx="7"/>
          </p:nvPr>
        </p:nvSpPr>
        <p:spPr>
          <a:xfrm>
            <a:off x="8277636" y="4670027"/>
            <a:ext cx="3597273"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3877817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98" name="Shape 298"/>
          <p:cNvGrpSpPr/>
          <p:nvPr/>
        </p:nvGrpSpPr>
        <p:grpSpPr>
          <a:xfrm>
            <a:off x="1" y="5025803"/>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5"/>
            <a:ext cx="1304471"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9" y="2920935"/>
            <a:ext cx="1304471"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2" y="2917614"/>
            <a:ext cx="1304471"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4"/>
            <a:ext cx="1304471" cy="2434591"/>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6" y="2881865"/>
            <a:ext cx="1304471"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3"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6" name="Shape 356"/>
          <p:cNvSpPr txBox="1">
            <a:spLocks noGrp="1"/>
          </p:cNvSpPr>
          <p:nvPr>
            <p:ph type="body" idx="3"/>
          </p:nvPr>
        </p:nvSpPr>
        <p:spPr>
          <a:xfrm>
            <a:off x="3081062" y="5721633"/>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7" name="Shape 357"/>
          <p:cNvSpPr txBox="1">
            <a:spLocks noGrp="1"/>
          </p:cNvSpPr>
          <p:nvPr>
            <p:ph type="body" idx="4"/>
          </p:nvPr>
        </p:nvSpPr>
        <p:spPr>
          <a:xfrm>
            <a:off x="5293282"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8" name="Shape 358"/>
          <p:cNvSpPr txBox="1">
            <a:spLocks noGrp="1"/>
          </p:cNvSpPr>
          <p:nvPr>
            <p:ph type="body" idx="5"/>
          </p:nvPr>
        </p:nvSpPr>
        <p:spPr>
          <a:xfrm>
            <a:off x="7412701"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9" name="Shape 359"/>
          <p:cNvSpPr txBox="1">
            <a:spLocks noGrp="1"/>
          </p:cNvSpPr>
          <p:nvPr>
            <p:ph type="body" idx="6"/>
          </p:nvPr>
        </p:nvSpPr>
        <p:spPr>
          <a:xfrm>
            <a:off x="9532118" y="5707711"/>
            <a:ext cx="1899629"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60" name="Shape 360"/>
          <p:cNvSpPr txBox="1">
            <a:spLocks noGrp="1"/>
          </p:cNvSpPr>
          <p:nvPr>
            <p:ph type="body" idx="7"/>
          </p:nvPr>
        </p:nvSpPr>
        <p:spPr>
          <a:xfrm>
            <a:off x="514351" y="1304997"/>
            <a:ext cx="10273812" cy="145328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377" marR="0" lvl="1" indent="-342891"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566" marR="0" lvl="2" indent="-330192"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754" marR="0" lvl="3" indent="-323843"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5943" marR="0" lvl="4" indent="-298443"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131" marR="0" lvl="5" indent="-228594" algn="l" rtl="0">
              <a:lnSpc>
                <a:spcPct val="100000"/>
              </a:lnSpc>
              <a:spcBef>
                <a:spcPts val="839"/>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2084585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0">
            <a:alphaModFix/>
          </a:blip>
          <a:srcRect/>
          <a:stretch/>
        </p:blipFill>
        <p:spPr>
          <a:xfrm>
            <a:off x="1" y="0"/>
            <a:ext cx="12191999" cy="6858000"/>
          </a:xfrm>
          <a:prstGeom prst="rect">
            <a:avLst/>
          </a:prstGeom>
          <a:noFill/>
          <a:ln>
            <a:noFill/>
          </a:ln>
        </p:spPr>
      </p:pic>
      <p:sp>
        <p:nvSpPr>
          <p:cNvPr id="11" name="Shape 11"/>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sp>
        <p:nvSpPr>
          <p:cNvPr id="13" name="Shape 13"/>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a:ln>
                  <a:noFill/>
                </a:ln>
                <a:solidFill>
                  <a:srgbClr val="0EC07D"/>
                </a:solidFill>
                <a:effectLst/>
                <a:uLnTx/>
                <a:uFillTx/>
                <a:latin typeface="Arial"/>
                <a:cs typeface="Arial"/>
                <a:sym typeface="Arial"/>
              </a:rPr>
              <a:t>Module 3: </a:t>
            </a:r>
            <a:r>
              <a:rPr kumimoji="0" lang="en-US" sz="1600" b="0" i="0" u="none" strike="noStrike" kern="0" cap="none" spc="0" normalizeH="0" baseline="0" noProof="0" dirty="0">
                <a:ln>
                  <a:noFill/>
                </a:ln>
                <a:solidFill>
                  <a:srgbClr val="0EC07D"/>
                </a:solidFill>
                <a:effectLst/>
                <a:uLnTx/>
                <a:uFillTx/>
                <a:latin typeface="Arial"/>
                <a:cs typeface="Arial"/>
                <a:sym typeface="Arial"/>
              </a:rPr>
              <a:t>Version Control System vs Distributed Version Control System</a:t>
            </a:r>
          </a:p>
        </p:txBody>
      </p:sp>
    </p:spTree>
    <p:extLst>
      <p:ext uri="{BB962C8B-B14F-4D97-AF65-F5344CB8AC3E}">
        <p14:creationId xmlns:p14="http://schemas.microsoft.com/office/powerpoint/2010/main" val="1638514746"/>
      </p:ext>
    </p:extLst>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9">
            <a:alphaModFix/>
          </a:blip>
          <a:srcRect/>
          <a:stretch/>
        </p:blipFill>
        <p:spPr>
          <a:xfrm>
            <a:off x="1" y="0"/>
            <a:ext cx="12191999" cy="6858000"/>
          </a:xfrm>
          <a:prstGeom prst="rect">
            <a:avLst/>
          </a:prstGeom>
          <a:noFill/>
          <a:ln>
            <a:noFill/>
          </a:ln>
        </p:spPr>
      </p:pic>
      <p:sp>
        <p:nvSpPr>
          <p:cNvPr id="689" name="Shape 689"/>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91" name="Shape 69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70814118"/>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265afd55f4_11_482"/>
          <p:cNvSpPr/>
          <p:nvPr/>
        </p:nvSpPr>
        <p:spPr>
          <a:xfrm>
            <a:off x="3250100" y="513510"/>
            <a:ext cx="8235900" cy="5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IN" sz="3600" b="1" dirty="0">
                <a:solidFill>
                  <a:schemeClr val="bg2">
                    <a:lumMod val="50000"/>
                  </a:schemeClr>
                </a:solidFill>
                <a:latin typeface="Century Gothic"/>
                <a:ea typeface="Century Gothic"/>
                <a:cs typeface="Century Gothic"/>
                <a:sym typeface="Century Gothic"/>
              </a:rPr>
              <a:t>ABOUT</a:t>
            </a:r>
            <a:r>
              <a:rPr lang="en-IN" sz="3600" dirty="0">
                <a:solidFill>
                  <a:schemeClr val="bg2">
                    <a:lumMod val="50000"/>
                  </a:schemeClr>
                </a:solidFill>
                <a:latin typeface="Century Gothic"/>
                <a:ea typeface="Century Gothic"/>
                <a:cs typeface="Century Gothic"/>
                <a:sym typeface="Century Gothic"/>
              </a:rPr>
              <a:t> ME</a:t>
            </a:r>
            <a:endParaRPr dirty="0">
              <a:solidFill>
                <a:schemeClr val="bg2">
                  <a:lumMod val="50000"/>
                </a:schemeClr>
              </a:solidFill>
            </a:endParaRPr>
          </a:p>
        </p:txBody>
      </p:sp>
      <p:cxnSp>
        <p:nvCxnSpPr>
          <p:cNvPr id="268" name="Google Shape;268;g1265afd55f4_11_482"/>
          <p:cNvCxnSpPr/>
          <p:nvPr/>
        </p:nvCxnSpPr>
        <p:spPr>
          <a:xfrm>
            <a:off x="2934613" y="1500746"/>
            <a:ext cx="0" cy="4226700"/>
          </a:xfrm>
          <a:prstGeom prst="straightConnector1">
            <a:avLst/>
          </a:prstGeom>
          <a:noFill/>
          <a:ln w="9525" cap="flat" cmpd="sng">
            <a:solidFill>
              <a:srgbClr val="455262"/>
            </a:solidFill>
            <a:prstDash val="solid"/>
            <a:miter lim="800000"/>
            <a:headEnd type="none" w="sm" len="sm"/>
            <a:tailEnd type="none" w="sm" len="sm"/>
          </a:ln>
        </p:spPr>
      </p:cxnSp>
      <p:sp>
        <p:nvSpPr>
          <p:cNvPr id="269" name="Google Shape;269;g1265afd55f4_11_482"/>
          <p:cNvSpPr/>
          <p:nvPr/>
        </p:nvSpPr>
        <p:spPr>
          <a:xfrm>
            <a:off x="511444" y="3524981"/>
            <a:ext cx="2380656" cy="16998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sz="3600" b="1" dirty="0">
                <a:solidFill>
                  <a:schemeClr val="bg2">
                    <a:lumMod val="50000"/>
                  </a:schemeClr>
                </a:solidFill>
                <a:latin typeface="Century Gothic"/>
                <a:ea typeface="Century Gothic"/>
                <a:cs typeface="Century Gothic"/>
                <a:sym typeface="Century Gothic"/>
              </a:rPr>
              <a:t>DR. HITESH </a:t>
            </a:r>
            <a:r>
              <a:rPr lang="en-IN" sz="3600" dirty="0">
                <a:solidFill>
                  <a:schemeClr val="bg2">
                    <a:lumMod val="50000"/>
                  </a:schemeClr>
                </a:solidFill>
                <a:latin typeface="Century Gothic"/>
                <a:ea typeface="Century Gothic"/>
                <a:cs typeface="Century Gothic"/>
                <a:sym typeface="Century Gothic"/>
              </a:rPr>
              <a:t>KUMAR SHARMA</a:t>
            </a:r>
            <a:endParaRPr sz="3600" dirty="0">
              <a:solidFill>
                <a:schemeClr val="bg2">
                  <a:lumMod val="50000"/>
                </a:schemeClr>
              </a:solidFill>
              <a:latin typeface="Century Gothic"/>
              <a:ea typeface="Century Gothic"/>
              <a:cs typeface="Century Gothic"/>
              <a:sym typeface="Century Gothic"/>
            </a:endParaRPr>
          </a:p>
        </p:txBody>
      </p:sp>
      <p:sp>
        <p:nvSpPr>
          <p:cNvPr id="270" name="Google Shape;270;g1265afd55f4_11_482"/>
          <p:cNvSpPr/>
          <p:nvPr/>
        </p:nvSpPr>
        <p:spPr>
          <a:xfrm>
            <a:off x="649247" y="5416743"/>
            <a:ext cx="1838400" cy="75796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b="1" i="1" dirty="0">
                <a:solidFill>
                  <a:schemeClr val="bg2">
                    <a:lumMod val="50000"/>
                  </a:schemeClr>
                </a:solidFill>
                <a:latin typeface="Calibri"/>
                <a:ea typeface="Calibri"/>
                <a:cs typeface="Calibri"/>
                <a:sym typeface="Calibri"/>
              </a:rPr>
              <a:t>Professor and </a:t>
            </a:r>
            <a:r>
              <a:rPr lang="en-IN" b="1" i="1" dirty="0" err="1">
                <a:solidFill>
                  <a:schemeClr val="bg2">
                    <a:lumMod val="50000"/>
                  </a:schemeClr>
                </a:solidFill>
                <a:latin typeface="Calibri"/>
                <a:ea typeface="Calibri"/>
                <a:cs typeface="Calibri"/>
                <a:sym typeface="Calibri"/>
              </a:rPr>
              <a:t>HoD</a:t>
            </a:r>
            <a:endParaRPr lang="en-IN" b="1" i="1" dirty="0">
              <a:solidFill>
                <a:schemeClr val="bg2">
                  <a:lumMod val="50000"/>
                </a:schemeClr>
              </a:solidFill>
              <a:latin typeface="Calibri"/>
              <a:ea typeface="Calibri"/>
              <a:cs typeface="Calibri"/>
              <a:sym typeface="Calibri"/>
            </a:endParaRPr>
          </a:p>
          <a:p>
            <a:pPr marL="0" marR="0" lvl="0" indent="0" algn="ctr" rtl="0">
              <a:lnSpc>
                <a:spcPct val="100000"/>
              </a:lnSpc>
              <a:spcBef>
                <a:spcPts val="0"/>
              </a:spcBef>
              <a:spcAft>
                <a:spcPts val="0"/>
              </a:spcAft>
              <a:buNone/>
            </a:pPr>
            <a:r>
              <a:rPr lang="en-IN" b="1" i="1" dirty="0">
                <a:solidFill>
                  <a:schemeClr val="bg2">
                    <a:lumMod val="50000"/>
                  </a:schemeClr>
                </a:solidFill>
                <a:latin typeface="Calibri"/>
                <a:ea typeface="Calibri"/>
                <a:cs typeface="Calibri"/>
                <a:sym typeface="Calibri"/>
              </a:rPr>
              <a:t>Technical Instructor &amp; Consultant</a:t>
            </a:r>
            <a:endParaRPr b="1" i="1" dirty="0">
              <a:solidFill>
                <a:schemeClr val="bg2">
                  <a:lumMod val="50000"/>
                </a:schemeClr>
              </a:solidFill>
              <a:latin typeface="Calibri"/>
              <a:ea typeface="Calibri"/>
              <a:cs typeface="Calibri"/>
              <a:sym typeface="Calibri"/>
            </a:endParaRPr>
          </a:p>
        </p:txBody>
      </p:sp>
      <p:sp>
        <p:nvSpPr>
          <p:cNvPr id="271" name="Google Shape;271;g1265afd55f4_11_482"/>
          <p:cNvSpPr/>
          <p:nvPr/>
        </p:nvSpPr>
        <p:spPr>
          <a:xfrm>
            <a:off x="3339066" y="1260592"/>
            <a:ext cx="8544151" cy="5083898"/>
          </a:xfrm>
          <a:prstGeom prst="rect">
            <a:avLst/>
          </a:prstGeom>
          <a:noFill/>
          <a:ln>
            <a:noFill/>
          </a:ln>
        </p:spPr>
        <p:txBody>
          <a:bodyPr spcFirstLastPara="1" wrap="square" lIns="0" tIns="0" rIns="0" bIns="0" anchor="t" anchorCtr="0">
            <a:noAutofit/>
          </a:bodyPr>
          <a:lstStyle/>
          <a:p>
            <a:pPr marL="228600" lvl="0" indent="-222250" algn="l" rtl="0">
              <a:lnSpc>
                <a:spcPct val="90000"/>
              </a:lnSpc>
              <a:spcBef>
                <a:spcPts val="1000"/>
              </a:spcBef>
              <a:spcAft>
                <a:spcPts val="0"/>
              </a:spcAft>
              <a:buClr>
                <a:schemeClr val="dk1"/>
              </a:buClr>
              <a:buSzPts val="1700"/>
              <a:buChar char="•"/>
            </a:pPr>
            <a:r>
              <a:rPr lang="en-IN" sz="1700" dirty="0">
                <a:solidFill>
                  <a:schemeClr val="dk1"/>
                </a:solidFill>
                <a:latin typeface="Calibri"/>
                <a:ea typeface="Calibri"/>
                <a:cs typeface="Calibri"/>
                <a:sym typeface="Calibri"/>
              </a:rPr>
              <a:t>Industry/Academic Experience: </a:t>
            </a:r>
            <a:r>
              <a:rPr lang="en-IN" sz="1700" b="1" dirty="0">
                <a:solidFill>
                  <a:schemeClr val="dk1"/>
                </a:solidFill>
                <a:latin typeface="Calibri"/>
                <a:ea typeface="Calibri"/>
                <a:cs typeface="Calibri"/>
                <a:sym typeface="Calibri"/>
              </a:rPr>
              <a:t>15 Years (6 years in DevOps ,4 Years in RPA, 5 Years in Data Analytics )</a:t>
            </a:r>
          </a:p>
          <a:p>
            <a:pPr marL="228600" lvl="0" indent="-222250" algn="l" rtl="0">
              <a:lnSpc>
                <a:spcPct val="90000"/>
              </a:lnSpc>
              <a:spcBef>
                <a:spcPts val="1000"/>
              </a:spcBef>
              <a:spcAft>
                <a:spcPts val="0"/>
              </a:spcAft>
              <a:buClr>
                <a:schemeClr val="dk1"/>
              </a:buClr>
              <a:buSzPts val="1700"/>
              <a:buChar char="•"/>
            </a:pPr>
            <a:r>
              <a:rPr lang="en-IN" sz="1700" dirty="0">
                <a:solidFill>
                  <a:schemeClr val="dk1"/>
                </a:solidFill>
                <a:latin typeface="Calibri"/>
                <a:ea typeface="Calibri"/>
                <a:cs typeface="Calibri"/>
                <a:sym typeface="Calibri"/>
              </a:rPr>
              <a:t>Worked as </a:t>
            </a:r>
            <a:r>
              <a:rPr lang="en-IN" sz="1700" b="1" dirty="0">
                <a:solidFill>
                  <a:schemeClr val="dk1"/>
                </a:solidFill>
                <a:latin typeface="Calibri"/>
                <a:ea typeface="Calibri"/>
                <a:cs typeface="Calibri"/>
                <a:sym typeface="Calibri"/>
              </a:rPr>
              <a:t>IBM Instructor</a:t>
            </a:r>
          </a:p>
          <a:p>
            <a:pPr marL="228600" lvl="0" indent="-222250" algn="l" rtl="0">
              <a:lnSpc>
                <a:spcPct val="90000"/>
              </a:lnSpc>
              <a:spcBef>
                <a:spcPts val="1000"/>
              </a:spcBef>
              <a:spcAft>
                <a:spcPts val="0"/>
              </a:spcAft>
              <a:buClr>
                <a:schemeClr val="dk1"/>
              </a:buClr>
              <a:buSzPts val="1700"/>
              <a:buChar char="•"/>
            </a:pPr>
            <a:r>
              <a:rPr lang="en-IN" sz="1700" dirty="0">
                <a:solidFill>
                  <a:schemeClr val="dk1"/>
                </a:solidFill>
                <a:latin typeface="Calibri"/>
                <a:ea typeface="Calibri"/>
                <a:cs typeface="Calibri"/>
                <a:sym typeface="Calibri"/>
              </a:rPr>
              <a:t>Worked </a:t>
            </a:r>
            <a:r>
              <a:rPr lang="en-US" sz="1700" dirty="0">
                <a:solidFill>
                  <a:schemeClr val="dk1"/>
                </a:solidFill>
                <a:latin typeface="Calibri"/>
                <a:ea typeface="Calibri"/>
                <a:cs typeface="Calibri"/>
                <a:sym typeface="Calibri"/>
              </a:rPr>
              <a:t>as </a:t>
            </a:r>
            <a:r>
              <a:rPr lang="en-US" sz="1700" b="1" dirty="0">
                <a:solidFill>
                  <a:schemeClr val="dk1"/>
                </a:solidFill>
                <a:latin typeface="Calibri"/>
                <a:ea typeface="Calibri"/>
                <a:cs typeface="Calibri"/>
                <a:sym typeface="Calibri"/>
              </a:rPr>
              <a:t>Microsoft Instructor</a:t>
            </a:r>
          </a:p>
          <a:p>
            <a:pPr marL="228600" lvl="0" indent="-222250" algn="l" rtl="0">
              <a:lnSpc>
                <a:spcPct val="90000"/>
              </a:lnSpc>
              <a:spcBef>
                <a:spcPts val="1000"/>
              </a:spcBef>
              <a:spcAft>
                <a:spcPts val="0"/>
              </a:spcAft>
              <a:buClr>
                <a:schemeClr val="dk1"/>
              </a:buClr>
              <a:buSzPts val="1700"/>
              <a:buChar char="•"/>
            </a:pPr>
            <a:r>
              <a:rPr lang="en-US" sz="1700" dirty="0">
                <a:solidFill>
                  <a:schemeClr val="dk1"/>
                </a:solidFill>
                <a:latin typeface="Calibri"/>
                <a:ea typeface="Calibri"/>
                <a:cs typeface="Calibri"/>
                <a:sym typeface="Calibri"/>
              </a:rPr>
              <a:t>Working as </a:t>
            </a:r>
            <a:r>
              <a:rPr lang="en-US" sz="1700" b="1" dirty="0">
                <a:solidFill>
                  <a:schemeClr val="dk1"/>
                </a:solidFill>
                <a:latin typeface="Calibri"/>
                <a:ea typeface="Calibri"/>
                <a:cs typeface="Calibri"/>
                <a:sym typeface="Calibri"/>
              </a:rPr>
              <a:t>GFG Instructor</a:t>
            </a:r>
            <a:endParaRPr sz="1700" b="1" dirty="0">
              <a:solidFill>
                <a:schemeClr val="dk1"/>
              </a:solidFill>
              <a:latin typeface="Calibri"/>
              <a:ea typeface="Calibri"/>
              <a:cs typeface="Calibri"/>
              <a:sym typeface="Calibri"/>
            </a:endParaRPr>
          </a:p>
          <a:p>
            <a:pPr marL="228600" indent="-222250">
              <a:lnSpc>
                <a:spcPct val="90000"/>
              </a:lnSpc>
              <a:spcBef>
                <a:spcPts val="1000"/>
              </a:spcBef>
              <a:buClr>
                <a:schemeClr val="dk1"/>
              </a:buClr>
              <a:buSzPts val="1700"/>
              <a:buFont typeface="Arial"/>
              <a:buChar char="•"/>
            </a:pPr>
            <a:r>
              <a:rPr lang="en-IN" sz="1700" dirty="0">
                <a:solidFill>
                  <a:schemeClr val="dk1"/>
                </a:solidFill>
                <a:latin typeface="Calibri"/>
                <a:ea typeface="Calibri"/>
                <a:cs typeface="Calibri"/>
                <a:sym typeface="Calibri"/>
              </a:rPr>
              <a:t>Core Technical Domains:</a:t>
            </a:r>
            <a:r>
              <a:rPr lang="en-IN" sz="1700" b="1" dirty="0">
                <a:solidFill>
                  <a:schemeClr val="dk1"/>
                </a:solidFill>
                <a:latin typeface="Calibri"/>
                <a:ea typeface="Calibri"/>
                <a:cs typeface="Calibri"/>
                <a:sym typeface="Calibri"/>
              </a:rPr>
              <a:t>, DevOps, UiPath RPA Cloud Computing, Data Analytics</a:t>
            </a:r>
          </a:p>
          <a:p>
            <a:pPr marL="228600" indent="-222250">
              <a:lnSpc>
                <a:spcPct val="90000"/>
              </a:lnSpc>
              <a:spcBef>
                <a:spcPts val="1000"/>
              </a:spcBef>
              <a:buClr>
                <a:schemeClr val="dk1"/>
              </a:buClr>
              <a:buSzPts val="1700"/>
              <a:buFont typeface="Arial"/>
              <a:buChar char="•"/>
            </a:pPr>
            <a:r>
              <a:rPr lang="en-IN" sz="1700" dirty="0">
                <a:solidFill>
                  <a:schemeClr val="dk1"/>
                </a:solidFill>
                <a:latin typeface="Calibri"/>
                <a:ea typeface="Calibri"/>
                <a:cs typeface="Calibri"/>
                <a:sym typeface="Calibri"/>
              </a:rPr>
              <a:t>Academic Qualifications</a:t>
            </a:r>
            <a:r>
              <a:rPr lang="en-IN" sz="1700" b="1" dirty="0">
                <a:solidFill>
                  <a:schemeClr val="dk1"/>
                </a:solidFill>
                <a:latin typeface="Calibri"/>
                <a:ea typeface="Calibri"/>
                <a:cs typeface="Calibri"/>
                <a:sym typeface="Calibri"/>
              </a:rPr>
              <a:t>: Ph.D. (CSE), </a:t>
            </a:r>
            <a:r>
              <a:rPr lang="en-IN" sz="1700" b="1" dirty="0" err="1">
                <a:solidFill>
                  <a:schemeClr val="dk1"/>
                </a:solidFill>
                <a:latin typeface="Calibri"/>
                <a:ea typeface="Calibri"/>
                <a:cs typeface="Calibri"/>
                <a:sym typeface="Calibri"/>
              </a:rPr>
              <a:t>M.Tech</a:t>
            </a:r>
            <a:r>
              <a:rPr lang="en-IN" sz="1700" b="1" dirty="0">
                <a:solidFill>
                  <a:schemeClr val="dk1"/>
                </a:solidFill>
                <a:latin typeface="Calibri"/>
                <a:ea typeface="Calibri"/>
                <a:cs typeface="Calibri"/>
                <a:sym typeface="Calibri"/>
              </a:rPr>
              <a:t> (CSE)</a:t>
            </a:r>
            <a:endParaRPr sz="1700" dirty="0">
              <a:solidFill>
                <a:schemeClr val="dk1"/>
              </a:solidFill>
              <a:latin typeface="Calibri"/>
              <a:ea typeface="Calibri"/>
              <a:cs typeface="Calibri"/>
              <a:sym typeface="Calibri"/>
            </a:endParaRPr>
          </a:p>
          <a:p>
            <a:pPr marL="228600" lvl="0" indent="-222250" algn="l" rtl="0">
              <a:lnSpc>
                <a:spcPct val="90000"/>
              </a:lnSpc>
              <a:spcBef>
                <a:spcPts val="1000"/>
              </a:spcBef>
              <a:spcAft>
                <a:spcPts val="0"/>
              </a:spcAft>
              <a:buClr>
                <a:schemeClr val="dk1"/>
              </a:buClr>
              <a:buSzPts val="1700"/>
              <a:buChar char="•"/>
            </a:pPr>
            <a:r>
              <a:rPr lang="en-IN" sz="1700" dirty="0">
                <a:solidFill>
                  <a:schemeClr val="dk1"/>
                </a:solidFill>
                <a:latin typeface="Calibri"/>
                <a:ea typeface="Calibri"/>
                <a:cs typeface="Calibri"/>
                <a:sym typeface="Calibri"/>
              </a:rPr>
              <a:t>Certifications: </a:t>
            </a:r>
            <a:endParaRPr sz="1700" dirty="0">
              <a:solidFill>
                <a:schemeClr val="dk1"/>
              </a:solidFill>
              <a:latin typeface="Calibri"/>
              <a:ea typeface="Calibri"/>
              <a:cs typeface="Calibri"/>
              <a:sym typeface="Calibri"/>
            </a:endParaRPr>
          </a:p>
          <a:p>
            <a:pPr marL="685800" lvl="1" indent="-222250" algn="l" rtl="0">
              <a:lnSpc>
                <a:spcPct val="90000"/>
              </a:lnSpc>
              <a:spcBef>
                <a:spcPts val="1000"/>
              </a:spcBef>
              <a:spcAft>
                <a:spcPts val="0"/>
              </a:spcAft>
              <a:buClr>
                <a:schemeClr val="dk1"/>
              </a:buClr>
              <a:buSzPts val="1700"/>
              <a:buChar char="•"/>
            </a:pPr>
            <a:r>
              <a:rPr lang="en-IN" sz="1700" b="1" dirty="0">
                <a:solidFill>
                  <a:schemeClr val="dk1"/>
                </a:solidFill>
                <a:latin typeface="Calibri"/>
                <a:ea typeface="Calibri"/>
                <a:cs typeface="Calibri"/>
                <a:sym typeface="Calibri"/>
              </a:rPr>
              <a:t>UiPath RPA Certified Associate</a:t>
            </a:r>
            <a:endParaRPr sz="1700" dirty="0">
              <a:solidFill>
                <a:schemeClr val="dk1"/>
              </a:solidFill>
              <a:latin typeface="Calibri"/>
              <a:ea typeface="Calibri"/>
              <a:cs typeface="Calibri"/>
              <a:sym typeface="Calibri"/>
            </a:endParaRPr>
          </a:p>
          <a:p>
            <a:pPr marL="685800" lvl="1" indent="-222250" algn="l" rtl="0">
              <a:lnSpc>
                <a:spcPct val="90000"/>
              </a:lnSpc>
              <a:spcBef>
                <a:spcPts val="500"/>
              </a:spcBef>
              <a:spcAft>
                <a:spcPts val="0"/>
              </a:spcAft>
              <a:buClr>
                <a:schemeClr val="dk1"/>
              </a:buClr>
              <a:buSzPts val="1700"/>
              <a:buChar char="•"/>
            </a:pPr>
            <a:r>
              <a:rPr lang="en-IN" sz="1700" b="1" dirty="0">
                <a:solidFill>
                  <a:schemeClr val="dk1"/>
                </a:solidFill>
                <a:latin typeface="Calibri"/>
                <a:ea typeface="Calibri"/>
                <a:cs typeface="Calibri"/>
                <a:sym typeface="Calibri"/>
              </a:rPr>
              <a:t>Docker Certified Associate</a:t>
            </a:r>
          </a:p>
          <a:p>
            <a:pPr marL="685800" lvl="1" indent="-222250" algn="l" rtl="0">
              <a:lnSpc>
                <a:spcPct val="90000"/>
              </a:lnSpc>
              <a:spcBef>
                <a:spcPts val="500"/>
              </a:spcBef>
              <a:spcAft>
                <a:spcPts val="0"/>
              </a:spcAft>
              <a:buClr>
                <a:schemeClr val="dk1"/>
              </a:buClr>
              <a:buSzPts val="1700"/>
              <a:buChar char="•"/>
            </a:pPr>
            <a:r>
              <a:rPr lang="en-IN" sz="1700" b="1" dirty="0">
                <a:solidFill>
                  <a:schemeClr val="dk1"/>
                </a:solidFill>
                <a:latin typeface="Calibri"/>
                <a:ea typeface="Calibri"/>
                <a:cs typeface="Calibri"/>
                <a:sym typeface="Calibri"/>
              </a:rPr>
              <a:t>Neo4J Certified Associate</a:t>
            </a:r>
            <a:endParaRPr sz="1700" dirty="0">
              <a:solidFill>
                <a:schemeClr val="dk1"/>
              </a:solidFill>
              <a:latin typeface="Calibri"/>
              <a:ea typeface="Calibri"/>
              <a:cs typeface="Calibri"/>
              <a:sym typeface="Calibri"/>
            </a:endParaRPr>
          </a:p>
          <a:p>
            <a:pPr marL="685800" lvl="1" indent="-222250" algn="l" rtl="0">
              <a:lnSpc>
                <a:spcPct val="90000"/>
              </a:lnSpc>
              <a:spcBef>
                <a:spcPts val="500"/>
              </a:spcBef>
              <a:spcAft>
                <a:spcPts val="0"/>
              </a:spcAft>
              <a:buClr>
                <a:schemeClr val="dk1"/>
              </a:buClr>
              <a:buSzPts val="1700"/>
              <a:buChar char="•"/>
            </a:pPr>
            <a:r>
              <a:rPr lang="en-IN" sz="1700" b="1" dirty="0">
                <a:solidFill>
                  <a:schemeClr val="dk1"/>
                </a:solidFill>
                <a:latin typeface="Calibri"/>
                <a:ea typeface="Calibri"/>
                <a:cs typeface="Calibri"/>
                <a:sym typeface="Calibri"/>
              </a:rPr>
              <a:t>Maven Certified Professional</a:t>
            </a:r>
            <a:endParaRPr sz="1700" dirty="0">
              <a:solidFill>
                <a:schemeClr val="dk1"/>
              </a:solidFill>
              <a:latin typeface="Calibri"/>
              <a:ea typeface="Calibri"/>
              <a:cs typeface="Calibri"/>
              <a:sym typeface="Calibri"/>
            </a:endParaRPr>
          </a:p>
          <a:p>
            <a:pPr marL="228600" lvl="0" indent="-222250" algn="l" rtl="0">
              <a:lnSpc>
                <a:spcPct val="90000"/>
              </a:lnSpc>
              <a:spcBef>
                <a:spcPts val="1000"/>
              </a:spcBef>
              <a:spcAft>
                <a:spcPts val="0"/>
              </a:spcAft>
              <a:buClr>
                <a:schemeClr val="dk1"/>
              </a:buClr>
              <a:buSzPts val="1700"/>
              <a:buChar char="•"/>
            </a:pPr>
            <a:r>
              <a:rPr lang="en-IN" sz="1700" dirty="0">
                <a:solidFill>
                  <a:schemeClr val="dk1"/>
                </a:solidFill>
                <a:latin typeface="Calibri"/>
                <a:ea typeface="Calibri"/>
                <a:cs typeface="Calibri"/>
                <a:sym typeface="Calibri"/>
              </a:rPr>
              <a:t>5 Books Published</a:t>
            </a:r>
            <a:endParaRPr sz="1700" dirty="0">
              <a:solidFill>
                <a:schemeClr val="dk1"/>
              </a:solidFill>
              <a:latin typeface="Calibri"/>
              <a:ea typeface="Calibri"/>
              <a:cs typeface="Calibri"/>
              <a:sym typeface="Calibri"/>
            </a:endParaRPr>
          </a:p>
          <a:p>
            <a:pPr marL="228600" lvl="0" indent="-222250" algn="l" rtl="0">
              <a:lnSpc>
                <a:spcPct val="90000"/>
              </a:lnSpc>
              <a:spcBef>
                <a:spcPts val="1000"/>
              </a:spcBef>
              <a:spcAft>
                <a:spcPts val="0"/>
              </a:spcAft>
              <a:buClr>
                <a:schemeClr val="dk1"/>
              </a:buClr>
              <a:buSzPts val="1700"/>
              <a:buChar char="•"/>
            </a:pPr>
            <a:r>
              <a:rPr lang="en-IN" sz="1700" dirty="0">
                <a:solidFill>
                  <a:schemeClr val="dk1"/>
                </a:solidFill>
                <a:latin typeface="Calibri"/>
                <a:ea typeface="Calibri"/>
                <a:cs typeface="Calibri"/>
                <a:sym typeface="Calibri"/>
              </a:rPr>
              <a:t>35 Patents Published</a:t>
            </a:r>
          </a:p>
          <a:p>
            <a:pPr marL="228600" lvl="0" indent="-222250" algn="l" rtl="0">
              <a:lnSpc>
                <a:spcPct val="90000"/>
              </a:lnSpc>
              <a:spcBef>
                <a:spcPts val="1000"/>
              </a:spcBef>
              <a:spcAft>
                <a:spcPts val="0"/>
              </a:spcAft>
              <a:buClr>
                <a:schemeClr val="dk1"/>
              </a:buClr>
              <a:buSzPts val="1700"/>
              <a:buChar char="•"/>
            </a:pPr>
            <a:r>
              <a:rPr lang="en-IN" sz="1700" dirty="0">
                <a:solidFill>
                  <a:schemeClr val="dk1"/>
                </a:solidFill>
                <a:latin typeface="Calibri"/>
                <a:ea typeface="Calibri"/>
                <a:cs typeface="Calibri"/>
                <a:sym typeface="Calibri"/>
              </a:rPr>
              <a:t>02 Copyright Published</a:t>
            </a:r>
            <a:endParaRPr sz="1700" dirty="0">
              <a:solidFill>
                <a:srgbClr val="3F3F3F"/>
              </a:solidFill>
              <a:latin typeface="Calibri"/>
              <a:ea typeface="Calibri"/>
              <a:cs typeface="Calibri"/>
              <a:sym typeface="Calibri"/>
            </a:endParaRPr>
          </a:p>
        </p:txBody>
      </p:sp>
      <p:sp>
        <p:nvSpPr>
          <p:cNvPr id="272" name="Google Shape;272;g1265afd55f4_11_482"/>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IN"/>
              <a:t>1</a:t>
            </a:fld>
            <a:endParaRPr/>
          </a:p>
        </p:txBody>
      </p:sp>
      <p:sp>
        <p:nvSpPr>
          <p:cNvPr id="2" name="Oval 1">
            <a:extLst>
              <a:ext uri="{FF2B5EF4-FFF2-40B4-BE49-F238E27FC236}">
                <a16:creationId xmlns:a16="http://schemas.microsoft.com/office/drawing/2014/main" id="{95D61205-9B3D-90A0-469C-DE4FF2158969}"/>
              </a:ext>
            </a:extLst>
          </p:cNvPr>
          <p:cNvSpPr/>
          <p:nvPr/>
        </p:nvSpPr>
        <p:spPr>
          <a:xfrm>
            <a:off x="706000" y="1500746"/>
            <a:ext cx="1781647" cy="1832273"/>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p:txBody>
          <a:bodyPr/>
          <a:lstStyle/>
          <a:p>
            <a:r>
              <a:rPr lang="en-US" dirty="0"/>
              <a:t>2.2 Advantages of Distributed Version Control System</a:t>
            </a:r>
          </a:p>
          <a:p>
            <a:endParaRPr lang="en-US" dirty="0"/>
          </a:p>
        </p:txBody>
      </p:sp>
      <p:sp>
        <p:nvSpPr>
          <p:cNvPr id="106" name="Google Shape;106;p21"/>
          <p:cNvSpPr txBox="1">
            <a:spLocks noGrp="1"/>
          </p:cNvSpPr>
          <p:nvPr>
            <p:ph type="body" idx="2"/>
          </p:nvPr>
        </p:nvSpPr>
        <p:spPr/>
        <p:txBody>
          <a:bodyPr/>
          <a:lstStyle/>
          <a:p>
            <a:r>
              <a:rPr lang="en-US" dirty="0"/>
              <a:t> </a:t>
            </a:r>
          </a:p>
        </p:txBody>
      </p:sp>
      <p:sp>
        <p:nvSpPr>
          <p:cNvPr id="4" name="Shape 364"/>
          <p:cNvSpPr/>
          <p:nvPr/>
        </p:nvSpPr>
        <p:spPr>
          <a:xfrm>
            <a:off x="514350" y="1309009"/>
            <a:ext cx="11374656" cy="5021941"/>
          </a:xfrm>
          <a:prstGeom prst="roundRect">
            <a:avLst>
              <a:gd name="adj" fmla="val 3491"/>
            </a:avLst>
          </a:prstGeom>
          <a:solidFill>
            <a:srgbClr val="0EC07D"/>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ctr" anchorCtr="0">
            <a:noAutofit/>
          </a:bodyPr>
          <a:lstStyle/>
          <a:p>
            <a:pPr>
              <a:spcBef>
                <a:spcPts val="600"/>
              </a:spcBef>
              <a:spcAft>
                <a:spcPts val="300"/>
              </a:spcAft>
              <a:buClr>
                <a:schemeClr val="bg1"/>
              </a:buClr>
            </a:pPr>
            <a:r>
              <a:rPr lang="en-US" sz="1800" dirty="0">
                <a:solidFill>
                  <a:schemeClr val="bg1"/>
                </a:solidFill>
              </a:rPr>
              <a:t>Following are the advantages of DVCS:</a:t>
            </a:r>
          </a:p>
          <a:p>
            <a:pPr marL="457200" indent="-457200">
              <a:spcBef>
                <a:spcPts val="600"/>
              </a:spcBef>
              <a:spcAft>
                <a:spcPts val="300"/>
              </a:spcAft>
              <a:buClr>
                <a:schemeClr val="bg1"/>
              </a:buClr>
              <a:buFont typeface="Wingdings 3" panose="05040102010807070707" pitchFamily="18" charset="2"/>
              <a:buChar char=""/>
            </a:pPr>
            <a:r>
              <a:rPr lang="en-US" sz="1800" dirty="0">
                <a:solidFill>
                  <a:schemeClr val="bg1"/>
                </a:solidFill>
              </a:rPr>
              <a:t>Other than push and pull, all actions can be performed very quickly, since it is the hard drive, and not the remote server that is accessed every time.</a:t>
            </a:r>
          </a:p>
          <a:p>
            <a:pPr marL="457200" indent="-457200">
              <a:spcBef>
                <a:spcPts val="600"/>
              </a:spcBef>
              <a:spcAft>
                <a:spcPts val="300"/>
              </a:spcAft>
              <a:buClr>
                <a:schemeClr val="bg1"/>
              </a:buClr>
              <a:buFont typeface="Wingdings 3" panose="05040102010807070707" pitchFamily="18" charset="2"/>
              <a:buChar char=""/>
            </a:pPr>
            <a:r>
              <a:rPr lang="en-US" sz="1800" dirty="0" err="1">
                <a:solidFill>
                  <a:schemeClr val="bg1"/>
                </a:solidFill>
              </a:rPr>
              <a:t>Changesets</a:t>
            </a:r>
            <a:r>
              <a:rPr lang="en-US" sz="1800" dirty="0">
                <a:solidFill>
                  <a:schemeClr val="bg1"/>
                </a:solidFill>
              </a:rPr>
              <a:t> can be committed to the local repository first and then a group of these </a:t>
            </a:r>
            <a:r>
              <a:rPr lang="en-US" sz="1800" dirty="0" err="1">
                <a:solidFill>
                  <a:schemeClr val="bg1"/>
                </a:solidFill>
              </a:rPr>
              <a:t>changesets</a:t>
            </a:r>
            <a:r>
              <a:rPr lang="en-US" sz="1800" dirty="0">
                <a:solidFill>
                  <a:schemeClr val="bg1"/>
                </a:solidFill>
              </a:rPr>
              <a:t> can be pushed to the central repository in a single shot.</a:t>
            </a:r>
          </a:p>
          <a:p>
            <a:pPr marL="457200" indent="-457200">
              <a:spcBef>
                <a:spcPts val="600"/>
              </a:spcBef>
              <a:spcAft>
                <a:spcPts val="300"/>
              </a:spcAft>
              <a:buClr>
                <a:schemeClr val="bg1"/>
              </a:buClr>
              <a:buFont typeface="Wingdings 3" panose="05040102010807070707" pitchFamily="18" charset="2"/>
              <a:buChar char=""/>
            </a:pPr>
            <a:r>
              <a:rPr lang="en-US" sz="1800" dirty="0">
                <a:solidFill>
                  <a:schemeClr val="bg1"/>
                </a:solidFill>
              </a:rPr>
              <a:t>Only the pushing and pulling activities need internet connectivity; everything else can be managed locally.</a:t>
            </a:r>
          </a:p>
          <a:p>
            <a:pPr marL="457200" indent="-457200">
              <a:spcBef>
                <a:spcPts val="600"/>
              </a:spcBef>
              <a:spcAft>
                <a:spcPts val="300"/>
              </a:spcAft>
              <a:buClr>
                <a:schemeClr val="bg1"/>
              </a:buClr>
              <a:buFont typeface="Wingdings 3" panose="05040102010807070707" pitchFamily="18" charset="2"/>
              <a:buChar char=""/>
            </a:pPr>
            <a:r>
              <a:rPr lang="en-US" sz="1800" dirty="0">
                <a:solidFill>
                  <a:schemeClr val="bg1"/>
                </a:solidFill>
              </a:rPr>
              <a:t>Every developer has a complete copy of the entire repository and the impact any change can be checked locally before the code is pushed to the central repository.</a:t>
            </a:r>
          </a:p>
          <a:p>
            <a:pPr marL="457200" indent="-457200">
              <a:spcBef>
                <a:spcPts val="600"/>
              </a:spcBef>
              <a:spcAft>
                <a:spcPts val="300"/>
              </a:spcAft>
              <a:buClr>
                <a:schemeClr val="bg1"/>
              </a:buClr>
              <a:buFont typeface="Wingdings 3" panose="05040102010807070707" pitchFamily="18" charset="2"/>
              <a:buChar char=""/>
            </a:pPr>
            <a:r>
              <a:rPr lang="en-US" sz="1800" dirty="0">
                <a:solidFill>
                  <a:schemeClr val="bg1"/>
                </a:solidFill>
              </a:rPr>
              <a:t>DVCS is built to handle changes efficiently, since every change has a Global Unique Identifier (GUID) that makes it easy to track.</a:t>
            </a:r>
          </a:p>
          <a:p>
            <a:pPr marL="457200" indent="-457200">
              <a:spcBef>
                <a:spcPts val="600"/>
              </a:spcBef>
              <a:spcAft>
                <a:spcPts val="300"/>
              </a:spcAft>
              <a:buClr>
                <a:schemeClr val="bg1"/>
              </a:buClr>
              <a:buFont typeface="Wingdings 3" panose="05040102010807070707" pitchFamily="18" charset="2"/>
              <a:buChar char=""/>
            </a:pPr>
            <a:r>
              <a:rPr lang="en-US" sz="1800" dirty="0">
                <a:solidFill>
                  <a:schemeClr val="bg1"/>
                </a:solidFill>
              </a:rPr>
              <a:t>Tasks like branching and merging can be done with ease, since every developer has their own branch and every shared change is like reverse integration</a:t>
            </a:r>
          </a:p>
          <a:p>
            <a:pPr marL="457200" indent="-457200">
              <a:spcBef>
                <a:spcPts val="600"/>
              </a:spcBef>
              <a:spcAft>
                <a:spcPts val="300"/>
              </a:spcAft>
              <a:buClr>
                <a:schemeClr val="bg1"/>
              </a:buClr>
              <a:buFont typeface="Wingdings 3" panose="05040102010807070707" pitchFamily="18" charset="2"/>
              <a:buChar char=""/>
            </a:pPr>
            <a:r>
              <a:rPr lang="en-US" sz="1800" dirty="0">
                <a:solidFill>
                  <a:schemeClr val="bg1"/>
                </a:solidFill>
              </a:rPr>
              <a:t>DVCS is very easy to manage compared to CVCS.</a:t>
            </a:r>
          </a:p>
        </p:txBody>
      </p:sp>
      <p:sp>
        <p:nvSpPr>
          <p:cNvPr id="5" name="Shape 365"/>
          <p:cNvSpPr txBox="1"/>
          <p:nvPr/>
        </p:nvSpPr>
        <p:spPr>
          <a:xfrm rot="16200000">
            <a:off x="-1566505" y="3590523"/>
            <a:ext cx="4161710" cy="605990"/>
          </a:xfrm>
          <a:prstGeom prst="roundRect">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lvl="0" algn="ctr">
              <a:lnSpc>
                <a:spcPct val="90000"/>
              </a:lnSpc>
            </a:pPr>
            <a:r>
              <a:rPr lang="en-IN" sz="1800" b="1" dirty="0">
                <a:solidFill>
                  <a:schemeClr val="tx1"/>
                </a:solidFill>
              </a:rPr>
              <a:t>Advantages </a:t>
            </a:r>
            <a:endParaRPr lang="en-IN" sz="1800" b="1" dirty="0">
              <a:solidFill>
                <a:schemeClr val="tx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p:txBody>
          <a:bodyPr/>
          <a:lstStyle/>
          <a:p>
            <a:r>
              <a:rPr lang="en-US"/>
              <a:t>2.3 Private Workspace</a:t>
            </a:r>
          </a:p>
        </p:txBody>
      </p:sp>
      <p:sp>
        <p:nvSpPr>
          <p:cNvPr id="112" name="Google Shape;112;p22"/>
          <p:cNvSpPr txBox="1">
            <a:spLocks noGrp="1"/>
          </p:cNvSpPr>
          <p:nvPr>
            <p:ph type="body" idx="2"/>
          </p:nvPr>
        </p:nvSpPr>
        <p:spPr/>
        <p:txBody>
          <a:bodyPr/>
          <a:lstStyle/>
          <a:p>
            <a:r>
              <a:rPr lang="en-US"/>
              <a:t> </a:t>
            </a:r>
            <a:endParaRPr lang="en-US" dirty="0"/>
          </a:p>
        </p:txBody>
      </p:sp>
      <p:sp>
        <p:nvSpPr>
          <p:cNvPr id="4" name="Rounded Rectangle 3"/>
          <p:cNvSpPr/>
          <p:nvPr/>
        </p:nvSpPr>
        <p:spPr>
          <a:xfrm>
            <a:off x="644979" y="2000205"/>
            <a:ext cx="10934700" cy="3600495"/>
          </a:xfrm>
          <a:prstGeom prst="roundRect">
            <a:avLst>
              <a:gd name="adj" fmla="val 509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DVCS offers each developer a private copy of the complete repository.</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By giving developers a private copy of the entire repository, the DVCS opens up much more flexibility for the kind of things they can do in their private workspace.</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With DVCS, a developer can do frequent commits as often as they want to.</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This option proves advantageous for a solitary developer, who never has to worry about coordinating with others and managing the maintenance overhead.</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With private workspace, one can commit incomplete functionality regularly to the local repository to check point without affecting other users.</a:t>
            </a:r>
          </a:p>
        </p:txBody>
      </p:sp>
      <p:sp>
        <p:nvSpPr>
          <p:cNvPr id="5" name="Rounded Rectangle 4"/>
          <p:cNvSpPr/>
          <p:nvPr/>
        </p:nvSpPr>
        <p:spPr>
          <a:xfrm>
            <a:off x="339264" y="1438301"/>
            <a:ext cx="10822222" cy="886662"/>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Following are the key details of a private workspace: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23"/>
          <p:cNvSpPr txBox="1">
            <a:spLocks noGrp="1"/>
          </p:cNvSpPr>
          <p:nvPr>
            <p:ph type="title"/>
          </p:nvPr>
        </p:nvSpPr>
        <p:spPr/>
        <p:txBody>
          <a:bodyPr/>
          <a:lstStyle/>
          <a:p>
            <a:r>
              <a:rPr lang="en-US"/>
              <a:t>2.4 Easier Merging</a:t>
            </a:r>
          </a:p>
        </p:txBody>
      </p:sp>
      <p:sp>
        <p:nvSpPr>
          <p:cNvPr id="117" name="Google Shape;117;p23"/>
          <p:cNvSpPr txBox="1">
            <a:spLocks noGrp="1"/>
          </p:cNvSpPr>
          <p:nvPr>
            <p:ph type="body" idx="2"/>
          </p:nvPr>
        </p:nvSpPr>
        <p:spPr/>
        <p:txBody>
          <a:bodyPr/>
          <a:lstStyle/>
          <a:p>
            <a:r>
              <a:rPr lang="en-US"/>
              <a:t> </a:t>
            </a:r>
            <a:endParaRPr lang="en-US" dirty="0"/>
          </a:p>
        </p:txBody>
      </p:sp>
      <p:sp>
        <p:nvSpPr>
          <p:cNvPr id="4" name="Rounded Rectangle 3"/>
          <p:cNvSpPr/>
          <p:nvPr/>
        </p:nvSpPr>
        <p:spPr>
          <a:xfrm>
            <a:off x="644979" y="2000205"/>
            <a:ext cx="10934700" cy="3124245"/>
          </a:xfrm>
          <a:prstGeom prst="roundRect">
            <a:avLst>
              <a:gd name="adj" fmla="val 509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Branching is generally an easy thing to do, but merging is not.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People using a CVCS tend to avoid branching because most of those centralized tools aren’t very good at merging.</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Merging in a DVCS is less error-prone, since they keep the developer’s changes distinct from the intended merge in order to get the changes committed.</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DVCS deals with whole-tree branches, not directory branches. The path names in the tree are independent of the branch. This improves interoperability with other tools.</a:t>
            </a:r>
          </a:p>
        </p:txBody>
      </p:sp>
      <p:sp>
        <p:nvSpPr>
          <p:cNvPr id="5" name="Rounded Rectangle 4"/>
          <p:cNvSpPr/>
          <p:nvPr/>
        </p:nvSpPr>
        <p:spPr>
          <a:xfrm>
            <a:off x="339264" y="1438301"/>
            <a:ext cx="10822222" cy="886662"/>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Following are the key details of merging: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p:txBody>
          <a:bodyPr/>
          <a:lstStyle/>
          <a:p>
            <a:r>
              <a:rPr lang="en-US" dirty="0"/>
              <a:t>2.5 Easy to Scale Horizontally</a:t>
            </a:r>
          </a:p>
        </p:txBody>
      </p:sp>
      <p:sp>
        <p:nvSpPr>
          <p:cNvPr id="124" name="Google Shape;124;p24"/>
          <p:cNvSpPr txBox="1">
            <a:spLocks noGrp="1"/>
          </p:cNvSpPr>
          <p:nvPr>
            <p:ph type="body" idx="2"/>
          </p:nvPr>
        </p:nvSpPr>
        <p:spPr/>
        <p:txBody>
          <a:bodyPr/>
          <a:lstStyle/>
          <a:p>
            <a:r>
              <a:rPr lang="en-US"/>
              <a:t> </a:t>
            </a:r>
            <a:endParaRPr lang="en-US" dirty="0"/>
          </a:p>
        </p:txBody>
      </p:sp>
      <p:sp>
        <p:nvSpPr>
          <p:cNvPr id="8" name="Rounded Rectangle 7"/>
          <p:cNvSpPr/>
          <p:nvPr/>
        </p:nvSpPr>
        <p:spPr>
          <a:xfrm>
            <a:off x="644979" y="2000205"/>
            <a:ext cx="10934700" cy="3048045"/>
          </a:xfrm>
          <a:prstGeom prst="roundRect">
            <a:avLst>
              <a:gd name="adj" fmla="val 509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A DVCS has much more modest hardware requirements for a central server.</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Users don’t interact with the server unless they need to push or pull.</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All the heavy lifting happens on the client side so the server hardware can be very simple indeed.</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With a DVCS, it is also possible to scale the central server by turning it into a server farm.</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Instead of one large server machine, you can add capacity by adding more small server machines, using scripts to keep them all in sync with each other.</a:t>
            </a:r>
          </a:p>
        </p:txBody>
      </p:sp>
      <p:sp>
        <p:nvSpPr>
          <p:cNvPr id="9" name="Rounded Rectangle 8"/>
          <p:cNvSpPr/>
          <p:nvPr/>
        </p:nvSpPr>
        <p:spPr>
          <a:xfrm>
            <a:off x="339264" y="1438301"/>
            <a:ext cx="10822222" cy="886662"/>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Easy to Scale Horizontally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p:txBody>
          <a:bodyPr/>
          <a:lstStyle/>
          <a:p>
            <a:r>
              <a:rPr lang="en-US" dirty="0"/>
              <a:t>2.6 Disadvantages of Distributed Version Control System</a:t>
            </a:r>
          </a:p>
        </p:txBody>
      </p:sp>
      <p:sp>
        <p:nvSpPr>
          <p:cNvPr id="130" name="Google Shape;130;p25"/>
          <p:cNvSpPr txBox="1">
            <a:spLocks noGrp="1"/>
          </p:cNvSpPr>
          <p:nvPr>
            <p:ph type="body" idx="2"/>
          </p:nvPr>
        </p:nvSpPr>
        <p:spPr>
          <a:xfrm>
            <a:off x="514350" y="1304995"/>
            <a:ext cx="10344150" cy="4840828"/>
          </a:xfrm>
        </p:spPr>
        <p:txBody>
          <a:bodyPr/>
          <a:lstStyle/>
          <a:p>
            <a:r>
              <a:rPr lang="en-US" dirty="0"/>
              <a:t> </a:t>
            </a:r>
          </a:p>
        </p:txBody>
      </p:sp>
      <p:sp>
        <p:nvSpPr>
          <p:cNvPr id="5" name="Shape 364"/>
          <p:cNvSpPr/>
          <p:nvPr/>
        </p:nvSpPr>
        <p:spPr>
          <a:xfrm>
            <a:off x="514350" y="1570593"/>
            <a:ext cx="11374656" cy="3773059"/>
          </a:xfrm>
          <a:prstGeom prst="roundRect">
            <a:avLst>
              <a:gd name="adj" fmla="val 4683"/>
            </a:avLst>
          </a:prstGeom>
          <a:solidFill>
            <a:srgbClr val="44546A"/>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ctr" anchorCtr="0">
            <a:noAutofit/>
          </a:bodyPr>
          <a:lstStyle/>
          <a:p>
            <a:pPr>
              <a:spcBef>
                <a:spcPts val="600"/>
              </a:spcBef>
              <a:spcAft>
                <a:spcPts val="300"/>
              </a:spcAft>
              <a:buClr>
                <a:schemeClr val="bg1"/>
              </a:buClr>
            </a:pPr>
            <a:r>
              <a:rPr lang="en-US" sz="1800" dirty="0">
                <a:solidFill>
                  <a:schemeClr val="bg1"/>
                </a:solidFill>
              </a:rPr>
              <a:t>Following are the disadvantages of DVCS:</a:t>
            </a:r>
          </a:p>
          <a:p>
            <a:pPr marL="457200" indent="-457200">
              <a:spcBef>
                <a:spcPts val="600"/>
              </a:spcBef>
              <a:spcAft>
                <a:spcPts val="300"/>
              </a:spcAft>
              <a:buClr>
                <a:schemeClr val="bg1"/>
              </a:buClr>
              <a:buFont typeface="Wingdings 3" panose="05040102010807070707" pitchFamily="18" charset="2"/>
              <a:buChar char=""/>
            </a:pPr>
            <a:r>
              <a:rPr lang="en-US" sz="1800" dirty="0">
                <a:solidFill>
                  <a:schemeClr val="bg1"/>
                </a:solidFill>
              </a:rPr>
              <a:t>With many projects, large binary files that are difficult to compress, will occupy more space.</a:t>
            </a:r>
          </a:p>
          <a:p>
            <a:pPr marL="457200" indent="-457200">
              <a:spcBef>
                <a:spcPts val="600"/>
              </a:spcBef>
              <a:spcAft>
                <a:spcPts val="300"/>
              </a:spcAft>
              <a:buClr>
                <a:schemeClr val="bg1"/>
              </a:buClr>
              <a:buFont typeface="Wingdings 3" panose="05040102010807070707" pitchFamily="18" charset="2"/>
              <a:buChar char=""/>
            </a:pPr>
            <a:r>
              <a:rPr lang="en-US" sz="1800" dirty="0">
                <a:solidFill>
                  <a:schemeClr val="bg1"/>
                </a:solidFill>
              </a:rPr>
              <a:t>Projects with a long history, i.e., a large number of </a:t>
            </a:r>
            <a:r>
              <a:rPr lang="en-US" sz="1800" dirty="0" err="1">
                <a:solidFill>
                  <a:schemeClr val="bg1"/>
                </a:solidFill>
              </a:rPr>
              <a:t>changesets</a:t>
            </a:r>
            <a:r>
              <a:rPr lang="en-US" sz="1800" dirty="0">
                <a:solidFill>
                  <a:schemeClr val="bg1"/>
                </a:solidFill>
              </a:rPr>
              <a:t> may take a lot of time and occupy more disk space.</a:t>
            </a:r>
          </a:p>
          <a:p>
            <a:pPr marL="457200" indent="-457200">
              <a:spcBef>
                <a:spcPts val="600"/>
              </a:spcBef>
              <a:spcAft>
                <a:spcPts val="300"/>
              </a:spcAft>
              <a:buClr>
                <a:schemeClr val="bg1"/>
              </a:buClr>
              <a:buFont typeface="Wingdings 3" panose="05040102010807070707" pitchFamily="18" charset="2"/>
              <a:buChar char=""/>
            </a:pPr>
            <a:r>
              <a:rPr lang="en-US" sz="1800" dirty="0">
                <a:solidFill>
                  <a:schemeClr val="bg1"/>
                </a:solidFill>
              </a:rPr>
              <a:t>With DVCS, a backup is still needed, since the latest updated version may not be available to all the developers.</a:t>
            </a:r>
          </a:p>
          <a:p>
            <a:pPr marL="457200" indent="-457200">
              <a:spcBef>
                <a:spcPts val="600"/>
              </a:spcBef>
              <a:spcAft>
                <a:spcPts val="300"/>
              </a:spcAft>
              <a:buClr>
                <a:schemeClr val="bg1"/>
              </a:buClr>
              <a:buFont typeface="Wingdings 3" panose="05040102010807070707" pitchFamily="18" charset="2"/>
              <a:buChar char=""/>
            </a:pPr>
            <a:r>
              <a:rPr lang="en-US" sz="1800" dirty="0">
                <a:solidFill>
                  <a:schemeClr val="bg1"/>
                </a:solidFill>
              </a:rPr>
              <a:t>Though DVCS doesn’t prevent having a central server, not having a central server might cause confusions in identifying the right recent version.</a:t>
            </a:r>
          </a:p>
          <a:p>
            <a:pPr marL="457200" indent="-457200">
              <a:spcBef>
                <a:spcPts val="600"/>
              </a:spcBef>
              <a:spcAft>
                <a:spcPts val="300"/>
              </a:spcAft>
              <a:buClr>
                <a:schemeClr val="bg1"/>
              </a:buClr>
              <a:buFont typeface="Wingdings 3" panose="05040102010807070707" pitchFamily="18" charset="2"/>
              <a:buChar char=""/>
            </a:pPr>
            <a:r>
              <a:rPr lang="en-US" sz="1800" dirty="0">
                <a:solidFill>
                  <a:schemeClr val="bg1"/>
                </a:solidFill>
              </a:rPr>
              <a:t>Though every repo has its own revision numbers, releases have to be tagged with appropriate names to avoid confusions.</a:t>
            </a:r>
          </a:p>
        </p:txBody>
      </p:sp>
      <p:sp>
        <p:nvSpPr>
          <p:cNvPr id="6" name="Shape 365"/>
          <p:cNvSpPr txBox="1"/>
          <p:nvPr/>
        </p:nvSpPr>
        <p:spPr>
          <a:xfrm rot="16200000">
            <a:off x="-906902" y="3227666"/>
            <a:ext cx="2842505" cy="605990"/>
          </a:xfrm>
          <a:prstGeom prst="roundRect">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lvl="0" algn="ctr">
              <a:lnSpc>
                <a:spcPct val="90000"/>
              </a:lnSpc>
            </a:pPr>
            <a:r>
              <a:rPr lang="en-IN" sz="1800" b="1" dirty="0">
                <a:solidFill>
                  <a:schemeClr val="tx1"/>
                </a:solidFill>
              </a:rPr>
              <a:t>Disadvantages</a:t>
            </a:r>
            <a:endParaRPr lang="en-IN" sz="1800" b="1" dirty="0">
              <a:solidFill>
                <a:schemeClr val="tx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p:txBody>
          <a:bodyPr/>
          <a:lstStyle/>
          <a:p>
            <a:r>
              <a:rPr lang="en-US" dirty="0"/>
              <a:t>What did You Grasp?</a:t>
            </a:r>
          </a:p>
        </p:txBody>
      </p:sp>
      <p:sp>
        <p:nvSpPr>
          <p:cNvPr id="136" name="Google Shape;136;p26"/>
          <p:cNvSpPr txBox="1">
            <a:spLocks noGrp="1"/>
          </p:cNvSpPr>
          <p:nvPr>
            <p:ph type="body" sz="quarter" idx="26"/>
          </p:nvPr>
        </p:nvSpPr>
        <p:spPr/>
        <p:txBody>
          <a:bodyPr/>
          <a:lstStyle/>
          <a:p>
            <a:r>
              <a:rPr lang="en-US" dirty="0"/>
              <a:t>Which of the following statements is true?</a:t>
            </a:r>
          </a:p>
          <a:p>
            <a:pPr lvl="1"/>
            <a:r>
              <a:rPr lang="en-US" dirty="0"/>
              <a:t>In a DVCS, the central server is accessed every time an update is done to the code</a:t>
            </a:r>
          </a:p>
          <a:p>
            <a:pPr lvl="1"/>
            <a:r>
              <a:rPr lang="en-US" dirty="0"/>
              <a:t>Push and pull activities in a DVCS require internet connectivity</a:t>
            </a:r>
          </a:p>
          <a:p>
            <a:pPr lvl="1"/>
            <a:r>
              <a:rPr lang="en-US" dirty="0"/>
              <a:t>Merging in a DVCS is hard compared to CVCS</a:t>
            </a:r>
          </a:p>
          <a:p>
            <a:pPr lvl="1"/>
            <a:r>
              <a:rPr lang="en-US" dirty="0"/>
              <a:t>The idea of private workspace is unique to DVCS</a:t>
            </a:r>
          </a:p>
          <a:p>
            <a:pPr lvl="1"/>
            <a:endParaRPr lang="en-US" dirty="0"/>
          </a:p>
          <a:p>
            <a:r>
              <a:rPr lang="en-US" dirty="0"/>
              <a:t>State True or False.</a:t>
            </a:r>
          </a:p>
          <a:p>
            <a:pPr marL="347663" indent="0">
              <a:buNone/>
            </a:pPr>
            <a:r>
              <a:rPr lang="en-US" dirty="0"/>
              <a:t>Having a central server is still possible with DVCS.</a:t>
            </a:r>
          </a:p>
          <a:p>
            <a:pPr lvl="1"/>
            <a:r>
              <a:rPr lang="en-US" dirty="0"/>
              <a:t>True</a:t>
            </a:r>
          </a:p>
          <a:p>
            <a:pPr lvl="1"/>
            <a:r>
              <a:rPr lang="en-US" dirty="0"/>
              <a: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71" name="Rounded Rectangle 170"/>
          <p:cNvSpPr/>
          <p:nvPr/>
        </p:nvSpPr>
        <p:spPr>
          <a:xfrm>
            <a:off x="6655157" y="1739896"/>
            <a:ext cx="3626746" cy="4483100"/>
          </a:xfrm>
          <a:prstGeom prst="roundRect">
            <a:avLst>
              <a:gd name="adj" fmla="val 2692"/>
            </a:avLst>
          </a:prstGeom>
          <a:solidFill>
            <a:schemeClr val="bg1"/>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6927720" y="3355969"/>
            <a:ext cx="3081623" cy="423771"/>
          </a:xfrm>
          <a:prstGeom prst="roundRect">
            <a:avLst/>
          </a:prstGeom>
          <a:solidFill>
            <a:schemeClr val="accent6">
              <a:lumMod val="40000"/>
              <a:lumOff val="60000"/>
            </a:schemeClr>
          </a:solidFill>
        </p:spPr>
        <p:txBody>
          <a:bodyPr wrap="square" rtlCol="0" anchor="ctr">
            <a:noAutofit/>
          </a:bodyPr>
          <a:lstStyle/>
          <a:p>
            <a:r>
              <a:rPr lang="en-US" sz="1100" dirty="0"/>
              <a:t>Optional</a:t>
            </a:r>
          </a:p>
        </p:txBody>
      </p:sp>
      <p:sp>
        <p:nvSpPr>
          <p:cNvPr id="141" name="Google Shape;141;p27"/>
          <p:cNvSpPr txBox="1">
            <a:spLocks noGrp="1"/>
          </p:cNvSpPr>
          <p:nvPr>
            <p:ph type="title"/>
          </p:nvPr>
        </p:nvSpPr>
        <p:spPr/>
        <p:txBody>
          <a:bodyPr/>
          <a:lstStyle/>
          <a:p>
            <a:r>
              <a:rPr lang="en-US"/>
              <a:t>3.1 Centralized vs Distributed Version Control Systems</a:t>
            </a:r>
          </a:p>
        </p:txBody>
      </p:sp>
      <p:sp>
        <p:nvSpPr>
          <p:cNvPr id="142" name="Google Shape;142;p27"/>
          <p:cNvSpPr txBox="1">
            <a:spLocks noGrp="1"/>
          </p:cNvSpPr>
          <p:nvPr>
            <p:ph type="body" idx="2"/>
          </p:nvPr>
        </p:nvSpPr>
        <p:spPr>
          <a:xfrm>
            <a:off x="514350" y="1304995"/>
            <a:ext cx="11184163" cy="4840828"/>
          </a:xfrm>
        </p:spPr>
        <p:txBody>
          <a:bodyPr/>
          <a:lstStyle/>
          <a:p>
            <a:r>
              <a:rPr lang="en-US" dirty="0"/>
              <a:t>The following picture highlights the difference between centralized and distributed version control systems.</a:t>
            </a:r>
          </a:p>
        </p:txBody>
      </p:sp>
      <p:sp>
        <p:nvSpPr>
          <p:cNvPr id="144" name="Google Shape;144;p27"/>
          <p:cNvSpPr txBox="1"/>
          <p:nvPr/>
        </p:nvSpPr>
        <p:spPr>
          <a:xfrm>
            <a:off x="76200" y="6217500"/>
            <a:ext cx="2359600" cy="363200"/>
          </a:xfrm>
          <a:prstGeom prst="rect">
            <a:avLst/>
          </a:prstGeom>
          <a:noFill/>
          <a:ln>
            <a:noFill/>
          </a:ln>
        </p:spPr>
        <p:txBody>
          <a:bodyPr spcFirstLastPara="1" wrap="square" lIns="121900" tIns="121900" rIns="121900" bIns="121900" anchor="t" anchorCtr="0">
            <a:noAutofit/>
          </a:bodyPr>
          <a:lstStyle/>
          <a:p>
            <a:r>
              <a:rPr lang="en" sz="900" i="1" dirty="0"/>
              <a:t>source: Scriptcrunch</a:t>
            </a:r>
            <a:endParaRPr sz="900" i="1" dirty="0"/>
          </a:p>
        </p:txBody>
      </p:sp>
      <p:cxnSp>
        <p:nvCxnSpPr>
          <p:cNvPr id="112" name="Straight Arrow Connector 111"/>
          <p:cNvCxnSpPr/>
          <p:nvPr/>
        </p:nvCxnSpPr>
        <p:spPr>
          <a:xfrm flipV="1">
            <a:off x="8128408" y="2948124"/>
            <a:ext cx="0" cy="1609872"/>
          </a:xfrm>
          <a:prstGeom prst="straightConnector1">
            <a:avLst/>
          </a:prstGeom>
          <a:ln w="38100">
            <a:solidFill>
              <a:srgbClr val="0EC07D"/>
            </a:solidFill>
            <a:tailEnd type="triangle"/>
          </a:ln>
        </p:spPr>
        <p:style>
          <a:lnRef idx="1">
            <a:schemeClr val="accent1"/>
          </a:lnRef>
          <a:fillRef idx="0">
            <a:schemeClr val="accent1"/>
          </a:fillRef>
          <a:effectRef idx="0">
            <a:schemeClr val="accent1"/>
          </a:effectRef>
          <a:fontRef idx="minor">
            <a:schemeClr val="tx1"/>
          </a:fontRef>
        </p:style>
      </p:cxnSp>
      <p:grpSp>
        <p:nvGrpSpPr>
          <p:cNvPr id="126" name="Group 125"/>
          <p:cNvGrpSpPr/>
          <p:nvPr/>
        </p:nvGrpSpPr>
        <p:grpSpPr>
          <a:xfrm>
            <a:off x="7477510" y="4171114"/>
            <a:ext cx="2433724" cy="1964755"/>
            <a:chOff x="1352465" y="3879122"/>
            <a:chExt cx="2390974" cy="2028704"/>
          </a:xfrm>
        </p:grpSpPr>
        <p:pic>
          <p:nvPicPr>
            <p:cNvPr id="127" name="Picture 126"/>
            <p:cNvPicPr>
              <a:picLocks noChangeAspect="1"/>
            </p:cNvPicPr>
            <p:nvPr/>
          </p:nvPicPr>
          <p:blipFill>
            <a:blip r:embed="rId3"/>
            <a:stretch>
              <a:fillRect/>
            </a:stretch>
          </p:blipFill>
          <p:spPr>
            <a:xfrm>
              <a:off x="1352465" y="3879122"/>
              <a:ext cx="2390974" cy="2028704"/>
            </a:xfrm>
            <a:prstGeom prst="rect">
              <a:avLst/>
            </a:prstGeom>
          </p:spPr>
        </p:pic>
        <p:sp>
          <p:nvSpPr>
            <p:cNvPr id="128" name="Rectangle 127"/>
            <p:cNvSpPr/>
            <p:nvPr/>
          </p:nvSpPr>
          <p:spPr>
            <a:xfrm>
              <a:off x="1801787" y="4041395"/>
              <a:ext cx="1482117" cy="1087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Rounded Rectangle 128"/>
          <p:cNvSpPr/>
          <p:nvPr/>
        </p:nvSpPr>
        <p:spPr>
          <a:xfrm>
            <a:off x="7693738" y="3428457"/>
            <a:ext cx="820420" cy="272415"/>
          </a:xfrm>
          <a:prstGeom prst="roundRect">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600" dirty="0"/>
              <a:t>Push</a:t>
            </a:r>
          </a:p>
        </p:txBody>
      </p:sp>
      <p:cxnSp>
        <p:nvCxnSpPr>
          <p:cNvPr id="130" name="Straight Arrow Connector 129"/>
          <p:cNvCxnSpPr/>
          <p:nvPr/>
        </p:nvCxnSpPr>
        <p:spPr>
          <a:xfrm flipV="1">
            <a:off x="9258071" y="2930958"/>
            <a:ext cx="0" cy="1240156"/>
          </a:xfrm>
          <a:prstGeom prst="straightConnector1">
            <a:avLst/>
          </a:prstGeom>
          <a:ln w="38100">
            <a:solidFill>
              <a:srgbClr val="0EC07D"/>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4" name="Group 133"/>
          <p:cNvGrpSpPr/>
          <p:nvPr/>
        </p:nvGrpSpPr>
        <p:grpSpPr>
          <a:xfrm>
            <a:off x="7647946" y="4289971"/>
            <a:ext cx="1012541" cy="496042"/>
            <a:chOff x="1931142" y="4264850"/>
            <a:chExt cx="1509694" cy="739597"/>
          </a:xfrm>
        </p:grpSpPr>
        <p:sp>
          <p:nvSpPr>
            <p:cNvPr id="135" name="Rounded Rectangle 134"/>
            <p:cNvSpPr/>
            <p:nvPr/>
          </p:nvSpPr>
          <p:spPr>
            <a:xfrm>
              <a:off x="1931142" y="4264850"/>
              <a:ext cx="1509694" cy="739597"/>
            </a:xfrm>
            <a:prstGeom prst="roundRect">
              <a:avLst/>
            </a:prstGeom>
            <a:solidFill>
              <a:schemeClr val="bg1"/>
            </a:solidFill>
            <a:ln w="19050">
              <a:solidFill>
                <a:srgbClr val="303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 name="Picture 135"/>
            <p:cNvPicPr>
              <a:picLocks noChangeAspect="1"/>
            </p:cNvPicPr>
            <p:nvPr/>
          </p:nvPicPr>
          <p:blipFill>
            <a:blip r:embed="rId4"/>
            <a:stretch>
              <a:fillRect/>
            </a:stretch>
          </p:blipFill>
          <p:spPr>
            <a:xfrm>
              <a:off x="2507881" y="4351586"/>
              <a:ext cx="394157" cy="366002"/>
            </a:xfrm>
            <a:prstGeom prst="rect">
              <a:avLst/>
            </a:prstGeom>
            <a:ln w="19050">
              <a:noFill/>
            </a:ln>
          </p:spPr>
        </p:pic>
      </p:grpSp>
      <p:grpSp>
        <p:nvGrpSpPr>
          <p:cNvPr id="110" name="Group 109"/>
          <p:cNvGrpSpPr/>
          <p:nvPr/>
        </p:nvGrpSpPr>
        <p:grpSpPr>
          <a:xfrm>
            <a:off x="8732547" y="3428457"/>
            <a:ext cx="1201177" cy="272415"/>
            <a:chOff x="8036415" y="3806527"/>
            <a:chExt cx="1201177" cy="272415"/>
          </a:xfrm>
        </p:grpSpPr>
        <p:sp>
          <p:nvSpPr>
            <p:cNvPr id="131" name="Rounded Rectangle 130"/>
            <p:cNvSpPr/>
            <p:nvPr/>
          </p:nvSpPr>
          <p:spPr>
            <a:xfrm>
              <a:off x="8036415" y="3806527"/>
              <a:ext cx="1201177" cy="272415"/>
            </a:xfrm>
            <a:prstGeom prst="roundRect">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600" dirty="0"/>
                <a:t>Pull    Fetch</a:t>
              </a:r>
            </a:p>
          </p:txBody>
        </p:sp>
        <p:cxnSp>
          <p:nvCxnSpPr>
            <p:cNvPr id="109" name="Straight Connector 108"/>
            <p:cNvCxnSpPr/>
            <p:nvPr/>
          </p:nvCxnSpPr>
          <p:spPr>
            <a:xfrm>
              <a:off x="8586204" y="3806527"/>
              <a:ext cx="0" cy="2724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8766395" y="4281358"/>
            <a:ext cx="983612" cy="504656"/>
            <a:chOff x="7770471" y="4566831"/>
            <a:chExt cx="1509693" cy="774569"/>
          </a:xfrm>
        </p:grpSpPr>
        <p:sp>
          <p:nvSpPr>
            <p:cNvPr id="146" name="Rounded Rectangle 145"/>
            <p:cNvSpPr/>
            <p:nvPr/>
          </p:nvSpPr>
          <p:spPr>
            <a:xfrm>
              <a:off x="7770471" y="4566831"/>
              <a:ext cx="1509693" cy="774569"/>
            </a:xfrm>
            <a:prstGeom prst="roundRect">
              <a:avLst/>
            </a:prstGeom>
            <a:solidFill>
              <a:schemeClr val="bg1"/>
            </a:solidFill>
            <a:ln w="19050">
              <a:solidFill>
                <a:srgbClr val="303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Picture 137"/>
            <p:cNvPicPr>
              <a:picLocks noChangeAspect="1"/>
            </p:cNvPicPr>
            <p:nvPr/>
          </p:nvPicPr>
          <p:blipFill>
            <a:blip r:embed="rId5"/>
            <a:stretch>
              <a:fillRect/>
            </a:stretch>
          </p:blipFill>
          <p:spPr>
            <a:xfrm>
              <a:off x="8319553" y="4636226"/>
              <a:ext cx="384709" cy="390649"/>
            </a:xfrm>
            <a:prstGeom prst="rect">
              <a:avLst/>
            </a:prstGeom>
          </p:spPr>
        </p:pic>
      </p:grpSp>
      <p:sp>
        <p:nvSpPr>
          <p:cNvPr id="156" name="TextBox 155"/>
          <p:cNvSpPr txBox="1"/>
          <p:nvPr/>
        </p:nvSpPr>
        <p:spPr>
          <a:xfrm>
            <a:off x="8652682" y="4557449"/>
            <a:ext cx="1210587" cy="246221"/>
          </a:xfrm>
          <a:prstGeom prst="rect">
            <a:avLst/>
          </a:prstGeom>
          <a:noFill/>
        </p:spPr>
        <p:txBody>
          <a:bodyPr wrap="square" rtlCol="0">
            <a:spAutoFit/>
          </a:bodyPr>
          <a:lstStyle/>
          <a:p>
            <a:pPr algn="ctr"/>
            <a:r>
              <a:rPr lang="en-US" sz="1000" spc="-50" dirty="0"/>
              <a:t>Local Repository</a:t>
            </a:r>
          </a:p>
        </p:txBody>
      </p:sp>
      <p:sp>
        <p:nvSpPr>
          <p:cNvPr id="157" name="Rounded Rectangle 156"/>
          <p:cNvSpPr/>
          <p:nvPr/>
        </p:nvSpPr>
        <p:spPr>
          <a:xfrm>
            <a:off x="7610862" y="4903394"/>
            <a:ext cx="509416" cy="225136"/>
          </a:xfrm>
          <a:prstGeom prst="roundRect">
            <a:avLst>
              <a:gd name="adj" fmla="val 50000"/>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t>Revert</a:t>
            </a:r>
          </a:p>
        </p:txBody>
      </p:sp>
      <p:sp>
        <p:nvSpPr>
          <p:cNvPr id="158" name="Rounded Rectangle 157"/>
          <p:cNvSpPr/>
          <p:nvPr/>
        </p:nvSpPr>
        <p:spPr>
          <a:xfrm>
            <a:off x="8159932" y="4894686"/>
            <a:ext cx="509416" cy="225136"/>
          </a:xfrm>
          <a:prstGeom prst="roundRect">
            <a:avLst>
              <a:gd name="adj" fmla="val 50000"/>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t>Log</a:t>
            </a:r>
          </a:p>
        </p:txBody>
      </p:sp>
      <p:sp>
        <p:nvSpPr>
          <p:cNvPr id="159" name="Rounded Rectangle 158"/>
          <p:cNvSpPr/>
          <p:nvPr/>
        </p:nvSpPr>
        <p:spPr>
          <a:xfrm>
            <a:off x="8709002" y="4903394"/>
            <a:ext cx="509416" cy="225136"/>
          </a:xfrm>
          <a:prstGeom prst="roundRect">
            <a:avLst>
              <a:gd name="adj" fmla="val 50000"/>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t>Status</a:t>
            </a:r>
          </a:p>
        </p:txBody>
      </p:sp>
      <p:sp>
        <p:nvSpPr>
          <p:cNvPr id="160" name="Rounded Rectangle 159"/>
          <p:cNvSpPr/>
          <p:nvPr/>
        </p:nvSpPr>
        <p:spPr>
          <a:xfrm>
            <a:off x="9258071" y="4903394"/>
            <a:ext cx="509416" cy="225136"/>
          </a:xfrm>
          <a:prstGeom prst="roundRect">
            <a:avLst>
              <a:gd name="adj" fmla="val 50000"/>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t>Branch</a:t>
            </a:r>
          </a:p>
        </p:txBody>
      </p:sp>
      <p:sp>
        <p:nvSpPr>
          <p:cNvPr id="161" name="Rounded Rectangle 160"/>
          <p:cNvSpPr/>
          <p:nvPr/>
        </p:nvSpPr>
        <p:spPr>
          <a:xfrm>
            <a:off x="7618677" y="5162792"/>
            <a:ext cx="509416" cy="225136"/>
          </a:xfrm>
          <a:prstGeom prst="roundRect">
            <a:avLst>
              <a:gd name="adj" fmla="val 50000"/>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t>Merge</a:t>
            </a:r>
          </a:p>
        </p:txBody>
      </p:sp>
      <p:sp>
        <p:nvSpPr>
          <p:cNvPr id="162" name="Rounded Rectangle 161"/>
          <p:cNvSpPr/>
          <p:nvPr/>
        </p:nvSpPr>
        <p:spPr>
          <a:xfrm>
            <a:off x="8163022" y="5162792"/>
            <a:ext cx="509416" cy="225136"/>
          </a:xfrm>
          <a:prstGeom prst="roundRect">
            <a:avLst>
              <a:gd name="adj" fmla="val 50000"/>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t>Blame</a:t>
            </a:r>
          </a:p>
        </p:txBody>
      </p:sp>
      <p:sp>
        <p:nvSpPr>
          <p:cNvPr id="163" name="Rounded Rectangle 162"/>
          <p:cNvSpPr/>
          <p:nvPr/>
        </p:nvSpPr>
        <p:spPr>
          <a:xfrm>
            <a:off x="8718391" y="5162792"/>
            <a:ext cx="509416" cy="225136"/>
          </a:xfrm>
          <a:prstGeom prst="roundRect">
            <a:avLst>
              <a:gd name="adj" fmla="val 50000"/>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t>Commit</a:t>
            </a:r>
          </a:p>
        </p:txBody>
      </p:sp>
      <p:sp>
        <p:nvSpPr>
          <p:cNvPr id="165" name="Rounded Rectangle 164"/>
          <p:cNvSpPr/>
          <p:nvPr/>
        </p:nvSpPr>
        <p:spPr>
          <a:xfrm>
            <a:off x="8477725" y="6000124"/>
            <a:ext cx="406260" cy="27074"/>
          </a:xfrm>
          <a:prstGeom prst="roundRect">
            <a:avLst>
              <a:gd name="adj" fmla="val 5000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a:off x="8477725" y="5935066"/>
            <a:ext cx="406260" cy="27074"/>
          </a:xfrm>
          <a:prstGeom prst="roundRect">
            <a:avLst>
              <a:gd name="adj" fmla="val 50000"/>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2" name="Group 171"/>
          <p:cNvGrpSpPr/>
          <p:nvPr/>
        </p:nvGrpSpPr>
        <p:grpSpPr>
          <a:xfrm>
            <a:off x="1733806" y="1739896"/>
            <a:ext cx="4732268" cy="4483100"/>
            <a:chOff x="990600" y="1739896"/>
            <a:chExt cx="4732268" cy="4483100"/>
          </a:xfrm>
        </p:grpSpPr>
        <p:sp>
          <p:nvSpPr>
            <p:cNvPr id="169" name="Rounded Rectangle 168"/>
            <p:cNvSpPr/>
            <p:nvPr/>
          </p:nvSpPr>
          <p:spPr>
            <a:xfrm>
              <a:off x="990600" y="1739896"/>
              <a:ext cx="4732268" cy="4483100"/>
            </a:xfrm>
            <a:prstGeom prst="roundRect">
              <a:avLst>
                <a:gd name="adj" fmla="val 2692"/>
              </a:avLst>
            </a:prstGeom>
            <a:solidFill>
              <a:schemeClr val="bg1"/>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flipV="1">
              <a:off x="3118187" y="3567855"/>
              <a:ext cx="0" cy="899201"/>
            </a:xfrm>
            <a:prstGeom prst="straightConnector1">
              <a:avLst/>
            </a:prstGeom>
            <a:ln w="38100">
              <a:solidFill>
                <a:srgbClr val="0EC07D"/>
              </a:solidFill>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1660570" y="2862698"/>
              <a:ext cx="820420" cy="398843"/>
            </a:xfrm>
            <a:prstGeom prst="roundRect">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600" dirty="0"/>
                <a:t> Branch</a:t>
              </a:r>
            </a:p>
          </p:txBody>
        </p:sp>
        <p:sp>
          <p:nvSpPr>
            <p:cNvPr id="7" name="Rounded Rectangle 6"/>
            <p:cNvSpPr/>
            <p:nvPr/>
          </p:nvSpPr>
          <p:spPr>
            <a:xfrm>
              <a:off x="2323167" y="2290310"/>
              <a:ext cx="820420" cy="398843"/>
            </a:xfrm>
            <a:prstGeom prst="roundRect">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600" dirty="0"/>
                <a:t>Revert</a:t>
              </a:r>
            </a:p>
          </p:txBody>
        </p:sp>
        <p:sp>
          <p:nvSpPr>
            <p:cNvPr id="8" name="Rounded Rectangle 7"/>
            <p:cNvSpPr/>
            <p:nvPr/>
          </p:nvSpPr>
          <p:spPr>
            <a:xfrm>
              <a:off x="3242939" y="1852379"/>
              <a:ext cx="820420" cy="398843"/>
            </a:xfrm>
            <a:prstGeom prst="roundRect">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600" dirty="0"/>
                <a:t>Log</a:t>
              </a:r>
            </a:p>
          </p:txBody>
        </p:sp>
        <p:sp>
          <p:nvSpPr>
            <p:cNvPr id="11" name="Rounded Rectangle 10"/>
            <p:cNvSpPr/>
            <p:nvPr/>
          </p:nvSpPr>
          <p:spPr>
            <a:xfrm>
              <a:off x="4162711" y="2290310"/>
              <a:ext cx="820420" cy="398843"/>
            </a:xfrm>
            <a:prstGeom prst="roundRect">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600" dirty="0"/>
                <a:t>Merge</a:t>
              </a:r>
            </a:p>
          </p:txBody>
        </p:sp>
        <p:sp>
          <p:nvSpPr>
            <p:cNvPr id="12" name="Rounded Rectangle 11"/>
            <p:cNvSpPr/>
            <p:nvPr/>
          </p:nvSpPr>
          <p:spPr>
            <a:xfrm>
              <a:off x="4767405" y="2862698"/>
              <a:ext cx="820420" cy="398843"/>
            </a:xfrm>
            <a:prstGeom prst="roundRect">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600" dirty="0"/>
                <a:t>Blame</a:t>
              </a:r>
            </a:p>
          </p:txBody>
        </p:sp>
        <p:grpSp>
          <p:nvGrpSpPr>
            <p:cNvPr id="5" name="Group 4"/>
            <p:cNvGrpSpPr/>
            <p:nvPr/>
          </p:nvGrpSpPr>
          <p:grpSpPr>
            <a:xfrm>
              <a:off x="2782163" y="2545136"/>
              <a:ext cx="1923273" cy="1108511"/>
              <a:chOff x="1768830" y="2717139"/>
              <a:chExt cx="1677931" cy="1108511"/>
            </a:xfrm>
          </p:grpSpPr>
          <p:sp>
            <p:nvSpPr>
              <p:cNvPr id="4" name="Cloud 3"/>
              <p:cNvSpPr/>
              <p:nvPr/>
            </p:nvSpPr>
            <p:spPr>
              <a:xfrm rot="217056">
                <a:off x="1768830" y="2980873"/>
                <a:ext cx="1677931" cy="844777"/>
              </a:xfrm>
              <a:prstGeom prst="cloud">
                <a:avLst/>
              </a:prstGeom>
              <a:solidFill>
                <a:schemeClr val="accent6">
                  <a:lumMod val="20000"/>
                  <a:lumOff val="8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2232490" y="2717139"/>
                <a:ext cx="764338" cy="918931"/>
                <a:chOff x="2390951" y="3310827"/>
                <a:chExt cx="764338" cy="918931"/>
              </a:xfrm>
            </p:grpSpPr>
            <p:sp>
              <p:nvSpPr>
                <p:cNvPr id="44" name="Flowchart: Magnetic Disk 43"/>
                <p:cNvSpPr/>
                <p:nvPr/>
              </p:nvSpPr>
              <p:spPr>
                <a:xfrm>
                  <a:off x="2390951" y="3938299"/>
                  <a:ext cx="764338" cy="291459"/>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2390951" y="3745715"/>
                  <a:ext cx="764338" cy="291459"/>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Magnetic Disk 45"/>
                <p:cNvSpPr/>
                <p:nvPr/>
              </p:nvSpPr>
              <p:spPr>
                <a:xfrm>
                  <a:off x="2390951" y="3553131"/>
                  <a:ext cx="764338" cy="291459"/>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an 46"/>
                <p:cNvSpPr/>
                <p:nvPr/>
              </p:nvSpPr>
              <p:spPr>
                <a:xfrm>
                  <a:off x="2390951" y="3310827"/>
                  <a:ext cx="764338" cy="341180"/>
                </a:xfrm>
                <a:prstGeom prst="can">
                  <a:avLst>
                    <a:gd name="adj" fmla="val 40355"/>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444143" y="3696341"/>
                  <a:ext cx="687198" cy="300608"/>
                </a:xfrm>
                <a:prstGeom prst="rect">
                  <a:avLst/>
                </a:prstGeom>
                <a:solidFill>
                  <a:schemeClr val="bg1">
                    <a:alpha val="73000"/>
                  </a:schemeClr>
                </a:solidFill>
              </p:spPr>
              <p:txBody>
                <a:bodyPr wrap="none" rtlCol="0" anchor="ctr">
                  <a:spAutoFit/>
                </a:bodyPr>
                <a:lstStyle/>
                <a:p>
                  <a:pPr algn="ctr"/>
                  <a:r>
                    <a:rPr lang="en-US" sz="1000" b="1" dirty="0">
                      <a:solidFill>
                        <a:schemeClr val="tx1"/>
                      </a:solidFill>
                    </a:rPr>
                    <a:t>Central </a:t>
                  </a:r>
                  <a:br>
                    <a:rPr lang="en-US" sz="1000" b="1" dirty="0">
                      <a:solidFill>
                        <a:schemeClr val="tx1"/>
                      </a:solidFill>
                    </a:rPr>
                  </a:br>
                  <a:r>
                    <a:rPr lang="en-US" sz="1000" b="1" dirty="0">
                      <a:solidFill>
                        <a:schemeClr val="tx1"/>
                      </a:solidFill>
                    </a:rPr>
                    <a:t>Repository</a:t>
                  </a:r>
                </a:p>
              </p:txBody>
            </p:sp>
          </p:grpSp>
        </p:grpSp>
        <p:grpSp>
          <p:nvGrpSpPr>
            <p:cNvPr id="48" name="Group 47"/>
            <p:cNvGrpSpPr/>
            <p:nvPr/>
          </p:nvGrpSpPr>
          <p:grpSpPr>
            <a:xfrm>
              <a:off x="2719329" y="4462925"/>
              <a:ext cx="1986107" cy="1685181"/>
              <a:chOff x="1514748" y="4167795"/>
              <a:chExt cx="2050751" cy="1740030"/>
            </a:xfrm>
          </p:grpSpPr>
          <p:pic>
            <p:nvPicPr>
              <p:cNvPr id="65" name="Picture 64"/>
              <p:cNvPicPr>
                <a:picLocks noChangeAspect="1"/>
              </p:cNvPicPr>
              <p:nvPr/>
            </p:nvPicPr>
            <p:blipFill>
              <a:blip r:embed="rId3"/>
              <a:stretch>
                <a:fillRect/>
              </a:stretch>
            </p:blipFill>
            <p:spPr>
              <a:xfrm>
                <a:off x="1514748" y="4167795"/>
                <a:ext cx="2050751" cy="1740030"/>
              </a:xfrm>
              <a:prstGeom prst="rect">
                <a:avLst/>
              </a:prstGeom>
            </p:spPr>
          </p:pic>
          <p:sp>
            <p:nvSpPr>
              <p:cNvPr id="6" name="Rectangle 5"/>
              <p:cNvSpPr/>
              <p:nvPr/>
            </p:nvSpPr>
            <p:spPr>
              <a:xfrm>
                <a:off x="1930400" y="4359994"/>
                <a:ext cx="1224889" cy="8215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Rounded Rectangle 95"/>
            <p:cNvSpPr/>
            <p:nvPr/>
          </p:nvSpPr>
          <p:spPr>
            <a:xfrm>
              <a:off x="2719329" y="3841071"/>
              <a:ext cx="820420" cy="272415"/>
            </a:xfrm>
            <a:prstGeom prst="roundRect">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600" dirty="0"/>
                <a:t>Commit</a:t>
              </a:r>
            </a:p>
          </p:txBody>
        </p:sp>
        <p:cxnSp>
          <p:nvCxnSpPr>
            <p:cNvPr id="100" name="Straight Arrow Connector 99"/>
            <p:cNvCxnSpPr/>
            <p:nvPr/>
          </p:nvCxnSpPr>
          <p:spPr>
            <a:xfrm flipV="1">
              <a:off x="4295226" y="3585673"/>
              <a:ext cx="0" cy="850596"/>
            </a:xfrm>
            <a:prstGeom prst="straightConnector1">
              <a:avLst/>
            </a:prstGeom>
            <a:ln w="38100">
              <a:solidFill>
                <a:srgbClr val="0EC07D"/>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3885016" y="3841071"/>
              <a:ext cx="820420" cy="272415"/>
            </a:xfrm>
            <a:prstGeom prst="roundRect">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600" dirty="0"/>
                <a:t>Update</a:t>
              </a:r>
            </a:p>
          </p:txBody>
        </p:sp>
        <p:sp>
          <p:nvSpPr>
            <p:cNvPr id="102" name="Rounded Rectangle 101"/>
            <p:cNvSpPr/>
            <p:nvPr/>
          </p:nvSpPr>
          <p:spPr>
            <a:xfrm>
              <a:off x="3349325" y="5230245"/>
              <a:ext cx="688768" cy="247650"/>
            </a:xfrm>
            <a:prstGeom prst="roundRect">
              <a:avLst>
                <a:gd name="adj" fmla="val 50000"/>
              </a:avLst>
            </a:prstGeom>
            <a:solidFill>
              <a:srgbClr val="30313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Status</a:t>
              </a:r>
            </a:p>
          </p:txBody>
        </p:sp>
        <p:grpSp>
          <p:nvGrpSpPr>
            <p:cNvPr id="104" name="Group 103"/>
            <p:cNvGrpSpPr/>
            <p:nvPr/>
          </p:nvGrpSpPr>
          <p:grpSpPr>
            <a:xfrm>
              <a:off x="3205680" y="4349903"/>
              <a:ext cx="975462" cy="624238"/>
              <a:chOff x="2198258" y="4315359"/>
              <a:chExt cx="975462" cy="624238"/>
            </a:xfrm>
          </p:grpSpPr>
          <p:sp>
            <p:nvSpPr>
              <p:cNvPr id="103" name="Rounded Rectangle 102"/>
              <p:cNvSpPr/>
              <p:nvPr/>
            </p:nvSpPr>
            <p:spPr>
              <a:xfrm>
                <a:off x="2198258" y="4315359"/>
                <a:ext cx="975462" cy="624238"/>
              </a:xfrm>
              <a:prstGeom prst="roundRect">
                <a:avLst/>
              </a:prstGeom>
              <a:solidFill>
                <a:schemeClr val="bg1"/>
              </a:solidFill>
              <a:ln>
                <a:solidFill>
                  <a:srgbClr val="303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p:cNvPicPr>
                <a:picLocks noChangeAspect="1"/>
              </p:cNvPicPr>
              <p:nvPr/>
            </p:nvPicPr>
            <p:blipFill>
              <a:blip r:embed="rId4"/>
              <a:stretch>
                <a:fillRect/>
              </a:stretch>
            </p:blipFill>
            <p:spPr>
              <a:xfrm>
                <a:off x="2507881" y="4361053"/>
                <a:ext cx="394156" cy="366002"/>
              </a:xfrm>
              <a:prstGeom prst="rect">
                <a:avLst/>
              </a:prstGeom>
            </p:spPr>
          </p:pic>
        </p:grpSp>
        <p:sp>
          <p:nvSpPr>
            <p:cNvPr id="106" name="TextBox 105"/>
            <p:cNvSpPr txBox="1"/>
            <p:nvPr/>
          </p:nvSpPr>
          <p:spPr>
            <a:xfrm>
              <a:off x="1150548" y="3700343"/>
              <a:ext cx="1336139" cy="794019"/>
            </a:xfrm>
            <a:prstGeom prst="wedgeRoundRectCallout">
              <a:avLst>
                <a:gd name="adj1" fmla="val 64291"/>
                <a:gd name="adj2" fmla="val -16534"/>
                <a:gd name="adj3" fmla="val 16667"/>
              </a:avLst>
            </a:prstGeom>
            <a:solidFill>
              <a:schemeClr val="accent6">
                <a:lumMod val="40000"/>
                <a:lumOff val="60000"/>
              </a:schemeClr>
            </a:solidFill>
          </p:spPr>
          <p:txBody>
            <a:bodyPr wrap="square" rtlCol="0">
              <a:spAutoFit/>
            </a:bodyPr>
            <a:lstStyle/>
            <a:p>
              <a:r>
                <a:rPr lang="en-US" sz="1100" dirty="0"/>
                <a:t>Only works when connected and automatically uploads data</a:t>
              </a:r>
            </a:p>
          </p:txBody>
        </p:sp>
        <p:sp>
          <p:nvSpPr>
            <p:cNvPr id="140" name="Rounded Rectangle 139"/>
            <p:cNvSpPr/>
            <p:nvPr/>
          </p:nvSpPr>
          <p:spPr>
            <a:xfrm>
              <a:off x="3503199" y="6012361"/>
              <a:ext cx="406260" cy="27074"/>
            </a:xfrm>
            <a:prstGeom prst="roundRect">
              <a:avLst>
                <a:gd name="adj" fmla="val 5000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a:off x="3503199" y="5947303"/>
              <a:ext cx="406260" cy="27074"/>
            </a:xfrm>
            <a:prstGeom prst="roundRect">
              <a:avLst>
                <a:gd name="adj" fmla="val 50000"/>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a:off x="3503199" y="5880370"/>
              <a:ext cx="406260" cy="27074"/>
            </a:xfrm>
            <a:prstGeom prst="roundRect">
              <a:avLst>
                <a:gd name="adj" fmla="val 5000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3148997" y="4705154"/>
              <a:ext cx="1132041" cy="253916"/>
            </a:xfrm>
            <a:prstGeom prst="rect">
              <a:avLst/>
            </a:prstGeom>
            <a:noFill/>
          </p:spPr>
          <p:txBody>
            <a:bodyPr wrap="none" rtlCol="0">
              <a:spAutoFit/>
            </a:bodyPr>
            <a:lstStyle/>
            <a:p>
              <a:pPr algn="ctr"/>
              <a:r>
                <a:rPr lang="en-US" sz="1050" b="1" dirty="0"/>
                <a:t>Working Copy </a:t>
              </a:r>
            </a:p>
          </p:txBody>
        </p:sp>
      </p:grpSp>
      <p:sp>
        <p:nvSpPr>
          <p:cNvPr id="168" name="Rounded Rectangle 167"/>
          <p:cNvSpPr/>
          <p:nvPr/>
        </p:nvSpPr>
        <p:spPr>
          <a:xfrm>
            <a:off x="8477725" y="5868133"/>
            <a:ext cx="406260" cy="27074"/>
          </a:xfrm>
          <a:prstGeom prst="roundRect">
            <a:avLst>
              <a:gd name="adj" fmla="val 5000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a:off x="7756572" y="1890847"/>
            <a:ext cx="1923273" cy="1108511"/>
            <a:chOff x="1768830" y="2717139"/>
            <a:chExt cx="1677931" cy="1108511"/>
          </a:xfrm>
        </p:grpSpPr>
        <p:sp>
          <p:nvSpPr>
            <p:cNvPr id="119" name="Cloud 118"/>
            <p:cNvSpPr/>
            <p:nvPr/>
          </p:nvSpPr>
          <p:spPr>
            <a:xfrm rot="217056">
              <a:off x="1768830" y="2980873"/>
              <a:ext cx="1677931" cy="844777"/>
            </a:xfrm>
            <a:prstGeom prst="cloud">
              <a:avLst/>
            </a:prstGeom>
            <a:solidFill>
              <a:schemeClr val="accent6">
                <a:lumMod val="20000"/>
                <a:lumOff val="8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p:cNvGrpSpPr/>
            <p:nvPr/>
          </p:nvGrpSpPr>
          <p:grpSpPr>
            <a:xfrm>
              <a:off x="2232490" y="2717139"/>
              <a:ext cx="764338" cy="918931"/>
              <a:chOff x="2390951" y="3310827"/>
              <a:chExt cx="764338" cy="918931"/>
            </a:xfrm>
          </p:grpSpPr>
          <p:sp>
            <p:nvSpPr>
              <p:cNvPr id="121" name="Flowchart: Magnetic Disk 120"/>
              <p:cNvSpPr/>
              <p:nvPr/>
            </p:nvSpPr>
            <p:spPr>
              <a:xfrm>
                <a:off x="2390951" y="3938299"/>
                <a:ext cx="764338" cy="291459"/>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lowchart: Magnetic Disk 121"/>
              <p:cNvSpPr/>
              <p:nvPr/>
            </p:nvSpPr>
            <p:spPr>
              <a:xfrm>
                <a:off x="2390951" y="3745715"/>
                <a:ext cx="764338" cy="291459"/>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lowchart: Magnetic Disk 122"/>
              <p:cNvSpPr/>
              <p:nvPr/>
            </p:nvSpPr>
            <p:spPr>
              <a:xfrm>
                <a:off x="2390951" y="3553131"/>
                <a:ext cx="764338" cy="291459"/>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Can 123"/>
              <p:cNvSpPr/>
              <p:nvPr/>
            </p:nvSpPr>
            <p:spPr>
              <a:xfrm>
                <a:off x="2390951" y="3310827"/>
                <a:ext cx="764338" cy="341180"/>
              </a:xfrm>
              <a:prstGeom prst="can">
                <a:avLst>
                  <a:gd name="adj" fmla="val 40355"/>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2470766" y="3646590"/>
                <a:ext cx="609025" cy="400110"/>
              </a:xfrm>
              <a:prstGeom prst="rect">
                <a:avLst/>
              </a:prstGeom>
              <a:solidFill>
                <a:schemeClr val="bg1">
                  <a:alpha val="73000"/>
                </a:schemeClr>
              </a:solidFill>
            </p:spPr>
            <p:txBody>
              <a:bodyPr wrap="none" rtlCol="0" anchor="ctr">
                <a:spAutoFit/>
              </a:bodyPr>
              <a:lstStyle/>
              <a:p>
                <a:pPr algn="ctr"/>
                <a:r>
                  <a:rPr lang="en-US" sz="1000" b="1" dirty="0">
                    <a:solidFill>
                      <a:schemeClr val="tx1"/>
                    </a:solidFill>
                  </a:rPr>
                  <a:t>Remote </a:t>
                </a:r>
                <a:br>
                  <a:rPr lang="en-US" sz="1000" b="1" dirty="0">
                    <a:solidFill>
                      <a:schemeClr val="tx1"/>
                    </a:solidFill>
                  </a:rPr>
                </a:br>
                <a:r>
                  <a:rPr lang="en-US" sz="1000" b="1" dirty="0">
                    <a:solidFill>
                      <a:schemeClr val="tx1"/>
                    </a:solidFill>
                  </a:rPr>
                  <a:t>Repository</a:t>
                </a:r>
              </a:p>
            </p:txBody>
          </p:sp>
        </p:grpSp>
      </p:grpSp>
      <p:sp>
        <p:nvSpPr>
          <p:cNvPr id="132" name="TextBox 131"/>
          <p:cNvSpPr txBox="1"/>
          <p:nvPr/>
        </p:nvSpPr>
        <p:spPr>
          <a:xfrm>
            <a:off x="7630119" y="4548018"/>
            <a:ext cx="1020077" cy="246221"/>
          </a:xfrm>
          <a:prstGeom prst="rect">
            <a:avLst/>
          </a:prstGeom>
          <a:noFill/>
        </p:spPr>
        <p:txBody>
          <a:bodyPr wrap="square" rtlCol="0">
            <a:spAutoFit/>
          </a:bodyPr>
          <a:lstStyle/>
          <a:p>
            <a:pPr algn="ctr"/>
            <a:r>
              <a:rPr lang="en-US" sz="1000" dirty="0"/>
              <a:t>Working Copy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p:txBody>
          <a:bodyPr/>
          <a:lstStyle/>
          <a:p>
            <a:r>
              <a:rPr lang="en-US"/>
              <a:t>3.2 Comparison of CVCS and DVCS</a:t>
            </a:r>
          </a:p>
        </p:txBody>
      </p:sp>
      <p:sp>
        <p:nvSpPr>
          <p:cNvPr id="150" name="Google Shape;150;p28"/>
          <p:cNvSpPr txBox="1">
            <a:spLocks noGrp="1"/>
          </p:cNvSpPr>
          <p:nvPr>
            <p:ph type="body" idx="2"/>
          </p:nvPr>
        </p:nvSpPr>
        <p:spPr/>
        <p:txBody>
          <a:bodyPr/>
          <a:lstStyle/>
          <a:p>
            <a:r>
              <a:rPr lang="en"/>
              <a:t> </a:t>
            </a:r>
          </a:p>
        </p:txBody>
      </p:sp>
      <p:graphicFrame>
        <p:nvGraphicFramePr>
          <p:cNvPr id="151" name="Google Shape;151;p28"/>
          <p:cNvGraphicFramePr/>
          <p:nvPr>
            <p:extLst>
              <p:ext uri="{D42A27DB-BD31-4B8C-83A1-F6EECF244321}">
                <p14:modId xmlns:p14="http://schemas.microsoft.com/office/powerpoint/2010/main" val="1996602740"/>
              </p:ext>
            </p:extLst>
          </p:nvPr>
        </p:nvGraphicFramePr>
        <p:xfrm>
          <a:off x="380999" y="1304995"/>
          <a:ext cx="11565686" cy="4345235"/>
        </p:xfrm>
        <a:graphic>
          <a:graphicData uri="http://schemas.openxmlformats.org/drawingml/2006/table">
            <a:tbl>
              <a:tblPr>
                <a:noFill/>
                <a:tableStyleId>{B1768D3D-B591-45BF-8CF9-051339657ADF}</a:tableStyleId>
              </a:tblPr>
              <a:tblGrid>
                <a:gridCol w="5782843">
                  <a:extLst>
                    <a:ext uri="{9D8B030D-6E8A-4147-A177-3AD203B41FA5}">
                      <a16:colId xmlns:a16="http://schemas.microsoft.com/office/drawing/2014/main" val="20000"/>
                    </a:ext>
                  </a:extLst>
                </a:gridCol>
                <a:gridCol w="5782843">
                  <a:extLst>
                    <a:ext uri="{9D8B030D-6E8A-4147-A177-3AD203B41FA5}">
                      <a16:colId xmlns:a16="http://schemas.microsoft.com/office/drawing/2014/main" val="20001"/>
                    </a:ext>
                  </a:extLst>
                </a:gridCol>
              </a:tblGrid>
              <a:tr h="499799">
                <a:tc>
                  <a:txBody>
                    <a:bodyPr/>
                    <a:lstStyle/>
                    <a:p>
                      <a:pPr marL="0" lvl="0" indent="0" algn="ctr" rtl="0">
                        <a:spcBef>
                          <a:spcPts val="0"/>
                        </a:spcBef>
                        <a:spcAft>
                          <a:spcPts val="0"/>
                        </a:spcAft>
                        <a:buNone/>
                      </a:pPr>
                      <a:r>
                        <a:rPr lang="en" sz="2000" b="1" dirty="0">
                          <a:solidFill>
                            <a:schemeClr val="bg1"/>
                          </a:solidFill>
                        </a:rPr>
                        <a:t>CVCS</a:t>
                      </a:r>
                      <a:endParaRPr sz="2000" b="1" dirty="0">
                        <a:solidFill>
                          <a:schemeClr val="bg1"/>
                        </a:solidFill>
                      </a:endParaRPr>
                    </a:p>
                  </a:txBody>
                  <a:tcPr marL="121900" marR="12190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EC07D"/>
                    </a:solidFill>
                  </a:tcPr>
                </a:tc>
                <a:tc>
                  <a:txBody>
                    <a:bodyPr/>
                    <a:lstStyle/>
                    <a:p>
                      <a:pPr marL="0" lvl="0" indent="0" algn="ctr" rtl="0">
                        <a:spcBef>
                          <a:spcPts val="0"/>
                        </a:spcBef>
                        <a:spcAft>
                          <a:spcPts val="0"/>
                        </a:spcAft>
                        <a:buNone/>
                      </a:pPr>
                      <a:r>
                        <a:rPr lang="en" sz="2000" b="1" dirty="0">
                          <a:solidFill>
                            <a:schemeClr val="bg1"/>
                          </a:solidFill>
                        </a:rPr>
                        <a:t>DVCS</a:t>
                      </a:r>
                      <a:endParaRPr sz="2000" b="1" dirty="0">
                        <a:solidFill>
                          <a:schemeClr val="bg1"/>
                        </a:solidFill>
                      </a:endParaRPr>
                    </a:p>
                  </a:txBody>
                  <a:tcPr marL="121900" marR="12190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EC07D"/>
                    </a:solidFill>
                  </a:tcPr>
                </a:tc>
                <a:extLst>
                  <a:ext uri="{0D108BD9-81ED-4DB2-BD59-A6C34878D82A}">
                    <a16:rowId xmlns:a16="http://schemas.microsoft.com/office/drawing/2014/main" val="10000"/>
                  </a:ext>
                </a:extLst>
              </a:tr>
              <a:tr h="764419">
                <a:tc>
                  <a:txBody>
                    <a:bodyPr/>
                    <a:lstStyle/>
                    <a:p>
                      <a:pPr marL="0" lvl="0" indent="0" algn="l" rtl="0">
                        <a:spcBef>
                          <a:spcPts val="0"/>
                        </a:spcBef>
                        <a:spcAft>
                          <a:spcPts val="0"/>
                        </a:spcAft>
                        <a:buNone/>
                      </a:pPr>
                      <a:r>
                        <a:rPr lang="en" sz="1800" dirty="0"/>
                        <a:t>CVCS focuses on synchronizing, tracking, and backing up files.</a:t>
                      </a:r>
                      <a:endParaRPr sz="1800" dirty="0"/>
                    </a:p>
                  </a:txBody>
                  <a:tcPr marR="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0" lvl="0" indent="0" algn="l" rtl="0">
                        <a:spcBef>
                          <a:spcPts val="0"/>
                        </a:spcBef>
                        <a:spcAft>
                          <a:spcPts val="0"/>
                        </a:spcAft>
                        <a:buNone/>
                      </a:pPr>
                      <a:r>
                        <a:rPr lang="en" sz="1800"/>
                        <a:t>DVCS focuses on sharing changes; every change has a guid or unique id.</a:t>
                      </a:r>
                      <a:endParaRPr sz="1800"/>
                    </a:p>
                  </a:txBody>
                  <a:tcPr marR="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1080145">
                <a:tc>
                  <a:txBody>
                    <a:bodyPr/>
                    <a:lstStyle/>
                    <a:p>
                      <a:pPr marL="0" lvl="0" indent="0" algn="l" rtl="0">
                        <a:spcBef>
                          <a:spcPts val="0"/>
                        </a:spcBef>
                        <a:spcAft>
                          <a:spcPts val="0"/>
                        </a:spcAft>
                        <a:buNone/>
                      </a:pPr>
                      <a:r>
                        <a:rPr lang="en" sz="1800" dirty="0"/>
                        <a:t>CVCS works based on a client-server relationship, with the source repository located on one single server, providing access to developers across the globe.</a:t>
                      </a:r>
                      <a:endParaRPr sz="1800" dirty="0"/>
                    </a:p>
                  </a:txBody>
                  <a:tcPr marR="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0" lvl="0" indent="0" algn="l" rtl="0">
                        <a:spcBef>
                          <a:spcPts val="0"/>
                        </a:spcBef>
                        <a:spcAft>
                          <a:spcPts val="0"/>
                        </a:spcAft>
                        <a:buNone/>
                      </a:pPr>
                      <a:r>
                        <a:rPr lang="en" sz="1800" dirty="0"/>
                        <a:t>Every developer has one local copy of the source code repository, in addition to the central source code repository.</a:t>
                      </a:r>
                      <a:endParaRPr sz="1800" dirty="0"/>
                    </a:p>
                  </a:txBody>
                  <a:tcPr marR="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1123950">
                <a:tc>
                  <a:txBody>
                    <a:bodyPr/>
                    <a:lstStyle/>
                    <a:p>
                      <a:pPr marL="0" lvl="0" indent="0" algn="l" rtl="0">
                        <a:spcBef>
                          <a:spcPts val="0"/>
                        </a:spcBef>
                        <a:spcAft>
                          <a:spcPts val="0"/>
                        </a:spcAft>
                        <a:buNone/>
                      </a:pPr>
                      <a:r>
                        <a:rPr lang="en" sz="1800" dirty="0">
                          <a:solidFill>
                            <a:schemeClr val="dk1"/>
                          </a:solidFill>
                        </a:rPr>
                        <a:t>Recording/downloading and applying a change are separate steps in a centralized system, they happen together.</a:t>
                      </a:r>
                      <a:endParaRPr sz="1800" dirty="0"/>
                    </a:p>
                  </a:txBody>
                  <a:tcPr marR="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0" lvl="0" indent="0" algn="l" rtl="0">
                        <a:spcBef>
                          <a:spcPts val="0"/>
                        </a:spcBef>
                        <a:spcAft>
                          <a:spcPts val="0"/>
                        </a:spcAft>
                        <a:buClr>
                          <a:schemeClr val="dk1"/>
                        </a:buClr>
                        <a:buSzPts val="1100"/>
                        <a:buFont typeface="Arial"/>
                        <a:buNone/>
                      </a:pPr>
                      <a:r>
                        <a:rPr lang="en" sz="1800" dirty="0">
                          <a:solidFill>
                            <a:schemeClr val="dk1"/>
                          </a:solidFill>
                        </a:rPr>
                        <a:t>Distributed systems have no forced structure. You can create “centrally administered” locations or keep everyone as peers.</a:t>
                      </a:r>
                      <a:endParaRPr sz="1800" dirty="0"/>
                    </a:p>
                  </a:txBody>
                  <a:tcPr marR="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800100">
                <a:tc>
                  <a:txBody>
                    <a:bodyPr/>
                    <a:lstStyle/>
                    <a:p>
                      <a:pPr marL="0" lvl="0" indent="0" algn="l" rtl="0">
                        <a:spcBef>
                          <a:spcPts val="0"/>
                        </a:spcBef>
                        <a:spcAft>
                          <a:spcPts val="0"/>
                        </a:spcAft>
                        <a:buNone/>
                      </a:pPr>
                      <a:r>
                        <a:rPr lang="en" sz="1800" dirty="0"/>
                        <a:t>CVCS relies on internet connectivity for access to the server.</a:t>
                      </a:r>
                      <a:endParaRPr sz="1800" dirty="0"/>
                    </a:p>
                  </a:txBody>
                  <a:tcPr marR="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0" lvl="0" indent="0" algn="l" rtl="0">
                        <a:spcBef>
                          <a:spcPts val="0"/>
                        </a:spcBef>
                        <a:spcAft>
                          <a:spcPts val="0"/>
                        </a:spcAft>
                        <a:buNone/>
                      </a:pPr>
                      <a:r>
                        <a:rPr lang="en" sz="1800" dirty="0"/>
                        <a:t>DVCS enables working offline. Apart from push and pull actions, everything is done locally.</a:t>
                      </a:r>
                      <a:endParaRPr sz="1800" dirty="0"/>
                    </a:p>
                  </a:txBody>
                  <a:tcPr marR="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p:txBody>
          <a:bodyPr/>
          <a:lstStyle/>
          <a:p>
            <a:r>
              <a:rPr lang="en-US"/>
              <a:t>3.2 Comparison of CVCS and DVCS (Contd.)</a:t>
            </a:r>
          </a:p>
        </p:txBody>
      </p:sp>
      <p:sp>
        <p:nvSpPr>
          <p:cNvPr id="157" name="Google Shape;157;p29"/>
          <p:cNvSpPr txBox="1">
            <a:spLocks noGrp="1"/>
          </p:cNvSpPr>
          <p:nvPr>
            <p:ph type="body" idx="2"/>
          </p:nvPr>
        </p:nvSpPr>
        <p:spPr/>
        <p:txBody>
          <a:bodyPr/>
          <a:lstStyle/>
          <a:p>
            <a:r>
              <a:rPr lang="en"/>
              <a:t> </a:t>
            </a:r>
          </a:p>
        </p:txBody>
      </p:sp>
      <p:graphicFrame>
        <p:nvGraphicFramePr>
          <p:cNvPr id="158" name="Google Shape;158;p29"/>
          <p:cNvGraphicFramePr/>
          <p:nvPr>
            <p:extLst>
              <p:ext uri="{D42A27DB-BD31-4B8C-83A1-F6EECF244321}">
                <p14:modId xmlns:p14="http://schemas.microsoft.com/office/powerpoint/2010/main" val="3471769575"/>
              </p:ext>
            </p:extLst>
          </p:nvPr>
        </p:nvGraphicFramePr>
        <p:xfrm>
          <a:off x="379833" y="1387000"/>
          <a:ext cx="11432334" cy="4023200"/>
        </p:xfrm>
        <a:graphic>
          <a:graphicData uri="http://schemas.openxmlformats.org/drawingml/2006/table">
            <a:tbl>
              <a:tblPr>
                <a:noFill/>
                <a:tableStyleId>{B1768D3D-B591-45BF-8CF9-051339657ADF}</a:tableStyleId>
              </a:tblPr>
              <a:tblGrid>
                <a:gridCol w="5716167">
                  <a:extLst>
                    <a:ext uri="{9D8B030D-6E8A-4147-A177-3AD203B41FA5}">
                      <a16:colId xmlns:a16="http://schemas.microsoft.com/office/drawing/2014/main" val="20000"/>
                    </a:ext>
                  </a:extLst>
                </a:gridCol>
                <a:gridCol w="5716167">
                  <a:extLst>
                    <a:ext uri="{9D8B030D-6E8A-4147-A177-3AD203B41FA5}">
                      <a16:colId xmlns:a16="http://schemas.microsoft.com/office/drawing/2014/main" val="20001"/>
                    </a:ext>
                  </a:extLst>
                </a:gridCol>
              </a:tblGrid>
              <a:tr h="470904">
                <a:tc>
                  <a:txBody>
                    <a:bodyPr/>
                    <a:lstStyle/>
                    <a:p>
                      <a:pPr marL="0" lvl="0" indent="0" algn="ctr" rtl="0">
                        <a:spcBef>
                          <a:spcPts val="0"/>
                        </a:spcBef>
                        <a:spcAft>
                          <a:spcPts val="0"/>
                        </a:spcAft>
                        <a:buNone/>
                      </a:pPr>
                      <a:r>
                        <a:rPr lang="en" sz="2000" b="1" dirty="0">
                          <a:solidFill>
                            <a:schemeClr val="bg1"/>
                          </a:solidFill>
                        </a:rPr>
                        <a:t>CVCS</a:t>
                      </a:r>
                      <a:endParaRPr sz="2000" b="1" dirty="0">
                        <a:solidFill>
                          <a:schemeClr val="bg1"/>
                        </a:solidFill>
                      </a:endParaRPr>
                    </a:p>
                  </a:txBody>
                  <a:tcPr marL="121900" marR="12190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EC07D"/>
                    </a:solidFill>
                  </a:tcPr>
                </a:tc>
                <a:tc>
                  <a:txBody>
                    <a:bodyPr/>
                    <a:lstStyle/>
                    <a:p>
                      <a:pPr marL="0" lvl="0" indent="0" algn="ctr" rtl="0">
                        <a:spcBef>
                          <a:spcPts val="0"/>
                        </a:spcBef>
                        <a:spcAft>
                          <a:spcPts val="0"/>
                        </a:spcAft>
                        <a:buNone/>
                      </a:pPr>
                      <a:r>
                        <a:rPr lang="en" sz="2000" b="1" dirty="0">
                          <a:solidFill>
                            <a:schemeClr val="bg1"/>
                          </a:solidFill>
                        </a:rPr>
                        <a:t>DVCS</a:t>
                      </a:r>
                      <a:endParaRPr sz="2000" b="1" dirty="0">
                        <a:solidFill>
                          <a:schemeClr val="bg1"/>
                        </a:solidFill>
                      </a:endParaRPr>
                    </a:p>
                  </a:txBody>
                  <a:tcPr marL="121900" marR="12190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EC07D"/>
                    </a:solidFill>
                  </a:tcPr>
                </a:tc>
                <a:extLst>
                  <a:ext uri="{0D108BD9-81ED-4DB2-BD59-A6C34878D82A}">
                    <a16:rowId xmlns:a16="http://schemas.microsoft.com/office/drawing/2014/main" val="10000"/>
                  </a:ext>
                </a:extLst>
              </a:tr>
              <a:tr h="1561200">
                <a:tc>
                  <a:txBody>
                    <a:bodyPr/>
                    <a:lstStyle/>
                    <a:p>
                      <a:pPr marL="0" lvl="0" indent="0" algn="l" rtl="0">
                        <a:spcBef>
                          <a:spcPts val="0"/>
                        </a:spcBef>
                        <a:spcAft>
                          <a:spcPts val="0"/>
                        </a:spcAft>
                        <a:buClr>
                          <a:schemeClr val="dk1"/>
                        </a:buClr>
                        <a:buSzPts val="1100"/>
                        <a:buFont typeface="Arial"/>
                        <a:buNone/>
                      </a:pPr>
                      <a:r>
                        <a:rPr lang="en" sz="1800" dirty="0">
                          <a:solidFill>
                            <a:schemeClr val="dk1"/>
                          </a:solidFill>
                        </a:rPr>
                        <a:t>CVCS requires contacting the server for every command and is relatively slow.</a:t>
                      </a:r>
                      <a:endParaRPr sz="1800" dirty="0">
                        <a:solidFill>
                          <a:schemeClr val="dk1"/>
                        </a:solidFill>
                      </a:endParaRPr>
                    </a:p>
                  </a:txBody>
                  <a:tcPr marL="121900" marR="12190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0" lvl="0" indent="0" algn="l" rtl="0">
                        <a:spcBef>
                          <a:spcPts val="0"/>
                        </a:spcBef>
                        <a:spcAft>
                          <a:spcPts val="0"/>
                        </a:spcAft>
                        <a:buClr>
                          <a:schemeClr val="dk1"/>
                        </a:buClr>
                        <a:buSzPts val="1100"/>
                        <a:buFont typeface="Arial"/>
                        <a:buNone/>
                      </a:pPr>
                      <a:r>
                        <a:rPr lang="en" sz="1800" dirty="0">
                          <a:solidFill>
                            <a:schemeClr val="dk1"/>
                          </a:solidFill>
                        </a:rPr>
                        <a:t>DVCS takes time only during the initial checkout as it mirrors the central repository on the local environment. Subsequent updates and commits are done in the local repository and so the process is faster.</a:t>
                      </a:r>
                      <a:endParaRPr sz="1800" dirty="0"/>
                    </a:p>
                  </a:txBody>
                  <a:tcPr marL="121900" marR="12190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1031650">
                <a:tc>
                  <a:txBody>
                    <a:bodyPr/>
                    <a:lstStyle/>
                    <a:p>
                      <a:pPr marL="0" lvl="0" indent="0" algn="l" rtl="0">
                        <a:spcBef>
                          <a:spcPts val="0"/>
                        </a:spcBef>
                        <a:spcAft>
                          <a:spcPts val="0"/>
                        </a:spcAft>
                        <a:buNone/>
                      </a:pPr>
                      <a:r>
                        <a:rPr lang="en" sz="1800" dirty="0"/>
                        <a:t>CVCS allows checking out of a few lines of code, if the work has to be done in only a few modules.</a:t>
                      </a:r>
                      <a:endParaRPr sz="1800" dirty="0"/>
                    </a:p>
                  </a:txBody>
                  <a:tcPr marL="121900" marR="12190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0" lvl="0" indent="0" algn="l" rtl="0">
                        <a:spcBef>
                          <a:spcPts val="0"/>
                        </a:spcBef>
                        <a:spcAft>
                          <a:spcPts val="0"/>
                        </a:spcAft>
                        <a:buNone/>
                      </a:pPr>
                      <a:r>
                        <a:rPr lang="en" sz="1800"/>
                        <a:t>DVCS doesn’t allow partial checkout and projects with a long history will take a long time and occupy more disk space.</a:t>
                      </a:r>
                      <a:endParaRPr sz="1800"/>
                    </a:p>
                  </a:txBody>
                  <a:tcPr marL="121900" marR="12190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784040">
                <a:tc>
                  <a:txBody>
                    <a:bodyPr/>
                    <a:lstStyle/>
                    <a:p>
                      <a:pPr marL="0" lvl="0" indent="0" algn="l" rtl="0">
                        <a:spcBef>
                          <a:spcPts val="0"/>
                        </a:spcBef>
                        <a:spcAft>
                          <a:spcPts val="0"/>
                        </a:spcAft>
                        <a:buNone/>
                      </a:pPr>
                      <a:r>
                        <a:rPr lang="en" sz="1800" dirty="0">
                          <a:solidFill>
                            <a:schemeClr val="dk1"/>
                          </a:solidFill>
                        </a:rPr>
                        <a:t>CVCS is comparatively easy to understand for beginners.</a:t>
                      </a:r>
                      <a:endParaRPr sz="1800" dirty="0">
                        <a:solidFill>
                          <a:schemeClr val="dk1"/>
                        </a:solidFill>
                      </a:endParaRPr>
                    </a:p>
                  </a:txBody>
                  <a:tcPr marL="121900" marR="12190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0" lvl="0" indent="0" algn="l" rtl="0">
                        <a:spcBef>
                          <a:spcPts val="0"/>
                        </a:spcBef>
                        <a:spcAft>
                          <a:spcPts val="0"/>
                        </a:spcAft>
                        <a:buNone/>
                      </a:pPr>
                      <a:r>
                        <a:rPr lang="en" sz="1800" dirty="0">
                          <a:solidFill>
                            <a:schemeClr val="dk1"/>
                          </a:solidFill>
                        </a:rPr>
                        <a:t>DVCS has some complex processes for beginners.</a:t>
                      </a:r>
                      <a:endParaRPr sz="1800" dirty="0"/>
                    </a:p>
                  </a:txBody>
                  <a:tcPr marL="121900" marR="121900" marT="121900" marB="1219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p:txBody>
          <a:bodyPr/>
          <a:lstStyle/>
          <a:p>
            <a:r>
              <a:rPr lang="en-US" dirty="0"/>
              <a:t>What did You Grasp?</a:t>
            </a:r>
          </a:p>
        </p:txBody>
      </p:sp>
      <p:sp>
        <p:nvSpPr>
          <p:cNvPr id="164" name="Google Shape;164;p30"/>
          <p:cNvSpPr txBox="1">
            <a:spLocks noGrp="1"/>
          </p:cNvSpPr>
          <p:nvPr>
            <p:ph type="body" sz="quarter" idx="26"/>
          </p:nvPr>
        </p:nvSpPr>
        <p:spPr/>
        <p:txBody>
          <a:bodyPr/>
          <a:lstStyle/>
          <a:p>
            <a:r>
              <a:rPr lang="en-US"/>
              <a:t>Which of the following statements is incorrect?</a:t>
            </a:r>
          </a:p>
          <a:p>
            <a:pPr lvl="1"/>
            <a:r>
              <a:rPr lang="en-US"/>
              <a:t>DVCS works on a client-server relationship</a:t>
            </a:r>
          </a:p>
          <a:p>
            <a:pPr lvl="1"/>
            <a:r>
              <a:rPr lang="en-US"/>
              <a:t>CVCS requires the Internet connection for access to the central server</a:t>
            </a:r>
          </a:p>
          <a:p>
            <a:pPr lvl="1"/>
            <a:r>
              <a:rPr lang="en-US"/>
              <a:t>With CVCS is it possible to checkout portions of code</a:t>
            </a:r>
          </a:p>
          <a:p>
            <a:pPr lvl="1"/>
            <a:r>
              <a:rPr lang="en-US"/>
              <a:t>Initial checkout is a time consuming process in DVCS</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7" name="Text Placeholder 1">
            <a:extLst>
              <a:ext uri="{FF2B5EF4-FFF2-40B4-BE49-F238E27FC236}">
                <a16:creationId xmlns:a16="http://schemas.microsoft.com/office/drawing/2014/main" id="{115370FA-858D-8293-023E-A241EF49DBA4}"/>
              </a:ext>
            </a:extLst>
          </p:cNvPr>
          <p:cNvSpPr>
            <a:spLocks noGrp="1"/>
          </p:cNvSpPr>
          <p:nvPr>
            <p:ph type="body" idx="2"/>
          </p:nvPr>
        </p:nvSpPr>
        <p:spPr>
          <a:xfrm>
            <a:off x="0" y="2578041"/>
            <a:ext cx="11370839" cy="1701918"/>
          </a:xfrm>
          <a:solidFill>
            <a:srgbClr val="0FDB8D"/>
          </a:solidFill>
        </p:spPr>
        <p:txBody>
          <a:bodyPr/>
          <a:lstStyle/>
          <a:p>
            <a:r>
              <a:rPr lang="en-US" sz="4000" spc="-50" dirty="0"/>
              <a:t>Version Control System vs Distributed Version Control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26" name="Down Arrow 25"/>
          <p:cNvSpPr/>
          <p:nvPr/>
        </p:nvSpPr>
        <p:spPr>
          <a:xfrm>
            <a:off x="3803728" y="1740334"/>
            <a:ext cx="357187" cy="375723"/>
          </a:xfrm>
          <a:prstGeom prst="downArrow">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8057664" y="1740334"/>
            <a:ext cx="357187" cy="375723"/>
          </a:xfrm>
          <a:prstGeom prst="downArrow">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Google Shape;169;p31"/>
          <p:cNvSpPr txBox="1">
            <a:spLocks noGrp="1"/>
          </p:cNvSpPr>
          <p:nvPr>
            <p:ph type="title"/>
          </p:nvPr>
        </p:nvSpPr>
        <p:spPr/>
        <p:txBody>
          <a:bodyPr/>
          <a:lstStyle/>
          <a:p>
            <a:r>
              <a:rPr lang="en-US"/>
              <a:t>4.1 Multiple Repositories Model</a:t>
            </a:r>
          </a:p>
        </p:txBody>
      </p:sp>
      <p:sp>
        <p:nvSpPr>
          <p:cNvPr id="170" name="Google Shape;170;p31"/>
          <p:cNvSpPr txBox="1">
            <a:spLocks noGrp="1"/>
          </p:cNvSpPr>
          <p:nvPr>
            <p:ph type="body" idx="2"/>
          </p:nvPr>
        </p:nvSpPr>
        <p:spPr/>
        <p:txBody>
          <a:bodyPr/>
          <a:lstStyle/>
          <a:p>
            <a:r>
              <a:rPr lang="en-US" dirty="0"/>
              <a:t> </a:t>
            </a:r>
          </a:p>
        </p:txBody>
      </p:sp>
      <p:sp>
        <p:nvSpPr>
          <p:cNvPr id="4" name="Rounded Rectangle 3"/>
          <p:cNvSpPr/>
          <p:nvPr/>
        </p:nvSpPr>
        <p:spPr>
          <a:xfrm>
            <a:off x="2217331" y="3233929"/>
            <a:ext cx="7783918" cy="56055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0186" rIns="91440" bIns="40186" numCol="1" spcCol="1270" anchor="ctr" anchorCtr="0">
            <a:noAutofit/>
          </a:bodyPr>
          <a:lstStyle/>
          <a:p>
            <a:pPr lvl="0" defTabSz="711200">
              <a:lnSpc>
                <a:spcPct val="90000"/>
              </a:lnSpc>
              <a:spcBef>
                <a:spcPct val="0"/>
              </a:spcBef>
              <a:spcAft>
                <a:spcPct val="35000"/>
              </a:spcAft>
            </a:pPr>
            <a:r>
              <a:rPr lang="en-US" sz="2000" b="1" kern="1200" dirty="0"/>
              <a:t>The way DVCS works:</a:t>
            </a:r>
          </a:p>
        </p:txBody>
      </p:sp>
      <p:sp>
        <p:nvSpPr>
          <p:cNvPr id="5" name="Freeform 4"/>
          <p:cNvSpPr/>
          <p:nvPr/>
        </p:nvSpPr>
        <p:spPr>
          <a:xfrm>
            <a:off x="2352986" y="3781899"/>
            <a:ext cx="135653" cy="508700"/>
          </a:xfrm>
          <a:custGeom>
            <a:avLst/>
            <a:gdLst/>
            <a:ahLst/>
            <a:cxnLst/>
            <a:rect l="0" t="0" r="0" b="0"/>
            <a:pathLst>
              <a:path>
                <a:moveTo>
                  <a:pt x="0" y="0"/>
                </a:moveTo>
                <a:lnTo>
                  <a:pt x="0" y="508700"/>
                </a:lnTo>
                <a:lnTo>
                  <a:pt x="135653" y="508700"/>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 name="Rounded Rectangle 5"/>
          <p:cNvSpPr/>
          <p:nvPr/>
        </p:nvSpPr>
        <p:spPr>
          <a:xfrm>
            <a:off x="2488639" y="3951465"/>
            <a:ext cx="7512611" cy="678267"/>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27486" rIns="91440" bIns="27486" numCol="1" spcCol="1270" anchor="ctr" anchorCtr="0">
            <a:noAutofit/>
          </a:bodyPr>
          <a:lstStyle/>
          <a:p>
            <a:pPr lvl="0" defTabSz="266700">
              <a:lnSpc>
                <a:spcPct val="90000"/>
              </a:lnSpc>
              <a:spcBef>
                <a:spcPct val="0"/>
              </a:spcBef>
              <a:spcAft>
                <a:spcPct val="35000"/>
              </a:spcAft>
            </a:pPr>
            <a:r>
              <a:rPr lang="en-US" sz="1800" kern="1200" dirty="0"/>
              <a:t>Unlike CVCSs, DVCSs utilize multiple repositories, one central repository and multiple local repositories in developers’ local machines.</a:t>
            </a:r>
          </a:p>
        </p:txBody>
      </p:sp>
      <p:sp>
        <p:nvSpPr>
          <p:cNvPr id="7" name="Freeform 6"/>
          <p:cNvSpPr/>
          <p:nvPr/>
        </p:nvSpPr>
        <p:spPr>
          <a:xfrm>
            <a:off x="2352986" y="3781899"/>
            <a:ext cx="135653" cy="1356534"/>
          </a:xfrm>
          <a:custGeom>
            <a:avLst/>
            <a:gdLst/>
            <a:ahLst/>
            <a:cxnLst/>
            <a:rect l="0" t="0" r="0" b="0"/>
            <a:pathLst>
              <a:path>
                <a:moveTo>
                  <a:pt x="0" y="0"/>
                </a:moveTo>
                <a:lnTo>
                  <a:pt x="0" y="1356534"/>
                </a:lnTo>
                <a:lnTo>
                  <a:pt x="135653" y="1356534"/>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Rounded Rectangle 7"/>
          <p:cNvSpPr/>
          <p:nvPr/>
        </p:nvSpPr>
        <p:spPr>
          <a:xfrm>
            <a:off x="2488639" y="4799299"/>
            <a:ext cx="7512611" cy="678267"/>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27486" rIns="91440" bIns="27486" numCol="1" spcCol="1270" anchor="ctr" anchorCtr="0">
            <a:noAutofit/>
          </a:bodyPr>
          <a:lstStyle/>
          <a:p>
            <a:pPr lvl="0" defTabSz="266700">
              <a:lnSpc>
                <a:spcPct val="90000"/>
              </a:lnSpc>
              <a:spcBef>
                <a:spcPct val="0"/>
              </a:spcBef>
              <a:spcAft>
                <a:spcPct val="35000"/>
              </a:spcAft>
            </a:pPr>
            <a:r>
              <a:rPr lang="en-US" sz="1800" kern="1200"/>
              <a:t>All local repositories are exact replicas of the central repository, in the sense that they have the complete history of changes.</a:t>
            </a:r>
            <a:endParaRPr lang="en-US" sz="1800" kern="1200" dirty="0"/>
          </a:p>
        </p:txBody>
      </p:sp>
      <p:sp>
        <p:nvSpPr>
          <p:cNvPr id="9" name="Freeform 8"/>
          <p:cNvSpPr/>
          <p:nvPr/>
        </p:nvSpPr>
        <p:spPr>
          <a:xfrm>
            <a:off x="2352986" y="3781899"/>
            <a:ext cx="135653" cy="2204368"/>
          </a:xfrm>
          <a:custGeom>
            <a:avLst/>
            <a:gdLst/>
            <a:ahLst/>
            <a:cxnLst/>
            <a:rect l="0" t="0" r="0" b="0"/>
            <a:pathLst>
              <a:path>
                <a:moveTo>
                  <a:pt x="0" y="0"/>
                </a:moveTo>
                <a:lnTo>
                  <a:pt x="0" y="2204368"/>
                </a:lnTo>
                <a:lnTo>
                  <a:pt x="135653" y="2204368"/>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Rounded Rectangle 9"/>
          <p:cNvSpPr/>
          <p:nvPr/>
        </p:nvSpPr>
        <p:spPr>
          <a:xfrm>
            <a:off x="2488639" y="5647133"/>
            <a:ext cx="7512611" cy="678267"/>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27486" rIns="91440" bIns="27486" numCol="1" spcCol="1270" anchor="ctr" anchorCtr="0">
            <a:noAutofit/>
          </a:bodyPr>
          <a:lstStyle/>
          <a:p>
            <a:pPr lvl="0" defTabSz="266700">
              <a:lnSpc>
                <a:spcPct val="90000"/>
              </a:lnSpc>
              <a:spcBef>
                <a:spcPct val="0"/>
              </a:spcBef>
              <a:spcAft>
                <a:spcPct val="35000"/>
              </a:spcAft>
            </a:pPr>
            <a:r>
              <a:rPr lang="en-US" sz="1800" kern="1200" dirty="0"/>
              <a:t>Changes are done to the local repositories first and are then merged with the central repository.</a:t>
            </a:r>
          </a:p>
        </p:txBody>
      </p:sp>
      <p:sp>
        <p:nvSpPr>
          <p:cNvPr id="20" name="Rounded Rectangle 19"/>
          <p:cNvSpPr/>
          <p:nvPr/>
        </p:nvSpPr>
        <p:spPr>
          <a:xfrm>
            <a:off x="2217330" y="1282819"/>
            <a:ext cx="7783919" cy="491623"/>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760" tIns="34760" rIns="34760" bIns="34760" numCol="1" spcCol="1270" anchor="ctr" anchorCtr="0">
            <a:noAutofit/>
          </a:bodyPr>
          <a:lstStyle/>
          <a:p>
            <a:pPr lvl="0" algn="ctr" defTabSz="266700">
              <a:lnSpc>
                <a:spcPct val="90000"/>
              </a:lnSpc>
              <a:spcBef>
                <a:spcPct val="0"/>
              </a:spcBef>
              <a:spcAft>
                <a:spcPct val="35000"/>
              </a:spcAft>
            </a:pPr>
            <a:r>
              <a:rPr lang="en-US" sz="1800" b="1" kern="1200" dirty="0"/>
              <a:t>The multiple repositories model can be approached in two ways:</a:t>
            </a:r>
          </a:p>
        </p:txBody>
      </p:sp>
      <p:sp>
        <p:nvSpPr>
          <p:cNvPr id="22" name="Rounded Rectangle 21"/>
          <p:cNvSpPr/>
          <p:nvPr/>
        </p:nvSpPr>
        <p:spPr>
          <a:xfrm>
            <a:off x="6471267" y="2139918"/>
            <a:ext cx="3529982" cy="719785"/>
          </a:xfrm>
          <a:prstGeom prst="roundRect">
            <a:avLst/>
          </a:prstGeom>
          <a:solidFill>
            <a:schemeClr val="bg1"/>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760" tIns="34760" rIns="34760" bIns="34760" numCol="1" spcCol="1270" anchor="ctr" anchorCtr="0">
            <a:noAutofit/>
          </a:bodyPr>
          <a:lstStyle/>
          <a:p>
            <a:pPr lvl="0" algn="ctr" defTabSz="266700">
              <a:lnSpc>
                <a:spcPct val="90000"/>
              </a:lnSpc>
              <a:spcBef>
                <a:spcPct val="0"/>
              </a:spcBef>
              <a:spcAft>
                <a:spcPct val="35000"/>
              </a:spcAft>
            </a:pPr>
            <a:r>
              <a:rPr lang="en-US" sz="1600" kern="1200" dirty="0">
                <a:solidFill>
                  <a:schemeClr val="tx1"/>
                </a:solidFill>
              </a:rPr>
              <a:t>The way DVCS works</a:t>
            </a:r>
          </a:p>
        </p:txBody>
      </p:sp>
      <p:sp>
        <p:nvSpPr>
          <p:cNvPr id="24" name="Rounded Rectangle 23"/>
          <p:cNvSpPr/>
          <p:nvPr/>
        </p:nvSpPr>
        <p:spPr>
          <a:xfrm>
            <a:off x="2217331" y="2139918"/>
            <a:ext cx="3529982" cy="719785"/>
          </a:xfrm>
          <a:prstGeom prst="roundRect">
            <a:avLst/>
          </a:prstGeom>
          <a:solidFill>
            <a:schemeClr val="bg1"/>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760" tIns="34760" rIns="34760" bIns="34760" numCol="1" spcCol="1270" anchor="ctr" anchorCtr="0">
            <a:noAutofit/>
          </a:bodyPr>
          <a:lstStyle/>
          <a:p>
            <a:pPr lvl="0" algn="ctr" defTabSz="266700">
              <a:lnSpc>
                <a:spcPct val="90000"/>
              </a:lnSpc>
              <a:spcBef>
                <a:spcPct val="0"/>
              </a:spcBef>
              <a:spcAft>
                <a:spcPct val="35000"/>
              </a:spcAft>
            </a:pPr>
            <a:r>
              <a:rPr lang="en-US" sz="1600" kern="1200" dirty="0">
                <a:solidFill>
                  <a:schemeClr val="tx1"/>
                </a:solidFill>
              </a:rPr>
              <a:t>The possibility of having different repositories in an organization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p:txBody>
          <a:bodyPr/>
          <a:lstStyle/>
          <a:p>
            <a:r>
              <a:rPr lang="en-US" dirty="0"/>
              <a:t>4.2 Multiple Repositories for Different Services</a:t>
            </a:r>
          </a:p>
        </p:txBody>
      </p:sp>
      <p:sp>
        <p:nvSpPr>
          <p:cNvPr id="176" name="Google Shape;176;p32"/>
          <p:cNvSpPr txBox="1">
            <a:spLocks noGrp="1"/>
          </p:cNvSpPr>
          <p:nvPr>
            <p:ph type="body" idx="2"/>
          </p:nvPr>
        </p:nvSpPr>
        <p:spPr/>
        <p:txBody>
          <a:bodyPr/>
          <a:lstStyle/>
          <a:p>
            <a:pPr lvl="1"/>
            <a:r>
              <a:rPr lang="hi-IN"/>
              <a:t> </a:t>
            </a:r>
            <a:endParaRPr lang="en-US" dirty="0"/>
          </a:p>
        </p:txBody>
      </p:sp>
      <p:sp>
        <p:nvSpPr>
          <p:cNvPr id="4" name="Rounded Rectangle 3"/>
          <p:cNvSpPr/>
          <p:nvPr/>
        </p:nvSpPr>
        <p:spPr>
          <a:xfrm>
            <a:off x="644979" y="2000205"/>
            <a:ext cx="10934700" cy="3829095"/>
          </a:xfrm>
          <a:prstGeom prst="roundRect">
            <a:avLst>
              <a:gd name="adj" fmla="val 509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In mono repositories, the source code is placed in a single repository in an organization and developers have access to all code in a single shot.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Multiple repository concept refers to organizing the projects into their own separate repositories.</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DVCS like </a:t>
            </a:r>
            <a:r>
              <a:rPr lang="en-US" sz="1800" dirty="0" err="1">
                <a:solidFill>
                  <a:schemeClr val="tx1"/>
                </a:solidFill>
              </a:rPr>
              <a:t>Git</a:t>
            </a:r>
            <a:r>
              <a:rPr lang="en-US" sz="1800" dirty="0">
                <a:solidFill>
                  <a:schemeClr val="tx1"/>
                </a:solidFill>
              </a:rPr>
              <a:t> allows us to have multiple repositories, by which giving access to subsets of repositories on a need basis, becomes possible.</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Especially, products with multiple services can be handled efficiently by having separate repositories for each of them.</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While setting up continuous deployment projects, it is easier to let the repositories have their own processes for getting deployed.</a:t>
            </a:r>
          </a:p>
        </p:txBody>
      </p:sp>
      <p:sp>
        <p:nvSpPr>
          <p:cNvPr id="5" name="Rounded Rectangle 4"/>
          <p:cNvSpPr/>
          <p:nvPr/>
        </p:nvSpPr>
        <p:spPr>
          <a:xfrm>
            <a:off x="339264" y="1438301"/>
            <a:ext cx="10822222" cy="886662"/>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Multiple Repositories for Different Services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p:txBody>
          <a:bodyPr/>
          <a:lstStyle/>
          <a:p>
            <a:r>
              <a:rPr lang="en-US" dirty="0"/>
              <a:t>What did You Grasp?</a:t>
            </a:r>
          </a:p>
        </p:txBody>
      </p:sp>
      <p:sp>
        <p:nvSpPr>
          <p:cNvPr id="182" name="Google Shape;182;p33"/>
          <p:cNvSpPr txBox="1">
            <a:spLocks noGrp="1"/>
          </p:cNvSpPr>
          <p:nvPr>
            <p:ph type="body" sz="quarter" idx="26"/>
          </p:nvPr>
        </p:nvSpPr>
        <p:spPr/>
        <p:txBody>
          <a:bodyPr/>
          <a:lstStyle/>
          <a:p>
            <a:r>
              <a:rPr lang="en-US" dirty="0"/>
              <a:t>State True or False </a:t>
            </a:r>
          </a:p>
          <a:p>
            <a:pPr marL="342900" indent="0">
              <a:buNone/>
            </a:pPr>
            <a:r>
              <a:rPr lang="en-US" dirty="0"/>
              <a:t>With DVCS like </a:t>
            </a:r>
            <a:r>
              <a:rPr lang="en-US" dirty="0" err="1"/>
              <a:t>Git</a:t>
            </a:r>
            <a:r>
              <a:rPr lang="en-US" dirty="0"/>
              <a:t>, there is no room for having different repositories for different services.</a:t>
            </a:r>
          </a:p>
          <a:p>
            <a:pPr lvl="1"/>
            <a:r>
              <a:rPr lang="en-US" dirty="0"/>
              <a:t>True</a:t>
            </a:r>
          </a:p>
          <a:p>
            <a:pPr lvl="1"/>
            <a:r>
              <a:rPr lang="en-US" dirty="0"/>
              <a:t>False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p:txBody>
          <a:bodyPr/>
          <a:lstStyle/>
          <a:p>
            <a:r>
              <a:rPr lang="en-US"/>
              <a:t>5.1 Resetting the Local Environment</a:t>
            </a:r>
          </a:p>
        </p:txBody>
      </p:sp>
      <p:sp>
        <p:nvSpPr>
          <p:cNvPr id="188" name="Google Shape;188;p34"/>
          <p:cNvSpPr txBox="1">
            <a:spLocks noGrp="1"/>
          </p:cNvSpPr>
          <p:nvPr>
            <p:ph type="body" idx="2"/>
          </p:nvPr>
        </p:nvSpPr>
        <p:spPr>
          <a:xfrm>
            <a:off x="514351" y="1304995"/>
            <a:ext cx="9286874" cy="4840828"/>
          </a:xfrm>
        </p:spPr>
        <p:txBody>
          <a:bodyPr/>
          <a:lstStyle/>
          <a:p>
            <a:pPr lvl="1"/>
            <a:r>
              <a:rPr lang="en-US" dirty="0"/>
              <a:t>Reset is one of the operations used for undoing the changes.</a:t>
            </a:r>
          </a:p>
          <a:p>
            <a:pPr lvl="1"/>
            <a:r>
              <a:rPr lang="en-US" dirty="0"/>
              <a:t>We can understand the reset operation using </a:t>
            </a:r>
            <a:r>
              <a:rPr lang="en-US" dirty="0" err="1"/>
              <a:t>Git</a:t>
            </a:r>
            <a:r>
              <a:rPr lang="en-US" dirty="0"/>
              <a:t>. The </a:t>
            </a:r>
            <a:r>
              <a:rPr lang="en-US" dirty="0" err="1"/>
              <a:t>Git</a:t>
            </a:r>
            <a:r>
              <a:rPr lang="en-US" dirty="0"/>
              <a:t> reset operation has three basic forms of invocation that correspond to three commands, such as follows:</a:t>
            </a:r>
            <a:endParaRPr lang="hi-IN" dirty="0"/>
          </a:p>
          <a:p>
            <a:endParaRPr lang="hi-IN" dirty="0"/>
          </a:p>
          <a:p>
            <a:endParaRPr lang="hi-IN" dirty="0"/>
          </a:p>
          <a:p>
            <a:endParaRPr lang="hi-IN" dirty="0"/>
          </a:p>
          <a:p>
            <a:endParaRPr lang="hi-IN" dirty="0"/>
          </a:p>
          <a:p>
            <a:endParaRPr lang="hi-IN" dirty="0"/>
          </a:p>
          <a:p>
            <a:endParaRPr lang="en-US" dirty="0"/>
          </a:p>
          <a:p>
            <a:pPr lvl="1"/>
            <a:r>
              <a:rPr lang="en-US" dirty="0"/>
              <a:t>These arguments correspond to three state management systems of </a:t>
            </a:r>
            <a:r>
              <a:rPr lang="en-US" dirty="0" err="1"/>
              <a:t>Git</a:t>
            </a:r>
            <a:r>
              <a:rPr lang="en-US" dirty="0"/>
              <a:t>, namely the Commit Tree (HEAD), the Staging Index and the Working Directory.</a:t>
            </a:r>
          </a:p>
          <a:p>
            <a:pPr lvl="1"/>
            <a:r>
              <a:rPr lang="en-US" dirty="0"/>
              <a:t>The reset command moves both the HEAD and the branches to a specific commit.</a:t>
            </a:r>
          </a:p>
          <a:p>
            <a:endParaRPr lang="en-US" dirty="0"/>
          </a:p>
        </p:txBody>
      </p:sp>
      <p:sp>
        <p:nvSpPr>
          <p:cNvPr id="10" name="Freeform 9"/>
          <p:cNvSpPr/>
          <p:nvPr/>
        </p:nvSpPr>
        <p:spPr>
          <a:xfrm>
            <a:off x="3894598" y="2529764"/>
            <a:ext cx="2415714" cy="598759"/>
          </a:xfrm>
          <a:custGeom>
            <a:avLst/>
            <a:gdLst>
              <a:gd name="connsiteX0" fmla="*/ 0 w 1916029"/>
              <a:gd name="connsiteY0" fmla="*/ 0 h 598759"/>
              <a:gd name="connsiteX1" fmla="*/ 1916029 w 1916029"/>
              <a:gd name="connsiteY1" fmla="*/ 0 h 598759"/>
              <a:gd name="connsiteX2" fmla="*/ 1916029 w 1916029"/>
              <a:gd name="connsiteY2" fmla="*/ 598759 h 598759"/>
              <a:gd name="connsiteX3" fmla="*/ 0 w 1916029"/>
              <a:gd name="connsiteY3" fmla="*/ 598759 h 598759"/>
              <a:gd name="connsiteX4" fmla="*/ 0 w 1916029"/>
              <a:gd name="connsiteY4" fmla="*/ 0 h 598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6029" h="598759">
                <a:moveTo>
                  <a:pt x="0" y="0"/>
                </a:moveTo>
                <a:lnTo>
                  <a:pt x="1916029" y="0"/>
                </a:lnTo>
                <a:lnTo>
                  <a:pt x="1916029" y="598759"/>
                </a:lnTo>
                <a:lnTo>
                  <a:pt x="0" y="598759"/>
                </a:lnTo>
                <a:lnTo>
                  <a:pt x="0" y="0"/>
                </a:lnTo>
                <a:close/>
              </a:path>
            </a:pathLst>
          </a:custGeom>
          <a:ln w="28575">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05560" tIns="106680" rIns="106680" bIns="106680" numCol="1" spcCol="1270" anchor="ctr" anchorCtr="0">
            <a:noAutofit/>
          </a:bodyPr>
          <a:lstStyle/>
          <a:p>
            <a:pPr lvl="0" algn="l" defTabSz="1244600">
              <a:lnSpc>
                <a:spcPct val="90000"/>
              </a:lnSpc>
              <a:spcBef>
                <a:spcPct val="0"/>
              </a:spcBef>
              <a:spcAft>
                <a:spcPct val="35000"/>
              </a:spcAft>
            </a:pPr>
            <a:r>
              <a:rPr lang="en-US" sz="1800" kern="1200">
                <a:latin typeface="Consolas" panose="020B0609020204030204" pitchFamily="49" charset="0"/>
                <a:sym typeface="Consolas"/>
              </a:rPr>
              <a:t>--soft</a:t>
            </a:r>
            <a:endParaRPr lang="en-US" sz="1800" kern="1200">
              <a:latin typeface="Consolas" panose="020B0609020204030204" pitchFamily="49" charset="0"/>
            </a:endParaRPr>
          </a:p>
        </p:txBody>
      </p:sp>
      <p:sp>
        <p:nvSpPr>
          <p:cNvPr id="11" name="Rectangle 10"/>
          <p:cNvSpPr/>
          <p:nvPr/>
        </p:nvSpPr>
        <p:spPr>
          <a:xfrm>
            <a:off x="3814763" y="2443277"/>
            <a:ext cx="419131" cy="628697"/>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Freeform 11"/>
          <p:cNvSpPr/>
          <p:nvPr/>
        </p:nvSpPr>
        <p:spPr>
          <a:xfrm>
            <a:off x="3894598" y="3283536"/>
            <a:ext cx="2415714" cy="598759"/>
          </a:xfrm>
          <a:custGeom>
            <a:avLst/>
            <a:gdLst>
              <a:gd name="connsiteX0" fmla="*/ 0 w 1916029"/>
              <a:gd name="connsiteY0" fmla="*/ 0 h 598759"/>
              <a:gd name="connsiteX1" fmla="*/ 1916029 w 1916029"/>
              <a:gd name="connsiteY1" fmla="*/ 0 h 598759"/>
              <a:gd name="connsiteX2" fmla="*/ 1916029 w 1916029"/>
              <a:gd name="connsiteY2" fmla="*/ 598759 h 598759"/>
              <a:gd name="connsiteX3" fmla="*/ 0 w 1916029"/>
              <a:gd name="connsiteY3" fmla="*/ 598759 h 598759"/>
              <a:gd name="connsiteX4" fmla="*/ 0 w 1916029"/>
              <a:gd name="connsiteY4" fmla="*/ 0 h 598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6029" h="598759">
                <a:moveTo>
                  <a:pt x="0" y="0"/>
                </a:moveTo>
                <a:lnTo>
                  <a:pt x="1916029" y="0"/>
                </a:lnTo>
                <a:lnTo>
                  <a:pt x="1916029" y="598759"/>
                </a:lnTo>
                <a:lnTo>
                  <a:pt x="0" y="598759"/>
                </a:lnTo>
                <a:lnTo>
                  <a:pt x="0" y="0"/>
                </a:lnTo>
                <a:close/>
              </a:path>
            </a:pathLst>
          </a:custGeom>
          <a:ln w="28575">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05560" tIns="106680" rIns="106680" bIns="106680" numCol="1" spcCol="1270" anchor="ctr" anchorCtr="0">
            <a:noAutofit/>
          </a:bodyPr>
          <a:lstStyle/>
          <a:p>
            <a:pPr lvl="0" algn="l" defTabSz="1244600">
              <a:lnSpc>
                <a:spcPct val="90000"/>
              </a:lnSpc>
              <a:spcBef>
                <a:spcPct val="0"/>
              </a:spcBef>
              <a:spcAft>
                <a:spcPct val="35000"/>
              </a:spcAft>
            </a:pPr>
            <a:r>
              <a:rPr lang="en-US" sz="1800" kern="1200">
                <a:latin typeface="Consolas" panose="020B0609020204030204" pitchFamily="49" charset="0"/>
                <a:sym typeface="Consolas"/>
              </a:rPr>
              <a:t>--mixed</a:t>
            </a:r>
            <a:endParaRPr lang="en-US" sz="1800" kern="1200" dirty="0">
              <a:latin typeface="Consolas" panose="020B0609020204030204" pitchFamily="49" charset="0"/>
            </a:endParaRPr>
          </a:p>
        </p:txBody>
      </p:sp>
      <p:sp>
        <p:nvSpPr>
          <p:cNvPr id="13" name="Rectangle 12"/>
          <p:cNvSpPr/>
          <p:nvPr/>
        </p:nvSpPr>
        <p:spPr>
          <a:xfrm>
            <a:off x="3814763" y="3197048"/>
            <a:ext cx="419131" cy="628697"/>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Freeform 13"/>
          <p:cNvSpPr/>
          <p:nvPr/>
        </p:nvSpPr>
        <p:spPr>
          <a:xfrm>
            <a:off x="3894598" y="4037307"/>
            <a:ext cx="2415714" cy="598759"/>
          </a:xfrm>
          <a:custGeom>
            <a:avLst/>
            <a:gdLst>
              <a:gd name="connsiteX0" fmla="*/ 0 w 1916029"/>
              <a:gd name="connsiteY0" fmla="*/ 0 h 598759"/>
              <a:gd name="connsiteX1" fmla="*/ 1916029 w 1916029"/>
              <a:gd name="connsiteY1" fmla="*/ 0 h 598759"/>
              <a:gd name="connsiteX2" fmla="*/ 1916029 w 1916029"/>
              <a:gd name="connsiteY2" fmla="*/ 598759 h 598759"/>
              <a:gd name="connsiteX3" fmla="*/ 0 w 1916029"/>
              <a:gd name="connsiteY3" fmla="*/ 598759 h 598759"/>
              <a:gd name="connsiteX4" fmla="*/ 0 w 1916029"/>
              <a:gd name="connsiteY4" fmla="*/ 0 h 598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6029" h="598759">
                <a:moveTo>
                  <a:pt x="0" y="0"/>
                </a:moveTo>
                <a:lnTo>
                  <a:pt x="1916029" y="0"/>
                </a:lnTo>
                <a:lnTo>
                  <a:pt x="1916029" y="598759"/>
                </a:lnTo>
                <a:lnTo>
                  <a:pt x="0" y="598759"/>
                </a:lnTo>
                <a:lnTo>
                  <a:pt x="0" y="0"/>
                </a:lnTo>
                <a:close/>
              </a:path>
            </a:pathLst>
          </a:custGeom>
          <a:ln w="28575">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05560" tIns="106680" rIns="106680" bIns="106680" numCol="1" spcCol="1270" anchor="ctr" anchorCtr="0">
            <a:noAutofit/>
          </a:bodyPr>
          <a:lstStyle/>
          <a:p>
            <a:pPr lvl="0" algn="l" defTabSz="1244600">
              <a:lnSpc>
                <a:spcPct val="90000"/>
              </a:lnSpc>
              <a:spcBef>
                <a:spcPct val="0"/>
              </a:spcBef>
              <a:spcAft>
                <a:spcPct val="35000"/>
              </a:spcAft>
            </a:pPr>
            <a:r>
              <a:rPr lang="en-US" sz="1800" kern="1200">
                <a:latin typeface="Consolas" panose="020B0609020204030204" pitchFamily="49" charset="0"/>
                <a:sym typeface="Consolas"/>
              </a:rPr>
              <a:t>--hard-</a:t>
            </a:r>
            <a:endParaRPr lang="en-US" sz="1800" kern="1200" dirty="0">
              <a:latin typeface="Consolas" panose="020B0609020204030204" pitchFamily="49" charset="0"/>
            </a:endParaRPr>
          </a:p>
        </p:txBody>
      </p:sp>
      <p:sp>
        <p:nvSpPr>
          <p:cNvPr id="15" name="Rectangle 14"/>
          <p:cNvSpPr/>
          <p:nvPr/>
        </p:nvSpPr>
        <p:spPr>
          <a:xfrm>
            <a:off x="3814763" y="3950820"/>
            <a:ext cx="419131" cy="628697"/>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p:txBody>
          <a:bodyPr/>
          <a:lstStyle/>
          <a:p>
            <a:r>
              <a:rPr lang="en-US" dirty="0"/>
              <a:t>5.2 Revert - Canceling out the Changes</a:t>
            </a:r>
          </a:p>
        </p:txBody>
      </p:sp>
      <p:sp>
        <p:nvSpPr>
          <p:cNvPr id="3" name="Text Placeholder 2"/>
          <p:cNvSpPr>
            <a:spLocks noGrp="1"/>
          </p:cNvSpPr>
          <p:nvPr>
            <p:ph type="body" idx="2"/>
          </p:nvPr>
        </p:nvSpPr>
        <p:spPr/>
        <p:txBody>
          <a:bodyPr/>
          <a:lstStyle/>
          <a:p>
            <a:r>
              <a:rPr lang="en-US" dirty="0"/>
              <a:t> </a:t>
            </a:r>
          </a:p>
        </p:txBody>
      </p:sp>
      <p:sp>
        <p:nvSpPr>
          <p:cNvPr id="4" name="Rounded Rectangle 3"/>
          <p:cNvSpPr/>
          <p:nvPr/>
        </p:nvSpPr>
        <p:spPr>
          <a:xfrm>
            <a:off x="644979" y="2000206"/>
            <a:ext cx="10934700" cy="3171870"/>
          </a:xfrm>
          <a:prstGeom prst="roundRect">
            <a:avLst>
              <a:gd name="adj" fmla="val 509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Revert is also one of the options for undoing the changes, but works in a different way compared to the traditional undo operation.</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revert option doesn’t remove the commit from the project history, but it checks how to invert the changes introduced by the commit and appends a new commit with the resulting inverse content.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revert operation prevents </a:t>
            </a:r>
            <a:r>
              <a:rPr lang="en-US" sz="1800" dirty="0" err="1">
                <a:solidFill>
                  <a:schemeClr val="tx1"/>
                </a:solidFill>
              </a:rPr>
              <a:t>Git</a:t>
            </a:r>
            <a:r>
              <a:rPr lang="en-US" sz="1800" dirty="0">
                <a:solidFill>
                  <a:schemeClr val="tx1"/>
                </a:solidFill>
              </a:rPr>
              <a:t> from losing the history, which is very important to maintain the integrity of the version history.</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Revert option can be used when an inverse of a commit from the project has to be applied.</a:t>
            </a:r>
          </a:p>
        </p:txBody>
      </p:sp>
      <p:sp>
        <p:nvSpPr>
          <p:cNvPr id="5" name="Rounded Rectangle 4"/>
          <p:cNvSpPr/>
          <p:nvPr/>
        </p:nvSpPr>
        <p:spPr>
          <a:xfrm>
            <a:off x="339264" y="1438301"/>
            <a:ext cx="10822222" cy="886662"/>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Revert - Canceling out the Changes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title"/>
          </p:nvPr>
        </p:nvSpPr>
        <p:spPr/>
        <p:txBody>
          <a:bodyPr/>
          <a:lstStyle/>
          <a:p>
            <a:r>
              <a:rPr lang="en-US" dirty="0"/>
              <a:t>What did You Grasp?</a:t>
            </a:r>
          </a:p>
        </p:txBody>
      </p:sp>
      <p:sp>
        <p:nvSpPr>
          <p:cNvPr id="200" name="Google Shape;200;p36"/>
          <p:cNvSpPr txBox="1">
            <a:spLocks noGrp="1"/>
          </p:cNvSpPr>
          <p:nvPr>
            <p:ph type="body" sz="quarter" idx="26"/>
          </p:nvPr>
        </p:nvSpPr>
        <p:spPr/>
        <p:txBody>
          <a:bodyPr/>
          <a:lstStyle/>
          <a:p>
            <a:r>
              <a:rPr lang="en-US" dirty="0"/>
              <a:t>Which of the following commands is used to move the HEAD and the branch refs to a specific commit?</a:t>
            </a:r>
          </a:p>
          <a:p>
            <a:pPr lvl="1"/>
            <a:r>
              <a:rPr lang="en-US" dirty="0" err="1"/>
              <a:t>git</a:t>
            </a:r>
            <a:r>
              <a:rPr lang="en-US" dirty="0"/>
              <a:t> reset</a:t>
            </a:r>
          </a:p>
          <a:p>
            <a:pPr lvl="1"/>
            <a:r>
              <a:rPr lang="en-US" dirty="0" err="1"/>
              <a:t>git</a:t>
            </a:r>
            <a:r>
              <a:rPr lang="en-US" dirty="0"/>
              <a:t> move</a:t>
            </a:r>
          </a:p>
          <a:p>
            <a:pPr lvl="1"/>
            <a:r>
              <a:rPr lang="en-US" dirty="0" err="1"/>
              <a:t>git</a:t>
            </a:r>
            <a:r>
              <a:rPr lang="en-US" dirty="0"/>
              <a:t> revert</a:t>
            </a:r>
          </a:p>
          <a:p>
            <a:pPr lvl="1"/>
            <a:r>
              <a:rPr lang="en-US" dirty="0" err="1"/>
              <a:t>git</a:t>
            </a:r>
            <a:r>
              <a:rPr lang="en-US" dirty="0"/>
              <a:t> clean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p:txBody>
          <a:bodyPr/>
          <a:lstStyle/>
          <a:p>
            <a:r>
              <a:rPr lang="en-US"/>
              <a:t>In a nutshell, we learnt:</a:t>
            </a:r>
            <a:endParaRPr lang="en-US" dirty="0"/>
          </a:p>
        </p:txBody>
      </p:sp>
      <p:sp>
        <p:nvSpPr>
          <p:cNvPr id="206" name="Google Shape;206;p37"/>
          <p:cNvSpPr txBox="1">
            <a:spLocks noGrp="1"/>
          </p:cNvSpPr>
          <p:nvPr>
            <p:ph type="body" idx="2"/>
          </p:nvPr>
        </p:nvSpPr>
        <p:spPr>
          <a:xfrm>
            <a:off x="6213747" y="1967242"/>
            <a:ext cx="5978253" cy="3749409"/>
          </a:xfrm>
        </p:spPr>
        <p:txBody>
          <a:bodyPr/>
          <a:lstStyle/>
          <a:p>
            <a:pPr lvl="1"/>
            <a:r>
              <a:rPr lang="en-US" dirty="0"/>
              <a:t>How local version control works</a:t>
            </a:r>
          </a:p>
          <a:p>
            <a:pPr lvl="1"/>
            <a:r>
              <a:rPr lang="en-US" dirty="0"/>
              <a:t>A brief on centralized version control systems (CVCS)</a:t>
            </a:r>
          </a:p>
          <a:p>
            <a:pPr lvl="1"/>
            <a:r>
              <a:rPr lang="en-US" dirty="0"/>
              <a:t>A brief on distributed version control systems (DVCS)</a:t>
            </a:r>
          </a:p>
          <a:p>
            <a:pPr lvl="1"/>
            <a:r>
              <a:rPr lang="en-US" dirty="0"/>
              <a:t>Advantages of DVCS</a:t>
            </a:r>
          </a:p>
          <a:p>
            <a:pPr lvl="2"/>
            <a:r>
              <a:rPr lang="en-US" dirty="0"/>
              <a:t>Private Workspace</a:t>
            </a:r>
          </a:p>
          <a:p>
            <a:pPr lvl="2"/>
            <a:r>
              <a:rPr lang="en-US" dirty="0"/>
              <a:t>Easier merging</a:t>
            </a:r>
          </a:p>
          <a:p>
            <a:pPr lvl="2"/>
            <a:r>
              <a:rPr lang="en-US" dirty="0"/>
              <a:t>Easy to scale horizontally</a:t>
            </a:r>
          </a:p>
          <a:p>
            <a:pPr lvl="1"/>
            <a:r>
              <a:rPr lang="en-US" dirty="0"/>
              <a:t>Disadvantages of DVCS</a:t>
            </a:r>
          </a:p>
          <a:p>
            <a:pPr lvl="1"/>
            <a:r>
              <a:rPr lang="en-US" dirty="0"/>
              <a:t>Comparison of CVCS and DVCS</a:t>
            </a:r>
          </a:p>
          <a:p>
            <a:pPr lvl="1"/>
            <a:r>
              <a:rPr lang="en-US" dirty="0"/>
              <a:t>Multiple repositories model</a:t>
            </a:r>
          </a:p>
          <a:p>
            <a:pPr lvl="1"/>
            <a:r>
              <a:rPr lang="en-US" dirty="0"/>
              <a:t>Resetting the local environment</a:t>
            </a:r>
          </a:p>
          <a:p>
            <a:pPr lvl="1"/>
            <a:r>
              <a:rPr lang="en-US" dirty="0"/>
              <a:t>Reverting - undoing the changes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a:t>Module Objectives</a:t>
            </a:r>
          </a:p>
        </p:txBody>
      </p:sp>
      <p:sp>
        <p:nvSpPr>
          <p:cNvPr id="61" name="Google Shape;61;p14"/>
          <p:cNvSpPr txBox="1">
            <a:spLocks noGrp="1"/>
          </p:cNvSpPr>
          <p:nvPr>
            <p:ph type="body" idx="2"/>
          </p:nvPr>
        </p:nvSpPr>
        <p:spPr/>
        <p:txBody>
          <a:bodyPr/>
          <a:lstStyle/>
          <a:p>
            <a:r>
              <a:rPr lang="en-US"/>
              <a:t>At the end of this module, you will be able to:</a:t>
            </a:r>
          </a:p>
          <a:p>
            <a:pPr lvl="1"/>
            <a:r>
              <a:rPr lang="en-US"/>
              <a:t>Explain how local version control works</a:t>
            </a:r>
          </a:p>
          <a:p>
            <a:pPr lvl="1"/>
            <a:r>
              <a:rPr lang="en-US"/>
              <a:t>Discuss the basics of Centralized Version Control Systems (CVCS)</a:t>
            </a:r>
          </a:p>
          <a:p>
            <a:pPr lvl="1"/>
            <a:r>
              <a:rPr lang="en-US"/>
              <a:t>Describe the basics of Distributed Version Control Systems (DVCS)</a:t>
            </a:r>
          </a:p>
          <a:p>
            <a:pPr lvl="1"/>
            <a:r>
              <a:rPr lang="en-US"/>
              <a:t>Enlist the advantages of DVCS, such as:</a:t>
            </a:r>
          </a:p>
          <a:p>
            <a:pPr lvl="2"/>
            <a:r>
              <a:rPr lang="en-US"/>
              <a:t>Private Workspace</a:t>
            </a:r>
          </a:p>
          <a:p>
            <a:pPr lvl="2"/>
            <a:r>
              <a:rPr lang="en-US"/>
              <a:t>Easier merging</a:t>
            </a:r>
          </a:p>
          <a:p>
            <a:pPr lvl="2"/>
            <a:r>
              <a:rPr lang="en-US"/>
              <a:t>Easy to scale horizontally</a:t>
            </a:r>
          </a:p>
          <a:p>
            <a:pPr lvl="1"/>
            <a:r>
              <a:rPr lang="en-US"/>
              <a:t>List the disadvantages of DVCS</a:t>
            </a:r>
          </a:p>
          <a:p>
            <a:pPr lvl="1"/>
            <a:r>
              <a:rPr lang="en-US"/>
              <a:t>Explain how CVCS and DVCS compare with each other</a:t>
            </a:r>
          </a:p>
          <a:p>
            <a:pPr lvl="1"/>
            <a:r>
              <a:rPr lang="en-US"/>
              <a:t>Describe the working of the multiple repositories model </a:t>
            </a:r>
          </a:p>
          <a:p>
            <a:pPr lvl="1"/>
            <a:r>
              <a:rPr lang="en-US"/>
              <a:t>Learn how to reset the local environment</a:t>
            </a:r>
          </a:p>
          <a:p>
            <a:pPr lvl="1"/>
            <a:r>
              <a:rPr lang="en-US"/>
              <a:t>Identify how revert operation is used to undo the changes</a:t>
            </a:r>
            <a:endParaRPr lang="en-US" dirty="0"/>
          </a:p>
        </p:txBody>
      </p:sp>
      <p:pic>
        <p:nvPicPr>
          <p:cNvPr id="6" name="Shape 744"/>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extLst>
      <p:ext uri="{BB962C8B-B14F-4D97-AF65-F5344CB8AC3E}">
        <p14:creationId xmlns:p14="http://schemas.microsoft.com/office/powerpoint/2010/main" val="354154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p:txBody>
          <a:bodyPr/>
          <a:lstStyle/>
          <a:p>
            <a:r>
              <a:rPr lang="en-US"/>
              <a:t>Module Topics</a:t>
            </a:r>
          </a:p>
        </p:txBody>
      </p:sp>
      <p:sp>
        <p:nvSpPr>
          <p:cNvPr id="67" name="Google Shape;67;p15"/>
          <p:cNvSpPr txBox="1">
            <a:spLocks noGrp="1"/>
          </p:cNvSpPr>
          <p:nvPr>
            <p:ph type="body" idx="2"/>
          </p:nvPr>
        </p:nvSpPr>
        <p:spPr/>
        <p:txBody>
          <a:bodyPr/>
          <a:lstStyle/>
          <a:p>
            <a:r>
              <a:rPr lang="en-US"/>
              <a:t>Let us take a quick look at the topics that we will cover in this module:</a:t>
            </a:r>
          </a:p>
          <a:p>
            <a:pPr marL="344488" lvl="1" indent="-342900">
              <a:buFont typeface="+mj-lt"/>
              <a:buAutoNum type="arabicPeriod"/>
            </a:pPr>
            <a:r>
              <a:rPr lang="en-US"/>
              <a:t>Local repository</a:t>
            </a:r>
          </a:p>
          <a:p>
            <a:pPr marL="344488" lvl="1" indent="-342900">
              <a:buFont typeface="+mj-lt"/>
              <a:buAutoNum type="arabicPeriod"/>
            </a:pPr>
            <a:r>
              <a:rPr lang="en-US"/>
              <a:t>Advantages of distributed version control system</a:t>
            </a:r>
          </a:p>
          <a:p>
            <a:pPr marL="344488" lvl="1" indent="-342900">
              <a:buFont typeface="+mj-lt"/>
              <a:buAutoNum type="arabicPeriod"/>
            </a:pPr>
            <a:r>
              <a:rPr lang="en-US"/>
              <a:t>The multiple repositories model</a:t>
            </a:r>
          </a:p>
          <a:p>
            <a:pPr marL="344488" lvl="1" indent="-342900">
              <a:buFont typeface="+mj-lt"/>
              <a:buAutoNum type="arabicPeriod"/>
            </a:pPr>
            <a:r>
              <a:rPr lang="en-US"/>
              <a:t>Completely resetting local environment</a:t>
            </a:r>
          </a:p>
          <a:p>
            <a:pPr marL="344488" lvl="1" indent="-342900">
              <a:buFont typeface="+mj-lt"/>
              <a:buAutoNum type="arabicPeriod"/>
            </a:pPr>
            <a:r>
              <a:rPr lang="en-US"/>
              <a:t>Revert - canceling out changes</a:t>
            </a:r>
            <a:endParaRPr lang="en-US" dirty="0"/>
          </a:p>
        </p:txBody>
      </p:sp>
      <p:pic>
        <p:nvPicPr>
          <p:cNvPr id="4" name="Shape 744"/>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p:txBody>
          <a:bodyPr/>
          <a:lstStyle/>
          <a:p>
            <a:r>
              <a:rPr lang="en-US"/>
              <a:t>1.1 Local Repository</a:t>
            </a:r>
            <a:endParaRPr lang="en-US" dirty="0"/>
          </a:p>
        </p:txBody>
      </p:sp>
      <p:sp>
        <p:nvSpPr>
          <p:cNvPr id="73" name="Google Shape;73;p16"/>
          <p:cNvSpPr txBox="1">
            <a:spLocks noGrp="1"/>
          </p:cNvSpPr>
          <p:nvPr>
            <p:ph type="body" idx="2"/>
          </p:nvPr>
        </p:nvSpPr>
        <p:spPr>
          <a:xfrm>
            <a:off x="514351" y="1304995"/>
            <a:ext cx="5303156" cy="4840828"/>
          </a:xfrm>
        </p:spPr>
        <p:txBody>
          <a:bodyPr/>
          <a:lstStyle/>
          <a:p>
            <a:r>
              <a:rPr lang="en-US" dirty="0"/>
              <a:t>Following are the key details of the local repository:</a:t>
            </a:r>
          </a:p>
          <a:p>
            <a:pPr lvl="1"/>
            <a:r>
              <a:rPr lang="en-US" dirty="0"/>
              <a:t>Local version control keeps track of the files within the local system.</a:t>
            </a:r>
          </a:p>
          <a:p>
            <a:pPr lvl="1"/>
            <a:r>
              <a:rPr lang="en-US" dirty="0"/>
              <a:t>Local version control systems save a series of patches, but collaboration or branching is almost impossible with local repositories.</a:t>
            </a:r>
          </a:p>
          <a:p>
            <a:pPr lvl="1"/>
            <a:r>
              <a:rPr lang="en-US" dirty="0"/>
              <a:t>A local repository, from a DVCS viewpoint  is a collection of files which originate from a certain version of the repository.</a:t>
            </a:r>
          </a:p>
          <a:p>
            <a:pPr lvl="1"/>
            <a:r>
              <a:rPr lang="en-US" dirty="0"/>
              <a:t>The collection of files is called the working tree or the checkout.</a:t>
            </a:r>
          </a:p>
          <a:p>
            <a:endParaRPr lang="en-US" dirty="0"/>
          </a:p>
          <a:p>
            <a:endParaRPr lang="en-US" dirty="0"/>
          </a:p>
          <a:p>
            <a:endParaRPr lang="en-US" dirty="0"/>
          </a:p>
        </p:txBody>
      </p:sp>
      <p:grpSp>
        <p:nvGrpSpPr>
          <p:cNvPr id="21" name="Group 20"/>
          <p:cNvGrpSpPr/>
          <p:nvPr/>
        </p:nvGrpSpPr>
        <p:grpSpPr>
          <a:xfrm>
            <a:off x="5972177" y="1849547"/>
            <a:ext cx="5819774" cy="4528843"/>
            <a:chOff x="6157914" y="1914820"/>
            <a:chExt cx="5819774" cy="4528843"/>
          </a:xfrm>
        </p:grpSpPr>
        <p:sp>
          <p:nvSpPr>
            <p:cNvPr id="16" name="Rounded Rectangle 15"/>
            <p:cNvSpPr/>
            <p:nvPr/>
          </p:nvSpPr>
          <p:spPr>
            <a:xfrm>
              <a:off x="6157914" y="1914820"/>
              <a:ext cx="5819774" cy="4528843"/>
            </a:xfrm>
            <a:prstGeom prst="roundRect">
              <a:avLst>
                <a:gd name="adj" fmla="val 2789"/>
              </a:avLst>
            </a:prstGeom>
            <a:solidFill>
              <a:schemeClr val="bg1"/>
            </a:solidFill>
            <a:ln w="381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6784507" y="2926071"/>
              <a:ext cx="0" cy="3430998"/>
            </a:xfrm>
            <a:prstGeom prst="line">
              <a:avLst/>
            </a:prstGeom>
            <a:ln w="28575">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66159" y="2926071"/>
              <a:ext cx="0" cy="3430998"/>
            </a:xfrm>
            <a:prstGeom prst="line">
              <a:avLst/>
            </a:prstGeom>
            <a:ln w="28575">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098683" y="2926071"/>
              <a:ext cx="0" cy="3430998"/>
            </a:xfrm>
            <a:prstGeom prst="line">
              <a:avLst/>
            </a:prstGeom>
            <a:ln w="28575">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231207" y="2926071"/>
              <a:ext cx="0" cy="3430998"/>
            </a:xfrm>
            <a:prstGeom prst="line">
              <a:avLst/>
            </a:prstGeom>
            <a:ln w="28575">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363731" y="2926071"/>
              <a:ext cx="0" cy="3430998"/>
            </a:xfrm>
            <a:prstGeom prst="line">
              <a:avLst/>
            </a:prstGeom>
            <a:ln w="28575">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6290392" y="2465603"/>
              <a:ext cx="994685" cy="523875"/>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t>Working Directory</a:t>
              </a:r>
            </a:p>
          </p:txBody>
        </p:sp>
        <p:sp>
          <p:nvSpPr>
            <p:cNvPr id="6" name="Rounded Rectangle 5"/>
            <p:cNvSpPr/>
            <p:nvPr/>
          </p:nvSpPr>
          <p:spPr>
            <a:xfrm>
              <a:off x="7506372" y="2430678"/>
              <a:ext cx="918575" cy="52387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Staging Area</a:t>
              </a:r>
            </a:p>
          </p:txBody>
        </p:sp>
        <p:sp>
          <p:nvSpPr>
            <p:cNvPr id="7" name="Rounded Rectangle 6"/>
            <p:cNvSpPr/>
            <p:nvPr/>
          </p:nvSpPr>
          <p:spPr>
            <a:xfrm>
              <a:off x="8646696" y="2430678"/>
              <a:ext cx="918575" cy="52387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Local Repo</a:t>
              </a:r>
            </a:p>
          </p:txBody>
        </p:sp>
        <p:sp>
          <p:nvSpPr>
            <p:cNvPr id="8" name="Rounded Rectangle 7"/>
            <p:cNvSpPr/>
            <p:nvPr/>
          </p:nvSpPr>
          <p:spPr>
            <a:xfrm>
              <a:off x="10904443" y="2430678"/>
              <a:ext cx="918575" cy="5238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Remote Repo</a:t>
              </a:r>
            </a:p>
          </p:txBody>
        </p:sp>
        <p:sp>
          <p:nvSpPr>
            <p:cNvPr id="14" name="Left Arrow 13"/>
            <p:cNvSpPr/>
            <p:nvPr/>
          </p:nvSpPr>
          <p:spPr>
            <a:xfrm>
              <a:off x="6804438" y="5629119"/>
              <a:ext cx="2286515" cy="704850"/>
            </a:xfrm>
            <a:prstGeom prst="leftArrow">
              <a:avLst>
                <a:gd name="adj1" fmla="val 39189"/>
                <a:gd name="adj2" fmla="val 4054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git</a:t>
              </a:r>
              <a:r>
                <a:rPr lang="en-US" sz="1400" dirty="0">
                  <a:solidFill>
                    <a:schemeClr val="bg1"/>
                  </a:solidFill>
                </a:rPr>
                <a:t> merge</a:t>
              </a:r>
            </a:p>
          </p:txBody>
        </p:sp>
        <p:sp>
          <p:nvSpPr>
            <p:cNvPr id="13" name="Left Arrow 12"/>
            <p:cNvSpPr/>
            <p:nvPr/>
          </p:nvSpPr>
          <p:spPr>
            <a:xfrm>
              <a:off x="6784507" y="4857284"/>
              <a:ext cx="2303149" cy="704850"/>
            </a:xfrm>
            <a:prstGeom prst="leftArrow">
              <a:avLst>
                <a:gd name="adj1" fmla="val 39189"/>
                <a:gd name="adj2" fmla="val 4054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git</a:t>
              </a:r>
              <a:r>
                <a:rPr lang="en-US" sz="1400" dirty="0">
                  <a:solidFill>
                    <a:schemeClr val="bg1"/>
                  </a:solidFill>
                </a:rPr>
                <a:t> checkout</a:t>
              </a:r>
            </a:p>
          </p:txBody>
        </p:sp>
        <p:sp>
          <p:nvSpPr>
            <p:cNvPr id="3" name="Right Arrow 2"/>
            <p:cNvSpPr/>
            <p:nvPr/>
          </p:nvSpPr>
          <p:spPr>
            <a:xfrm>
              <a:off x="6822216" y="3062203"/>
              <a:ext cx="1124610" cy="704850"/>
            </a:xfrm>
            <a:prstGeom prst="rightArrow">
              <a:avLst>
                <a:gd name="adj1" fmla="val 44594"/>
                <a:gd name="adj2" fmla="val 3648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git</a:t>
              </a:r>
              <a:r>
                <a:rPr lang="en-US" sz="1400" dirty="0">
                  <a:solidFill>
                    <a:schemeClr val="bg1"/>
                  </a:solidFill>
                </a:rPr>
                <a:t> add</a:t>
              </a:r>
            </a:p>
          </p:txBody>
        </p:sp>
        <p:sp>
          <p:nvSpPr>
            <p:cNvPr id="10" name="Right Arrow 9"/>
            <p:cNvSpPr/>
            <p:nvPr/>
          </p:nvSpPr>
          <p:spPr>
            <a:xfrm>
              <a:off x="7978359" y="3476387"/>
              <a:ext cx="1131352" cy="704850"/>
            </a:xfrm>
            <a:prstGeom prst="rightArrow">
              <a:avLst>
                <a:gd name="adj1" fmla="val 44594"/>
                <a:gd name="adj2" fmla="val 3648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git</a:t>
              </a:r>
              <a:r>
                <a:rPr lang="en-US" sz="1400" dirty="0">
                  <a:solidFill>
                    <a:schemeClr val="bg1"/>
                  </a:solidFill>
                </a:rPr>
                <a:t> commit</a:t>
              </a:r>
            </a:p>
          </p:txBody>
        </p:sp>
        <p:sp>
          <p:nvSpPr>
            <p:cNvPr id="12" name="Left Arrow 11"/>
            <p:cNvSpPr/>
            <p:nvPr/>
          </p:nvSpPr>
          <p:spPr>
            <a:xfrm>
              <a:off x="9134876" y="4483842"/>
              <a:ext cx="2203455" cy="704850"/>
            </a:xfrm>
            <a:prstGeom prst="leftArrow">
              <a:avLst>
                <a:gd name="adj1" fmla="val 39189"/>
                <a:gd name="adj2" fmla="val 4054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git</a:t>
              </a:r>
              <a:r>
                <a:rPr lang="en-US" sz="1400" dirty="0">
                  <a:solidFill>
                    <a:schemeClr val="bg1"/>
                  </a:solidFill>
                </a:rPr>
                <a:t> fetch</a:t>
              </a:r>
            </a:p>
          </p:txBody>
        </p:sp>
        <p:sp>
          <p:nvSpPr>
            <p:cNvPr id="11" name="Right Arrow 10"/>
            <p:cNvSpPr/>
            <p:nvPr/>
          </p:nvSpPr>
          <p:spPr>
            <a:xfrm>
              <a:off x="9123858" y="3815932"/>
              <a:ext cx="2225490" cy="704850"/>
            </a:xfrm>
            <a:prstGeom prst="rightArrow">
              <a:avLst>
                <a:gd name="adj1" fmla="val 44594"/>
                <a:gd name="adj2" fmla="val 3648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git</a:t>
              </a:r>
              <a:r>
                <a:rPr lang="en-US" sz="1400" dirty="0">
                  <a:solidFill>
                    <a:schemeClr val="bg1"/>
                  </a:solidFill>
                </a:rPr>
                <a:t> push</a:t>
              </a:r>
            </a:p>
          </p:txBody>
        </p:sp>
        <p:sp>
          <p:nvSpPr>
            <p:cNvPr id="9" name="TextBox 8"/>
            <p:cNvSpPr txBox="1"/>
            <p:nvPr/>
          </p:nvSpPr>
          <p:spPr>
            <a:xfrm>
              <a:off x="7583670" y="1972905"/>
              <a:ext cx="777777" cy="338554"/>
            </a:xfrm>
            <a:prstGeom prst="rect">
              <a:avLst/>
            </a:prstGeom>
            <a:noFill/>
          </p:spPr>
          <p:txBody>
            <a:bodyPr wrap="none" rtlCol="0">
              <a:spAutoFit/>
            </a:bodyPr>
            <a:lstStyle/>
            <a:p>
              <a:r>
                <a:rPr lang="en-US" sz="1600" b="1" dirty="0"/>
                <a:t>Local </a:t>
              </a:r>
            </a:p>
          </p:txBody>
        </p:sp>
        <p:sp>
          <p:nvSpPr>
            <p:cNvPr id="22" name="TextBox 21"/>
            <p:cNvSpPr txBox="1"/>
            <p:nvPr/>
          </p:nvSpPr>
          <p:spPr>
            <a:xfrm>
              <a:off x="10838631" y="1972905"/>
              <a:ext cx="936475" cy="338554"/>
            </a:xfrm>
            <a:prstGeom prst="rect">
              <a:avLst/>
            </a:prstGeom>
            <a:noFill/>
          </p:spPr>
          <p:txBody>
            <a:bodyPr wrap="none" rtlCol="0">
              <a:spAutoFit/>
            </a:bodyPr>
            <a:lstStyle/>
            <a:p>
              <a:r>
                <a:rPr lang="en-US" sz="1600" b="1" dirty="0"/>
                <a:t>Remote</a:t>
              </a:r>
            </a:p>
          </p:txBody>
        </p:sp>
      </p:grpSp>
      <p:sp>
        <p:nvSpPr>
          <p:cNvPr id="15" name="Rectangle 14"/>
          <p:cNvSpPr/>
          <p:nvPr/>
        </p:nvSpPr>
        <p:spPr>
          <a:xfrm>
            <a:off x="5972177" y="1125418"/>
            <a:ext cx="5819773" cy="666977"/>
          </a:xfrm>
          <a:prstGeom prst="rect">
            <a:avLst/>
          </a:prstGeom>
        </p:spPr>
        <p:txBody>
          <a:bodyPr wrap="square">
            <a:spAutoFit/>
          </a:bodyPr>
          <a:lstStyle/>
          <a:p>
            <a:pPr indent="-342891"/>
            <a:r>
              <a:rPr lang="en-US" sz="1800" dirty="0"/>
              <a:t>The picture explains how the changes are made to the local repository and pushed to the remote repository.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p:txBody>
          <a:bodyPr/>
          <a:lstStyle/>
          <a:p>
            <a:r>
              <a:rPr lang="en-US" dirty="0"/>
              <a:t>1.2 Centralized Version Control System (CVCS)</a:t>
            </a:r>
          </a:p>
        </p:txBody>
      </p:sp>
      <p:sp>
        <p:nvSpPr>
          <p:cNvPr id="80" name="Google Shape;80;p17"/>
          <p:cNvSpPr txBox="1">
            <a:spLocks noGrp="1"/>
          </p:cNvSpPr>
          <p:nvPr>
            <p:ph type="body" idx="2"/>
          </p:nvPr>
        </p:nvSpPr>
        <p:spPr>
          <a:xfrm>
            <a:off x="514351" y="1304995"/>
            <a:ext cx="5900737" cy="4840828"/>
          </a:xfrm>
        </p:spPr>
        <p:txBody>
          <a:bodyPr/>
          <a:lstStyle/>
          <a:p>
            <a:r>
              <a:rPr lang="en-US" dirty="0"/>
              <a:t>Following are the key details of the Centralized Version Control System (CVCS):</a:t>
            </a:r>
          </a:p>
          <a:p>
            <a:pPr lvl="1"/>
            <a:r>
              <a:rPr lang="en-US" dirty="0"/>
              <a:t>Centralized version control systems keep a single copy of the project on a central server and the developers commit their changes to this central copy of the project.</a:t>
            </a:r>
          </a:p>
          <a:p>
            <a:pPr lvl="1"/>
            <a:r>
              <a:rPr lang="en-US" dirty="0"/>
              <a:t>Updates to the code is recorded in the central system; when developers pull the code, changes are automatically applied to the files that were changed and developers pull this updated version.</a:t>
            </a:r>
          </a:p>
          <a:p>
            <a:pPr lvl="1"/>
            <a:r>
              <a:rPr lang="en-US" dirty="0"/>
              <a:t>CVCSs eliminate the need to keep multiple copies of their files on their hard drives.</a:t>
            </a:r>
          </a:p>
          <a:p>
            <a:pPr lvl="1"/>
            <a:r>
              <a:rPr lang="en-US" dirty="0"/>
              <a:t>The version control system will communicate with the central system and retrieve any version on the go.</a:t>
            </a:r>
          </a:p>
          <a:p>
            <a:pPr lvl="1"/>
            <a:r>
              <a:rPr lang="en-US" dirty="0"/>
              <a:t>Some examples of CVCS are CVS, Subversion (SVN), Perforce, etc.</a:t>
            </a:r>
          </a:p>
        </p:txBody>
      </p:sp>
      <p:grpSp>
        <p:nvGrpSpPr>
          <p:cNvPr id="233" name="Group 232"/>
          <p:cNvGrpSpPr/>
          <p:nvPr/>
        </p:nvGrpSpPr>
        <p:grpSpPr>
          <a:xfrm>
            <a:off x="6803987" y="1205093"/>
            <a:ext cx="5138796" cy="5258907"/>
            <a:chOff x="6803987" y="1205093"/>
            <a:chExt cx="5138796" cy="5258907"/>
          </a:xfrm>
        </p:grpSpPr>
        <p:sp>
          <p:nvSpPr>
            <p:cNvPr id="232" name="Rounded Rectangle 231"/>
            <p:cNvSpPr/>
            <p:nvPr/>
          </p:nvSpPr>
          <p:spPr>
            <a:xfrm>
              <a:off x="6803987" y="1205093"/>
              <a:ext cx="5138796" cy="5258907"/>
            </a:xfrm>
            <a:prstGeom prst="roundRect">
              <a:avLst>
                <a:gd name="adj" fmla="val 3314"/>
              </a:avLst>
            </a:prstGeom>
            <a:solidFill>
              <a:schemeClr val="bg1"/>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p:cNvGrpSpPr/>
            <p:nvPr/>
          </p:nvGrpSpPr>
          <p:grpSpPr>
            <a:xfrm>
              <a:off x="6907510" y="1304995"/>
              <a:ext cx="4966970" cy="5117035"/>
              <a:chOff x="6778923" y="1292213"/>
              <a:chExt cx="4966970" cy="5117035"/>
            </a:xfrm>
          </p:grpSpPr>
          <p:grpSp>
            <p:nvGrpSpPr>
              <p:cNvPr id="201" name="Group 200"/>
              <p:cNvGrpSpPr/>
              <p:nvPr/>
            </p:nvGrpSpPr>
            <p:grpSpPr>
              <a:xfrm>
                <a:off x="9047306" y="3329530"/>
                <a:ext cx="764338" cy="918931"/>
                <a:chOff x="-2249714" y="1877889"/>
                <a:chExt cx="1327867" cy="2125923"/>
              </a:xfrm>
              <a:effectLst>
                <a:outerShdw blurRad="63500" sx="102000" sy="102000" algn="ctr" rotWithShape="0">
                  <a:prstClr val="black">
                    <a:alpha val="40000"/>
                  </a:prstClr>
                </a:outerShdw>
              </a:effectLst>
            </p:grpSpPr>
            <p:sp>
              <p:nvSpPr>
                <p:cNvPr id="196" name="Flowchart: Magnetic Disk 195"/>
                <p:cNvSpPr/>
                <p:nvPr/>
              </p:nvSpPr>
              <p:spPr>
                <a:xfrm>
                  <a:off x="-2249714" y="3329529"/>
                  <a:ext cx="1327867" cy="674283"/>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lowchart: Magnetic Disk 197"/>
                <p:cNvSpPr/>
                <p:nvPr/>
              </p:nvSpPr>
              <p:spPr>
                <a:xfrm>
                  <a:off x="-2249714" y="2883991"/>
                  <a:ext cx="1327867" cy="674283"/>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lowchart: Magnetic Disk 198"/>
                <p:cNvSpPr/>
                <p:nvPr/>
              </p:nvSpPr>
              <p:spPr>
                <a:xfrm>
                  <a:off x="-2249714" y="2438453"/>
                  <a:ext cx="1327867" cy="674283"/>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Can 199"/>
                <p:cNvSpPr/>
                <p:nvPr/>
              </p:nvSpPr>
              <p:spPr>
                <a:xfrm>
                  <a:off x="-2249714" y="1877889"/>
                  <a:ext cx="1327867" cy="789311"/>
                </a:xfrm>
                <a:prstGeom prst="can">
                  <a:avLst>
                    <a:gd name="adj" fmla="val 40355"/>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3" name="TextBox 202"/>
              <p:cNvSpPr txBox="1"/>
              <p:nvPr/>
            </p:nvSpPr>
            <p:spPr>
              <a:xfrm>
                <a:off x="6930815" y="4248461"/>
                <a:ext cx="901209" cy="276999"/>
              </a:xfrm>
              <a:prstGeom prst="rect">
                <a:avLst/>
              </a:prstGeom>
              <a:noFill/>
            </p:spPr>
            <p:txBody>
              <a:bodyPr wrap="none" rtlCol="0">
                <a:spAutoFit/>
              </a:bodyPr>
              <a:lstStyle/>
              <a:p>
                <a:r>
                  <a:rPr lang="en-US" sz="1200" b="1" dirty="0"/>
                  <a:t>Member 1</a:t>
                </a:r>
              </a:p>
            </p:txBody>
          </p:sp>
          <p:pic>
            <p:nvPicPr>
              <p:cNvPr id="204" name="Picture 203"/>
              <p:cNvPicPr>
                <a:picLocks noChangeAspect="1"/>
              </p:cNvPicPr>
              <p:nvPr/>
            </p:nvPicPr>
            <p:blipFill>
              <a:blip r:embed="rId3"/>
              <a:stretch>
                <a:fillRect/>
              </a:stretch>
            </p:blipFill>
            <p:spPr>
              <a:xfrm>
                <a:off x="6778923" y="3400182"/>
                <a:ext cx="1231674" cy="726208"/>
              </a:xfrm>
              <a:prstGeom prst="rect">
                <a:avLst/>
              </a:prstGeom>
            </p:spPr>
          </p:pic>
          <p:pic>
            <p:nvPicPr>
              <p:cNvPr id="205" name="Picture 204"/>
              <p:cNvPicPr>
                <a:picLocks noChangeAspect="1"/>
              </p:cNvPicPr>
              <p:nvPr/>
            </p:nvPicPr>
            <p:blipFill>
              <a:blip r:embed="rId4"/>
              <a:stretch>
                <a:fillRect/>
              </a:stretch>
            </p:blipFill>
            <p:spPr>
              <a:xfrm>
                <a:off x="8942361" y="1292213"/>
                <a:ext cx="869283" cy="737573"/>
              </a:xfrm>
              <a:prstGeom prst="rect">
                <a:avLst/>
              </a:prstGeom>
            </p:spPr>
          </p:pic>
          <p:pic>
            <p:nvPicPr>
              <p:cNvPr id="206" name="Picture 205"/>
              <p:cNvPicPr>
                <a:picLocks noChangeAspect="1"/>
              </p:cNvPicPr>
              <p:nvPr/>
            </p:nvPicPr>
            <p:blipFill>
              <a:blip r:embed="rId5"/>
              <a:stretch>
                <a:fillRect/>
              </a:stretch>
            </p:blipFill>
            <p:spPr>
              <a:xfrm>
                <a:off x="10874517" y="3339617"/>
                <a:ext cx="841545" cy="705690"/>
              </a:xfrm>
              <a:prstGeom prst="rect">
                <a:avLst/>
              </a:prstGeom>
            </p:spPr>
          </p:pic>
          <p:pic>
            <p:nvPicPr>
              <p:cNvPr id="207" name="Picture 206"/>
              <p:cNvPicPr>
                <a:picLocks noChangeAspect="1"/>
              </p:cNvPicPr>
              <p:nvPr/>
            </p:nvPicPr>
            <p:blipFill>
              <a:blip r:embed="rId6"/>
              <a:stretch>
                <a:fillRect/>
              </a:stretch>
            </p:blipFill>
            <p:spPr>
              <a:xfrm>
                <a:off x="9029965" y="5361529"/>
                <a:ext cx="799020" cy="666447"/>
              </a:xfrm>
              <a:prstGeom prst="rect">
                <a:avLst/>
              </a:prstGeom>
            </p:spPr>
          </p:pic>
          <p:sp>
            <p:nvSpPr>
              <p:cNvPr id="208" name="TextBox 207"/>
              <p:cNvSpPr txBox="1"/>
              <p:nvPr/>
            </p:nvSpPr>
            <p:spPr>
              <a:xfrm>
                <a:off x="8978870" y="6132249"/>
                <a:ext cx="901209" cy="276999"/>
              </a:xfrm>
              <a:prstGeom prst="rect">
                <a:avLst/>
              </a:prstGeom>
              <a:noFill/>
            </p:spPr>
            <p:txBody>
              <a:bodyPr wrap="none" rtlCol="0">
                <a:spAutoFit/>
              </a:bodyPr>
              <a:lstStyle/>
              <a:p>
                <a:r>
                  <a:rPr lang="en-US" sz="1200" b="1" dirty="0"/>
                  <a:t>Member 2</a:t>
                </a:r>
              </a:p>
            </p:txBody>
          </p:sp>
          <p:sp>
            <p:nvSpPr>
              <p:cNvPr id="209" name="TextBox 208"/>
              <p:cNvSpPr txBox="1"/>
              <p:nvPr/>
            </p:nvSpPr>
            <p:spPr>
              <a:xfrm>
                <a:off x="10844684" y="4127522"/>
                <a:ext cx="901209" cy="276999"/>
              </a:xfrm>
              <a:prstGeom prst="rect">
                <a:avLst/>
              </a:prstGeom>
              <a:noFill/>
            </p:spPr>
            <p:txBody>
              <a:bodyPr wrap="none" rtlCol="0">
                <a:spAutoFit/>
              </a:bodyPr>
              <a:lstStyle/>
              <a:p>
                <a:r>
                  <a:rPr lang="en-US" sz="1200" b="1" dirty="0"/>
                  <a:t>Member 3</a:t>
                </a:r>
              </a:p>
            </p:txBody>
          </p:sp>
          <p:sp>
            <p:nvSpPr>
              <p:cNvPr id="210" name="TextBox 209"/>
              <p:cNvSpPr txBox="1"/>
              <p:nvPr/>
            </p:nvSpPr>
            <p:spPr>
              <a:xfrm>
                <a:off x="8910435" y="2108681"/>
                <a:ext cx="901209" cy="276999"/>
              </a:xfrm>
              <a:prstGeom prst="rect">
                <a:avLst/>
              </a:prstGeom>
              <a:noFill/>
            </p:spPr>
            <p:txBody>
              <a:bodyPr wrap="none" rtlCol="0">
                <a:spAutoFit/>
              </a:bodyPr>
              <a:lstStyle/>
              <a:p>
                <a:r>
                  <a:rPr lang="en-US" sz="1200" b="1" dirty="0"/>
                  <a:t>Member 4</a:t>
                </a:r>
              </a:p>
            </p:txBody>
          </p:sp>
          <p:cxnSp>
            <p:nvCxnSpPr>
              <p:cNvPr id="212" name="Straight Arrow Connector 211"/>
              <p:cNvCxnSpPr/>
              <p:nvPr/>
            </p:nvCxnSpPr>
            <p:spPr>
              <a:xfrm>
                <a:off x="9230186" y="2449180"/>
                <a:ext cx="0" cy="80202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a:off x="9522286" y="2414010"/>
                <a:ext cx="0" cy="802020"/>
              </a:xfrm>
              <a:prstGeom prst="straightConnector1">
                <a:avLst/>
              </a:prstGeom>
              <a:ln w="76200">
                <a:solidFill>
                  <a:schemeClr val="tx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a:off x="9230186" y="4404521"/>
                <a:ext cx="0" cy="802020"/>
              </a:xfrm>
              <a:prstGeom prst="straightConnector1">
                <a:avLst/>
              </a:prstGeom>
              <a:ln w="76200">
                <a:solidFill>
                  <a:schemeClr val="tx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9568006" y="4404521"/>
                <a:ext cx="0" cy="802020"/>
              </a:xfrm>
              <a:prstGeom prst="straightConnector1">
                <a:avLst/>
              </a:prstGeom>
              <a:ln w="76200">
                <a:solidFill>
                  <a:schemeClr val="tx2">
                    <a:lumMod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18" name="Group 217"/>
              <p:cNvGrpSpPr/>
              <p:nvPr/>
            </p:nvGrpSpPr>
            <p:grpSpPr>
              <a:xfrm rot="5400000">
                <a:off x="8414801" y="3347174"/>
                <a:ext cx="311503" cy="802020"/>
                <a:chOff x="11662970" y="2108681"/>
                <a:chExt cx="311503" cy="802020"/>
              </a:xfrm>
            </p:grpSpPr>
            <p:cxnSp>
              <p:nvCxnSpPr>
                <p:cNvPr id="216" name="Straight Arrow Connector 215"/>
                <p:cNvCxnSpPr/>
                <p:nvPr/>
              </p:nvCxnSpPr>
              <p:spPr>
                <a:xfrm>
                  <a:off x="11662970" y="2108681"/>
                  <a:ext cx="0" cy="80202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a:off x="11974473" y="2108681"/>
                  <a:ext cx="0" cy="802020"/>
                </a:xfrm>
                <a:prstGeom prst="straightConnector1">
                  <a:avLst/>
                </a:prstGeom>
                <a:ln w="76200">
                  <a:solidFill>
                    <a:schemeClr val="tx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rot="16200000" flipH="1">
                <a:off x="10268485" y="3323608"/>
                <a:ext cx="277351" cy="802020"/>
                <a:chOff x="11656480" y="2108681"/>
                <a:chExt cx="277351" cy="802020"/>
              </a:xfrm>
            </p:grpSpPr>
            <p:cxnSp>
              <p:nvCxnSpPr>
                <p:cNvPr id="220" name="Straight Arrow Connector 219"/>
                <p:cNvCxnSpPr/>
                <p:nvPr/>
              </p:nvCxnSpPr>
              <p:spPr>
                <a:xfrm>
                  <a:off x="11656480" y="2108681"/>
                  <a:ext cx="0" cy="80202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p:nvPr/>
              </p:nvCxnSpPr>
              <p:spPr>
                <a:xfrm>
                  <a:off x="11933831" y="2108681"/>
                  <a:ext cx="0" cy="802020"/>
                </a:xfrm>
                <a:prstGeom prst="straightConnector1">
                  <a:avLst/>
                </a:prstGeom>
                <a:ln w="76200">
                  <a:solidFill>
                    <a:schemeClr val="tx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2" name="TextBox 221"/>
              <p:cNvSpPr txBox="1"/>
              <p:nvPr/>
            </p:nvSpPr>
            <p:spPr>
              <a:xfrm>
                <a:off x="9496801" y="2650135"/>
                <a:ext cx="766555" cy="400110"/>
              </a:xfrm>
              <a:prstGeom prst="rect">
                <a:avLst/>
              </a:prstGeom>
              <a:noFill/>
            </p:spPr>
            <p:txBody>
              <a:bodyPr wrap="none" rtlCol="0">
                <a:spAutoFit/>
              </a:bodyPr>
              <a:lstStyle/>
              <a:p>
                <a:pPr algn="ctr"/>
                <a:r>
                  <a:rPr lang="en-US" sz="1000" dirty="0"/>
                  <a:t>Update </a:t>
                </a:r>
                <a:br>
                  <a:rPr lang="en-US" sz="1000" dirty="0"/>
                </a:br>
                <a:r>
                  <a:rPr lang="en-US" sz="1000" dirty="0"/>
                  <a:t>Check-out</a:t>
                </a:r>
              </a:p>
            </p:txBody>
          </p:sp>
          <p:sp>
            <p:nvSpPr>
              <p:cNvPr id="223" name="TextBox 222"/>
              <p:cNvSpPr txBox="1"/>
              <p:nvPr/>
            </p:nvSpPr>
            <p:spPr>
              <a:xfrm>
                <a:off x="8480646" y="2554191"/>
                <a:ext cx="776174" cy="400110"/>
              </a:xfrm>
              <a:prstGeom prst="rect">
                <a:avLst/>
              </a:prstGeom>
              <a:noFill/>
            </p:spPr>
            <p:txBody>
              <a:bodyPr wrap="none" rtlCol="0">
                <a:spAutoFit/>
              </a:bodyPr>
              <a:lstStyle/>
              <a:p>
                <a:pPr algn="ctr"/>
                <a:r>
                  <a:rPr lang="en-US" sz="1000" dirty="0"/>
                  <a:t>Commit </a:t>
                </a:r>
                <a:br>
                  <a:rPr lang="en-US" sz="1000" dirty="0"/>
                </a:br>
                <a:r>
                  <a:rPr lang="en-US" sz="1000" dirty="0"/>
                  <a:t>(Check-in)</a:t>
                </a:r>
              </a:p>
            </p:txBody>
          </p:sp>
          <p:sp>
            <p:nvSpPr>
              <p:cNvPr id="224" name="TextBox 223"/>
              <p:cNvSpPr txBox="1"/>
              <p:nvPr/>
            </p:nvSpPr>
            <p:spPr>
              <a:xfrm>
                <a:off x="9900946" y="3110641"/>
                <a:ext cx="766555" cy="400110"/>
              </a:xfrm>
              <a:prstGeom prst="rect">
                <a:avLst/>
              </a:prstGeom>
              <a:noFill/>
            </p:spPr>
            <p:txBody>
              <a:bodyPr wrap="none" rtlCol="0">
                <a:spAutoFit/>
              </a:bodyPr>
              <a:lstStyle/>
              <a:p>
                <a:pPr algn="ctr"/>
                <a:r>
                  <a:rPr lang="en-US" sz="1000" dirty="0"/>
                  <a:t>Update </a:t>
                </a:r>
                <a:br>
                  <a:rPr lang="en-US" sz="1000" dirty="0"/>
                </a:br>
                <a:r>
                  <a:rPr lang="en-US" sz="1000" dirty="0"/>
                  <a:t>Check-out</a:t>
                </a:r>
              </a:p>
            </p:txBody>
          </p:sp>
          <p:sp>
            <p:nvSpPr>
              <p:cNvPr id="225" name="TextBox 224"/>
              <p:cNvSpPr txBox="1"/>
              <p:nvPr/>
            </p:nvSpPr>
            <p:spPr>
              <a:xfrm>
                <a:off x="10027633" y="4001030"/>
                <a:ext cx="776174" cy="400110"/>
              </a:xfrm>
              <a:prstGeom prst="rect">
                <a:avLst/>
              </a:prstGeom>
              <a:noFill/>
            </p:spPr>
            <p:txBody>
              <a:bodyPr wrap="none" rtlCol="0">
                <a:spAutoFit/>
              </a:bodyPr>
              <a:lstStyle/>
              <a:p>
                <a:pPr algn="ctr"/>
                <a:r>
                  <a:rPr lang="en-US" sz="1000" dirty="0"/>
                  <a:t>Commit </a:t>
                </a:r>
                <a:br>
                  <a:rPr lang="en-US" sz="1000" dirty="0"/>
                </a:br>
                <a:r>
                  <a:rPr lang="en-US" sz="1000" dirty="0"/>
                  <a:t>(Check-in)</a:t>
                </a:r>
              </a:p>
            </p:txBody>
          </p:sp>
          <p:sp>
            <p:nvSpPr>
              <p:cNvPr id="226" name="TextBox 225"/>
              <p:cNvSpPr txBox="1"/>
              <p:nvPr/>
            </p:nvSpPr>
            <p:spPr>
              <a:xfrm>
                <a:off x="9619086" y="4646150"/>
                <a:ext cx="766555" cy="400110"/>
              </a:xfrm>
              <a:prstGeom prst="rect">
                <a:avLst/>
              </a:prstGeom>
              <a:noFill/>
            </p:spPr>
            <p:txBody>
              <a:bodyPr wrap="none" rtlCol="0">
                <a:spAutoFit/>
              </a:bodyPr>
              <a:lstStyle/>
              <a:p>
                <a:pPr algn="ctr"/>
                <a:r>
                  <a:rPr lang="en-US" sz="1000" dirty="0"/>
                  <a:t>Update </a:t>
                </a:r>
                <a:br>
                  <a:rPr lang="en-US" sz="1000" dirty="0"/>
                </a:br>
                <a:r>
                  <a:rPr lang="en-US" sz="1000" dirty="0"/>
                  <a:t>Check-out</a:t>
                </a:r>
              </a:p>
            </p:txBody>
          </p:sp>
          <p:sp>
            <p:nvSpPr>
              <p:cNvPr id="227" name="TextBox 226"/>
              <p:cNvSpPr txBox="1"/>
              <p:nvPr/>
            </p:nvSpPr>
            <p:spPr>
              <a:xfrm>
                <a:off x="8473135" y="4632967"/>
                <a:ext cx="776174" cy="400110"/>
              </a:xfrm>
              <a:prstGeom prst="rect">
                <a:avLst/>
              </a:prstGeom>
              <a:noFill/>
            </p:spPr>
            <p:txBody>
              <a:bodyPr wrap="none" rtlCol="0">
                <a:spAutoFit/>
              </a:bodyPr>
              <a:lstStyle/>
              <a:p>
                <a:pPr algn="ctr"/>
                <a:r>
                  <a:rPr lang="en-US" sz="1000" dirty="0"/>
                  <a:t>Commit </a:t>
                </a:r>
                <a:br>
                  <a:rPr lang="en-US" sz="1000" dirty="0"/>
                </a:br>
                <a:r>
                  <a:rPr lang="en-US" sz="1000" dirty="0"/>
                  <a:t>(Check-in)</a:t>
                </a:r>
              </a:p>
            </p:txBody>
          </p:sp>
          <p:sp>
            <p:nvSpPr>
              <p:cNvPr id="228" name="TextBox 227"/>
              <p:cNvSpPr txBox="1"/>
              <p:nvPr/>
            </p:nvSpPr>
            <p:spPr>
              <a:xfrm>
                <a:off x="8092559" y="3973202"/>
                <a:ext cx="776174" cy="400110"/>
              </a:xfrm>
              <a:prstGeom prst="rect">
                <a:avLst/>
              </a:prstGeom>
              <a:noFill/>
            </p:spPr>
            <p:txBody>
              <a:bodyPr wrap="none" rtlCol="0">
                <a:spAutoFit/>
              </a:bodyPr>
              <a:lstStyle/>
              <a:p>
                <a:pPr algn="ctr"/>
                <a:r>
                  <a:rPr lang="en-US" sz="1000" dirty="0"/>
                  <a:t>Commit </a:t>
                </a:r>
                <a:br>
                  <a:rPr lang="en-US" sz="1000" dirty="0"/>
                </a:br>
                <a:r>
                  <a:rPr lang="en-US" sz="1000" dirty="0"/>
                  <a:t>(Check-in)</a:t>
                </a:r>
              </a:p>
            </p:txBody>
          </p:sp>
          <p:sp>
            <p:nvSpPr>
              <p:cNvPr id="229" name="TextBox 228"/>
              <p:cNvSpPr txBox="1"/>
              <p:nvPr/>
            </p:nvSpPr>
            <p:spPr>
              <a:xfrm>
                <a:off x="8306392" y="3151935"/>
                <a:ext cx="766555" cy="400110"/>
              </a:xfrm>
              <a:prstGeom prst="rect">
                <a:avLst/>
              </a:prstGeom>
              <a:noFill/>
            </p:spPr>
            <p:txBody>
              <a:bodyPr wrap="none" rtlCol="0">
                <a:spAutoFit/>
              </a:bodyPr>
              <a:lstStyle/>
              <a:p>
                <a:pPr algn="ctr"/>
                <a:r>
                  <a:rPr lang="en-US" sz="1000" dirty="0"/>
                  <a:t>Update </a:t>
                </a:r>
                <a:br>
                  <a:rPr lang="en-US" sz="1000" dirty="0"/>
                </a:br>
                <a:r>
                  <a:rPr lang="en-US" sz="1000" dirty="0"/>
                  <a:t>Check-out</a:t>
                </a:r>
              </a:p>
            </p:txBody>
          </p:sp>
          <p:sp>
            <p:nvSpPr>
              <p:cNvPr id="230" name="TextBox 229"/>
              <p:cNvSpPr txBox="1"/>
              <p:nvPr/>
            </p:nvSpPr>
            <p:spPr>
              <a:xfrm>
                <a:off x="9100498" y="3715044"/>
                <a:ext cx="687198" cy="300608"/>
              </a:xfrm>
              <a:prstGeom prst="rect">
                <a:avLst/>
              </a:prstGeom>
              <a:solidFill>
                <a:schemeClr val="bg1">
                  <a:alpha val="73000"/>
                </a:schemeClr>
              </a:solidFill>
            </p:spPr>
            <p:txBody>
              <a:bodyPr wrap="none" rtlCol="0" anchor="ctr">
                <a:spAutoFit/>
              </a:bodyPr>
              <a:lstStyle/>
              <a:p>
                <a:pPr algn="ctr"/>
                <a:r>
                  <a:rPr lang="en-US" sz="1000" b="1" dirty="0">
                    <a:solidFill>
                      <a:schemeClr val="tx1"/>
                    </a:solidFill>
                  </a:rPr>
                  <a:t>Central </a:t>
                </a:r>
                <a:br>
                  <a:rPr lang="en-US" sz="1000" b="1" dirty="0">
                    <a:solidFill>
                      <a:schemeClr val="tx1"/>
                    </a:solidFill>
                  </a:rPr>
                </a:br>
                <a:r>
                  <a:rPr lang="en-US" sz="1000" b="1" dirty="0">
                    <a:solidFill>
                      <a:schemeClr val="tx1"/>
                    </a:solidFill>
                  </a:rPr>
                  <a:t>Repository</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p:txBody>
          <a:bodyPr/>
          <a:lstStyle/>
          <a:p>
            <a:r>
              <a:rPr lang="en-US" dirty="0"/>
              <a:t>What did You Grasp?</a:t>
            </a:r>
          </a:p>
        </p:txBody>
      </p:sp>
      <p:sp>
        <p:nvSpPr>
          <p:cNvPr id="87" name="Google Shape;87;p18"/>
          <p:cNvSpPr txBox="1">
            <a:spLocks noGrp="1"/>
          </p:cNvSpPr>
          <p:nvPr>
            <p:ph type="body" sz="quarter" idx="26"/>
          </p:nvPr>
        </p:nvSpPr>
        <p:spPr/>
        <p:txBody>
          <a:bodyPr/>
          <a:lstStyle/>
          <a:p>
            <a:r>
              <a:rPr lang="en-US" dirty="0"/>
              <a:t>Which of the following commands is used to move the working copy to the staging area?</a:t>
            </a:r>
          </a:p>
          <a:p>
            <a:pPr lvl="1"/>
            <a:r>
              <a:rPr lang="en-US" dirty="0" err="1"/>
              <a:t>git</a:t>
            </a:r>
            <a:r>
              <a:rPr lang="en-US" dirty="0"/>
              <a:t> add</a:t>
            </a:r>
          </a:p>
          <a:p>
            <a:pPr lvl="1"/>
            <a:r>
              <a:rPr lang="en-US" dirty="0" err="1"/>
              <a:t>git</a:t>
            </a:r>
            <a:r>
              <a:rPr lang="en-US" dirty="0"/>
              <a:t> commit</a:t>
            </a:r>
          </a:p>
          <a:p>
            <a:pPr lvl="1"/>
            <a:r>
              <a:rPr lang="en-US" dirty="0" err="1"/>
              <a:t>git</a:t>
            </a:r>
            <a:r>
              <a:rPr lang="en-US" dirty="0"/>
              <a:t> push</a:t>
            </a:r>
          </a:p>
          <a:p>
            <a:pPr lvl="1"/>
            <a:r>
              <a:rPr lang="en-US" dirty="0" err="1"/>
              <a:t>git</a:t>
            </a:r>
            <a:r>
              <a:rPr lang="en-US" dirty="0"/>
              <a:t> fetch</a:t>
            </a:r>
          </a:p>
          <a:p>
            <a:pPr lvl="1"/>
            <a:endParaRPr lang="en-US" dirty="0"/>
          </a:p>
          <a:p>
            <a:r>
              <a:rPr lang="en-US" dirty="0"/>
              <a:t>State True or False</a:t>
            </a:r>
          </a:p>
          <a:p>
            <a:pPr marL="347663" indent="0">
              <a:buNone/>
            </a:pPr>
            <a:r>
              <a:rPr lang="en-US" dirty="0"/>
              <a:t>There are multiple central repositories in a CVCS.</a:t>
            </a:r>
          </a:p>
          <a:p>
            <a:pPr lvl="1"/>
            <a:r>
              <a:rPr lang="en-US" dirty="0"/>
              <a:t>True</a:t>
            </a:r>
          </a:p>
          <a:p>
            <a:pPr lvl="1"/>
            <a:r>
              <a:rPr lang="en-US" dirty="0"/>
              <a:t>False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p:txBody>
          <a:bodyPr/>
          <a:lstStyle/>
          <a:p>
            <a:r>
              <a:rPr lang="en-US"/>
              <a:t>2.1 Distributed Version Control System (DVCS) </a:t>
            </a:r>
          </a:p>
        </p:txBody>
      </p:sp>
      <p:sp>
        <p:nvSpPr>
          <p:cNvPr id="93" name="Google Shape;93;p19"/>
          <p:cNvSpPr txBox="1">
            <a:spLocks noGrp="1"/>
          </p:cNvSpPr>
          <p:nvPr>
            <p:ph type="body" idx="2"/>
          </p:nvPr>
        </p:nvSpPr>
        <p:spPr>
          <a:xfrm>
            <a:off x="514351" y="1304995"/>
            <a:ext cx="5915478" cy="4840828"/>
          </a:xfrm>
        </p:spPr>
        <p:txBody>
          <a:bodyPr/>
          <a:lstStyle/>
          <a:p>
            <a:r>
              <a:rPr lang="en-US" dirty="0"/>
              <a:t>Following are the key details of the Distributed version control system (DVCS): </a:t>
            </a:r>
          </a:p>
          <a:p>
            <a:pPr lvl="1"/>
            <a:r>
              <a:rPr lang="en-US" dirty="0"/>
              <a:t>A centralized version control system (CVCS) has a single repository to be accessed by the users. </a:t>
            </a:r>
          </a:p>
          <a:p>
            <a:pPr lvl="1"/>
            <a:r>
              <a:rPr lang="en-US" dirty="0"/>
              <a:t>Distributed version control system (DVCS) replicates the repository onto each user’s machine, i.e., each user has a self-contained first-class repository. </a:t>
            </a:r>
          </a:p>
          <a:p>
            <a:pPr lvl="1"/>
            <a:r>
              <a:rPr lang="en-US" dirty="0"/>
              <a:t>There is no need for a privileged master repository, though teams have it by convention, for doing continuous integration.</a:t>
            </a:r>
          </a:p>
          <a:p>
            <a:endParaRPr lang="en-US" dirty="0"/>
          </a:p>
        </p:txBody>
      </p:sp>
      <p:grpSp>
        <p:nvGrpSpPr>
          <p:cNvPr id="82" name="Group 81"/>
          <p:cNvGrpSpPr/>
          <p:nvPr/>
        </p:nvGrpSpPr>
        <p:grpSpPr>
          <a:xfrm>
            <a:off x="6899700" y="1158593"/>
            <a:ext cx="4947370" cy="5498149"/>
            <a:chOff x="6899700" y="1158593"/>
            <a:chExt cx="4947370" cy="5498149"/>
          </a:xfrm>
        </p:grpSpPr>
        <p:grpSp>
          <p:nvGrpSpPr>
            <p:cNvPr id="58" name="Group 57"/>
            <p:cNvGrpSpPr/>
            <p:nvPr/>
          </p:nvGrpSpPr>
          <p:grpSpPr>
            <a:xfrm>
              <a:off x="6899700" y="1158593"/>
              <a:ext cx="4947370" cy="5498149"/>
              <a:chOff x="6803987" y="986653"/>
              <a:chExt cx="5138796" cy="5710887"/>
            </a:xfrm>
          </p:grpSpPr>
          <p:sp>
            <p:nvSpPr>
              <p:cNvPr id="6" name="Rounded Rectangle 5"/>
              <p:cNvSpPr/>
              <p:nvPr/>
            </p:nvSpPr>
            <p:spPr>
              <a:xfrm>
                <a:off x="6803987" y="986653"/>
                <a:ext cx="5138796" cy="5710887"/>
              </a:xfrm>
              <a:prstGeom prst="roundRect">
                <a:avLst>
                  <a:gd name="adj" fmla="val 2448"/>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a:solidFill>
                      <a:schemeClr val="tx1"/>
                    </a:solidFill>
                  </a:rPr>
                  <a:t>DVCS Work</a:t>
                </a:r>
              </a:p>
            </p:txBody>
          </p:sp>
          <p:grpSp>
            <p:nvGrpSpPr>
              <p:cNvPr id="8" name="Group 7"/>
              <p:cNvGrpSpPr/>
              <p:nvPr/>
            </p:nvGrpSpPr>
            <p:grpSpPr>
              <a:xfrm>
                <a:off x="9175893" y="3575852"/>
                <a:ext cx="764338" cy="918931"/>
                <a:chOff x="-2249714" y="1877889"/>
                <a:chExt cx="1327867" cy="2125923"/>
              </a:xfrm>
              <a:effectLst>
                <a:outerShdw blurRad="63500" sx="102000" sy="102000" algn="ctr" rotWithShape="0">
                  <a:prstClr val="black">
                    <a:alpha val="40000"/>
                  </a:prstClr>
                </a:outerShdw>
              </a:effectLst>
            </p:grpSpPr>
            <p:sp>
              <p:nvSpPr>
                <p:cNvPr id="36" name="Flowchart: Magnetic Disk 35"/>
                <p:cNvSpPr/>
                <p:nvPr/>
              </p:nvSpPr>
              <p:spPr>
                <a:xfrm>
                  <a:off x="-2249714" y="3329529"/>
                  <a:ext cx="1327867" cy="674283"/>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2249714" y="2883991"/>
                  <a:ext cx="1327867" cy="674283"/>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p:cNvSpPr/>
                <p:nvPr/>
              </p:nvSpPr>
              <p:spPr>
                <a:xfrm>
                  <a:off x="-2249714" y="2438453"/>
                  <a:ext cx="1327867" cy="674283"/>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an 38"/>
                <p:cNvSpPr/>
                <p:nvPr/>
              </p:nvSpPr>
              <p:spPr>
                <a:xfrm>
                  <a:off x="-2249714" y="1877889"/>
                  <a:ext cx="1327867" cy="789311"/>
                </a:xfrm>
                <a:prstGeom prst="can">
                  <a:avLst>
                    <a:gd name="adj" fmla="val 40355"/>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6847609" y="4494783"/>
                <a:ext cx="901209" cy="276999"/>
              </a:xfrm>
              <a:prstGeom prst="rect">
                <a:avLst/>
              </a:prstGeom>
              <a:noFill/>
            </p:spPr>
            <p:txBody>
              <a:bodyPr wrap="none" rtlCol="0">
                <a:spAutoFit/>
              </a:bodyPr>
              <a:lstStyle/>
              <a:p>
                <a:r>
                  <a:rPr lang="en-US" sz="1200" b="1" dirty="0"/>
                  <a:t>Member 1</a:t>
                </a:r>
              </a:p>
            </p:txBody>
          </p:sp>
          <p:pic>
            <p:nvPicPr>
              <p:cNvPr id="10" name="Picture 9"/>
              <p:cNvPicPr>
                <a:picLocks noChangeAspect="1"/>
              </p:cNvPicPr>
              <p:nvPr/>
            </p:nvPicPr>
            <p:blipFill>
              <a:blip r:embed="rId3"/>
              <a:stretch>
                <a:fillRect/>
              </a:stretch>
            </p:blipFill>
            <p:spPr>
              <a:xfrm>
                <a:off x="6907510" y="3646504"/>
                <a:ext cx="1231674" cy="726208"/>
              </a:xfrm>
              <a:prstGeom prst="rect">
                <a:avLst/>
              </a:prstGeom>
            </p:spPr>
          </p:pic>
          <p:pic>
            <p:nvPicPr>
              <p:cNvPr id="11" name="Picture 10"/>
              <p:cNvPicPr>
                <a:picLocks noChangeAspect="1"/>
              </p:cNvPicPr>
              <p:nvPr/>
            </p:nvPicPr>
            <p:blipFill>
              <a:blip r:embed="rId4"/>
              <a:stretch>
                <a:fillRect/>
              </a:stretch>
            </p:blipFill>
            <p:spPr>
              <a:xfrm>
                <a:off x="9070948" y="1538535"/>
                <a:ext cx="869283" cy="737573"/>
              </a:xfrm>
              <a:prstGeom prst="rect">
                <a:avLst/>
              </a:prstGeom>
            </p:spPr>
          </p:pic>
          <p:pic>
            <p:nvPicPr>
              <p:cNvPr id="12" name="Picture 11"/>
              <p:cNvPicPr>
                <a:picLocks noChangeAspect="1"/>
              </p:cNvPicPr>
              <p:nvPr/>
            </p:nvPicPr>
            <p:blipFill>
              <a:blip r:embed="rId5"/>
              <a:stretch>
                <a:fillRect/>
              </a:stretch>
            </p:blipFill>
            <p:spPr>
              <a:xfrm>
                <a:off x="11003104" y="3585939"/>
                <a:ext cx="841545" cy="705690"/>
              </a:xfrm>
              <a:prstGeom prst="rect">
                <a:avLst/>
              </a:prstGeom>
            </p:spPr>
          </p:pic>
          <p:pic>
            <p:nvPicPr>
              <p:cNvPr id="13" name="Picture 12"/>
              <p:cNvPicPr>
                <a:picLocks noChangeAspect="1"/>
              </p:cNvPicPr>
              <p:nvPr/>
            </p:nvPicPr>
            <p:blipFill>
              <a:blip r:embed="rId6"/>
              <a:stretch>
                <a:fillRect/>
              </a:stretch>
            </p:blipFill>
            <p:spPr>
              <a:xfrm>
                <a:off x="9158552" y="5607851"/>
                <a:ext cx="799020" cy="666447"/>
              </a:xfrm>
              <a:prstGeom prst="rect">
                <a:avLst/>
              </a:prstGeom>
            </p:spPr>
          </p:pic>
          <p:sp>
            <p:nvSpPr>
              <p:cNvPr id="14" name="TextBox 13"/>
              <p:cNvSpPr txBox="1"/>
              <p:nvPr/>
            </p:nvSpPr>
            <p:spPr>
              <a:xfrm>
                <a:off x="9107457" y="6378571"/>
                <a:ext cx="901209" cy="276999"/>
              </a:xfrm>
              <a:prstGeom prst="rect">
                <a:avLst/>
              </a:prstGeom>
              <a:noFill/>
            </p:spPr>
            <p:txBody>
              <a:bodyPr wrap="none" rtlCol="0">
                <a:spAutoFit/>
              </a:bodyPr>
              <a:lstStyle/>
              <a:p>
                <a:r>
                  <a:rPr lang="en-US" sz="1200" b="1" dirty="0"/>
                  <a:t>Member 2</a:t>
                </a:r>
              </a:p>
            </p:txBody>
          </p:sp>
          <p:sp>
            <p:nvSpPr>
              <p:cNvPr id="15" name="TextBox 14"/>
              <p:cNvSpPr txBox="1"/>
              <p:nvPr/>
            </p:nvSpPr>
            <p:spPr>
              <a:xfrm>
                <a:off x="10973271" y="4373844"/>
                <a:ext cx="901209" cy="276999"/>
              </a:xfrm>
              <a:prstGeom prst="rect">
                <a:avLst/>
              </a:prstGeom>
              <a:noFill/>
            </p:spPr>
            <p:txBody>
              <a:bodyPr wrap="none" rtlCol="0">
                <a:spAutoFit/>
              </a:bodyPr>
              <a:lstStyle/>
              <a:p>
                <a:r>
                  <a:rPr lang="en-US" sz="1200" b="1" dirty="0"/>
                  <a:t>Member 3</a:t>
                </a:r>
              </a:p>
            </p:txBody>
          </p:sp>
          <p:sp>
            <p:nvSpPr>
              <p:cNvPr id="16" name="TextBox 15"/>
              <p:cNvSpPr txBox="1"/>
              <p:nvPr/>
            </p:nvSpPr>
            <p:spPr>
              <a:xfrm>
                <a:off x="9039022" y="2253042"/>
                <a:ext cx="901209" cy="276999"/>
              </a:xfrm>
              <a:prstGeom prst="rect">
                <a:avLst/>
              </a:prstGeom>
              <a:noFill/>
            </p:spPr>
            <p:txBody>
              <a:bodyPr wrap="none" rtlCol="0">
                <a:spAutoFit/>
              </a:bodyPr>
              <a:lstStyle/>
              <a:p>
                <a:r>
                  <a:rPr lang="en-US" sz="1200" b="1" dirty="0"/>
                  <a:t>Member 4</a:t>
                </a:r>
              </a:p>
            </p:txBody>
          </p:sp>
          <p:grpSp>
            <p:nvGrpSpPr>
              <p:cNvPr id="3" name="Group 2"/>
              <p:cNvGrpSpPr/>
              <p:nvPr/>
            </p:nvGrpSpPr>
            <p:grpSpPr>
              <a:xfrm>
                <a:off x="9358773" y="3045841"/>
                <a:ext cx="292100" cy="472573"/>
                <a:chOff x="9358773" y="2426792"/>
                <a:chExt cx="292100" cy="837190"/>
              </a:xfrm>
            </p:grpSpPr>
            <p:cxnSp>
              <p:nvCxnSpPr>
                <p:cNvPr id="17" name="Straight Arrow Connector 16"/>
                <p:cNvCxnSpPr/>
                <p:nvPr/>
              </p:nvCxnSpPr>
              <p:spPr>
                <a:xfrm>
                  <a:off x="9358773" y="2461962"/>
                  <a:ext cx="0" cy="802020"/>
                </a:xfrm>
                <a:prstGeom prst="straightConnector1">
                  <a:avLst/>
                </a:prstGeom>
                <a:ln w="381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650873" y="2426792"/>
                  <a:ext cx="0" cy="802020"/>
                </a:xfrm>
                <a:prstGeom prst="straightConnector1">
                  <a:avLst/>
                </a:prstGeom>
                <a:ln w="38100">
                  <a:solidFill>
                    <a:schemeClr val="tx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9358773" y="4546094"/>
                <a:ext cx="337820" cy="452719"/>
                <a:chOff x="9358773" y="4417303"/>
                <a:chExt cx="337820" cy="802020"/>
              </a:xfrm>
            </p:grpSpPr>
            <p:cxnSp>
              <p:nvCxnSpPr>
                <p:cNvPr id="19" name="Straight Arrow Connector 18"/>
                <p:cNvCxnSpPr/>
                <p:nvPr/>
              </p:nvCxnSpPr>
              <p:spPr>
                <a:xfrm>
                  <a:off x="9358773" y="4417303"/>
                  <a:ext cx="0" cy="802020"/>
                </a:xfrm>
                <a:prstGeom prst="straightConnector1">
                  <a:avLst/>
                </a:prstGeom>
                <a:ln w="38100">
                  <a:solidFill>
                    <a:schemeClr val="tx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9696593" y="4417303"/>
                  <a:ext cx="0" cy="802020"/>
                </a:xfrm>
                <a:prstGeom prst="straightConnector1">
                  <a:avLst/>
                </a:prstGeom>
                <a:ln w="38100">
                  <a:solidFill>
                    <a:schemeClr val="tx2">
                      <a:lumMod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rot="5400000">
                <a:off x="8707949" y="3720612"/>
                <a:ext cx="311503" cy="547790"/>
                <a:chOff x="11662970" y="2108681"/>
                <a:chExt cx="311503" cy="802020"/>
              </a:xfrm>
            </p:grpSpPr>
            <p:cxnSp>
              <p:nvCxnSpPr>
                <p:cNvPr id="34" name="Straight Arrow Connector 33"/>
                <p:cNvCxnSpPr/>
                <p:nvPr/>
              </p:nvCxnSpPr>
              <p:spPr>
                <a:xfrm>
                  <a:off x="11662970" y="2108681"/>
                  <a:ext cx="0" cy="802020"/>
                </a:xfrm>
                <a:prstGeom prst="straightConnector1">
                  <a:avLst/>
                </a:prstGeom>
                <a:ln w="381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1974473" y="2108681"/>
                  <a:ext cx="0" cy="802020"/>
                </a:xfrm>
                <a:prstGeom prst="straightConnector1">
                  <a:avLst/>
                </a:prstGeom>
                <a:ln w="38100">
                  <a:solidFill>
                    <a:schemeClr val="tx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rot="16200000" flipH="1">
                <a:off x="10117672" y="3721945"/>
                <a:ext cx="277351" cy="497991"/>
                <a:chOff x="11656480" y="2108681"/>
                <a:chExt cx="277351" cy="802020"/>
              </a:xfrm>
            </p:grpSpPr>
            <p:cxnSp>
              <p:nvCxnSpPr>
                <p:cNvPr id="32" name="Straight Arrow Connector 31"/>
                <p:cNvCxnSpPr/>
                <p:nvPr/>
              </p:nvCxnSpPr>
              <p:spPr>
                <a:xfrm>
                  <a:off x="11656480" y="2108681"/>
                  <a:ext cx="0" cy="802020"/>
                </a:xfrm>
                <a:prstGeom prst="straightConnector1">
                  <a:avLst/>
                </a:prstGeom>
                <a:ln w="381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1933831" y="2108681"/>
                  <a:ext cx="0" cy="802020"/>
                </a:xfrm>
                <a:prstGeom prst="straightConnector1">
                  <a:avLst/>
                </a:prstGeom>
                <a:ln w="38100">
                  <a:solidFill>
                    <a:schemeClr val="tx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9623216" y="3207295"/>
                <a:ext cx="397866" cy="246221"/>
              </a:xfrm>
              <a:prstGeom prst="rect">
                <a:avLst/>
              </a:prstGeom>
              <a:noFill/>
            </p:spPr>
            <p:txBody>
              <a:bodyPr wrap="none" rtlCol="0">
                <a:spAutoFit/>
              </a:bodyPr>
              <a:lstStyle/>
              <a:p>
                <a:pPr algn="ctr"/>
                <a:r>
                  <a:rPr lang="en-US" sz="1000" dirty="0"/>
                  <a:t>Pull</a:t>
                </a:r>
              </a:p>
            </p:txBody>
          </p:sp>
          <p:sp>
            <p:nvSpPr>
              <p:cNvPr id="24" name="TextBox 23"/>
              <p:cNvSpPr txBox="1"/>
              <p:nvPr/>
            </p:nvSpPr>
            <p:spPr>
              <a:xfrm>
                <a:off x="8920671" y="3135499"/>
                <a:ext cx="474810" cy="246221"/>
              </a:xfrm>
              <a:prstGeom prst="rect">
                <a:avLst/>
              </a:prstGeom>
              <a:noFill/>
            </p:spPr>
            <p:txBody>
              <a:bodyPr wrap="none" rtlCol="0">
                <a:spAutoFit/>
              </a:bodyPr>
              <a:lstStyle/>
              <a:p>
                <a:pPr algn="ctr"/>
                <a:r>
                  <a:rPr lang="en-US" sz="1000" dirty="0"/>
                  <a:t>Push</a:t>
                </a:r>
              </a:p>
            </p:txBody>
          </p:sp>
          <p:sp>
            <p:nvSpPr>
              <p:cNvPr id="25" name="TextBox 24"/>
              <p:cNvSpPr txBox="1"/>
              <p:nvPr/>
            </p:nvSpPr>
            <p:spPr>
              <a:xfrm>
                <a:off x="10024016" y="3491615"/>
                <a:ext cx="397866" cy="246221"/>
              </a:xfrm>
              <a:prstGeom prst="rect">
                <a:avLst/>
              </a:prstGeom>
              <a:noFill/>
            </p:spPr>
            <p:txBody>
              <a:bodyPr wrap="none" rtlCol="0">
                <a:spAutoFit/>
              </a:bodyPr>
              <a:lstStyle/>
              <a:p>
                <a:pPr algn="ctr"/>
                <a:r>
                  <a:rPr lang="en-US" sz="1000" dirty="0"/>
                  <a:t>Pull</a:t>
                </a:r>
              </a:p>
            </p:txBody>
          </p:sp>
          <p:sp>
            <p:nvSpPr>
              <p:cNvPr id="26" name="TextBox 25"/>
              <p:cNvSpPr txBox="1"/>
              <p:nvPr/>
            </p:nvSpPr>
            <p:spPr>
              <a:xfrm>
                <a:off x="10078512" y="4203324"/>
                <a:ext cx="474810" cy="246221"/>
              </a:xfrm>
              <a:prstGeom prst="rect">
                <a:avLst/>
              </a:prstGeom>
              <a:noFill/>
            </p:spPr>
            <p:txBody>
              <a:bodyPr wrap="none" rtlCol="0">
                <a:spAutoFit/>
              </a:bodyPr>
              <a:lstStyle/>
              <a:p>
                <a:pPr algn="ctr"/>
                <a:r>
                  <a:rPr lang="en-US" sz="1000" dirty="0"/>
                  <a:t>Push</a:t>
                </a:r>
              </a:p>
            </p:txBody>
          </p:sp>
          <p:sp>
            <p:nvSpPr>
              <p:cNvPr id="27" name="TextBox 26"/>
              <p:cNvSpPr txBox="1"/>
              <p:nvPr/>
            </p:nvSpPr>
            <p:spPr>
              <a:xfrm>
                <a:off x="9717350" y="4649426"/>
                <a:ext cx="397866" cy="246221"/>
              </a:xfrm>
              <a:prstGeom prst="rect">
                <a:avLst/>
              </a:prstGeom>
              <a:noFill/>
            </p:spPr>
            <p:txBody>
              <a:bodyPr wrap="none" rtlCol="0">
                <a:spAutoFit/>
              </a:bodyPr>
              <a:lstStyle/>
              <a:p>
                <a:pPr algn="ctr"/>
                <a:r>
                  <a:rPr lang="en-US" sz="1000" dirty="0"/>
                  <a:t>Pull</a:t>
                </a:r>
              </a:p>
            </p:txBody>
          </p:sp>
          <p:sp>
            <p:nvSpPr>
              <p:cNvPr id="28" name="TextBox 27"/>
              <p:cNvSpPr txBox="1"/>
              <p:nvPr/>
            </p:nvSpPr>
            <p:spPr>
              <a:xfrm>
                <a:off x="8879643" y="4701408"/>
                <a:ext cx="474810" cy="246221"/>
              </a:xfrm>
              <a:prstGeom prst="rect">
                <a:avLst/>
              </a:prstGeom>
              <a:noFill/>
            </p:spPr>
            <p:txBody>
              <a:bodyPr wrap="none" rtlCol="0">
                <a:spAutoFit/>
              </a:bodyPr>
              <a:lstStyle/>
              <a:p>
                <a:pPr algn="ctr"/>
                <a:r>
                  <a:rPr lang="en-US" sz="1000" dirty="0"/>
                  <a:t>Push</a:t>
                </a:r>
              </a:p>
            </p:txBody>
          </p:sp>
          <p:sp>
            <p:nvSpPr>
              <p:cNvPr id="29" name="TextBox 28"/>
              <p:cNvSpPr txBox="1"/>
              <p:nvPr/>
            </p:nvSpPr>
            <p:spPr>
              <a:xfrm>
                <a:off x="8582397" y="4203323"/>
                <a:ext cx="474810" cy="246221"/>
              </a:xfrm>
              <a:prstGeom prst="rect">
                <a:avLst/>
              </a:prstGeom>
              <a:noFill/>
            </p:spPr>
            <p:txBody>
              <a:bodyPr wrap="none" rtlCol="0">
                <a:spAutoFit/>
              </a:bodyPr>
              <a:lstStyle/>
              <a:p>
                <a:pPr algn="ctr"/>
                <a:r>
                  <a:rPr lang="en-US" sz="1000" dirty="0"/>
                  <a:t>Push</a:t>
                </a:r>
              </a:p>
            </p:txBody>
          </p:sp>
          <p:sp>
            <p:nvSpPr>
              <p:cNvPr id="30" name="TextBox 29"/>
              <p:cNvSpPr txBox="1"/>
              <p:nvPr/>
            </p:nvSpPr>
            <p:spPr>
              <a:xfrm>
                <a:off x="8605634" y="3477101"/>
                <a:ext cx="397866" cy="246221"/>
              </a:xfrm>
              <a:prstGeom prst="rect">
                <a:avLst/>
              </a:prstGeom>
              <a:noFill/>
            </p:spPr>
            <p:txBody>
              <a:bodyPr wrap="none" rtlCol="0">
                <a:spAutoFit/>
              </a:bodyPr>
              <a:lstStyle/>
              <a:p>
                <a:pPr algn="ctr"/>
                <a:r>
                  <a:rPr lang="en-US" sz="1000" dirty="0"/>
                  <a:t>Pull</a:t>
                </a:r>
              </a:p>
            </p:txBody>
          </p:sp>
          <p:sp>
            <p:nvSpPr>
              <p:cNvPr id="31" name="TextBox 30"/>
              <p:cNvSpPr txBox="1"/>
              <p:nvPr/>
            </p:nvSpPr>
            <p:spPr>
              <a:xfrm>
                <a:off x="9229085" y="3961366"/>
                <a:ext cx="687198" cy="300608"/>
              </a:xfrm>
              <a:prstGeom prst="rect">
                <a:avLst/>
              </a:prstGeom>
              <a:solidFill>
                <a:schemeClr val="bg1">
                  <a:alpha val="73000"/>
                </a:schemeClr>
              </a:solidFill>
            </p:spPr>
            <p:txBody>
              <a:bodyPr wrap="none" rtlCol="0" anchor="ctr">
                <a:spAutoFit/>
              </a:bodyPr>
              <a:lstStyle/>
              <a:p>
                <a:pPr algn="ctr"/>
                <a:r>
                  <a:rPr lang="en-US" sz="1000" b="1" dirty="0">
                    <a:solidFill>
                      <a:schemeClr val="tx1"/>
                    </a:solidFill>
                  </a:rPr>
                  <a:t>Central </a:t>
                </a:r>
                <a:br>
                  <a:rPr lang="en-US" sz="1000" b="1" dirty="0">
                    <a:solidFill>
                      <a:schemeClr val="tx1"/>
                    </a:solidFill>
                  </a:rPr>
                </a:br>
                <a:r>
                  <a:rPr lang="en-US" sz="1000" b="1" dirty="0">
                    <a:solidFill>
                      <a:schemeClr val="tx1"/>
                    </a:solidFill>
                  </a:rPr>
                  <a:t>Repository</a:t>
                </a:r>
              </a:p>
            </p:txBody>
          </p:sp>
          <p:pic>
            <p:nvPicPr>
              <p:cNvPr id="41" name="Picture 40"/>
              <p:cNvPicPr>
                <a:picLocks noChangeAspect="1"/>
              </p:cNvPicPr>
              <p:nvPr/>
            </p:nvPicPr>
            <p:blipFill>
              <a:blip r:embed="rId7"/>
              <a:stretch>
                <a:fillRect/>
              </a:stretch>
            </p:blipFill>
            <p:spPr>
              <a:xfrm>
                <a:off x="9305424" y="5018186"/>
                <a:ext cx="505274" cy="591138"/>
              </a:xfrm>
              <a:prstGeom prst="rect">
                <a:avLst/>
              </a:prstGeom>
            </p:spPr>
          </p:pic>
          <p:pic>
            <p:nvPicPr>
              <p:cNvPr id="51" name="Picture 50"/>
              <p:cNvPicPr>
                <a:picLocks noChangeAspect="1"/>
              </p:cNvPicPr>
              <p:nvPr/>
            </p:nvPicPr>
            <p:blipFill>
              <a:blip r:embed="rId7"/>
              <a:stretch>
                <a:fillRect/>
              </a:stretch>
            </p:blipFill>
            <p:spPr>
              <a:xfrm>
                <a:off x="10521725" y="3646504"/>
                <a:ext cx="505274" cy="591138"/>
              </a:xfrm>
              <a:prstGeom prst="rect">
                <a:avLst/>
              </a:prstGeom>
            </p:spPr>
          </p:pic>
          <p:pic>
            <p:nvPicPr>
              <p:cNvPr id="52" name="Picture 51"/>
              <p:cNvPicPr>
                <a:picLocks noChangeAspect="1"/>
              </p:cNvPicPr>
              <p:nvPr/>
            </p:nvPicPr>
            <p:blipFill>
              <a:blip r:embed="rId7"/>
              <a:stretch>
                <a:fillRect/>
              </a:stretch>
            </p:blipFill>
            <p:spPr>
              <a:xfrm>
                <a:off x="9252952" y="2466106"/>
                <a:ext cx="505274" cy="591138"/>
              </a:xfrm>
              <a:prstGeom prst="rect">
                <a:avLst/>
              </a:prstGeom>
            </p:spPr>
          </p:pic>
          <p:pic>
            <p:nvPicPr>
              <p:cNvPr id="53" name="Picture 52"/>
              <p:cNvPicPr>
                <a:picLocks noChangeAspect="1"/>
              </p:cNvPicPr>
              <p:nvPr/>
            </p:nvPicPr>
            <p:blipFill>
              <a:blip r:embed="rId7"/>
              <a:stretch>
                <a:fillRect/>
              </a:stretch>
            </p:blipFill>
            <p:spPr>
              <a:xfrm>
                <a:off x="8111438" y="3711061"/>
                <a:ext cx="505274" cy="591138"/>
              </a:xfrm>
              <a:prstGeom prst="rect">
                <a:avLst/>
              </a:prstGeom>
            </p:spPr>
          </p:pic>
          <p:grpSp>
            <p:nvGrpSpPr>
              <p:cNvPr id="49" name="Group 48"/>
              <p:cNvGrpSpPr/>
              <p:nvPr/>
            </p:nvGrpSpPr>
            <p:grpSpPr>
              <a:xfrm>
                <a:off x="8254851" y="5282719"/>
                <a:ext cx="1211234" cy="605215"/>
                <a:chOff x="8254851" y="5049179"/>
                <a:chExt cx="1211234" cy="605215"/>
              </a:xfrm>
            </p:grpSpPr>
            <p:sp>
              <p:nvSpPr>
                <p:cNvPr id="42" name="Arc 41"/>
                <p:cNvSpPr/>
                <p:nvPr/>
              </p:nvSpPr>
              <p:spPr>
                <a:xfrm rot="11700000">
                  <a:off x="8860870" y="5049179"/>
                  <a:ext cx="605215" cy="605215"/>
                </a:xfrm>
                <a:prstGeom prst="arc">
                  <a:avLst>
                    <a:gd name="adj1" fmla="val 15466893"/>
                    <a:gd name="adj2" fmla="val 5682921"/>
                  </a:avLst>
                </a:prstGeom>
                <a:ln w="38100">
                  <a:solidFill>
                    <a:schemeClr val="tx2">
                      <a:lumMod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8254851" y="5251200"/>
                  <a:ext cx="627096" cy="246221"/>
                </a:xfrm>
                <a:prstGeom prst="rect">
                  <a:avLst/>
                </a:prstGeom>
                <a:noFill/>
              </p:spPr>
              <p:txBody>
                <a:bodyPr wrap="none" rtlCol="0">
                  <a:spAutoFit/>
                </a:bodyPr>
                <a:lstStyle/>
                <a:p>
                  <a:pPr algn="ctr"/>
                  <a:r>
                    <a:rPr lang="en-US" sz="1000" dirty="0"/>
                    <a:t>Commit</a:t>
                  </a:r>
                </a:p>
              </p:txBody>
            </p:sp>
          </p:grpSp>
          <p:grpSp>
            <p:nvGrpSpPr>
              <p:cNvPr id="50" name="Group 49"/>
              <p:cNvGrpSpPr/>
              <p:nvPr/>
            </p:nvGrpSpPr>
            <p:grpSpPr>
              <a:xfrm>
                <a:off x="9667369" y="5229010"/>
                <a:ext cx="1204628" cy="605215"/>
                <a:chOff x="9667369" y="4995470"/>
                <a:chExt cx="1204628" cy="605215"/>
              </a:xfrm>
            </p:grpSpPr>
            <p:sp>
              <p:nvSpPr>
                <p:cNvPr id="55" name="Arc 54"/>
                <p:cNvSpPr/>
                <p:nvPr/>
              </p:nvSpPr>
              <p:spPr>
                <a:xfrm>
                  <a:off x="9667369" y="4995470"/>
                  <a:ext cx="605215" cy="605215"/>
                </a:xfrm>
                <a:prstGeom prst="arc">
                  <a:avLst>
                    <a:gd name="adj1" fmla="val 14713159"/>
                    <a:gd name="adj2" fmla="val 4617886"/>
                  </a:avLst>
                </a:prstGeom>
                <a:ln w="38100">
                  <a:solidFill>
                    <a:schemeClr val="tx2">
                      <a:lumMod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10276962" y="5156680"/>
                  <a:ext cx="595035" cy="246221"/>
                </a:xfrm>
                <a:prstGeom prst="rect">
                  <a:avLst/>
                </a:prstGeom>
                <a:noFill/>
              </p:spPr>
              <p:txBody>
                <a:bodyPr wrap="none" rtlCol="0">
                  <a:spAutoFit/>
                </a:bodyPr>
                <a:lstStyle/>
                <a:p>
                  <a:pPr algn="ctr"/>
                  <a:r>
                    <a:rPr lang="en-US" sz="1000" dirty="0"/>
                    <a:t>Update</a:t>
                  </a:r>
                </a:p>
              </p:txBody>
            </p:sp>
          </p:grpSp>
          <p:grpSp>
            <p:nvGrpSpPr>
              <p:cNvPr id="60" name="Group 59"/>
              <p:cNvGrpSpPr/>
              <p:nvPr/>
            </p:nvGrpSpPr>
            <p:grpSpPr>
              <a:xfrm rot="5066172">
                <a:off x="7577454" y="3144319"/>
                <a:ext cx="892531" cy="638680"/>
                <a:chOff x="8573554" y="5049179"/>
                <a:chExt cx="892531" cy="638680"/>
              </a:xfrm>
            </p:grpSpPr>
            <p:sp>
              <p:nvSpPr>
                <p:cNvPr id="61" name="Arc 60"/>
                <p:cNvSpPr/>
                <p:nvPr/>
              </p:nvSpPr>
              <p:spPr>
                <a:xfrm rot="11700000">
                  <a:off x="8860870" y="5049179"/>
                  <a:ext cx="605215" cy="605215"/>
                </a:xfrm>
                <a:prstGeom prst="arc">
                  <a:avLst>
                    <a:gd name="adj1" fmla="val 15466893"/>
                    <a:gd name="adj2" fmla="val 5682921"/>
                  </a:avLst>
                </a:prstGeom>
                <a:ln w="38100">
                  <a:solidFill>
                    <a:schemeClr val="tx2">
                      <a:lumMod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rot="16533828">
                  <a:off x="8383117" y="5251200"/>
                  <a:ext cx="627096" cy="246221"/>
                </a:xfrm>
                <a:prstGeom prst="rect">
                  <a:avLst/>
                </a:prstGeom>
                <a:noFill/>
              </p:spPr>
              <p:txBody>
                <a:bodyPr wrap="none" rtlCol="0">
                  <a:spAutoFit/>
                </a:bodyPr>
                <a:lstStyle/>
                <a:p>
                  <a:pPr algn="ctr"/>
                  <a:r>
                    <a:rPr lang="en-US" sz="1000" dirty="0"/>
                    <a:t>Commit</a:t>
                  </a:r>
                </a:p>
              </p:txBody>
            </p:sp>
          </p:grpSp>
          <p:grpSp>
            <p:nvGrpSpPr>
              <p:cNvPr id="63" name="Group 62"/>
              <p:cNvGrpSpPr/>
              <p:nvPr/>
            </p:nvGrpSpPr>
            <p:grpSpPr>
              <a:xfrm rot="5400000">
                <a:off x="7676025" y="4277907"/>
                <a:ext cx="920759" cy="618412"/>
                <a:chOff x="9667369" y="4982273"/>
                <a:chExt cx="920759" cy="618412"/>
              </a:xfrm>
            </p:grpSpPr>
            <p:sp>
              <p:nvSpPr>
                <p:cNvPr id="64" name="Arc 63"/>
                <p:cNvSpPr/>
                <p:nvPr/>
              </p:nvSpPr>
              <p:spPr>
                <a:xfrm>
                  <a:off x="9667369" y="4995470"/>
                  <a:ext cx="605215" cy="605215"/>
                </a:xfrm>
                <a:prstGeom prst="arc">
                  <a:avLst>
                    <a:gd name="adj1" fmla="val 14713159"/>
                    <a:gd name="adj2" fmla="val 4617886"/>
                  </a:avLst>
                </a:prstGeom>
                <a:ln w="38100">
                  <a:solidFill>
                    <a:schemeClr val="tx2">
                      <a:lumMod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TextBox 64"/>
                <p:cNvSpPr txBox="1"/>
                <p:nvPr/>
              </p:nvSpPr>
              <p:spPr>
                <a:xfrm rot="16200000">
                  <a:off x="10167500" y="5156680"/>
                  <a:ext cx="595035" cy="246221"/>
                </a:xfrm>
                <a:prstGeom prst="rect">
                  <a:avLst/>
                </a:prstGeom>
                <a:noFill/>
              </p:spPr>
              <p:txBody>
                <a:bodyPr wrap="none" rtlCol="0">
                  <a:spAutoFit/>
                </a:bodyPr>
                <a:lstStyle/>
                <a:p>
                  <a:pPr algn="ctr"/>
                  <a:r>
                    <a:rPr lang="en-US" sz="1000" dirty="0"/>
                    <a:t>Update</a:t>
                  </a:r>
                </a:p>
              </p:txBody>
            </p:sp>
          </p:grpSp>
          <p:grpSp>
            <p:nvGrpSpPr>
              <p:cNvPr id="66" name="Group 65"/>
              <p:cNvGrpSpPr/>
              <p:nvPr/>
            </p:nvGrpSpPr>
            <p:grpSpPr>
              <a:xfrm rot="10800000">
                <a:off x="9667369" y="2106219"/>
                <a:ext cx="1220106" cy="605215"/>
                <a:chOff x="8245979" y="5049179"/>
                <a:chExt cx="1220106" cy="605215"/>
              </a:xfrm>
            </p:grpSpPr>
            <p:sp>
              <p:nvSpPr>
                <p:cNvPr id="67" name="Arc 66"/>
                <p:cNvSpPr/>
                <p:nvPr/>
              </p:nvSpPr>
              <p:spPr>
                <a:xfrm rot="11700000">
                  <a:off x="8860870" y="5049179"/>
                  <a:ext cx="605215" cy="605215"/>
                </a:xfrm>
                <a:prstGeom prst="arc">
                  <a:avLst>
                    <a:gd name="adj1" fmla="val 15466893"/>
                    <a:gd name="adj2" fmla="val 5682921"/>
                  </a:avLst>
                </a:prstGeom>
                <a:ln w="38100">
                  <a:solidFill>
                    <a:schemeClr val="tx2">
                      <a:lumMod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p:cNvSpPr txBox="1"/>
                <p:nvPr/>
              </p:nvSpPr>
              <p:spPr>
                <a:xfrm rot="10800000">
                  <a:off x="8245979" y="5261350"/>
                  <a:ext cx="627096" cy="246221"/>
                </a:xfrm>
                <a:prstGeom prst="rect">
                  <a:avLst/>
                </a:prstGeom>
                <a:noFill/>
              </p:spPr>
              <p:txBody>
                <a:bodyPr wrap="none" rtlCol="0">
                  <a:spAutoFit/>
                </a:bodyPr>
                <a:lstStyle/>
                <a:p>
                  <a:pPr algn="ctr"/>
                  <a:r>
                    <a:rPr lang="en-US" sz="1000" dirty="0"/>
                    <a:t>Commit</a:t>
                  </a:r>
                </a:p>
              </p:txBody>
            </p:sp>
          </p:grpSp>
          <p:grpSp>
            <p:nvGrpSpPr>
              <p:cNvPr id="70" name="Group 69"/>
              <p:cNvGrpSpPr/>
              <p:nvPr/>
            </p:nvGrpSpPr>
            <p:grpSpPr>
              <a:xfrm rot="10800000">
                <a:off x="8039505" y="2107569"/>
                <a:ext cx="1240650" cy="605215"/>
                <a:chOff x="9667369" y="4995470"/>
                <a:chExt cx="1240650" cy="605215"/>
              </a:xfrm>
            </p:grpSpPr>
            <p:sp>
              <p:nvSpPr>
                <p:cNvPr id="71" name="Arc 70"/>
                <p:cNvSpPr/>
                <p:nvPr/>
              </p:nvSpPr>
              <p:spPr>
                <a:xfrm>
                  <a:off x="9667369" y="4995470"/>
                  <a:ext cx="605215" cy="605215"/>
                </a:xfrm>
                <a:prstGeom prst="arc">
                  <a:avLst>
                    <a:gd name="adj1" fmla="val 14713159"/>
                    <a:gd name="adj2" fmla="val 4617886"/>
                  </a:avLst>
                </a:prstGeom>
                <a:ln w="38100">
                  <a:solidFill>
                    <a:schemeClr val="tx2">
                      <a:lumMod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TextBox 71"/>
                <p:cNvSpPr txBox="1"/>
                <p:nvPr/>
              </p:nvSpPr>
              <p:spPr>
                <a:xfrm rot="10800000">
                  <a:off x="10312984" y="5186883"/>
                  <a:ext cx="595035" cy="246221"/>
                </a:xfrm>
                <a:prstGeom prst="rect">
                  <a:avLst/>
                </a:prstGeom>
                <a:noFill/>
              </p:spPr>
              <p:txBody>
                <a:bodyPr wrap="none" rtlCol="0">
                  <a:spAutoFit/>
                </a:bodyPr>
                <a:lstStyle/>
                <a:p>
                  <a:pPr algn="ctr"/>
                  <a:r>
                    <a:rPr lang="en-US" sz="1000" dirty="0"/>
                    <a:t>Update</a:t>
                  </a:r>
                </a:p>
              </p:txBody>
            </p:sp>
          </p:grpSp>
          <p:grpSp>
            <p:nvGrpSpPr>
              <p:cNvPr id="73" name="Group 72"/>
              <p:cNvGrpSpPr/>
              <p:nvPr/>
            </p:nvGrpSpPr>
            <p:grpSpPr>
              <a:xfrm rot="17306385">
                <a:off x="10528814" y="4338069"/>
                <a:ext cx="870619" cy="704625"/>
                <a:chOff x="8595466" y="5049179"/>
                <a:chExt cx="870619" cy="704625"/>
              </a:xfrm>
            </p:grpSpPr>
            <p:sp>
              <p:nvSpPr>
                <p:cNvPr id="74" name="Arc 73"/>
                <p:cNvSpPr/>
                <p:nvPr/>
              </p:nvSpPr>
              <p:spPr>
                <a:xfrm rot="11700000">
                  <a:off x="8860870" y="5049179"/>
                  <a:ext cx="605215" cy="605215"/>
                </a:xfrm>
                <a:prstGeom prst="arc">
                  <a:avLst>
                    <a:gd name="adj1" fmla="val 15466893"/>
                    <a:gd name="adj2" fmla="val 5682921"/>
                  </a:avLst>
                </a:prstGeom>
                <a:ln w="38100">
                  <a:solidFill>
                    <a:schemeClr val="tx2">
                      <a:lumMod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p:cNvSpPr txBox="1"/>
                <p:nvPr/>
              </p:nvSpPr>
              <p:spPr>
                <a:xfrm rot="4293615">
                  <a:off x="8405029" y="5317145"/>
                  <a:ext cx="627096" cy="246221"/>
                </a:xfrm>
                <a:prstGeom prst="rect">
                  <a:avLst/>
                </a:prstGeom>
                <a:noFill/>
              </p:spPr>
              <p:txBody>
                <a:bodyPr wrap="none" rtlCol="0">
                  <a:spAutoFit/>
                </a:bodyPr>
                <a:lstStyle/>
                <a:p>
                  <a:pPr algn="ctr"/>
                  <a:r>
                    <a:rPr lang="en-US" sz="1000" dirty="0"/>
                    <a:t>Commit</a:t>
                  </a:r>
                </a:p>
              </p:txBody>
            </p:sp>
          </p:grpSp>
          <p:grpSp>
            <p:nvGrpSpPr>
              <p:cNvPr id="76" name="Group 75"/>
              <p:cNvGrpSpPr/>
              <p:nvPr/>
            </p:nvGrpSpPr>
            <p:grpSpPr>
              <a:xfrm rot="16919965">
                <a:off x="10549625" y="3014927"/>
                <a:ext cx="910764" cy="702041"/>
                <a:chOff x="9667369" y="4898644"/>
                <a:chExt cx="910764" cy="702041"/>
              </a:xfrm>
            </p:grpSpPr>
            <p:sp>
              <p:nvSpPr>
                <p:cNvPr id="77" name="Arc 76"/>
                <p:cNvSpPr/>
                <p:nvPr/>
              </p:nvSpPr>
              <p:spPr>
                <a:xfrm>
                  <a:off x="9667369" y="4995470"/>
                  <a:ext cx="605215" cy="605215"/>
                </a:xfrm>
                <a:prstGeom prst="arc">
                  <a:avLst>
                    <a:gd name="adj1" fmla="val 14713159"/>
                    <a:gd name="adj2" fmla="val 4617886"/>
                  </a:avLst>
                </a:prstGeom>
                <a:ln w="38100">
                  <a:solidFill>
                    <a:schemeClr val="tx2">
                      <a:lumMod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p:cNvSpPr txBox="1"/>
                <p:nvPr/>
              </p:nvSpPr>
              <p:spPr>
                <a:xfrm rot="4680035">
                  <a:off x="10157505" y="5073051"/>
                  <a:ext cx="595035" cy="246221"/>
                </a:xfrm>
                <a:prstGeom prst="rect">
                  <a:avLst/>
                </a:prstGeom>
                <a:noFill/>
              </p:spPr>
              <p:txBody>
                <a:bodyPr wrap="none" rtlCol="0">
                  <a:spAutoFit/>
                </a:bodyPr>
                <a:lstStyle/>
                <a:p>
                  <a:pPr algn="ctr"/>
                  <a:r>
                    <a:rPr lang="en-US" sz="1000" dirty="0"/>
                    <a:t>Update</a:t>
                  </a:r>
                </a:p>
              </p:txBody>
            </p:sp>
          </p:grpSp>
        </p:grpSp>
        <p:cxnSp>
          <p:nvCxnSpPr>
            <p:cNvPr id="81" name="Straight Connector 80"/>
            <p:cNvCxnSpPr/>
            <p:nvPr/>
          </p:nvCxnSpPr>
          <p:spPr>
            <a:xfrm>
              <a:off x="6899700" y="1562100"/>
              <a:ext cx="4947370" cy="0"/>
            </a:xfrm>
            <a:prstGeom prst="line">
              <a:avLst/>
            </a:prstGeom>
            <a:ln w="38100">
              <a:solidFill>
                <a:srgbClr val="AFABAB"/>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p:txBody>
          <a:bodyPr/>
          <a:lstStyle/>
          <a:p>
            <a:r>
              <a:rPr lang="en-US" dirty="0"/>
              <a:t>What did You Grasp?</a:t>
            </a:r>
          </a:p>
        </p:txBody>
      </p:sp>
      <p:sp>
        <p:nvSpPr>
          <p:cNvPr id="100" name="Google Shape;100;p20"/>
          <p:cNvSpPr txBox="1">
            <a:spLocks noGrp="1"/>
          </p:cNvSpPr>
          <p:nvPr>
            <p:ph type="body" sz="quarter" idx="26"/>
          </p:nvPr>
        </p:nvSpPr>
        <p:spPr/>
        <p:txBody>
          <a:bodyPr/>
          <a:lstStyle/>
          <a:p>
            <a:r>
              <a:rPr lang="en-US" dirty="0"/>
              <a:t>State  True or False</a:t>
            </a:r>
          </a:p>
          <a:p>
            <a:pPr marL="347663" indent="0">
              <a:buNone/>
            </a:pPr>
            <a:r>
              <a:rPr lang="en-US" dirty="0"/>
              <a:t>The working copy contains only the partial code of the central repository.</a:t>
            </a:r>
          </a:p>
          <a:p>
            <a:pPr lvl="1"/>
            <a:r>
              <a:rPr lang="en-US" dirty="0"/>
              <a:t>True</a:t>
            </a:r>
          </a:p>
          <a:p>
            <a:pPr lvl="1"/>
            <a:r>
              <a:rPr lang="en-US" dirty="0"/>
              <a:t>False</a:t>
            </a:r>
          </a:p>
        </p:txBody>
      </p:sp>
    </p:spTree>
  </p:cSld>
  <p:clrMapOvr>
    <a:masterClrMapping/>
  </p:clrMapOvr>
</p:sld>
</file>

<file path=ppt/theme/theme1.xml><?xml version="1.0" encoding="utf-8"?>
<a:theme xmlns:a="http://schemas.openxmlformats.org/drawingml/2006/main" name="DevOps_Semester 1_Mod5-Upes-Xebia-v1.0.0">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DevOps_Semester 2_Module 02_v1.0.0_PPT</Template>
  <TotalTime>644</TotalTime>
  <Words>5642</Words>
  <Application>Microsoft Office PowerPoint</Application>
  <PresentationFormat>Widescreen</PresentationFormat>
  <Paragraphs>524</Paragraphs>
  <Slides>26</Slides>
  <Notes>26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26</vt:i4>
      </vt:variant>
    </vt:vector>
  </HeadingPairs>
  <TitlesOfParts>
    <vt:vector size="38" baseType="lpstr">
      <vt:lpstr>Arial</vt:lpstr>
      <vt:lpstr>Calibri</vt:lpstr>
      <vt:lpstr>Century Gothic</vt:lpstr>
      <vt:lpstr>Consolas</vt:lpstr>
      <vt:lpstr>Noto Sans Symbols</vt:lpstr>
      <vt:lpstr>Open Sans</vt:lpstr>
      <vt:lpstr>Roboto</vt:lpstr>
      <vt:lpstr>Source Sans Pro</vt:lpstr>
      <vt:lpstr>Source Sans Pro Light</vt:lpstr>
      <vt:lpstr>Wingdings 3</vt:lpstr>
      <vt:lpstr>DevOps_Semester 1_Mod5-Upes-Xebia-v1.0.0</vt:lpstr>
      <vt:lpstr>Custom Design</vt:lpstr>
      <vt:lpstr>PowerPoint Presentation</vt:lpstr>
      <vt:lpstr>PowerPoint Presentation</vt:lpstr>
      <vt:lpstr>Module Objectives</vt:lpstr>
      <vt:lpstr>Module Topics</vt:lpstr>
      <vt:lpstr>1.1 Local Repository</vt:lpstr>
      <vt:lpstr>1.2 Centralized Version Control System (CVCS)</vt:lpstr>
      <vt:lpstr>What did You Grasp?</vt:lpstr>
      <vt:lpstr>2.1 Distributed Version Control System (DVCS) </vt:lpstr>
      <vt:lpstr>What did You Grasp?</vt:lpstr>
      <vt:lpstr>2.2 Advantages of Distributed Version Control System </vt:lpstr>
      <vt:lpstr>2.3 Private Workspace</vt:lpstr>
      <vt:lpstr>2.4 Easier Merging</vt:lpstr>
      <vt:lpstr>2.5 Easy to Scale Horizontally</vt:lpstr>
      <vt:lpstr>2.6 Disadvantages of Distributed Version Control System</vt:lpstr>
      <vt:lpstr>What did You Grasp?</vt:lpstr>
      <vt:lpstr>3.1 Centralized vs Distributed Version Control Systems</vt:lpstr>
      <vt:lpstr>3.2 Comparison of CVCS and DVCS</vt:lpstr>
      <vt:lpstr>3.2 Comparison of CVCS and DVCS (Contd.)</vt:lpstr>
      <vt:lpstr>What did You Grasp?</vt:lpstr>
      <vt:lpstr>4.1 Multiple Repositories Model</vt:lpstr>
      <vt:lpstr>4.2 Multiple Repositories for Different Services</vt:lpstr>
      <vt:lpstr>What did You Grasp?</vt:lpstr>
      <vt:lpstr>5.1 Resetting the Local Environment</vt:lpstr>
      <vt:lpstr>5.2 Revert - Canceling out the Changes</vt:lpstr>
      <vt:lpstr>What did You Grasp?</vt:lpstr>
      <vt:lpstr>In a nutshell, we learnt: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Code Management</dc:title>
  <dc:creator>Hitesh Kumar Sharma</dc:creator>
  <cp:lastModifiedBy>Dr. Hitesh Kumar Sharma</cp:lastModifiedBy>
  <cp:revision>38</cp:revision>
  <dcterms:modified xsi:type="dcterms:W3CDTF">2023-04-22T18:25:46Z</dcterms:modified>
</cp:coreProperties>
</file>