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0"/>
  </p:notesMasterIdLst>
  <p:sldIdLst>
    <p:sldId id="274"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Lst>
  <p:sldSz cx="9144000" cy="6858000" type="screen4x3"/>
  <p:notesSz cx="6858000" cy="9144000"/>
  <p:defaultTextStyle>
    <a:defPPr>
      <a:defRPr lang="en-US"/>
    </a:defPPr>
    <a:lvl1pPr algn="ctr" rtl="0" eaLnBrk="0" fontAlgn="base" hangingPunct="0">
      <a:spcBef>
        <a:spcPct val="0"/>
      </a:spcBef>
      <a:spcAft>
        <a:spcPct val="0"/>
      </a:spcAft>
      <a:defRPr kumimoji="1"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6" d="100"/>
          <a:sy n="66" d="100"/>
        </p:scale>
        <p:origin x="-12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a:lvl1pPr>
          </a:lstStyle>
          <a:p>
            <a:pPr>
              <a:defRPr/>
            </a:pPr>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lvl1pPr>
          </a:lstStyle>
          <a:p>
            <a:pPr>
              <a:defRPr/>
            </a:pPr>
            <a:endParaRPr lang="en-US"/>
          </a:p>
        </p:txBody>
      </p:sp>
      <p:sp>
        <p:nvSpPr>
          <p:cNvPr id="2150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a:lvl1pPr>
          </a:lstStyle>
          <a:p>
            <a:pPr>
              <a:defRPr/>
            </a:pPr>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vl1pPr>
          </a:lstStyle>
          <a:p>
            <a:pPr>
              <a:defRPr/>
            </a:pPr>
            <a:fld id="{F99ABD85-D6B7-491C-9549-8640B41B370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3F171AD3-419F-4DA9-A310-EA746FC39D22}" type="slidenum">
              <a:rPr lang="en-US" smtClean="0"/>
              <a:pPr/>
              <a:t>1</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72538" cy="6858000"/>
            <a:chOff x="0" y="0"/>
            <a:chExt cx="5589" cy="4320"/>
          </a:xfrm>
        </p:grpSpPr>
        <p:sp>
          <p:nvSpPr>
            <p:cNvPr id="5" name="Rectangle 3" descr="Stationery"/>
            <p:cNvSpPr>
              <a:spLocks noChangeArrowheads="1"/>
            </p:cNvSpPr>
            <p:nvPr/>
          </p:nvSpPr>
          <p:spPr bwMode="white">
            <a:xfrm>
              <a:off x="336" y="150"/>
              <a:ext cx="5253" cy="4026"/>
            </a:xfrm>
            <a:prstGeom prst="rect">
              <a:avLst/>
            </a:prstGeom>
            <a:blipFill dpi="0" rotWithShape="0">
              <a:blip r:embed="rId2" cstate="print"/>
              <a:srcRect/>
              <a:tile tx="0" ty="0" sx="100000" sy="100000" flip="none" algn="tl"/>
            </a:blipFill>
            <a:ln w="9525">
              <a:noFill/>
              <a:miter lim="800000"/>
              <a:headEnd/>
              <a:tailEnd/>
            </a:ln>
          </p:spPr>
          <p:txBody>
            <a:bodyPr wrap="none" anchor="ctr"/>
            <a:lstStyle/>
            <a:p>
              <a:pPr>
                <a:defRPr/>
              </a:pPr>
              <a:endParaRPr lang="en-US"/>
            </a:p>
          </p:txBody>
        </p:sp>
        <p:pic>
          <p:nvPicPr>
            <p:cNvPr id="6" name="Picture 4" descr="A:\minispir.GIF"/>
            <p:cNvPicPr>
              <a:picLocks noChangeAspect="1" noChangeArrowheads="1"/>
            </p:cNvPicPr>
            <p:nvPr/>
          </p:nvPicPr>
          <p:blipFill>
            <a:blip r:embed="rId3" cstate="print"/>
            <a:srcRect/>
            <a:stretch>
              <a:fillRect/>
            </a:stretch>
          </p:blipFill>
          <p:spPr bwMode="ltGray">
            <a:xfrm>
              <a:off x="0" y="0"/>
              <a:ext cx="670" cy="4320"/>
            </a:xfrm>
            <a:prstGeom prst="rect">
              <a:avLst/>
            </a:prstGeom>
            <a:noFill/>
            <a:ln w="9525">
              <a:noFill/>
              <a:miter lim="800000"/>
              <a:headEnd/>
              <a:tailEnd/>
            </a:ln>
          </p:spPr>
        </p:pic>
      </p:grpSp>
      <p:sp>
        <p:nvSpPr>
          <p:cNvPr id="7173" name="Rectangle 5"/>
          <p:cNvSpPr>
            <a:spLocks noGrp="1" noChangeArrowheads="1"/>
          </p:cNvSpPr>
          <p:nvPr>
            <p:ph type="ctrTitle"/>
          </p:nvPr>
        </p:nvSpPr>
        <p:spPr>
          <a:xfrm>
            <a:off x="962025" y="1925638"/>
            <a:ext cx="7772400" cy="1143000"/>
          </a:xfrm>
        </p:spPr>
        <p:txBody>
          <a:bodyPr/>
          <a:lstStyle>
            <a:lvl1pPr algn="ctr">
              <a:defRPr/>
            </a:lvl1pPr>
          </a:lstStyle>
          <a:p>
            <a:r>
              <a:rPr lang="en-US"/>
              <a:t>Click to edit Master title style</a:t>
            </a:r>
          </a:p>
        </p:txBody>
      </p:sp>
      <p:sp>
        <p:nvSpPr>
          <p:cNvPr id="7174" name="Rectangle 6"/>
          <p:cNvSpPr>
            <a:spLocks noGrp="1" noChangeArrowheads="1"/>
          </p:cNvSpPr>
          <p:nvPr>
            <p:ph type="subTitle" idx="1"/>
          </p:nvPr>
        </p:nvSpPr>
        <p:spPr>
          <a:xfrm>
            <a:off x="1647825" y="3738563"/>
            <a:ext cx="6400800" cy="1752600"/>
          </a:xfrm>
        </p:spPr>
        <p:txBody>
          <a:bodyPr/>
          <a:lstStyle>
            <a:lvl1pPr marL="0" indent="0" algn="ctr">
              <a:buFont typeface="Monotype Sorts" pitchFamily="2" charset="2"/>
              <a:buNone/>
              <a:defRPr>
                <a:solidFill>
                  <a:schemeClr val="bg2"/>
                </a:solidFill>
              </a:defRPr>
            </a:lvl1pPr>
          </a:lstStyle>
          <a:p>
            <a:r>
              <a:rPr lang="en-US"/>
              <a:t>Click to edit Master subtitle style</a:t>
            </a:r>
          </a:p>
        </p:txBody>
      </p:sp>
      <p:sp>
        <p:nvSpPr>
          <p:cNvPr id="7" name="Rectangle 7"/>
          <p:cNvSpPr>
            <a:spLocks noGrp="1" noChangeArrowheads="1"/>
          </p:cNvSpPr>
          <p:nvPr>
            <p:ph type="dt" sz="half" idx="10"/>
          </p:nvPr>
        </p:nvSpPr>
        <p:spPr>
          <a:xfrm>
            <a:off x="962025" y="6100763"/>
            <a:ext cx="1905000" cy="457200"/>
          </a:xfrm>
        </p:spPr>
        <p:txBody>
          <a:bodyPr/>
          <a:lstStyle>
            <a:lvl1pPr>
              <a:defRPr>
                <a:solidFill>
                  <a:srgbClr val="A08366"/>
                </a:solidFill>
              </a:defRPr>
            </a:lvl1pPr>
          </a:lstStyle>
          <a:p>
            <a:pPr>
              <a:defRPr/>
            </a:pPr>
            <a:endParaRPr lang="en-US"/>
          </a:p>
        </p:txBody>
      </p:sp>
      <p:sp>
        <p:nvSpPr>
          <p:cNvPr id="8" name="Rectangle 8"/>
          <p:cNvSpPr>
            <a:spLocks noGrp="1" noChangeArrowheads="1"/>
          </p:cNvSpPr>
          <p:nvPr>
            <p:ph type="ftr" sz="quarter" idx="11"/>
          </p:nvPr>
        </p:nvSpPr>
        <p:spPr>
          <a:xfrm>
            <a:off x="3400425" y="6100763"/>
            <a:ext cx="2895600" cy="457200"/>
          </a:xfrm>
        </p:spPr>
        <p:txBody>
          <a:bodyPr/>
          <a:lstStyle>
            <a:lvl1pPr>
              <a:defRPr>
                <a:solidFill>
                  <a:srgbClr val="A08366"/>
                </a:solidFill>
              </a:defRPr>
            </a:lvl1pPr>
          </a:lstStyle>
          <a:p>
            <a:pPr>
              <a:defRPr/>
            </a:pPr>
            <a:endParaRPr lang="en-US"/>
          </a:p>
        </p:txBody>
      </p:sp>
      <p:sp>
        <p:nvSpPr>
          <p:cNvPr id="9" name="Rectangle 9"/>
          <p:cNvSpPr>
            <a:spLocks noGrp="1" noChangeArrowheads="1"/>
          </p:cNvSpPr>
          <p:nvPr>
            <p:ph type="sldNum" sz="quarter" idx="12"/>
          </p:nvPr>
        </p:nvSpPr>
        <p:spPr>
          <a:xfrm>
            <a:off x="6829425" y="6100763"/>
            <a:ext cx="1905000" cy="457200"/>
          </a:xfrm>
        </p:spPr>
        <p:txBody>
          <a:bodyPr/>
          <a:lstStyle>
            <a:lvl1pPr>
              <a:defRPr>
                <a:solidFill>
                  <a:srgbClr val="A08366"/>
                </a:solidFill>
              </a:defRPr>
            </a:lvl1pPr>
          </a:lstStyle>
          <a:p>
            <a:pPr>
              <a:defRPr/>
            </a:pPr>
            <a:fld id="{BADC7FB8-F229-4867-8BBA-9223802344D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FCAB756E-BC83-49C2-8648-426A324E7E9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4572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4572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DFDA2F2A-4F2E-4333-904A-F7518F47A59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4496EE72-E4D5-470E-92EC-54A7816FFA2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CC3ADEA5-5EFF-43B0-880E-1DAC4438F9D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20B10576-BE18-4E49-AA0A-80CC48660E4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3629F8BE-8D7C-4D1E-BE2F-1E7C1D3A0CE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7B26C7D6-06DC-47AA-AEDD-C52E8EC399A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C7689282-8C1F-4F0B-A592-BC80CED4093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BCECFB3F-7D63-424C-A576-8D3A429EF88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F84B54AD-48D9-445E-96BF-0628B43F2D4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8C735A"/>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872538" cy="6858000"/>
            <a:chOff x="0" y="0"/>
            <a:chExt cx="5589" cy="4320"/>
          </a:xfrm>
        </p:grpSpPr>
        <p:sp>
          <p:nvSpPr>
            <p:cNvPr id="6147" name="Rectangle 3"/>
            <p:cNvSpPr>
              <a:spLocks noChangeArrowheads="1"/>
            </p:cNvSpPr>
            <p:nvPr/>
          </p:nvSpPr>
          <p:spPr bwMode="ltGray">
            <a:xfrm>
              <a:off x="336" y="150"/>
              <a:ext cx="5253" cy="4026"/>
            </a:xfrm>
            <a:prstGeom prst="rect">
              <a:avLst/>
            </a:prstGeom>
            <a:solidFill>
              <a:schemeClr val="bg1"/>
            </a:solidFill>
            <a:ln w="9525">
              <a:noFill/>
              <a:miter lim="800000"/>
              <a:headEnd/>
              <a:tailEnd/>
            </a:ln>
          </p:spPr>
          <p:txBody>
            <a:bodyPr wrap="none" anchor="ctr"/>
            <a:lstStyle/>
            <a:p>
              <a:pPr>
                <a:defRPr/>
              </a:pPr>
              <a:endParaRPr lang="en-US"/>
            </a:p>
          </p:txBody>
        </p:sp>
        <p:pic>
          <p:nvPicPr>
            <p:cNvPr id="1033" name="Picture 4" descr="A:\minispir.GIF"/>
            <p:cNvPicPr>
              <a:picLocks noChangeAspect="1" noChangeArrowheads="1"/>
            </p:cNvPicPr>
            <p:nvPr/>
          </p:nvPicPr>
          <p:blipFill>
            <a:blip r:embed="rId13" cstate="print"/>
            <a:srcRect/>
            <a:stretch>
              <a:fillRect/>
            </a:stretch>
          </p:blipFill>
          <p:spPr bwMode="ltGray">
            <a:xfrm>
              <a:off x="0" y="0"/>
              <a:ext cx="670" cy="4320"/>
            </a:xfrm>
            <a:prstGeom prst="rect">
              <a:avLst/>
            </a:prstGeom>
            <a:noFill/>
            <a:ln w="9525">
              <a:noFill/>
              <a:miter lim="800000"/>
              <a:headEnd/>
              <a:tailEnd/>
            </a:ln>
          </p:spPr>
        </p:pic>
        <p:sp>
          <p:nvSpPr>
            <p:cNvPr id="6149" name="Line 5"/>
            <p:cNvSpPr>
              <a:spLocks noChangeShapeType="1"/>
            </p:cNvSpPr>
            <p:nvPr/>
          </p:nvSpPr>
          <p:spPr bwMode="ltGray">
            <a:xfrm>
              <a:off x="640" y="1008"/>
              <a:ext cx="4880" cy="0"/>
            </a:xfrm>
            <a:prstGeom prst="line">
              <a:avLst/>
            </a:prstGeom>
            <a:noFill/>
            <a:ln w="3175">
              <a:solidFill>
                <a:schemeClr val="bg2"/>
              </a:solidFill>
              <a:round/>
              <a:headEnd/>
              <a:tailEnd/>
            </a:ln>
          </p:spPr>
          <p:txBody>
            <a:bodyPr wrap="none" anchor="ctr"/>
            <a:lstStyle/>
            <a:p>
              <a:pPr>
                <a:defRPr/>
              </a:pPr>
              <a:endParaRPr lang="en-US"/>
            </a:p>
          </p:txBody>
        </p:sp>
      </p:grpSp>
      <p:sp>
        <p:nvSpPr>
          <p:cNvPr id="1027" name="Rectangle 6"/>
          <p:cNvSpPr>
            <a:spLocks noGrp="1" noChangeArrowheads="1"/>
          </p:cNvSpPr>
          <p:nvPr>
            <p:ph type="title"/>
          </p:nvPr>
        </p:nvSpPr>
        <p:spPr bwMode="auto">
          <a:xfrm>
            <a:off x="990600"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7"/>
          <p:cNvSpPr>
            <a:spLocks noGrp="1" noChangeArrowheads="1"/>
          </p:cNvSpPr>
          <p:nvPr>
            <p:ph type="body" idx="1"/>
          </p:nvPr>
        </p:nvSpPr>
        <p:spPr bwMode="auto">
          <a:xfrm>
            <a:off x="990600" y="18288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2" name="Rectangle 8"/>
          <p:cNvSpPr>
            <a:spLocks noGrp="1" noChangeArrowheads="1"/>
          </p:cNvSpPr>
          <p:nvPr>
            <p:ph type="dt" sz="half" idx="2"/>
          </p:nvPr>
        </p:nvSpPr>
        <p:spPr bwMode="auto">
          <a:xfrm>
            <a:off x="990600" y="60960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kumimoji="0" sz="1400">
                <a:solidFill>
                  <a:schemeClr val="bg2"/>
                </a:solidFill>
              </a:defRPr>
            </a:lvl1pPr>
          </a:lstStyle>
          <a:p>
            <a:pPr>
              <a:defRPr/>
            </a:pPr>
            <a:endParaRPr lang="en-US"/>
          </a:p>
        </p:txBody>
      </p:sp>
      <p:sp>
        <p:nvSpPr>
          <p:cNvPr id="6153" name="Rectangle 9"/>
          <p:cNvSpPr>
            <a:spLocks noGrp="1" noChangeArrowheads="1"/>
          </p:cNvSpPr>
          <p:nvPr>
            <p:ph type="ftr" sz="quarter" idx="3"/>
          </p:nvPr>
        </p:nvSpPr>
        <p:spPr bwMode="auto">
          <a:xfrm>
            <a:off x="3429000" y="60960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kumimoji="0" sz="1400">
                <a:solidFill>
                  <a:schemeClr val="bg2"/>
                </a:solidFill>
              </a:defRPr>
            </a:lvl1pPr>
          </a:lstStyle>
          <a:p>
            <a:pPr>
              <a:defRPr/>
            </a:pPr>
            <a:endParaRPr lang="en-US"/>
          </a:p>
        </p:txBody>
      </p:sp>
      <p:sp>
        <p:nvSpPr>
          <p:cNvPr id="6154" name="Rectangle 10"/>
          <p:cNvSpPr>
            <a:spLocks noGrp="1" noChangeArrowheads="1"/>
          </p:cNvSpPr>
          <p:nvPr>
            <p:ph type="sldNum" sz="quarter" idx="4"/>
          </p:nvPr>
        </p:nvSpPr>
        <p:spPr bwMode="auto">
          <a:xfrm>
            <a:off x="6858000" y="60960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kumimoji="0" sz="1400">
                <a:solidFill>
                  <a:schemeClr val="bg2"/>
                </a:solidFill>
              </a:defRPr>
            </a:lvl1pPr>
          </a:lstStyle>
          <a:p>
            <a:pPr>
              <a:defRPr/>
            </a:pPr>
            <a:fld id="{E60D2189-2E8C-4B90-9A40-36017F74B95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90000"/>
        <a:buFont typeface="Monotype Sorts" pitchFamily="2" charset="2"/>
        <a:buChar char="4"/>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kumimoji="1" sz="2800">
          <a:solidFill>
            <a:schemeClr val="tx1"/>
          </a:solidFill>
          <a:latin typeface="+mn-lt"/>
        </a:defRPr>
      </a:lvl2pPr>
      <a:lvl3pPr marL="1143000" indent="-228600" algn="l" rtl="0" eaLnBrk="0" fontAlgn="base" hangingPunct="0">
        <a:spcBef>
          <a:spcPct val="20000"/>
        </a:spcBef>
        <a:spcAft>
          <a:spcPct val="0"/>
        </a:spcAft>
        <a:buClr>
          <a:schemeClr val="accent1"/>
        </a:buClr>
        <a:buChar char="•"/>
        <a:defRPr kumimoji="1" sz="24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ogo1"/>
          <p:cNvPicPr>
            <a:picLocks noChangeAspect="1" noChangeArrowheads="1"/>
          </p:cNvPicPr>
          <p:nvPr/>
        </p:nvPicPr>
        <p:blipFill>
          <a:blip r:embed="rId3" cstate="print"/>
          <a:srcRect/>
          <a:stretch>
            <a:fillRect/>
          </a:stretch>
        </p:blipFill>
        <p:spPr bwMode="auto">
          <a:xfrm>
            <a:off x="914400" y="228600"/>
            <a:ext cx="762000" cy="762000"/>
          </a:xfrm>
          <a:prstGeom prst="rect">
            <a:avLst/>
          </a:prstGeom>
          <a:noFill/>
          <a:ln w="9525">
            <a:noFill/>
            <a:miter lim="800000"/>
            <a:headEnd/>
            <a:tailEnd/>
          </a:ln>
        </p:spPr>
      </p:pic>
      <p:pic>
        <p:nvPicPr>
          <p:cNvPr id="3075" name="Picture 3" descr="strip1"/>
          <p:cNvPicPr>
            <a:picLocks noChangeAspect="1" noChangeArrowheads="1"/>
          </p:cNvPicPr>
          <p:nvPr/>
        </p:nvPicPr>
        <p:blipFill>
          <a:blip r:embed="rId4" cstate="print"/>
          <a:srcRect/>
          <a:stretch>
            <a:fillRect/>
          </a:stretch>
        </p:blipFill>
        <p:spPr bwMode="auto">
          <a:xfrm>
            <a:off x="1600200" y="533400"/>
            <a:ext cx="7086600" cy="152400"/>
          </a:xfrm>
          <a:prstGeom prst="rect">
            <a:avLst/>
          </a:prstGeom>
          <a:noFill/>
          <a:ln w="9525">
            <a:noFill/>
            <a:miter lim="800000"/>
            <a:headEnd/>
            <a:tailEnd/>
          </a:ln>
        </p:spPr>
      </p:pic>
      <p:sp>
        <p:nvSpPr>
          <p:cNvPr id="3076" name="Rectangle 5"/>
          <p:cNvSpPr>
            <a:spLocks noChangeArrowheads="1"/>
          </p:cNvSpPr>
          <p:nvPr/>
        </p:nvSpPr>
        <p:spPr bwMode="auto">
          <a:xfrm>
            <a:off x="685800" y="685800"/>
            <a:ext cx="8686800" cy="1143000"/>
          </a:xfrm>
          <a:prstGeom prst="rect">
            <a:avLst/>
          </a:prstGeom>
          <a:noFill/>
          <a:ln w="9525">
            <a:noFill/>
            <a:miter lim="800000"/>
            <a:headEnd/>
            <a:tailEnd/>
          </a:ln>
        </p:spPr>
        <p:txBody>
          <a:bodyPr anchor="ctr"/>
          <a:lstStyle/>
          <a:p>
            <a:r>
              <a:rPr lang="en-US" sz="5400">
                <a:solidFill>
                  <a:srgbClr val="7030A0"/>
                </a:solidFill>
                <a:latin typeface="Verdana" pitchFamily="34" charset="0"/>
              </a:rPr>
              <a:t>www.studymafia.org</a:t>
            </a:r>
            <a:endParaRPr lang="en-US" sz="5400">
              <a:solidFill>
                <a:srgbClr val="7030A0"/>
              </a:solidFill>
              <a:latin typeface="Tahoma" pitchFamily="34" charset="0"/>
            </a:endParaRPr>
          </a:p>
        </p:txBody>
      </p:sp>
      <p:sp>
        <p:nvSpPr>
          <p:cNvPr id="3077" name="Text Box 9"/>
          <p:cNvSpPr txBox="1">
            <a:spLocks noChangeArrowheads="1"/>
          </p:cNvSpPr>
          <p:nvPr/>
        </p:nvSpPr>
        <p:spPr bwMode="auto">
          <a:xfrm>
            <a:off x="533400" y="4876800"/>
            <a:ext cx="8610600" cy="584200"/>
          </a:xfrm>
          <a:prstGeom prst="rect">
            <a:avLst/>
          </a:prstGeom>
          <a:noFill/>
          <a:ln w="9525">
            <a:noFill/>
            <a:miter lim="800000"/>
            <a:headEnd/>
            <a:tailEnd/>
          </a:ln>
        </p:spPr>
        <p:txBody>
          <a:bodyPr>
            <a:spAutoFit/>
          </a:bodyPr>
          <a:lstStyle/>
          <a:p>
            <a:pPr>
              <a:spcBef>
                <a:spcPct val="50000"/>
              </a:spcBef>
            </a:pPr>
            <a:r>
              <a:rPr lang="en-US" sz="1600" b="1"/>
              <a:t>Submitted To:				       Submitted By:</a:t>
            </a:r>
          </a:p>
          <a:p>
            <a:r>
              <a:rPr lang="en-US" sz="1600" b="1"/>
              <a:t>www.studymafia.org                                                            www.studymafia.org               </a:t>
            </a:r>
          </a:p>
        </p:txBody>
      </p:sp>
      <p:sp>
        <p:nvSpPr>
          <p:cNvPr id="3078" name="Rectangle 8"/>
          <p:cNvSpPr>
            <a:spLocks noChangeArrowheads="1"/>
          </p:cNvSpPr>
          <p:nvPr/>
        </p:nvSpPr>
        <p:spPr bwMode="auto">
          <a:xfrm>
            <a:off x="304800" y="2286000"/>
            <a:ext cx="4953000" cy="1754188"/>
          </a:xfrm>
          <a:prstGeom prst="rect">
            <a:avLst/>
          </a:prstGeom>
          <a:noFill/>
          <a:ln w="9525">
            <a:noFill/>
            <a:miter lim="800000"/>
            <a:headEnd/>
            <a:tailEnd/>
          </a:ln>
        </p:spPr>
        <p:txBody>
          <a:bodyPr>
            <a:spAutoFit/>
          </a:bodyPr>
          <a:lstStyle/>
          <a:p>
            <a:pPr>
              <a:defRPr/>
            </a:pPr>
            <a:r>
              <a:rPr lang="en-US" sz="3600" b="1" dirty="0">
                <a:solidFill>
                  <a:schemeClr val="accent2">
                    <a:lumMod val="75000"/>
                  </a:schemeClr>
                </a:solidFill>
              </a:rPr>
              <a:t>Seminar</a:t>
            </a:r>
          </a:p>
          <a:p>
            <a:pPr>
              <a:defRPr/>
            </a:pPr>
            <a:r>
              <a:rPr lang="en-US" sz="3600" b="1" dirty="0">
                <a:solidFill>
                  <a:schemeClr val="accent2">
                    <a:lumMod val="75000"/>
                  </a:schemeClr>
                </a:solidFill>
              </a:rPr>
              <a:t> On</a:t>
            </a:r>
          </a:p>
          <a:p>
            <a:pPr>
              <a:defRPr/>
            </a:pPr>
            <a:r>
              <a:rPr lang="en-US" sz="3600" b="1" dirty="0" err="1">
                <a:solidFill>
                  <a:schemeClr val="accent2">
                    <a:lumMod val="75000"/>
                  </a:schemeClr>
                </a:solidFill>
              </a:rPr>
              <a:t>Steganography</a:t>
            </a:r>
            <a:endParaRPr lang="en-US" sz="3600" dirty="0">
              <a:solidFill>
                <a:schemeClr val="accent2">
                  <a:lumMod val="75000"/>
                </a:schemeClr>
              </a:solidFill>
            </a:endParaRPr>
          </a:p>
        </p:txBody>
      </p:sp>
      <p:pic>
        <p:nvPicPr>
          <p:cNvPr id="3079" name="Picture 7" descr="C:\Users\Sumit\Desktop\Photo Work\steganography.png"/>
          <p:cNvPicPr>
            <a:picLocks noChangeAspect="1" noChangeArrowheads="1"/>
          </p:cNvPicPr>
          <p:nvPr/>
        </p:nvPicPr>
        <p:blipFill>
          <a:blip r:embed="rId5" cstate="print"/>
          <a:srcRect/>
          <a:stretch>
            <a:fillRect/>
          </a:stretch>
        </p:blipFill>
        <p:spPr bwMode="auto">
          <a:xfrm>
            <a:off x="4648200" y="1889125"/>
            <a:ext cx="3276600" cy="2917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143000" y="2057400"/>
            <a:ext cx="7391400" cy="3597275"/>
          </a:xfrm>
          <a:prstGeom prst="rect">
            <a:avLst/>
          </a:prstGeom>
          <a:noFill/>
          <a:ln w="9525">
            <a:noFill/>
            <a:miter lim="800000"/>
            <a:headEnd/>
            <a:tailEnd/>
          </a:ln>
        </p:spPr>
        <p:txBody>
          <a:bodyPr>
            <a:spAutoFit/>
          </a:bodyPr>
          <a:lstStyle/>
          <a:p>
            <a:pPr algn="just">
              <a:spcBef>
                <a:spcPct val="50000"/>
              </a:spcBef>
            </a:pPr>
            <a:r>
              <a:rPr kumimoji="0" lang="en-US" sz="2000">
                <a:solidFill>
                  <a:srgbClr val="000000"/>
                </a:solidFill>
                <a:cs typeface="Times New Roman" pitchFamily="18" charset="0"/>
              </a:rPr>
              <a:t>Suppose we have a 24-bit image 1024 x 768 (this is a common resolution for satellite images, electronic astral photographs and other high resolution graphics). This may produce a file over 2 megabytes in size (1024x768x24/8 = 2,359,296 bits). All color variations are derived from three primary colors, Red, Green and Blue. Each primary color is represented by 1 byte (8 bits). 24-bit images use 3 bytes per pixel. If information is stored in the least</a:t>
            </a:r>
            <a:r>
              <a:rPr kumimoji="0" lang="en-US" sz="2000" b="1">
                <a:solidFill>
                  <a:srgbClr val="000000"/>
                </a:solidFill>
                <a:cs typeface="Times New Roman" pitchFamily="18" charset="0"/>
              </a:rPr>
              <a:t> </a:t>
            </a:r>
            <a:r>
              <a:rPr kumimoji="0" lang="en-US" sz="2000">
                <a:solidFill>
                  <a:srgbClr val="000000"/>
                </a:solidFill>
                <a:cs typeface="Times New Roman" pitchFamily="18" charset="0"/>
              </a:rPr>
              <a:t>significant bit (LSB) of each byte, 3 bits can be a stored in each pixel. The "container" image will look identical to the human eye, even if viewing the picture side by side with the original.</a:t>
            </a:r>
            <a:endParaRPr kumimoji="0" lang="en-US" sz="2000">
              <a:cs typeface="Times New Roman" pitchFamily="18" charset="0"/>
            </a:endParaRPr>
          </a:p>
          <a:p>
            <a:pPr algn="l">
              <a:spcBef>
                <a:spcPct val="50000"/>
              </a:spcBef>
            </a:pPr>
            <a:endParaRPr kumimoji="0" lang="en-US" sz="2000"/>
          </a:p>
        </p:txBody>
      </p:sp>
      <p:sp>
        <p:nvSpPr>
          <p:cNvPr id="12291" name="Rectangle 2"/>
          <p:cNvSpPr>
            <a:spLocks noChangeArrowheads="1"/>
          </p:cNvSpPr>
          <p:nvPr/>
        </p:nvSpPr>
        <p:spPr bwMode="auto">
          <a:xfrm>
            <a:off x="838200" y="228600"/>
            <a:ext cx="7543800" cy="1200150"/>
          </a:xfrm>
          <a:prstGeom prst="rect">
            <a:avLst/>
          </a:prstGeom>
          <a:noFill/>
          <a:ln w="9525">
            <a:noFill/>
            <a:miter lim="800000"/>
            <a:headEnd/>
            <a:tailEnd/>
          </a:ln>
        </p:spPr>
        <p:txBody>
          <a:bodyPr>
            <a:spAutoFit/>
          </a:bodyPr>
          <a:lstStyle/>
          <a:p>
            <a:r>
              <a:rPr kumimoji="0" lang="en-US" b="1" u="sng"/>
              <a:t/>
            </a:r>
            <a:br>
              <a:rPr kumimoji="0" lang="en-US" b="1" u="sng"/>
            </a:br>
            <a:r>
              <a:rPr kumimoji="0" lang="en-US" b="1" u="sng"/>
              <a:t>DISSECTING STEGANOGRAPHY……..</a:t>
            </a:r>
            <a:r>
              <a:rPr kumimoji="0" lang="en-US"/>
              <a:t/>
            </a:r>
            <a:br>
              <a:rPr kumimoji="0" lang="en-US"/>
            </a:b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arn(inHorizontal)">
                                      <p:cBhvr>
                                        <p:cTn id="7"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a:r>
              <a:rPr lang="en-US" sz="3600" b="1" u="sng" smtClean="0">
                <a:cs typeface="Times New Roman" pitchFamily="18" charset="0"/>
              </a:rPr>
              <a:t>STEPS FOR HIDING AN IMAGE USING STEGANOGRAPHY</a:t>
            </a:r>
            <a:r>
              <a:rPr lang="en-US" sz="3600" smtClean="0"/>
              <a:t> </a:t>
            </a:r>
          </a:p>
        </p:txBody>
      </p:sp>
      <p:sp>
        <p:nvSpPr>
          <p:cNvPr id="21509" name="Text Box 5"/>
          <p:cNvSpPr txBox="1">
            <a:spLocks noChangeArrowheads="1"/>
          </p:cNvSpPr>
          <p:nvPr/>
        </p:nvSpPr>
        <p:spPr bwMode="auto">
          <a:xfrm>
            <a:off x="1066800" y="1905000"/>
            <a:ext cx="7543800" cy="779463"/>
          </a:xfrm>
          <a:prstGeom prst="rect">
            <a:avLst/>
          </a:prstGeom>
          <a:noFill/>
          <a:ln w="9525">
            <a:noFill/>
            <a:miter lim="800000"/>
            <a:headEnd/>
            <a:tailEnd/>
          </a:ln>
        </p:spPr>
        <p:txBody>
          <a:bodyPr>
            <a:spAutoFit/>
          </a:bodyPr>
          <a:lstStyle/>
          <a:p>
            <a:pPr marL="457200" indent="-457200" algn="just">
              <a:spcBef>
                <a:spcPct val="50000"/>
              </a:spcBef>
              <a:buClr>
                <a:schemeClr val="accent2"/>
              </a:buClr>
              <a:buFont typeface="Wingdings" pitchFamily="2" charset="2"/>
              <a:buChar char="v"/>
            </a:pPr>
            <a:r>
              <a:rPr kumimoji="0" lang="en-US" sz="1800">
                <a:solidFill>
                  <a:srgbClr val="000000"/>
                </a:solidFill>
                <a:cs typeface="Times New Roman" pitchFamily="18" charset="0"/>
              </a:rPr>
              <a:t>Start s-tool and window explorer using the later as drag and drop interface </a:t>
            </a:r>
          </a:p>
          <a:p>
            <a:pPr marL="457200" indent="-457200" algn="just">
              <a:spcBef>
                <a:spcPct val="50000"/>
              </a:spcBef>
              <a:buClr>
                <a:schemeClr val="accent2"/>
              </a:buClr>
              <a:buFont typeface="Wingdings" pitchFamily="2" charset="2"/>
              <a:buNone/>
            </a:pPr>
            <a:r>
              <a:rPr kumimoji="0" lang="en-US" sz="1800">
                <a:solidFill>
                  <a:srgbClr val="000000"/>
                </a:solidFill>
                <a:cs typeface="Times New Roman" pitchFamily="18" charset="0"/>
              </a:rPr>
              <a:t>	the software.</a:t>
            </a:r>
            <a:endParaRPr kumimoji="0" lang="en-US" sz="1800"/>
          </a:p>
        </p:txBody>
      </p:sp>
      <p:sp>
        <p:nvSpPr>
          <p:cNvPr id="21510" name="Text Box 6"/>
          <p:cNvSpPr txBox="1">
            <a:spLocks noChangeArrowheads="1"/>
          </p:cNvSpPr>
          <p:nvPr/>
        </p:nvSpPr>
        <p:spPr bwMode="auto">
          <a:xfrm>
            <a:off x="990600" y="2667000"/>
            <a:ext cx="7772400" cy="779463"/>
          </a:xfrm>
          <a:prstGeom prst="rect">
            <a:avLst/>
          </a:prstGeom>
          <a:noFill/>
          <a:ln w="9525">
            <a:noFill/>
            <a:miter lim="800000"/>
            <a:headEnd/>
            <a:tailEnd/>
          </a:ln>
        </p:spPr>
        <p:txBody>
          <a:bodyPr>
            <a:spAutoFit/>
          </a:bodyPr>
          <a:lstStyle/>
          <a:p>
            <a:pPr algn="just">
              <a:spcBef>
                <a:spcPct val="50000"/>
              </a:spcBef>
              <a:buClr>
                <a:schemeClr val="accent2"/>
              </a:buClr>
              <a:buFont typeface="Wingdings" pitchFamily="2" charset="2"/>
              <a:buChar char="v"/>
            </a:pPr>
            <a:r>
              <a:rPr kumimoji="0" lang="en-US" sz="1800">
                <a:solidFill>
                  <a:srgbClr val="000000"/>
                </a:solidFill>
                <a:cs typeface="Times New Roman" pitchFamily="18" charset="0"/>
              </a:rPr>
              <a:t>      Drag and drop the image to be used as the carrier file from the explorer onto   </a:t>
            </a:r>
          </a:p>
          <a:p>
            <a:pPr algn="just">
              <a:spcBef>
                <a:spcPct val="50000"/>
              </a:spcBef>
              <a:buClr>
                <a:schemeClr val="accent2"/>
              </a:buClr>
              <a:buFont typeface="Wingdings" pitchFamily="2" charset="2"/>
              <a:buNone/>
            </a:pPr>
            <a:r>
              <a:rPr kumimoji="0" lang="en-US" sz="1800">
                <a:solidFill>
                  <a:srgbClr val="000000"/>
                </a:solidFill>
                <a:cs typeface="Times New Roman" pitchFamily="18" charset="0"/>
              </a:rPr>
              <a:t>         the actions window in s-tool.</a:t>
            </a:r>
            <a:endParaRPr kumimoji="0" lang="en-US" sz="1800"/>
          </a:p>
        </p:txBody>
      </p:sp>
      <p:sp>
        <p:nvSpPr>
          <p:cNvPr id="21513" name="Text Box 9"/>
          <p:cNvSpPr txBox="1">
            <a:spLocks noChangeArrowheads="1"/>
          </p:cNvSpPr>
          <p:nvPr/>
        </p:nvSpPr>
        <p:spPr bwMode="auto">
          <a:xfrm>
            <a:off x="1066800" y="3505200"/>
            <a:ext cx="7467600" cy="366713"/>
          </a:xfrm>
          <a:prstGeom prst="rect">
            <a:avLst/>
          </a:prstGeom>
          <a:noFill/>
          <a:ln w="9525">
            <a:noFill/>
            <a:miter lim="800000"/>
            <a:headEnd/>
            <a:tailEnd/>
          </a:ln>
        </p:spPr>
        <p:txBody>
          <a:bodyPr>
            <a:spAutoFit/>
          </a:bodyPr>
          <a:lstStyle/>
          <a:p>
            <a:pPr algn="l">
              <a:spcBef>
                <a:spcPct val="50000"/>
              </a:spcBef>
              <a:buClr>
                <a:schemeClr val="accent2"/>
              </a:buClr>
              <a:buFont typeface="Wingdings" pitchFamily="2" charset="2"/>
              <a:buChar char="v"/>
            </a:pPr>
            <a:r>
              <a:rPr kumimoji="0" lang="en-US" sz="1800">
                <a:solidFill>
                  <a:srgbClr val="000000"/>
                </a:solidFill>
                <a:cs typeface="Times New Roman" pitchFamily="18" charset="0"/>
              </a:rPr>
              <a:t>     Drag and drop the data file on the carrier file.</a:t>
            </a:r>
            <a:r>
              <a:rPr kumimoji="0" lang="en-US" sz="1800"/>
              <a:t> </a:t>
            </a:r>
          </a:p>
        </p:txBody>
      </p:sp>
      <p:sp>
        <p:nvSpPr>
          <p:cNvPr id="21514" name="Text Box 10"/>
          <p:cNvSpPr txBox="1">
            <a:spLocks noChangeArrowheads="1"/>
          </p:cNvSpPr>
          <p:nvPr/>
        </p:nvSpPr>
        <p:spPr bwMode="auto">
          <a:xfrm>
            <a:off x="1066800" y="4114800"/>
            <a:ext cx="7315200" cy="1192213"/>
          </a:xfrm>
          <a:prstGeom prst="rect">
            <a:avLst/>
          </a:prstGeom>
          <a:noFill/>
          <a:ln w="9525">
            <a:noFill/>
            <a:miter lim="800000"/>
            <a:headEnd/>
            <a:tailEnd/>
          </a:ln>
        </p:spPr>
        <p:txBody>
          <a:bodyPr>
            <a:spAutoFit/>
          </a:bodyPr>
          <a:lstStyle/>
          <a:p>
            <a:pPr algn="just">
              <a:spcBef>
                <a:spcPct val="50000"/>
              </a:spcBef>
              <a:buClr>
                <a:schemeClr val="accent2"/>
              </a:buClr>
              <a:buFont typeface="Wingdings" pitchFamily="2" charset="2"/>
              <a:buChar char="v"/>
            </a:pPr>
            <a:r>
              <a:rPr kumimoji="0" lang="en-US" sz="1800">
                <a:solidFill>
                  <a:srgbClr val="000000"/>
                </a:solidFill>
                <a:cs typeface="Times New Roman" pitchFamily="18" charset="0"/>
              </a:rPr>
              <a:t>   Give pass phrase and encryption algorithm when prompted. Pass these to  </a:t>
            </a:r>
          </a:p>
          <a:p>
            <a:pPr algn="just">
              <a:spcBef>
                <a:spcPct val="50000"/>
              </a:spcBef>
              <a:buClr>
                <a:schemeClr val="accent2"/>
              </a:buClr>
              <a:buFont typeface="Wingdings" pitchFamily="2" charset="2"/>
              <a:buNone/>
            </a:pPr>
            <a:r>
              <a:rPr kumimoji="0" lang="en-US" sz="1800">
                <a:solidFill>
                  <a:srgbClr val="000000"/>
                </a:solidFill>
                <a:cs typeface="Times New Roman" pitchFamily="18" charset="0"/>
              </a:rPr>
              <a:t>       receiver too.</a:t>
            </a:r>
            <a:endParaRPr kumimoji="0" lang="en-US" sz="1800">
              <a:cs typeface="Times New Roman" pitchFamily="18" charset="0"/>
            </a:endParaRPr>
          </a:p>
          <a:p>
            <a:pPr algn="l">
              <a:spcBef>
                <a:spcPct val="50000"/>
              </a:spcBef>
            </a:pPr>
            <a:endParaRPr kumimoji="0" lang="en-US" sz="1800"/>
          </a:p>
        </p:txBody>
      </p:sp>
      <p:sp>
        <p:nvSpPr>
          <p:cNvPr id="21515" name="Text Box 11"/>
          <p:cNvSpPr txBox="1">
            <a:spLocks noChangeArrowheads="1"/>
          </p:cNvSpPr>
          <p:nvPr/>
        </p:nvSpPr>
        <p:spPr bwMode="auto">
          <a:xfrm>
            <a:off x="990600" y="5029200"/>
            <a:ext cx="7543800" cy="1192213"/>
          </a:xfrm>
          <a:prstGeom prst="rect">
            <a:avLst/>
          </a:prstGeom>
          <a:noFill/>
          <a:ln w="9525">
            <a:noFill/>
            <a:miter lim="800000"/>
            <a:headEnd/>
            <a:tailEnd/>
          </a:ln>
        </p:spPr>
        <p:txBody>
          <a:bodyPr>
            <a:spAutoFit/>
          </a:bodyPr>
          <a:lstStyle/>
          <a:p>
            <a:pPr algn="just">
              <a:spcBef>
                <a:spcPct val="50000"/>
              </a:spcBef>
              <a:buClr>
                <a:schemeClr val="accent2"/>
              </a:buClr>
              <a:buFont typeface="Wingdings" pitchFamily="2" charset="2"/>
              <a:buChar char="v"/>
            </a:pPr>
            <a:r>
              <a:rPr kumimoji="0" lang="en-US" sz="1800">
                <a:solidFill>
                  <a:srgbClr val="000000"/>
                </a:solidFill>
                <a:cs typeface="Times New Roman" pitchFamily="18" charset="0"/>
              </a:rPr>
              <a:t>  The hidden file is ready. Receiver has to click on the “reveal” button to </a:t>
            </a:r>
          </a:p>
          <a:p>
            <a:pPr algn="just">
              <a:spcBef>
                <a:spcPct val="50000"/>
              </a:spcBef>
              <a:buClr>
                <a:schemeClr val="accent2"/>
              </a:buClr>
              <a:buFont typeface="Wingdings" pitchFamily="2" charset="2"/>
              <a:buNone/>
            </a:pPr>
            <a:r>
              <a:rPr kumimoji="0" lang="en-US" sz="1800">
                <a:solidFill>
                  <a:srgbClr val="000000"/>
                </a:solidFill>
                <a:cs typeface="Times New Roman" pitchFamily="18" charset="0"/>
              </a:rPr>
              <a:t>      extract the data.</a:t>
            </a:r>
            <a:endParaRPr kumimoji="0" lang="en-US" sz="1800">
              <a:cs typeface="Times New Roman" pitchFamily="18" charset="0"/>
            </a:endParaRPr>
          </a:p>
          <a:p>
            <a:pPr algn="l">
              <a:spcBef>
                <a:spcPct val="50000"/>
              </a:spcBef>
            </a:pPr>
            <a:endParaRPr kumimoji="0" 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p:cTn id="7" dur="500" fill="hold"/>
                                        <p:tgtEl>
                                          <p:spTgt spid="21506"/>
                                        </p:tgtEl>
                                        <p:attrNameLst>
                                          <p:attrName>ppt_x</p:attrName>
                                        </p:attrNameLst>
                                      </p:cBhvr>
                                      <p:tavLst>
                                        <p:tav tm="0">
                                          <p:val>
                                            <p:strVal val="#ppt_x"/>
                                          </p:val>
                                        </p:tav>
                                        <p:tav tm="100000">
                                          <p:val>
                                            <p:strVal val="#ppt_x"/>
                                          </p:val>
                                        </p:tav>
                                      </p:tavLst>
                                    </p:anim>
                                    <p:anim calcmode="lin" valueType="num">
                                      <p:cBhvr>
                                        <p:cTn id="8" dur="500" fill="hold"/>
                                        <p:tgtEl>
                                          <p:spTgt spid="21506"/>
                                        </p:tgtEl>
                                        <p:attrNameLst>
                                          <p:attrName>ppt_y</p:attrName>
                                        </p:attrNameLst>
                                      </p:cBhvr>
                                      <p:tavLst>
                                        <p:tav tm="0">
                                          <p:val>
                                            <p:strVal val="#ppt_y-#ppt_h/2"/>
                                          </p:val>
                                        </p:tav>
                                        <p:tav tm="100000">
                                          <p:val>
                                            <p:strVal val="#ppt_y"/>
                                          </p:val>
                                        </p:tav>
                                      </p:tavLst>
                                    </p:anim>
                                    <p:anim calcmode="lin" valueType="num">
                                      <p:cBhvr>
                                        <p:cTn id="9" dur="500" fill="hold"/>
                                        <p:tgtEl>
                                          <p:spTgt spid="21506"/>
                                        </p:tgtEl>
                                        <p:attrNameLst>
                                          <p:attrName>ppt_w</p:attrName>
                                        </p:attrNameLst>
                                      </p:cBhvr>
                                      <p:tavLst>
                                        <p:tav tm="0">
                                          <p:val>
                                            <p:strVal val="#ppt_w"/>
                                          </p:val>
                                        </p:tav>
                                        <p:tav tm="100000">
                                          <p:val>
                                            <p:strVal val="#ppt_w"/>
                                          </p:val>
                                        </p:tav>
                                      </p:tavLst>
                                    </p:anim>
                                    <p:anim calcmode="lin" valueType="num">
                                      <p:cBhvr>
                                        <p:cTn id="10" dur="500" fill="hold"/>
                                        <p:tgtEl>
                                          <p:spTgt spid="21506"/>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1509"/>
                                        </p:tgtEl>
                                        <p:attrNameLst>
                                          <p:attrName>style.visibility</p:attrName>
                                        </p:attrNameLst>
                                      </p:cBhvr>
                                      <p:to>
                                        <p:strVal val="visible"/>
                                      </p:to>
                                    </p:set>
                                    <p:animEffect transition="in" filter="dissolve">
                                      <p:cBhvr>
                                        <p:cTn id="15" dur="500"/>
                                        <p:tgtEl>
                                          <p:spTgt spid="2150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21510"/>
                                        </p:tgtEl>
                                        <p:attrNameLst>
                                          <p:attrName>style.visibility</p:attrName>
                                        </p:attrNameLst>
                                      </p:cBhvr>
                                      <p:to>
                                        <p:strVal val="visible"/>
                                      </p:to>
                                    </p:set>
                                    <p:animEffect transition="in" filter="wipe(right)">
                                      <p:cBhvr>
                                        <p:cTn id="20" dur="500"/>
                                        <p:tgtEl>
                                          <p:spTgt spid="2151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6" fill="hold" grpId="0" nodeType="clickEffect">
                                  <p:stCondLst>
                                    <p:cond delay="0"/>
                                  </p:stCondLst>
                                  <p:childTnLst>
                                    <p:set>
                                      <p:cBhvr>
                                        <p:cTn id="24" dur="1" fill="hold">
                                          <p:stCondLst>
                                            <p:cond delay="0"/>
                                          </p:stCondLst>
                                        </p:cTn>
                                        <p:tgtEl>
                                          <p:spTgt spid="21513"/>
                                        </p:tgtEl>
                                        <p:attrNameLst>
                                          <p:attrName>style.visibility</p:attrName>
                                        </p:attrNameLst>
                                      </p:cBhvr>
                                      <p:to>
                                        <p:strVal val="visible"/>
                                      </p:to>
                                    </p:set>
                                    <p:animEffect transition="in" filter="barn(inHorizontal)">
                                      <p:cBhvr>
                                        <p:cTn id="25" dur="500"/>
                                        <p:tgtEl>
                                          <p:spTgt spid="21513"/>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6" fill="hold" grpId="0" nodeType="clickEffect">
                                  <p:stCondLst>
                                    <p:cond delay="0"/>
                                  </p:stCondLst>
                                  <p:childTnLst>
                                    <p:set>
                                      <p:cBhvr>
                                        <p:cTn id="29" dur="1" fill="hold">
                                          <p:stCondLst>
                                            <p:cond delay="0"/>
                                          </p:stCondLst>
                                        </p:cTn>
                                        <p:tgtEl>
                                          <p:spTgt spid="21514"/>
                                        </p:tgtEl>
                                        <p:attrNameLst>
                                          <p:attrName>style.visibility</p:attrName>
                                        </p:attrNameLst>
                                      </p:cBhvr>
                                      <p:to>
                                        <p:strVal val="visible"/>
                                      </p:to>
                                    </p:set>
                                    <p:anim calcmode="lin" valueType="num">
                                      <p:cBhvr>
                                        <p:cTn id="30" dur="500" fill="hold"/>
                                        <p:tgtEl>
                                          <p:spTgt spid="21514"/>
                                        </p:tgtEl>
                                        <p:attrNameLst>
                                          <p:attrName>ppt_w</p:attrName>
                                        </p:attrNameLst>
                                      </p:cBhvr>
                                      <p:tavLst>
                                        <p:tav tm="0">
                                          <p:val>
                                            <p:strVal val="(6*min(max(#ppt_w*#ppt_h,.3),1)-7.4)/-.7*#ppt_w"/>
                                          </p:val>
                                        </p:tav>
                                        <p:tav tm="100000">
                                          <p:val>
                                            <p:strVal val="#ppt_w"/>
                                          </p:val>
                                        </p:tav>
                                      </p:tavLst>
                                    </p:anim>
                                    <p:anim calcmode="lin" valueType="num">
                                      <p:cBhvr>
                                        <p:cTn id="31" dur="500" fill="hold"/>
                                        <p:tgtEl>
                                          <p:spTgt spid="21514"/>
                                        </p:tgtEl>
                                        <p:attrNameLst>
                                          <p:attrName>ppt_h</p:attrName>
                                        </p:attrNameLst>
                                      </p:cBhvr>
                                      <p:tavLst>
                                        <p:tav tm="0">
                                          <p:val>
                                            <p:strVal val="(6*min(max(#ppt_w*#ppt_h,.3),1)-7.4)/-.7*#ppt_h"/>
                                          </p:val>
                                        </p:tav>
                                        <p:tav tm="100000">
                                          <p:val>
                                            <p:strVal val="#ppt_h"/>
                                          </p:val>
                                        </p:tav>
                                      </p:tavLst>
                                    </p:anim>
                                    <p:anim calcmode="lin" valueType="num">
                                      <p:cBhvr>
                                        <p:cTn id="32" dur="500" fill="hold"/>
                                        <p:tgtEl>
                                          <p:spTgt spid="21514"/>
                                        </p:tgtEl>
                                        <p:attrNameLst>
                                          <p:attrName>ppt_x</p:attrName>
                                        </p:attrNameLst>
                                      </p:cBhvr>
                                      <p:tavLst>
                                        <p:tav tm="0">
                                          <p:val>
                                            <p:fltVal val="0.5"/>
                                          </p:val>
                                        </p:tav>
                                        <p:tav tm="100000">
                                          <p:val>
                                            <p:strVal val="#ppt_x"/>
                                          </p:val>
                                        </p:tav>
                                      </p:tavLst>
                                    </p:anim>
                                    <p:anim calcmode="lin" valueType="num">
                                      <p:cBhvr>
                                        <p:cTn id="33" dur="500" fill="hold"/>
                                        <p:tgtEl>
                                          <p:spTgt spid="21514"/>
                                        </p:tgtEl>
                                        <p:attrNameLst>
                                          <p:attrName>ppt_y</p:attrName>
                                        </p:attrNameLst>
                                      </p:cBhvr>
                                      <p:tavLst>
                                        <p:tav tm="0">
                                          <p:val>
                                            <p:strVal val="1+(6*min(max(#ppt_w*#ppt_h,.3),1)-7.4)/-.7*#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21515"/>
                                        </p:tgtEl>
                                        <p:attrNameLst>
                                          <p:attrName>style.visibility</p:attrName>
                                        </p:attrNameLst>
                                      </p:cBhvr>
                                      <p:to>
                                        <p:strVal val="visible"/>
                                      </p:to>
                                    </p:set>
                                    <p:anim calcmode="lin" valueType="num">
                                      <p:cBhvr>
                                        <p:cTn id="38" dur="1000" fill="hold"/>
                                        <p:tgtEl>
                                          <p:spTgt spid="21515"/>
                                        </p:tgtEl>
                                        <p:attrNameLst>
                                          <p:attrName>ppt_w</p:attrName>
                                        </p:attrNameLst>
                                      </p:cBhvr>
                                      <p:tavLst>
                                        <p:tav tm="0">
                                          <p:val>
                                            <p:fltVal val="0"/>
                                          </p:val>
                                        </p:tav>
                                        <p:tav tm="100000">
                                          <p:val>
                                            <p:strVal val="#ppt_w"/>
                                          </p:val>
                                        </p:tav>
                                      </p:tavLst>
                                    </p:anim>
                                    <p:anim calcmode="lin" valueType="num">
                                      <p:cBhvr>
                                        <p:cTn id="39" dur="1000" fill="hold"/>
                                        <p:tgtEl>
                                          <p:spTgt spid="21515"/>
                                        </p:tgtEl>
                                        <p:attrNameLst>
                                          <p:attrName>ppt_h</p:attrName>
                                        </p:attrNameLst>
                                      </p:cBhvr>
                                      <p:tavLst>
                                        <p:tav tm="0">
                                          <p:val>
                                            <p:fltVal val="0"/>
                                          </p:val>
                                        </p:tav>
                                        <p:tav tm="100000">
                                          <p:val>
                                            <p:strVal val="#ppt_h"/>
                                          </p:val>
                                        </p:tav>
                                      </p:tavLst>
                                    </p:anim>
                                    <p:anim calcmode="lin" valueType="num">
                                      <p:cBhvr>
                                        <p:cTn id="40" dur="1000" fill="hold"/>
                                        <p:tgtEl>
                                          <p:spTgt spid="21515"/>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215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9" grpId="0" autoUpdateAnimBg="0"/>
      <p:bldP spid="21510" grpId="0" autoUpdateAnimBg="0"/>
      <p:bldP spid="21513" grpId="0" autoUpdateAnimBg="0"/>
      <p:bldP spid="21514" grpId="0" autoUpdateAnimBg="0"/>
      <p:bldP spid="2151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b="1" u="sng" smtClean="0">
                <a:cs typeface="Times New Roman" pitchFamily="18" charset="0"/>
              </a:rPr>
              <a:t>DIGITAL WATERMARKING</a:t>
            </a:r>
            <a:r>
              <a:rPr lang="en-US" b="1" u="sng" smtClean="0"/>
              <a:t> </a:t>
            </a:r>
          </a:p>
        </p:txBody>
      </p:sp>
      <p:sp>
        <p:nvSpPr>
          <p:cNvPr id="23555" name="Text Box 3"/>
          <p:cNvSpPr txBox="1">
            <a:spLocks noChangeArrowheads="1"/>
          </p:cNvSpPr>
          <p:nvPr/>
        </p:nvSpPr>
        <p:spPr bwMode="auto">
          <a:xfrm>
            <a:off x="990600" y="1752600"/>
            <a:ext cx="7543800" cy="5078413"/>
          </a:xfrm>
          <a:prstGeom prst="rect">
            <a:avLst/>
          </a:prstGeom>
          <a:noFill/>
          <a:ln w="9525">
            <a:noFill/>
            <a:miter lim="800000"/>
            <a:headEnd/>
            <a:tailEnd/>
          </a:ln>
        </p:spPr>
        <p:txBody>
          <a:bodyPr>
            <a:spAutoFit/>
          </a:bodyPr>
          <a:lstStyle/>
          <a:p>
            <a:pPr algn="just">
              <a:spcBef>
                <a:spcPct val="50000"/>
              </a:spcBef>
              <a:buFont typeface="Wingdings" pitchFamily="2" charset="2"/>
              <a:buChar char="v"/>
            </a:pPr>
            <a:r>
              <a:rPr kumimoji="0" lang="en-US" b="1">
                <a:solidFill>
                  <a:srgbClr val="000000"/>
                </a:solidFill>
                <a:cs typeface="Times New Roman" pitchFamily="18" charset="0"/>
              </a:rPr>
              <a:t>Usually carrier file carry hidden data unrelated to the content in which it is embedded, but digital watermarking holds information about its carrier medium. </a:t>
            </a:r>
          </a:p>
          <a:p>
            <a:pPr algn="just">
              <a:spcBef>
                <a:spcPct val="50000"/>
              </a:spcBef>
              <a:buFont typeface="Wingdings" pitchFamily="2" charset="2"/>
              <a:buChar char="v"/>
            </a:pPr>
            <a:r>
              <a:rPr kumimoji="0" lang="en-US" b="1">
                <a:solidFill>
                  <a:srgbClr val="000000"/>
                </a:solidFill>
                <a:cs typeface="Times New Roman" pitchFamily="18" charset="0"/>
              </a:rPr>
              <a:t>Information such as a number or a text into a multimedia file can be added to carrier file through slight data modification. this process has gained huge acclaim from the media for enabling copyright for their products. </a:t>
            </a:r>
          </a:p>
          <a:p>
            <a:pPr algn="just">
              <a:spcBef>
                <a:spcPct val="50000"/>
              </a:spcBef>
              <a:buFont typeface="Wingdings" pitchFamily="2" charset="2"/>
              <a:buChar char="v"/>
            </a:pPr>
            <a:r>
              <a:rPr kumimoji="0" lang="en-US" b="1">
                <a:solidFill>
                  <a:srgbClr val="000000"/>
                </a:solidFill>
                <a:cs typeface="Times New Roman" pitchFamily="18" charset="0"/>
              </a:rPr>
              <a:t>Video steganography is more suited to avoiding piracy and is mostly used for digital watermarking. </a:t>
            </a:r>
            <a:endParaRPr kumimoji="0" lang="en-US" b="1">
              <a:cs typeface="Times New Roman" pitchFamily="18" charset="0"/>
            </a:endParaRPr>
          </a:p>
          <a:p>
            <a:pPr algn="l">
              <a:spcBef>
                <a:spcPct val="50000"/>
              </a:spcBef>
            </a:pPr>
            <a:endParaRPr kumimoji="0"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ppt_x"/>
                                          </p:val>
                                        </p:tav>
                                        <p:tav tm="100000">
                                          <p:val>
                                            <p:strVal val="#ppt_x"/>
                                          </p:val>
                                        </p:tav>
                                      </p:tavLst>
                                    </p:anim>
                                    <p:anim calcmode="lin" valueType="num">
                                      <p:cBhvr additive="base">
                                        <p:cTn id="8" dur="500" fill="hold"/>
                                        <p:tgtEl>
                                          <p:spTgt spid="235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3555"/>
                                        </p:tgtEl>
                                        <p:attrNameLst>
                                          <p:attrName>style.visibility</p:attrName>
                                        </p:attrNameLst>
                                      </p:cBhvr>
                                      <p:to>
                                        <p:strVal val="visible"/>
                                      </p:to>
                                    </p:set>
                                    <p:animEffect transition="in" filter="dissolve">
                                      <p:cBhvr>
                                        <p:cTn id="13"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a:r>
              <a:rPr lang="en-US" b="1" u="sng" smtClean="0">
                <a:solidFill>
                  <a:srgbClr val="000000"/>
                </a:solidFill>
                <a:cs typeface="Times New Roman" pitchFamily="18" charset="0"/>
              </a:rPr>
              <a:t>Types of digital watermarking</a:t>
            </a:r>
            <a:endParaRPr lang="en-US" smtClean="0">
              <a:cs typeface="Times New Roman" pitchFamily="18" charset="0"/>
            </a:endParaRPr>
          </a:p>
        </p:txBody>
      </p:sp>
      <p:sp>
        <p:nvSpPr>
          <p:cNvPr id="24579" name="Text Box 3"/>
          <p:cNvSpPr txBox="1">
            <a:spLocks noChangeArrowheads="1"/>
          </p:cNvSpPr>
          <p:nvPr/>
        </p:nvSpPr>
        <p:spPr bwMode="auto">
          <a:xfrm>
            <a:off x="1066800" y="2057400"/>
            <a:ext cx="7543800" cy="1311275"/>
          </a:xfrm>
          <a:prstGeom prst="rect">
            <a:avLst/>
          </a:prstGeom>
          <a:noFill/>
          <a:ln w="9525">
            <a:noFill/>
            <a:miter lim="800000"/>
            <a:headEnd/>
            <a:tailEnd/>
          </a:ln>
        </p:spPr>
        <p:txBody>
          <a:bodyPr>
            <a:spAutoFit/>
          </a:bodyPr>
          <a:lstStyle/>
          <a:p>
            <a:pPr algn="l">
              <a:spcBef>
                <a:spcPct val="50000"/>
              </a:spcBef>
              <a:buClr>
                <a:schemeClr val="folHlink"/>
              </a:buClr>
              <a:buFont typeface="Wingdings" pitchFamily="2" charset="2"/>
              <a:buChar char="q"/>
            </a:pPr>
            <a:r>
              <a:rPr kumimoji="0" lang="en-US" sz="2000" b="1" u="sng">
                <a:cs typeface="Times New Roman" pitchFamily="18" charset="0"/>
              </a:rPr>
              <a:t> ROBUST DIGITAL WATERMARKING</a:t>
            </a:r>
            <a:r>
              <a:rPr kumimoji="0" lang="en-US" sz="2000">
                <a:cs typeface="Times New Roman" pitchFamily="18" charset="0"/>
              </a:rPr>
              <a:t> A robust watermark is  </a:t>
            </a:r>
          </a:p>
          <a:p>
            <a:pPr algn="l">
              <a:spcBef>
                <a:spcPct val="50000"/>
              </a:spcBef>
              <a:buClr>
                <a:schemeClr val="folHlink"/>
              </a:buClr>
              <a:buFont typeface="Wingdings" pitchFamily="2" charset="2"/>
              <a:buNone/>
            </a:pPr>
            <a:r>
              <a:rPr kumimoji="0" lang="en-US" sz="2000">
                <a:cs typeface="Times New Roman" pitchFamily="18" charset="0"/>
              </a:rPr>
              <a:t>     embedded in the file in such a way that even if the file is later  </a:t>
            </a:r>
          </a:p>
          <a:p>
            <a:pPr algn="l">
              <a:spcBef>
                <a:spcPct val="50000"/>
              </a:spcBef>
              <a:buClr>
                <a:schemeClr val="folHlink"/>
              </a:buClr>
              <a:buFont typeface="Wingdings" pitchFamily="2" charset="2"/>
              <a:buNone/>
            </a:pPr>
            <a:r>
              <a:rPr kumimoji="0" lang="en-US" sz="2000">
                <a:cs typeface="Times New Roman" pitchFamily="18" charset="0"/>
              </a:rPr>
              <a:t>     transformed, the watermark will not be removed</a:t>
            </a:r>
            <a:r>
              <a:rPr kumimoji="0" lang="en-US" sz="2000"/>
              <a:t> </a:t>
            </a:r>
          </a:p>
        </p:txBody>
      </p:sp>
      <p:sp>
        <p:nvSpPr>
          <p:cNvPr id="24581" name="Text Box 5"/>
          <p:cNvSpPr txBox="1">
            <a:spLocks noChangeArrowheads="1"/>
          </p:cNvSpPr>
          <p:nvPr/>
        </p:nvSpPr>
        <p:spPr bwMode="auto">
          <a:xfrm>
            <a:off x="1066800" y="3505200"/>
            <a:ext cx="7543800" cy="1311275"/>
          </a:xfrm>
          <a:prstGeom prst="rect">
            <a:avLst/>
          </a:prstGeom>
          <a:noFill/>
          <a:ln w="9525">
            <a:noFill/>
            <a:miter lim="800000"/>
            <a:headEnd/>
            <a:tailEnd/>
          </a:ln>
        </p:spPr>
        <p:txBody>
          <a:bodyPr>
            <a:spAutoFit/>
          </a:bodyPr>
          <a:lstStyle/>
          <a:p>
            <a:pPr algn="l">
              <a:spcBef>
                <a:spcPct val="50000"/>
              </a:spcBef>
              <a:buClr>
                <a:schemeClr val="folHlink"/>
              </a:buClr>
              <a:buFont typeface="Wingdings" pitchFamily="2" charset="2"/>
              <a:buChar char="q"/>
            </a:pPr>
            <a:r>
              <a:rPr kumimoji="0" lang="en-US" sz="2000" b="1" u="sng">
                <a:cs typeface="Times New Roman" pitchFamily="18" charset="0"/>
              </a:rPr>
              <a:t> FRAGILE DIGITAL WATERMARKING</a:t>
            </a:r>
            <a:r>
              <a:rPr kumimoji="0" lang="en-US" sz="2000">
                <a:cs typeface="Times New Roman" pitchFamily="18" charset="0"/>
              </a:rPr>
              <a:t> is similar to fragile </a:t>
            </a:r>
          </a:p>
          <a:p>
            <a:pPr algn="l">
              <a:spcBef>
                <a:spcPct val="50000"/>
              </a:spcBef>
              <a:buClr>
                <a:schemeClr val="folHlink"/>
              </a:buClr>
              <a:buFont typeface="Wingdings" pitchFamily="2" charset="2"/>
              <a:buNone/>
            </a:pPr>
            <a:r>
              <a:rPr kumimoji="0" lang="en-US" sz="2000">
                <a:cs typeface="Times New Roman" pitchFamily="18" charset="0"/>
              </a:rPr>
              <a:t>     analog watermarks-if the data is altered or copied in exactly, the</a:t>
            </a:r>
          </a:p>
          <a:p>
            <a:pPr algn="l">
              <a:spcBef>
                <a:spcPct val="50000"/>
              </a:spcBef>
              <a:buClr>
                <a:schemeClr val="folHlink"/>
              </a:buClr>
              <a:buFont typeface="Wingdings" pitchFamily="2" charset="2"/>
              <a:buNone/>
            </a:pPr>
            <a:r>
              <a:rPr kumimoji="0" lang="en-US" sz="2000">
                <a:cs typeface="Times New Roman" pitchFamily="18" charset="0"/>
              </a:rPr>
              <a:t>     watermark is corrupted</a:t>
            </a:r>
            <a:r>
              <a:rPr kumimoji="0" lang="en-US" sz="2000"/>
              <a:t> </a:t>
            </a:r>
          </a:p>
        </p:txBody>
      </p:sp>
      <p:sp>
        <p:nvSpPr>
          <p:cNvPr id="24582" name="Text Box 6"/>
          <p:cNvSpPr txBox="1">
            <a:spLocks noChangeArrowheads="1"/>
          </p:cNvSpPr>
          <p:nvPr/>
        </p:nvSpPr>
        <p:spPr bwMode="auto">
          <a:xfrm>
            <a:off x="1143000" y="5029200"/>
            <a:ext cx="7391400" cy="1311275"/>
          </a:xfrm>
          <a:prstGeom prst="rect">
            <a:avLst/>
          </a:prstGeom>
          <a:noFill/>
          <a:ln w="9525">
            <a:noFill/>
            <a:miter lim="800000"/>
            <a:headEnd/>
            <a:tailEnd/>
          </a:ln>
        </p:spPr>
        <p:txBody>
          <a:bodyPr>
            <a:spAutoFit/>
          </a:bodyPr>
          <a:lstStyle/>
          <a:p>
            <a:pPr algn="just">
              <a:spcBef>
                <a:spcPct val="50000"/>
              </a:spcBef>
            </a:pPr>
            <a:r>
              <a:rPr kumimoji="0" lang="en-US" sz="2000">
                <a:cs typeface="Times New Roman" pitchFamily="18" charset="0"/>
              </a:rPr>
              <a:t>	For ensuring the integrity of data, digital signatures are preferred but fragile digital watermarking can detect data tempering without alerting the culprit. Compatible players refuse to play content that does not bear a valid watermark.</a:t>
            </a:r>
            <a:endParaRPr kumimoji="0"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ox(in)">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strips(downLeft)">
                                      <p:cBhvr>
                                        <p:cTn id="12" dur="500"/>
                                        <p:tgtEl>
                                          <p:spTgt spid="24579"/>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72" fill="hold" grpId="0" nodeType="clickEffect">
                                  <p:stCondLst>
                                    <p:cond delay="0"/>
                                  </p:stCondLst>
                                  <p:childTnLst>
                                    <p:set>
                                      <p:cBhvr>
                                        <p:cTn id="16" dur="1" fill="hold">
                                          <p:stCondLst>
                                            <p:cond delay="0"/>
                                          </p:stCondLst>
                                        </p:cTn>
                                        <p:tgtEl>
                                          <p:spTgt spid="24581"/>
                                        </p:tgtEl>
                                        <p:attrNameLst>
                                          <p:attrName>style.visibility</p:attrName>
                                        </p:attrNameLst>
                                      </p:cBhvr>
                                      <p:to>
                                        <p:strVal val="visible"/>
                                      </p:to>
                                    </p:set>
                                    <p:anim calcmode="lin" valueType="num">
                                      <p:cBhvr>
                                        <p:cTn id="17" dur="500" fill="hold"/>
                                        <p:tgtEl>
                                          <p:spTgt spid="24581"/>
                                        </p:tgtEl>
                                        <p:attrNameLst>
                                          <p:attrName>ppt_w</p:attrName>
                                        </p:attrNameLst>
                                      </p:cBhvr>
                                      <p:tavLst>
                                        <p:tav tm="0">
                                          <p:val>
                                            <p:strVal val="2/3*#ppt_w"/>
                                          </p:val>
                                        </p:tav>
                                        <p:tav tm="100000">
                                          <p:val>
                                            <p:strVal val="#ppt_w"/>
                                          </p:val>
                                        </p:tav>
                                      </p:tavLst>
                                    </p:anim>
                                    <p:anim calcmode="lin" valueType="num">
                                      <p:cBhvr>
                                        <p:cTn id="18" dur="500" fill="hold"/>
                                        <p:tgtEl>
                                          <p:spTgt spid="24581"/>
                                        </p:tgtEl>
                                        <p:attrNameLst>
                                          <p:attrName>ppt_h</p:attrName>
                                        </p:attrNameLst>
                                      </p:cBhvr>
                                      <p:tavLst>
                                        <p:tav tm="0">
                                          <p:val>
                                            <p:strVal val="2/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7" presetClass="entr" presetSubtype="4" fill="hold" grpId="0" nodeType="clickEffect">
                                  <p:stCondLst>
                                    <p:cond delay="0"/>
                                  </p:stCondLst>
                                  <p:childTnLst>
                                    <p:set>
                                      <p:cBhvr>
                                        <p:cTn id="22" dur="1" fill="hold">
                                          <p:stCondLst>
                                            <p:cond delay="0"/>
                                          </p:stCondLst>
                                        </p:cTn>
                                        <p:tgtEl>
                                          <p:spTgt spid="24582"/>
                                        </p:tgtEl>
                                        <p:attrNameLst>
                                          <p:attrName>style.visibility</p:attrName>
                                        </p:attrNameLst>
                                      </p:cBhvr>
                                      <p:to>
                                        <p:strVal val="visible"/>
                                      </p:to>
                                    </p:set>
                                    <p:anim calcmode="lin" valueType="num">
                                      <p:cBhvr additive="base">
                                        <p:cTn id="23" dur="5000" fill="hold"/>
                                        <p:tgtEl>
                                          <p:spTgt spid="24582"/>
                                        </p:tgtEl>
                                        <p:attrNameLst>
                                          <p:attrName>ppt_x</p:attrName>
                                        </p:attrNameLst>
                                      </p:cBhvr>
                                      <p:tavLst>
                                        <p:tav tm="0">
                                          <p:val>
                                            <p:strVal val="#ppt_x"/>
                                          </p:val>
                                        </p:tav>
                                        <p:tav tm="100000">
                                          <p:val>
                                            <p:strVal val="#ppt_x"/>
                                          </p:val>
                                        </p:tav>
                                      </p:tavLst>
                                    </p:anim>
                                    <p:anim calcmode="lin" valueType="num">
                                      <p:cBhvr additive="base">
                                        <p:cTn id="24" dur="5000" fill="hold"/>
                                        <p:tgtEl>
                                          <p:spTgt spid="245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utoUpdateAnimBg="0"/>
      <p:bldP spid="24581" grpId="0" autoUpdateAnimBg="0"/>
      <p:bldP spid="2458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r>
              <a:rPr lang="en-US" sz="4000" b="1" u="sng" smtClean="0">
                <a:solidFill>
                  <a:schemeClr val="accent2"/>
                </a:solidFill>
                <a:cs typeface="Times New Roman" pitchFamily="18" charset="0"/>
              </a:rPr>
              <a:t>WHAT IS “STEGANALYSIS”</a:t>
            </a:r>
          </a:p>
        </p:txBody>
      </p:sp>
      <p:sp>
        <p:nvSpPr>
          <p:cNvPr id="25603" name="Text Box 3"/>
          <p:cNvSpPr txBox="1">
            <a:spLocks noChangeArrowheads="1"/>
          </p:cNvSpPr>
          <p:nvPr/>
        </p:nvSpPr>
        <p:spPr bwMode="auto">
          <a:xfrm>
            <a:off x="990600" y="1981200"/>
            <a:ext cx="7543800" cy="4154488"/>
          </a:xfrm>
          <a:prstGeom prst="rect">
            <a:avLst/>
          </a:prstGeom>
          <a:noFill/>
          <a:ln w="9525">
            <a:noFill/>
            <a:miter lim="800000"/>
            <a:headEnd/>
            <a:tailEnd/>
          </a:ln>
        </p:spPr>
        <p:txBody>
          <a:bodyPr>
            <a:spAutoFit/>
          </a:bodyPr>
          <a:lstStyle/>
          <a:p>
            <a:pPr algn="just">
              <a:spcBef>
                <a:spcPct val="50000"/>
              </a:spcBef>
              <a:buFont typeface="Wingdings" pitchFamily="2" charset="2"/>
              <a:buChar char="q"/>
            </a:pPr>
            <a:r>
              <a:rPr kumimoji="0" lang="en-US" b="1">
                <a:solidFill>
                  <a:srgbClr val="000000"/>
                </a:solidFill>
                <a:cs typeface="Times New Roman" pitchFamily="18" charset="0"/>
              </a:rPr>
              <a:t>The art of detecting, decoding and altering messages hidden via steganography is called steganalysis. It is easiest when before as well as after steganography copies of file are present. </a:t>
            </a:r>
          </a:p>
          <a:p>
            <a:pPr algn="just">
              <a:spcBef>
                <a:spcPct val="50000"/>
              </a:spcBef>
              <a:buFont typeface="Wingdings" pitchFamily="2" charset="2"/>
              <a:buChar char="q"/>
            </a:pPr>
            <a:r>
              <a:rPr kumimoji="0" lang="en-US" b="1">
                <a:solidFill>
                  <a:srgbClr val="000000"/>
                </a:solidFill>
                <a:cs typeface="Times New Roman" pitchFamily="18" charset="0"/>
              </a:rPr>
              <a:t>Steganalysis can make the hidden data work against the creator. Any malicious interceptor could alter as carrier file without the knowledge of sender or the intended receiver. Hence inaccurate or wrong data could be passed under identity of the original sender.</a:t>
            </a:r>
            <a:endParaRPr kumimoji="0" lang="en-US" b="1">
              <a:cs typeface="Times New Roman" pitchFamily="18" charset="0"/>
            </a:endParaRPr>
          </a:p>
          <a:p>
            <a:pPr algn="l">
              <a:spcBef>
                <a:spcPct val="50000"/>
              </a:spcBef>
            </a:pPr>
            <a:endParaRPr kumimoji="0"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500" fill="hold"/>
                                        <p:tgtEl>
                                          <p:spTgt spid="25602"/>
                                        </p:tgtEl>
                                        <p:attrNameLst>
                                          <p:attrName>ppt_w</p:attrName>
                                        </p:attrNameLst>
                                      </p:cBhvr>
                                      <p:tavLst>
                                        <p:tav tm="0">
                                          <p:val>
                                            <p:fltVal val="0"/>
                                          </p:val>
                                        </p:tav>
                                        <p:tav tm="100000">
                                          <p:val>
                                            <p:strVal val="#ppt_w"/>
                                          </p:val>
                                        </p:tav>
                                      </p:tavLst>
                                    </p:anim>
                                    <p:anim calcmode="lin" valueType="num">
                                      <p:cBhvr>
                                        <p:cTn id="8" dur="500" fill="hold"/>
                                        <p:tgtEl>
                                          <p:spTgt spid="2560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5603"/>
                                        </p:tgtEl>
                                        <p:attrNameLst>
                                          <p:attrName>style.visibility</p:attrName>
                                        </p:attrNameLst>
                                      </p:cBhvr>
                                      <p:to>
                                        <p:strVal val="visible"/>
                                      </p:to>
                                    </p:set>
                                    <p:animEffect transition="in" filter="blinds(horizontal)">
                                      <p:cBhvr>
                                        <p:cTn id="13"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en-US" b="1" u="sng" smtClean="0">
                <a:solidFill>
                  <a:schemeClr val="tx1"/>
                </a:solidFill>
                <a:cs typeface="Times New Roman" pitchFamily="18" charset="0"/>
              </a:rPr>
              <a:t>SOME OUTSTANDING FACTS</a:t>
            </a:r>
            <a:r>
              <a:rPr lang="en-US" smtClean="0">
                <a:solidFill>
                  <a:schemeClr val="tx1"/>
                </a:solidFill>
              </a:rPr>
              <a:t> </a:t>
            </a:r>
          </a:p>
        </p:txBody>
      </p:sp>
      <p:sp>
        <p:nvSpPr>
          <p:cNvPr id="26627" name="Text Box 3"/>
          <p:cNvSpPr txBox="1">
            <a:spLocks noChangeArrowheads="1"/>
          </p:cNvSpPr>
          <p:nvPr/>
        </p:nvSpPr>
        <p:spPr bwMode="auto">
          <a:xfrm>
            <a:off x="1143000" y="1981200"/>
            <a:ext cx="7543800" cy="4489450"/>
          </a:xfrm>
          <a:prstGeom prst="rect">
            <a:avLst/>
          </a:prstGeom>
          <a:noFill/>
          <a:ln w="9525">
            <a:noFill/>
            <a:miter lim="800000"/>
            <a:headEnd/>
            <a:tailEnd/>
          </a:ln>
        </p:spPr>
        <p:txBody>
          <a:bodyPr>
            <a:spAutoFit/>
          </a:bodyPr>
          <a:lstStyle/>
          <a:p>
            <a:pPr algn="just">
              <a:spcBef>
                <a:spcPct val="50000"/>
              </a:spcBef>
            </a:pPr>
            <a:r>
              <a:rPr kumimoji="0" lang="en-US" sz="1800">
                <a:solidFill>
                  <a:srgbClr val="000000"/>
                </a:solidFill>
                <a:cs typeface="Times New Roman" pitchFamily="18" charset="0"/>
              </a:rPr>
              <a:t>1.     steganos security suite 4 uses powerful 128-bit encryption. It would take 1 billion powerful computers million of years to try every combination to gain access to your personal information. this software uses steganography along with encryption to completely secure your data.</a:t>
            </a:r>
            <a:endParaRPr kumimoji="0" lang="en-US" sz="1800">
              <a:cs typeface="Times New Roman" pitchFamily="18" charset="0"/>
            </a:endParaRPr>
          </a:p>
          <a:p>
            <a:pPr algn="just">
              <a:spcBef>
                <a:spcPct val="50000"/>
              </a:spcBef>
            </a:pPr>
            <a:r>
              <a:rPr kumimoji="0" lang="en-US" sz="1800">
                <a:solidFill>
                  <a:srgbClr val="000000"/>
                </a:solidFill>
                <a:cs typeface="Times New Roman" pitchFamily="18" charset="0"/>
              </a:rPr>
              <a:t> </a:t>
            </a:r>
            <a:endParaRPr kumimoji="0" lang="en-US" sz="1800">
              <a:cs typeface="Times New Roman" pitchFamily="18" charset="0"/>
            </a:endParaRPr>
          </a:p>
          <a:p>
            <a:pPr algn="just">
              <a:spcBef>
                <a:spcPct val="50000"/>
              </a:spcBef>
            </a:pPr>
            <a:r>
              <a:rPr kumimoji="0" lang="en-US" sz="1800">
                <a:solidFill>
                  <a:srgbClr val="000000"/>
                </a:solidFill>
                <a:cs typeface="Times New Roman" pitchFamily="18" charset="0"/>
              </a:rPr>
              <a:t>2.     Blindside is an application of steganography that allows you to conceal a single file or set of files within a standard computer image. The new image looks identical to the original, but can contain up to 50k of data. The hidden files can also be password encrypted to prevent unauthorized access. </a:t>
            </a:r>
            <a:endParaRPr kumimoji="0" lang="en-US" sz="1800">
              <a:cs typeface="Times New Roman" pitchFamily="18" charset="0"/>
            </a:endParaRPr>
          </a:p>
          <a:p>
            <a:pPr algn="just">
              <a:spcBef>
                <a:spcPct val="50000"/>
              </a:spcBef>
            </a:pPr>
            <a:r>
              <a:rPr kumimoji="0" lang="en-US" sz="1800" b="1">
                <a:solidFill>
                  <a:srgbClr val="000000"/>
                </a:solidFill>
                <a:cs typeface="Times New Roman" pitchFamily="18" charset="0"/>
              </a:rPr>
              <a:t> </a:t>
            </a:r>
            <a:endParaRPr kumimoji="0" lang="en-US" sz="1800">
              <a:cs typeface="Times New Roman" pitchFamily="18" charset="0"/>
            </a:endParaRPr>
          </a:p>
          <a:p>
            <a:pPr algn="just">
              <a:spcBef>
                <a:spcPct val="50000"/>
              </a:spcBef>
            </a:pPr>
            <a:r>
              <a:rPr kumimoji="0" lang="en-US" sz="1800">
                <a:solidFill>
                  <a:srgbClr val="000000"/>
                </a:solidFill>
                <a:cs typeface="Times New Roman" pitchFamily="18" charset="0"/>
              </a:rPr>
              <a:t>3.     Mp3stego hides information in mp3 files during the compression process. The data is first compressed, encrypted and then hidden in the mp3 bit stream. Although mp3stego was written with steganographic applications in mind, it can also be used as a copyright marking system for mp3 files.</a:t>
            </a:r>
            <a:endParaRPr kumimoji="0" 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0-#ppt_w/2"/>
                                          </p:val>
                                        </p:tav>
                                        <p:tav tm="100000">
                                          <p:val>
                                            <p:strVal val="#ppt_x"/>
                                          </p:val>
                                        </p:tav>
                                      </p:tavLst>
                                    </p:anim>
                                    <p:anim calcmode="lin" valueType="num">
                                      <p:cBhvr additive="base">
                                        <p:cTn id="8" dur="500" fill="hold"/>
                                        <p:tgtEl>
                                          <p:spTgt spid="266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7"/>
                                        </p:tgtEl>
                                        <p:attrNameLst>
                                          <p:attrName>style.visibility</p:attrName>
                                        </p:attrNameLst>
                                      </p:cBhvr>
                                      <p:to>
                                        <p:strVal val="visible"/>
                                      </p:to>
                                    </p:set>
                                    <p:anim calcmode="lin" valueType="num">
                                      <p:cBhvr additive="base">
                                        <p:cTn id="13" dur="500" fill="hold"/>
                                        <p:tgtEl>
                                          <p:spTgt spid="26627"/>
                                        </p:tgtEl>
                                        <p:attrNameLst>
                                          <p:attrName>ppt_x</p:attrName>
                                        </p:attrNameLst>
                                      </p:cBhvr>
                                      <p:tavLst>
                                        <p:tav tm="0">
                                          <p:val>
                                            <p:strVal val="0-#ppt_w/2"/>
                                          </p:val>
                                        </p:tav>
                                        <p:tav tm="100000">
                                          <p:val>
                                            <p:strVal val="#ppt_x"/>
                                          </p:val>
                                        </p:tav>
                                      </p:tavLst>
                                    </p:anim>
                                    <p:anim calcmode="lin" valueType="num">
                                      <p:cBhvr additive="base">
                                        <p:cTn id="14" dur="500" fill="hold"/>
                                        <p:tgtEl>
                                          <p:spTgt spid="266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a:r>
              <a:rPr lang="en-US" sz="4000" b="1" smtClean="0">
                <a:cs typeface="Times New Roman" pitchFamily="18" charset="0"/>
              </a:rPr>
              <a:t>ADVANTAGES OF</a:t>
            </a:r>
            <a:r>
              <a:rPr lang="en-US" b="1" smtClean="0">
                <a:cs typeface="Times New Roman" pitchFamily="18" charset="0"/>
              </a:rPr>
              <a:t> STEGANOGRAPHY</a:t>
            </a:r>
            <a:r>
              <a:rPr lang="en-US" b="1" smtClean="0"/>
              <a:t> </a:t>
            </a:r>
          </a:p>
        </p:txBody>
      </p:sp>
      <p:sp>
        <p:nvSpPr>
          <p:cNvPr id="18435" name="Text Box 4"/>
          <p:cNvSpPr txBox="1">
            <a:spLocks noChangeArrowheads="1"/>
          </p:cNvSpPr>
          <p:nvPr/>
        </p:nvSpPr>
        <p:spPr bwMode="auto">
          <a:xfrm>
            <a:off x="1219200" y="2057400"/>
            <a:ext cx="7239000" cy="3108325"/>
          </a:xfrm>
          <a:prstGeom prst="rect">
            <a:avLst/>
          </a:prstGeom>
          <a:noFill/>
          <a:ln w="9525">
            <a:noFill/>
            <a:miter lim="800000"/>
            <a:headEnd/>
            <a:tailEnd/>
          </a:ln>
        </p:spPr>
        <p:txBody>
          <a:bodyPr>
            <a:spAutoFit/>
          </a:bodyPr>
          <a:lstStyle/>
          <a:p>
            <a:pPr algn="just">
              <a:spcBef>
                <a:spcPct val="50000"/>
              </a:spcBef>
            </a:pPr>
            <a:r>
              <a:rPr kumimoji="0" lang="en-US" sz="2800" b="1">
                <a:solidFill>
                  <a:srgbClr val="000000"/>
                </a:solidFill>
                <a:latin typeface="Wingdings" pitchFamily="2" charset="2"/>
                <a:cs typeface="Times New Roman" pitchFamily="18" charset="0"/>
              </a:rPr>
              <a:t>Ø</a:t>
            </a:r>
            <a:r>
              <a:rPr kumimoji="0" lang="en-US" sz="2800" b="1">
                <a:solidFill>
                  <a:srgbClr val="000000"/>
                </a:solidFill>
                <a:cs typeface="Times New Roman" pitchFamily="18" charset="0"/>
              </a:rPr>
              <a:t>     It can be used for safeguarding data, such as in the field of media where copywriting ensures authenticity.</a:t>
            </a:r>
          </a:p>
          <a:p>
            <a:pPr algn="just">
              <a:spcBef>
                <a:spcPct val="50000"/>
              </a:spcBef>
            </a:pPr>
            <a:r>
              <a:rPr kumimoji="0" lang="en-US" sz="2800" b="1">
                <a:solidFill>
                  <a:srgbClr val="000000"/>
                </a:solidFill>
                <a:latin typeface="Wingdings" pitchFamily="2" charset="2"/>
                <a:cs typeface="Times New Roman" pitchFamily="18" charset="0"/>
              </a:rPr>
              <a:t>Ø</a:t>
            </a:r>
            <a:r>
              <a:rPr kumimoji="0" lang="en-US" sz="2800" b="1">
                <a:solidFill>
                  <a:srgbClr val="000000"/>
                </a:solidFill>
                <a:cs typeface="Times New Roman" pitchFamily="18" charset="0"/>
              </a:rPr>
              <a:t>     It can be used by intelligence agencies for sending their secret data.</a:t>
            </a:r>
            <a:endParaRPr kumimoji="0" lang="en-US" sz="2800" b="1">
              <a:cs typeface="Times New Roman" pitchFamily="18" charset="0"/>
            </a:endParaRPr>
          </a:p>
          <a:p>
            <a:pPr algn="l">
              <a:spcBef>
                <a:spcPct val="50000"/>
              </a:spcBef>
              <a:buFontTx/>
              <a:buChar char="•"/>
            </a:pPr>
            <a:endParaRPr kumimoji="0" lang="en-US" sz="28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a:r>
              <a:rPr lang="en-US" sz="4000" b="1" u="sng" smtClean="0">
                <a:cs typeface="Times New Roman" pitchFamily="18" charset="0"/>
              </a:rPr>
              <a:t>DISADVANTAGE OF</a:t>
            </a:r>
            <a:r>
              <a:rPr lang="en-US" b="1" u="sng" smtClean="0">
                <a:cs typeface="Times New Roman" pitchFamily="18" charset="0"/>
              </a:rPr>
              <a:t> STEGANOGRAPHY</a:t>
            </a:r>
            <a:r>
              <a:rPr lang="en-US" smtClean="0"/>
              <a:t> </a:t>
            </a:r>
          </a:p>
        </p:txBody>
      </p:sp>
      <p:sp>
        <p:nvSpPr>
          <p:cNvPr id="19459" name="Text Box 3"/>
          <p:cNvSpPr txBox="1">
            <a:spLocks noChangeArrowheads="1"/>
          </p:cNvSpPr>
          <p:nvPr/>
        </p:nvSpPr>
        <p:spPr bwMode="auto">
          <a:xfrm>
            <a:off x="1143000" y="2362200"/>
            <a:ext cx="7315200" cy="1570038"/>
          </a:xfrm>
          <a:prstGeom prst="rect">
            <a:avLst/>
          </a:prstGeom>
          <a:noFill/>
          <a:ln w="9525">
            <a:noFill/>
            <a:miter lim="800000"/>
            <a:headEnd/>
            <a:tailEnd/>
          </a:ln>
        </p:spPr>
        <p:txBody>
          <a:bodyPr>
            <a:spAutoFit/>
          </a:bodyPr>
          <a:lstStyle/>
          <a:p>
            <a:pPr algn="just">
              <a:spcBef>
                <a:spcPct val="50000"/>
              </a:spcBef>
              <a:buFont typeface="Wingdings" pitchFamily="2" charset="2"/>
              <a:buChar char="q"/>
            </a:pPr>
            <a:r>
              <a:rPr lang="en-US" sz="3200" b="1">
                <a:solidFill>
                  <a:srgbClr val="000000"/>
                </a:solidFill>
                <a:cs typeface="Times New Roman" pitchFamily="18" charset="0"/>
              </a:rPr>
              <a:t>Many a terrorist and anti humanist activities have been carried out cloaked under this technique.</a:t>
            </a:r>
            <a:endParaRPr lang="en-US" sz="3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Program Files\Common Files\Microsoft Shared\Clipart\cagcat50\bd00028_.wmf"/>
          <p:cNvPicPr>
            <a:picLocks noChangeAspect="1" noChangeArrowheads="1"/>
          </p:cNvPicPr>
          <p:nvPr/>
        </p:nvPicPr>
        <p:blipFill>
          <a:blip r:embed="rId2" cstate="print"/>
          <a:srcRect/>
          <a:stretch>
            <a:fillRect/>
          </a:stretch>
        </p:blipFill>
        <p:spPr bwMode="auto">
          <a:xfrm>
            <a:off x="2895600" y="1600200"/>
            <a:ext cx="3556000" cy="3484563"/>
          </a:xfrm>
          <a:prstGeom prst="rect">
            <a:avLst/>
          </a:prstGeom>
          <a:noFill/>
          <a:ln w="9525">
            <a:noFill/>
            <a:miter lim="800000"/>
            <a:headEnd/>
            <a:tailEnd/>
          </a:ln>
        </p:spPr>
      </p:pic>
      <p:sp>
        <p:nvSpPr>
          <p:cNvPr id="3" name="TextBox 2"/>
          <p:cNvSpPr txBox="1"/>
          <p:nvPr/>
        </p:nvSpPr>
        <p:spPr>
          <a:xfrm>
            <a:off x="1524000" y="457200"/>
            <a:ext cx="4953000" cy="923925"/>
          </a:xfrm>
          <a:prstGeom prst="rect">
            <a:avLst/>
          </a:prstGeom>
          <a:noFill/>
        </p:spPr>
        <p:txBody>
          <a:bodyPr>
            <a:spAutoFit/>
          </a:bodyPr>
          <a:lstStyle/>
          <a:p>
            <a:pPr>
              <a:defRPr/>
            </a:pPr>
            <a:r>
              <a:rPr lang="en-US" sz="5400" dirty="0">
                <a:solidFill>
                  <a:schemeClr val="tx2">
                    <a:lumMod val="75000"/>
                  </a:schemeClr>
                </a:solidFill>
              </a:rPr>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Content</a:t>
            </a:r>
          </a:p>
        </p:txBody>
      </p:sp>
      <p:sp>
        <p:nvSpPr>
          <p:cNvPr id="3" name="Content Placeholder 2"/>
          <p:cNvSpPr>
            <a:spLocks noGrp="1"/>
          </p:cNvSpPr>
          <p:nvPr>
            <p:ph idx="1"/>
          </p:nvPr>
        </p:nvSpPr>
        <p:spPr>
          <a:xfrm>
            <a:off x="990600" y="1828800"/>
            <a:ext cx="7772400" cy="4648200"/>
          </a:xfrm>
        </p:spPr>
        <p:txBody>
          <a:bodyPr/>
          <a:lstStyle/>
          <a:p>
            <a:pPr>
              <a:defRPr/>
            </a:pPr>
            <a:r>
              <a:rPr lang="en-US" dirty="0" smtClean="0">
                <a:solidFill>
                  <a:schemeClr val="tx2">
                    <a:lumMod val="75000"/>
                  </a:schemeClr>
                </a:solidFill>
              </a:rPr>
              <a:t>What is</a:t>
            </a:r>
            <a:r>
              <a:rPr kumimoji="0" lang="en-US" dirty="0" smtClean="0">
                <a:solidFill>
                  <a:schemeClr val="tx2">
                    <a:lumMod val="75000"/>
                  </a:schemeClr>
                </a:solidFill>
              </a:rPr>
              <a:t> </a:t>
            </a:r>
            <a:r>
              <a:rPr kumimoji="0" lang="en-US" dirty="0" err="1" smtClean="0">
                <a:solidFill>
                  <a:schemeClr val="tx2">
                    <a:lumMod val="75000"/>
                  </a:schemeClr>
                </a:solidFill>
              </a:rPr>
              <a:t>Steganography</a:t>
            </a:r>
            <a:endParaRPr kumimoji="0" lang="en-US" dirty="0" smtClean="0">
              <a:solidFill>
                <a:schemeClr val="tx2">
                  <a:lumMod val="75000"/>
                </a:schemeClr>
              </a:solidFill>
            </a:endParaRPr>
          </a:p>
          <a:p>
            <a:pPr>
              <a:defRPr/>
            </a:pPr>
            <a:r>
              <a:rPr kumimoji="0" lang="en-US" dirty="0" err="1" smtClean="0">
                <a:solidFill>
                  <a:schemeClr val="tx2">
                    <a:lumMod val="75000"/>
                  </a:schemeClr>
                </a:solidFill>
              </a:rPr>
              <a:t>Steganography</a:t>
            </a:r>
            <a:r>
              <a:rPr kumimoji="0" lang="en-US" dirty="0" smtClean="0">
                <a:solidFill>
                  <a:schemeClr val="tx2">
                    <a:lumMod val="75000"/>
                  </a:schemeClr>
                </a:solidFill>
              </a:rPr>
              <a:t> v/s Cryptography</a:t>
            </a:r>
          </a:p>
          <a:p>
            <a:pPr>
              <a:defRPr/>
            </a:pPr>
            <a:r>
              <a:rPr lang="en-US" dirty="0" smtClean="0">
                <a:solidFill>
                  <a:schemeClr val="tx2">
                    <a:lumMod val="75000"/>
                  </a:schemeClr>
                </a:solidFill>
              </a:rPr>
              <a:t> Evolution</a:t>
            </a:r>
          </a:p>
          <a:p>
            <a:pPr>
              <a:defRPr/>
            </a:pPr>
            <a:r>
              <a:rPr lang="en-US" dirty="0" smtClean="0">
                <a:solidFill>
                  <a:schemeClr val="tx2">
                    <a:lumMod val="75000"/>
                  </a:schemeClr>
                </a:solidFill>
              </a:rPr>
              <a:t>Types</a:t>
            </a:r>
          </a:p>
          <a:p>
            <a:pPr>
              <a:defRPr/>
            </a:pPr>
            <a:r>
              <a:rPr kumimoji="0" lang="en-US" dirty="0" smtClean="0">
                <a:solidFill>
                  <a:schemeClr val="tx2">
                    <a:lumMod val="75000"/>
                  </a:schemeClr>
                </a:solidFill>
              </a:rPr>
              <a:t>Dissecting </a:t>
            </a:r>
            <a:r>
              <a:rPr kumimoji="0" lang="en-US" dirty="0" err="1" smtClean="0">
                <a:solidFill>
                  <a:schemeClr val="tx2">
                    <a:lumMod val="75000"/>
                  </a:schemeClr>
                </a:solidFill>
              </a:rPr>
              <a:t>Steganography</a:t>
            </a:r>
            <a:endParaRPr kumimoji="0" lang="en-US" dirty="0" smtClean="0">
              <a:solidFill>
                <a:schemeClr val="tx2">
                  <a:lumMod val="75000"/>
                </a:schemeClr>
              </a:solidFill>
            </a:endParaRPr>
          </a:p>
          <a:p>
            <a:pPr>
              <a:defRPr/>
            </a:pPr>
            <a:r>
              <a:rPr lang="en-US" dirty="0" smtClean="0">
                <a:solidFill>
                  <a:schemeClr val="tx2">
                    <a:lumMod val="75000"/>
                  </a:schemeClr>
                </a:solidFill>
                <a:cs typeface="Times New Roman" pitchFamily="18" charset="0"/>
              </a:rPr>
              <a:t>Steps for Hiding an Image </a:t>
            </a:r>
            <a:r>
              <a:rPr kumimoji="0" lang="en-US" dirty="0" err="1" smtClean="0">
                <a:solidFill>
                  <a:schemeClr val="tx2">
                    <a:lumMod val="75000"/>
                  </a:schemeClr>
                </a:solidFill>
              </a:rPr>
              <a:t>Steganography</a:t>
            </a:r>
            <a:endParaRPr kumimoji="0" lang="en-US" dirty="0" smtClean="0">
              <a:solidFill>
                <a:schemeClr val="tx2">
                  <a:lumMod val="75000"/>
                </a:schemeClr>
              </a:solidFill>
            </a:endParaRPr>
          </a:p>
          <a:p>
            <a:pPr>
              <a:defRPr/>
            </a:pPr>
            <a:r>
              <a:rPr kumimoji="0" lang="en-US" dirty="0" smtClean="0">
                <a:solidFill>
                  <a:schemeClr val="tx2">
                    <a:lumMod val="75000"/>
                  </a:schemeClr>
                </a:solidFill>
              </a:rPr>
              <a:t>Advantages</a:t>
            </a:r>
          </a:p>
          <a:p>
            <a:pPr>
              <a:defRPr/>
            </a:pPr>
            <a:r>
              <a:rPr kumimoji="0" lang="en-US" dirty="0" smtClean="0">
                <a:solidFill>
                  <a:schemeClr val="tx2">
                    <a:lumMod val="75000"/>
                  </a:schemeClr>
                </a:solidFill>
              </a:rPr>
              <a:t>Disadvantages</a:t>
            </a:r>
          </a:p>
          <a:p>
            <a:pPr>
              <a:defRPr/>
            </a:pPr>
            <a:endParaRPr lang="en-US" dirty="0" smtClean="0">
              <a:solidFill>
                <a:schemeClr val="tx2">
                  <a:lumMod val="75000"/>
                </a:schemeClr>
              </a:solidFill>
            </a:endParaRPr>
          </a:p>
          <a:p>
            <a:pPr>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19200" y="457200"/>
            <a:ext cx="7543800" cy="1143000"/>
          </a:xfrm>
        </p:spPr>
        <p:txBody>
          <a:bodyPr/>
          <a:lstStyle/>
          <a:p>
            <a:r>
              <a:rPr lang="en-US" smtClean="0"/>
              <a:t>  </a:t>
            </a:r>
            <a:r>
              <a:rPr lang="en-US" sz="4000" b="1" i="1" u="sng" smtClean="0"/>
              <a:t>WHAT IS STEGANOGRAPHY</a:t>
            </a:r>
            <a:endParaRPr lang="en-US" smtClean="0"/>
          </a:p>
        </p:txBody>
      </p:sp>
      <p:sp>
        <p:nvSpPr>
          <p:cNvPr id="11268" name="Text Box 4"/>
          <p:cNvSpPr txBox="1">
            <a:spLocks noChangeArrowheads="1"/>
          </p:cNvSpPr>
          <p:nvPr/>
        </p:nvSpPr>
        <p:spPr bwMode="auto">
          <a:xfrm>
            <a:off x="1143000" y="1981200"/>
            <a:ext cx="7391400" cy="3832225"/>
          </a:xfrm>
          <a:prstGeom prst="rect">
            <a:avLst/>
          </a:prstGeom>
          <a:noFill/>
          <a:ln w="9525">
            <a:noFill/>
            <a:miter lim="800000"/>
            <a:headEnd/>
            <a:tailEnd/>
          </a:ln>
        </p:spPr>
        <p:txBody>
          <a:bodyPr>
            <a:spAutoFit/>
          </a:bodyPr>
          <a:lstStyle/>
          <a:p>
            <a:pPr algn="just">
              <a:buFont typeface="Wingdings" pitchFamily="2" charset="2"/>
              <a:buChar char="q"/>
            </a:pPr>
            <a:r>
              <a:rPr kumimoji="0" lang="en-US" sz="1800">
                <a:solidFill>
                  <a:srgbClr val="000000"/>
                </a:solidFill>
              </a:rPr>
              <a:t>The word steganography literally means covered writing as derived from Greek. Steganography is the art of concealing the existence of information within seemingly innocuous carriers. In broad sense, term Steganography is used for hiding message within an image.</a:t>
            </a:r>
          </a:p>
          <a:p>
            <a:pPr algn="just">
              <a:buFont typeface="Wingdings" pitchFamily="2" charset="2"/>
              <a:buChar char="q"/>
            </a:pPr>
            <a:r>
              <a:rPr kumimoji="0" lang="en-US" sz="1800"/>
              <a:t>Steganography is the art and science of communicating in a way which hides the existence of the communication. In contrast to cryptography, where the "enemy" is allowed to detect, intercept and modify messages without being able to violate certain security premises guaranteed by a cryptosystem, the goal of steganography is to hide messages inside other "harmless" messages in a way that does not allow any "enemy" to even detect that there is a second secret message present. Steganography is in the (especially military) literature also referred to as transmission security or short TRANSEC. </a:t>
            </a:r>
            <a:endParaRPr kumimoji="0" lang="en-US" sz="1800">
              <a:solidFill>
                <a:srgbClr val="000000"/>
              </a:solidFill>
            </a:endParaRPr>
          </a:p>
          <a:p>
            <a:pPr algn="l">
              <a:spcBef>
                <a:spcPct val="50000"/>
              </a:spcBef>
            </a:pPr>
            <a:endParaRPr kumimoji="0" 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iterate type="lt">
                                    <p:tmPct val="100000"/>
                                  </p:iterate>
                                  <p:childTnLst>
                                    <p:set>
                                      <p:cBhvr>
                                        <p:cTn id="6" dur="1" fill="hold">
                                          <p:stCondLst>
                                            <p:cond delay="0"/>
                                          </p:stCondLst>
                                        </p:cTn>
                                        <p:tgtEl>
                                          <p:spTgt spid="11266"/>
                                        </p:tgtEl>
                                        <p:attrNameLst>
                                          <p:attrName>style.visibility</p:attrName>
                                        </p:attrNameLst>
                                      </p:cBhvr>
                                      <p:to>
                                        <p:strVal val="visible"/>
                                      </p:to>
                                    </p:set>
                                    <p:animEffect transition="in" filter="blinds(horizontal)">
                                      <p:cBhvr>
                                        <p:cTn id="7" dur="75"/>
                                        <p:tgtEl>
                                          <p:spTgt spid="11266"/>
                                        </p:tgtEl>
                                      </p:cBhvr>
                                    </p:animEffect>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box(in)">
                                      <p:cBhvr>
                                        <p:cTn id="12" dur="500"/>
                                        <p:tgtEl>
                                          <p:spTgt spid="11268"/>
                                        </p:tgtEl>
                                      </p:cBhvr>
                                    </p:animEffect>
                                  </p:childTnLst>
                                  <p:subTnLst>
                                    <p:animClr clrSpc="rgb" dir="cw">
                                      <p:cBhvr override="childStyle">
                                        <p:cTn dur="1" fill="hold" display="0" masterRel="nextClick" afterEffect="1"/>
                                        <p:tgtEl>
                                          <p:spTgt spid="11268"/>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47800" y="457200"/>
            <a:ext cx="7315200" cy="1143000"/>
          </a:xfrm>
        </p:spPr>
        <p:txBody>
          <a:bodyPr/>
          <a:lstStyle/>
          <a:p>
            <a:r>
              <a:rPr kumimoji="0" lang="en-US" sz="2800" b="1" u="sng" smtClean="0">
                <a:solidFill>
                  <a:schemeClr val="tx1"/>
                </a:solidFill>
              </a:rPr>
              <a:t/>
            </a:r>
            <a:br>
              <a:rPr kumimoji="0" lang="en-US" sz="2800" b="1" u="sng" smtClean="0">
                <a:solidFill>
                  <a:schemeClr val="tx1"/>
                </a:solidFill>
              </a:rPr>
            </a:br>
            <a:r>
              <a:rPr kumimoji="0" lang="en-US" sz="2800" b="1" u="sng" smtClean="0">
                <a:solidFill>
                  <a:schemeClr val="tx1"/>
                </a:solidFill>
              </a:rPr>
              <a:t>STEGANOGRAPHY VS CRYPTOGRAPHY</a:t>
            </a:r>
            <a:br>
              <a:rPr kumimoji="0" lang="en-US" sz="2800" b="1" u="sng" smtClean="0">
                <a:solidFill>
                  <a:schemeClr val="tx1"/>
                </a:solidFill>
              </a:rPr>
            </a:br>
            <a:endParaRPr kumimoji="0" lang="en-US" b="1" u="sng" smtClean="0">
              <a:solidFill>
                <a:schemeClr val="tx1"/>
              </a:solidFill>
            </a:endParaRPr>
          </a:p>
        </p:txBody>
      </p:sp>
      <p:sp>
        <p:nvSpPr>
          <p:cNvPr id="12291" name="Text Box 3"/>
          <p:cNvSpPr txBox="1">
            <a:spLocks noChangeArrowheads="1"/>
          </p:cNvSpPr>
          <p:nvPr/>
        </p:nvSpPr>
        <p:spPr bwMode="auto">
          <a:xfrm>
            <a:off x="1066800" y="1752600"/>
            <a:ext cx="7467600" cy="4329113"/>
          </a:xfrm>
          <a:prstGeom prst="rect">
            <a:avLst/>
          </a:prstGeom>
          <a:noFill/>
          <a:ln w="9525">
            <a:noFill/>
            <a:miter lim="800000"/>
            <a:headEnd/>
            <a:tailEnd/>
          </a:ln>
        </p:spPr>
        <p:txBody>
          <a:bodyPr>
            <a:spAutoFit/>
          </a:bodyPr>
          <a:lstStyle/>
          <a:p>
            <a:pPr algn="just">
              <a:buFont typeface="Wingdings" pitchFamily="2" charset="2"/>
              <a:buChar char="q"/>
            </a:pPr>
            <a:r>
              <a:rPr kumimoji="0" lang="en-US" sz="1800">
                <a:solidFill>
                  <a:srgbClr val="000000"/>
                </a:solidFill>
              </a:rPr>
              <a:t>Steganography can be viewed as akin to cryptography. Both have been used throughout recorded history as means to protect information. At times these two technologies seem to converge while the objectives of the two differ. </a:t>
            </a:r>
          </a:p>
          <a:p>
            <a:pPr algn="just">
              <a:buFont typeface="Wingdings" pitchFamily="2" charset="2"/>
              <a:buChar char="q"/>
            </a:pPr>
            <a:r>
              <a:rPr kumimoji="0" lang="en-US" sz="1800">
                <a:solidFill>
                  <a:srgbClr val="000000"/>
                </a:solidFill>
              </a:rPr>
              <a:t>Cryptographic techniques "scramble" messages so if intercepted, the messages cannot be understood. Steganography, an essence, "camouflages" a message to hide its existence and make it seem "invisible" thus concealing the fact that a message is being sent altogether. An encrypted message may draw suspicion while an invisible message will not.</a:t>
            </a:r>
          </a:p>
          <a:p>
            <a:pPr algn="just">
              <a:buFont typeface="Wingdings" pitchFamily="2" charset="2"/>
              <a:buChar char="q"/>
            </a:pPr>
            <a:r>
              <a:rPr kumimoji="0" lang="en-US" sz="1800"/>
              <a:t>Steganography cannot be detected. Therefore, it is used when encryption is not permitted. Or, more commonly, steganography is used to supplement encryption. An encrypted file may still hide information using steganography, so even if the encrypted file is deciphered, the hidden message is not seen.</a:t>
            </a:r>
            <a:r>
              <a:rPr kumimoji="0" lang="en-US"/>
              <a:t> </a:t>
            </a:r>
          </a:p>
          <a:p>
            <a:pPr algn="just"/>
            <a:endParaRPr kumimoji="0" lang="en-US" sz="1800">
              <a:solidFill>
                <a:srgbClr val="000000"/>
              </a:solidFill>
            </a:endParaRPr>
          </a:p>
          <a:p>
            <a:pPr algn="l">
              <a:spcBef>
                <a:spcPct val="50000"/>
              </a:spcBef>
            </a:pPr>
            <a:endParaRPr kumimoji="0" 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checkerboard(down)">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randombar(horizontal)">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90600" y="457200"/>
            <a:ext cx="7772400" cy="990600"/>
          </a:xfrm>
        </p:spPr>
        <p:txBody>
          <a:bodyPr/>
          <a:lstStyle/>
          <a:p>
            <a:r>
              <a:rPr kumimoji="0" lang="en-US" sz="3400" b="1" u="sng" smtClean="0">
                <a:solidFill>
                  <a:schemeClr val="tx1"/>
                </a:solidFill>
              </a:rPr>
              <a:t>EVOLUTION OF STEGANOGRAPHY</a:t>
            </a:r>
            <a:endParaRPr kumimoji="0" lang="en-US" b="1" u="sng" smtClean="0">
              <a:solidFill>
                <a:schemeClr val="tx1"/>
              </a:solidFill>
            </a:endParaRPr>
          </a:p>
        </p:txBody>
      </p:sp>
      <p:sp>
        <p:nvSpPr>
          <p:cNvPr id="13315" name="Text Box 3"/>
          <p:cNvSpPr txBox="1">
            <a:spLocks noChangeArrowheads="1"/>
          </p:cNvSpPr>
          <p:nvPr/>
        </p:nvSpPr>
        <p:spPr bwMode="auto">
          <a:xfrm>
            <a:off x="990600" y="1981200"/>
            <a:ext cx="7620000" cy="4486275"/>
          </a:xfrm>
          <a:prstGeom prst="rect">
            <a:avLst/>
          </a:prstGeom>
          <a:noFill/>
          <a:ln w="9525">
            <a:noFill/>
            <a:miter lim="800000"/>
            <a:headEnd/>
            <a:tailEnd/>
          </a:ln>
        </p:spPr>
        <p:txBody>
          <a:bodyPr>
            <a:spAutoFit/>
          </a:bodyPr>
          <a:lstStyle/>
          <a:p>
            <a:pPr algn="just">
              <a:buFontTx/>
              <a:buChar char="•"/>
            </a:pPr>
            <a:r>
              <a:rPr kumimoji="0" lang="en-US" sz="1800" u="sng">
                <a:solidFill>
                  <a:srgbClr val="000000"/>
                </a:solidFill>
              </a:rPr>
              <a:t>CODE BREAKERS </a:t>
            </a:r>
            <a:r>
              <a:rPr kumimoji="0" lang="en-US" sz="1800">
                <a:solidFill>
                  <a:srgbClr val="000000"/>
                </a:solidFill>
              </a:rPr>
              <a:t>:  David Kahn's The Code breakers and  Bruce Norman’s Secret Warfare: The Battle of Codes and Ciphers recounts numerous tales of steganography  .</a:t>
            </a:r>
          </a:p>
          <a:p>
            <a:pPr algn="just"/>
            <a:endParaRPr kumimoji="0" lang="en-US" sz="1800">
              <a:solidFill>
                <a:srgbClr val="000000"/>
              </a:solidFill>
            </a:endParaRPr>
          </a:p>
          <a:p>
            <a:pPr algn="just">
              <a:buFontTx/>
              <a:buChar char="•"/>
            </a:pPr>
            <a:r>
              <a:rPr kumimoji="0" lang="en-US" sz="1800" u="sng">
                <a:solidFill>
                  <a:srgbClr val="000000"/>
                </a:solidFill>
              </a:rPr>
              <a:t>INVISIBLE INK</a:t>
            </a:r>
            <a:r>
              <a:rPr kumimoji="0" lang="en-US" sz="1800">
                <a:solidFill>
                  <a:srgbClr val="000000"/>
                </a:solidFill>
              </a:rPr>
              <a:t> : An innocent letter may contain a very different message written between the lines with invisible ink. Common sources for invisible inks are milk, vinegar, fruit juices and urine. All of these darken when heated. Later on, more sophisticated inks were developed which react to various chemicals.</a:t>
            </a:r>
          </a:p>
          <a:p>
            <a:pPr algn="just"/>
            <a:r>
              <a:rPr kumimoji="0" lang="en-US" sz="1800" b="1">
                <a:solidFill>
                  <a:srgbClr val="000000"/>
                </a:solidFill>
              </a:rPr>
              <a:t> 		</a:t>
            </a:r>
          </a:p>
          <a:p>
            <a:pPr algn="l">
              <a:buFontTx/>
              <a:buChar char="•"/>
            </a:pPr>
            <a:r>
              <a:rPr kumimoji="0" lang="en-US" sz="1800" u="sng"/>
              <a:t>MICRODOTS</a:t>
            </a:r>
            <a:r>
              <a:rPr kumimoji="0" lang="en-US" sz="1800"/>
              <a:t>: The Germans developed microdot technology. Microdots are photographs the size of a printed period having the clarity of standard-sized typewritten pages. The first microdots were discovered masquerading as a period on a typed envelope carried by a German agent in 1941. The message was not hidden, nor encrypted. It was just so small as to not draw attention to itself (for a while). Besides being so small, microdots permitted the transmission of large amounts of data including drawings and photographs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ppt_x</p:attrName>
                                        </p:attrNameLst>
                                      </p:cBhvr>
                                      <p:tavLst>
                                        <p:tav tm="0">
                                          <p:val>
                                            <p:strVal val="#ppt_x"/>
                                          </p:val>
                                        </p:tav>
                                        <p:tav tm="100000">
                                          <p:val>
                                            <p:strVal val="#ppt_x"/>
                                          </p:val>
                                        </p:tav>
                                      </p:tavLst>
                                    </p:anim>
                                    <p:anim calcmode="lin" valueType="num">
                                      <p:cBhvr>
                                        <p:cTn id="8" dur="500" fill="hold"/>
                                        <p:tgtEl>
                                          <p:spTgt spid="13314"/>
                                        </p:tgtEl>
                                        <p:attrNameLst>
                                          <p:attrName>ppt_y</p:attrName>
                                        </p:attrNameLst>
                                      </p:cBhvr>
                                      <p:tavLst>
                                        <p:tav tm="0">
                                          <p:val>
                                            <p:strVal val="#ppt_y-#ppt_h/2"/>
                                          </p:val>
                                        </p:tav>
                                        <p:tav tm="100000">
                                          <p:val>
                                            <p:strVal val="#ppt_y"/>
                                          </p:val>
                                        </p:tav>
                                      </p:tavLst>
                                    </p:anim>
                                    <p:anim calcmode="lin" valueType="num">
                                      <p:cBhvr>
                                        <p:cTn id="9" dur="500" fill="hold"/>
                                        <p:tgtEl>
                                          <p:spTgt spid="13314"/>
                                        </p:tgtEl>
                                        <p:attrNameLst>
                                          <p:attrName>ppt_w</p:attrName>
                                        </p:attrNameLst>
                                      </p:cBhvr>
                                      <p:tavLst>
                                        <p:tav tm="0">
                                          <p:val>
                                            <p:strVal val="#ppt_w"/>
                                          </p:val>
                                        </p:tav>
                                        <p:tav tm="100000">
                                          <p:val>
                                            <p:strVal val="#ppt_w"/>
                                          </p:val>
                                        </p:tav>
                                      </p:tavLst>
                                    </p:anim>
                                    <p:anim calcmode="lin" valueType="num">
                                      <p:cBhvr>
                                        <p:cTn id="10" dur="500" fill="hold"/>
                                        <p:tgtEl>
                                          <p:spTgt spid="13314"/>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13315"/>
                                        </p:tgtEl>
                                        <p:attrNameLst>
                                          <p:attrName>style.visibility</p:attrName>
                                        </p:attrNameLst>
                                      </p:cBhvr>
                                      <p:to>
                                        <p:strVal val="visible"/>
                                      </p:to>
                                    </p:set>
                                    <p:anim calcmode="lin" valueType="num">
                                      <p:cBhvr>
                                        <p:cTn id="15" dur="500" fill="hold"/>
                                        <p:tgtEl>
                                          <p:spTgt spid="13315"/>
                                        </p:tgtEl>
                                        <p:attrNameLst>
                                          <p:attrName>ppt_w</p:attrName>
                                        </p:attrNameLst>
                                      </p:cBhvr>
                                      <p:tavLst>
                                        <p:tav tm="0">
                                          <p:val>
                                            <p:fltVal val="0"/>
                                          </p:val>
                                        </p:tav>
                                        <p:tav tm="100000">
                                          <p:val>
                                            <p:strVal val="#ppt_w"/>
                                          </p:val>
                                        </p:tav>
                                      </p:tavLst>
                                    </p:anim>
                                    <p:anim calcmode="lin" valueType="num">
                                      <p:cBhvr>
                                        <p:cTn id="16" dur="500" fill="hold"/>
                                        <p:tgtEl>
                                          <p:spTgt spid="133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kumimoji="0" lang="en-US" sz="4000" b="1" u="sng" smtClean="0">
                <a:solidFill>
                  <a:schemeClr val="tx1"/>
                </a:solidFill>
              </a:rPr>
              <a:t>TYPES OF STEGANOGRAPHY</a:t>
            </a:r>
            <a:endParaRPr kumimoji="0" lang="en-US" b="1" u="sng" smtClean="0">
              <a:solidFill>
                <a:schemeClr val="tx1"/>
              </a:solidFill>
            </a:endParaRPr>
          </a:p>
        </p:txBody>
      </p:sp>
      <p:sp>
        <p:nvSpPr>
          <p:cNvPr id="14339" name="Text Box 3"/>
          <p:cNvSpPr txBox="1">
            <a:spLocks noChangeArrowheads="1"/>
          </p:cNvSpPr>
          <p:nvPr/>
        </p:nvSpPr>
        <p:spPr bwMode="auto">
          <a:xfrm>
            <a:off x="990600" y="1676400"/>
            <a:ext cx="7696200" cy="1077913"/>
          </a:xfrm>
          <a:prstGeom prst="rect">
            <a:avLst/>
          </a:prstGeom>
          <a:noFill/>
          <a:ln w="9525">
            <a:noFill/>
            <a:miter lim="800000"/>
            <a:headEnd/>
            <a:tailEnd/>
          </a:ln>
        </p:spPr>
        <p:txBody>
          <a:bodyPr>
            <a:spAutoFit/>
          </a:bodyPr>
          <a:lstStyle/>
          <a:p>
            <a:pPr algn="l">
              <a:spcBef>
                <a:spcPct val="50000"/>
              </a:spcBef>
            </a:pPr>
            <a:r>
              <a:rPr kumimoji="0" lang="en-US">
                <a:latin typeface="Wingdings" pitchFamily="2" charset="2"/>
              </a:rPr>
              <a:t>Ø</a:t>
            </a:r>
            <a:r>
              <a:rPr kumimoji="0" lang="en-US" b="1" u="sng"/>
              <a:t>MESSAGES IN TEXT</a:t>
            </a:r>
            <a:r>
              <a:rPr kumimoji="0" lang="en-US" b="1"/>
              <a:t> </a:t>
            </a:r>
            <a:r>
              <a:rPr kumimoji="0" lang="en-US" sz="2800" b="1">
                <a:solidFill>
                  <a:srgbClr val="000000"/>
                </a:solidFill>
              </a:rPr>
              <a:t>program is called</a:t>
            </a:r>
            <a:r>
              <a:rPr kumimoji="0" lang="en-US" b="1">
                <a:solidFill>
                  <a:srgbClr val="000000"/>
                </a:solidFill>
              </a:rPr>
              <a:t> </a:t>
            </a:r>
            <a:r>
              <a:rPr kumimoji="0" lang="en-US" sz="3200" b="1">
                <a:solidFill>
                  <a:srgbClr val="000000"/>
                </a:solidFill>
              </a:rPr>
              <a:t>SPAM MIMIC.</a:t>
            </a:r>
            <a:endParaRPr kumimoji="0" lang="en-US" b="1">
              <a:solidFill>
                <a:srgbClr val="000000"/>
              </a:solidFill>
            </a:endParaRPr>
          </a:p>
        </p:txBody>
      </p:sp>
      <p:sp>
        <p:nvSpPr>
          <p:cNvPr id="14340" name="Text Box 4"/>
          <p:cNvSpPr txBox="1">
            <a:spLocks noChangeArrowheads="1"/>
          </p:cNvSpPr>
          <p:nvPr/>
        </p:nvSpPr>
        <p:spPr bwMode="auto">
          <a:xfrm>
            <a:off x="914400" y="3048000"/>
            <a:ext cx="7620000" cy="822325"/>
          </a:xfrm>
          <a:prstGeom prst="rect">
            <a:avLst/>
          </a:prstGeom>
          <a:noFill/>
          <a:ln w="9525">
            <a:noFill/>
            <a:miter lim="800000"/>
            <a:headEnd/>
            <a:tailEnd/>
          </a:ln>
        </p:spPr>
        <p:txBody>
          <a:bodyPr>
            <a:spAutoFit/>
          </a:bodyPr>
          <a:lstStyle/>
          <a:p>
            <a:pPr algn="just"/>
            <a:r>
              <a:rPr kumimoji="0" lang="en-US" b="1">
                <a:latin typeface="Wingdings" pitchFamily="2" charset="2"/>
              </a:rPr>
              <a:t>Ø</a:t>
            </a:r>
            <a:r>
              <a:rPr kumimoji="0" lang="en-US" b="1" u="sng"/>
              <a:t>MESSAGES IN STILL IMAGES </a:t>
            </a:r>
            <a:r>
              <a:rPr kumimoji="0" lang="en-US" b="1">
                <a:solidFill>
                  <a:srgbClr val="000000"/>
                </a:solidFill>
              </a:rPr>
              <a:t>most popular tool is  </a:t>
            </a:r>
          </a:p>
          <a:p>
            <a:pPr algn="just"/>
            <a:r>
              <a:rPr kumimoji="0" lang="en-US" b="1">
                <a:solidFill>
                  <a:srgbClr val="000000"/>
                </a:solidFill>
              </a:rPr>
              <a:t>   outguess</a:t>
            </a:r>
            <a:r>
              <a:rPr kumimoji="0" lang="en-US" b="1"/>
              <a:t>.</a:t>
            </a:r>
          </a:p>
        </p:txBody>
      </p:sp>
      <p:sp>
        <p:nvSpPr>
          <p:cNvPr id="14341" name="Text Box 5"/>
          <p:cNvSpPr txBox="1">
            <a:spLocks noChangeArrowheads="1"/>
          </p:cNvSpPr>
          <p:nvPr/>
        </p:nvSpPr>
        <p:spPr bwMode="auto">
          <a:xfrm>
            <a:off x="914400" y="3886200"/>
            <a:ext cx="7772400" cy="1552575"/>
          </a:xfrm>
          <a:prstGeom prst="rect">
            <a:avLst/>
          </a:prstGeom>
          <a:noFill/>
          <a:ln w="9525">
            <a:noFill/>
            <a:miter lim="800000"/>
            <a:headEnd/>
            <a:tailEnd/>
          </a:ln>
        </p:spPr>
        <p:txBody>
          <a:bodyPr>
            <a:spAutoFit/>
          </a:bodyPr>
          <a:lstStyle/>
          <a:p>
            <a:pPr algn="l">
              <a:spcBef>
                <a:spcPct val="50000"/>
              </a:spcBef>
            </a:pPr>
            <a:r>
              <a:rPr kumimoji="0" lang="en-US" b="1">
                <a:latin typeface="Wingdings" pitchFamily="2" charset="2"/>
              </a:rPr>
              <a:t>Ø</a:t>
            </a:r>
            <a:r>
              <a:rPr kumimoji="0" lang="en-US" b="1" u="sng"/>
              <a:t>MESSAGES IN AUDIO</a:t>
            </a:r>
            <a:r>
              <a:rPr kumimoji="0" lang="en-US" b="1"/>
              <a:t> </a:t>
            </a:r>
            <a:r>
              <a:rPr kumimoji="0" lang="en-US" b="1">
                <a:solidFill>
                  <a:srgbClr val="000000"/>
                </a:solidFill>
              </a:rPr>
              <a:t>data is hidden in layer III of  </a:t>
            </a:r>
          </a:p>
          <a:p>
            <a:pPr algn="l">
              <a:spcBef>
                <a:spcPct val="50000"/>
              </a:spcBef>
            </a:pPr>
            <a:r>
              <a:rPr kumimoji="0" lang="en-US" b="1">
                <a:solidFill>
                  <a:srgbClr val="000000"/>
                </a:solidFill>
              </a:rPr>
              <a:t>   encoding process of MP3 file. M</a:t>
            </a:r>
            <a:r>
              <a:rPr kumimoji="0" lang="en-US" b="1"/>
              <a:t>essages in audio are </a:t>
            </a:r>
          </a:p>
          <a:p>
            <a:pPr algn="l">
              <a:spcBef>
                <a:spcPct val="50000"/>
              </a:spcBef>
            </a:pPr>
            <a:r>
              <a:rPr kumimoji="0" lang="en-US" b="1"/>
              <a:t>   always sent along with ambient noise. </a:t>
            </a:r>
          </a:p>
        </p:txBody>
      </p:sp>
      <p:sp>
        <p:nvSpPr>
          <p:cNvPr id="14343" name="Text Box 7"/>
          <p:cNvSpPr txBox="1">
            <a:spLocks noChangeArrowheads="1"/>
          </p:cNvSpPr>
          <p:nvPr/>
        </p:nvSpPr>
        <p:spPr bwMode="auto">
          <a:xfrm>
            <a:off x="914400" y="5486400"/>
            <a:ext cx="7772400" cy="1004888"/>
          </a:xfrm>
          <a:prstGeom prst="rect">
            <a:avLst/>
          </a:prstGeom>
          <a:noFill/>
          <a:ln w="9525">
            <a:noFill/>
            <a:miter lim="800000"/>
            <a:headEnd/>
            <a:tailEnd/>
          </a:ln>
        </p:spPr>
        <p:txBody>
          <a:bodyPr>
            <a:spAutoFit/>
          </a:bodyPr>
          <a:lstStyle/>
          <a:p>
            <a:pPr algn="l">
              <a:spcBef>
                <a:spcPct val="50000"/>
              </a:spcBef>
            </a:pPr>
            <a:r>
              <a:rPr kumimoji="0" lang="en-US" b="1">
                <a:latin typeface="Wingdings" pitchFamily="2" charset="2"/>
              </a:rPr>
              <a:t>Ø</a:t>
            </a:r>
            <a:r>
              <a:rPr kumimoji="0" lang="en-US" b="1" u="sng"/>
              <a:t>MESSAGES IN VIDEO </a:t>
            </a:r>
            <a:r>
              <a:rPr kumimoji="0" lang="en-US" b="1"/>
              <a:t>embedding information into  </a:t>
            </a:r>
          </a:p>
          <a:p>
            <a:pPr algn="l">
              <a:spcBef>
                <a:spcPct val="50000"/>
              </a:spcBef>
            </a:pPr>
            <a:r>
              <a:rPr kumimoji="0" lang="en-US" b="1"/>
              <a:t>   multimedia data has gained increasing attention lately.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strips(downRight)">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randombar(horizontal)">
                                      <p:cBhvr>
                                        <p:cTn id="12" dur="500"/>
                                        <p:tgtEl>
                                          <p:spTgt spid="14339"/>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14340"/>
                                        </p:tgtEl>
                                        <p:attrNameLst>
                                          <p:attrName>style.visibility</p:attrName>
                                        </p:attrNameLst>
                                      </p:cBhvr>
                                      <p:to>
                                        <p:strVal val="visible"/>
                                      </p:to>
                                    </p:set>
                                    <p:anim calcmode="lin" valueType="num">
                                      <p:cBhvr>
                                        <p:cTn id="17" dur="1000" fill="hold"/>
                                        <p:tgtEl>
                                          <p:spTgt spid="14340"/>
                                        </p:tgtEl>
                                        <p:attrNameLst>
                                          <p:attrName>ppt_w</p:attrName>
                                        </p:attrNameLst>
                                      </p:cBhvr>
                                      <p:tavLst>
                                        <p:tav tm="0">
                                          <p:val>
                                            <p:fltVal val="0"/>
                                          </p:val>
                                        </p:tav>
                                        <p:tav tm="100000">
                                          <p:val>
                                            <p:strVal val="#ppt_w"/>
                                          </p:val>
                                        </p:tav>
                                      </p:tavLst>
                                    </p:anim>
                                    <p:anim calcmode="lin" valueType="num">
                                      <p:cBhvr>
                                        <p:cTn id="18" dur="1000" fill="hold"/>
                                        <p:tgtEl>
                                          <p:spTgt spid="14340"/>
                                        </p:tgtEl>
                                        <p:attrNameLst>
                                          <p:attrName>ppt_h</p:attrName>
                                        </p:attrNameLst>
                                      </p:cBhvr>
                                      <p:tavLst>
                                        <p:tav tm="0">
                                          <p:val>
                                            <p:fltVal val="0"/>
                                          </p:val>
                                        </p:tav>
                                        <p:tav tm="100000">
                                          <p:val>
                                            <p:strVal val="#ppt_h"/>
                                          </p:val>
                                        </p:tav>
                                      </p:tavLst>
                                    </p:anim>
                                    <p:anim calcmode="lin" valueType="num">
                                      <p:cBhvr>
                                        <p:cTn id="19" dur="1000" fill="hold"/>
                                        <p:tgtEl>
                                          <p:spTgt spid="14340"/>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43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14341"/>
                                        </p:tgtEl>
                                        <p:attrNameLst>
                                          <p:attrName>style.visibility</p:attrName>
                                        </p:attrNameLst>
                                      </p:cBhvr>
                                      <p:to>
                                        <p:strVal val="visible"/>
                                      </p:to>
                                    </p:set>
                                    <p:animEffect transition="in" filter="slide(fromTop)">
                                      <p:cBhvr>
                                        <p:cTn id="25" dur="500"/>
                                        <p:tgtEl>
                                          <p:spTgt spid="14341"/>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6" fill="hold" grpId="0" nodeType="clickEffect">
                                  <p:stCondLst>
                                    <p:cond delay="0"/>
                                  </p:stCondLst>
                                  <p:childTnLst>
                                    <p:set>
                                      <p:cBhvr>
                                        <p:cTn id="29" dur="1" fill="hold">
                                          <p:stCondLst>
                                            <p:cond delay="0"/>
                                          </p:stCondLst>
                                        </p:cTn>
                                        <p:tgtEl>
                                          <p:spTgt spid="14343"/>
                                        </p:tgtEl>
                                        <p:attrNameLst>
                                          <p:attrName>style.visibility</p:attrName>
                                        </p:attrNameLst>
                                      </p:cBhvr>
                                      <p:to>
                                        <p:strVal val="visible"/>
                                      </p:to>
                                    </p:set>
                                    <p:animEffect transition="in" filter="barn(inHorizontal)">
                                      <p:cBhvr>
                                        <p:cTn id="30"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utoUpdateAnimBg="0"/>
      <p:bldP spid="14340" grpId="0" autoUpdateAnimBg="0"/>
      <p:bldP spid="14341" grpId="0" autoUpdateAnimBg="0"/>
      <p:bldP spid="1434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a:r>
              <a:rPr kumimoji="0" lang="en-US" b="1" u="sng" smtClean="0">
                <a:solidFill>
                  <a:schemeClr val="tx1"/>
                </a:solidFill>
              </a:rPr>
              <a:t>AN EXAMPLE</a:t>
            </a:r>
          </a:p>
        </p:txBody>
      </p:sp>
      <p:sp>
        <p:nvSpPr>
          <p:cNvPr id="15363" name="Text Box 3"/>
          <p:cNvSpPr txBox="1">
            <a:spLocks noChangeArrowheads="1"/>
          </p:cNvSpPr>
          <p:nvPr/>
        </p:nvSpPr>
        <p:spPr bwMode="auto">
          <a:xfrm>
            <a:off x="990600" y="1676400"/>
            <a:ext cx="7620000" cy="1878013"/>
          </a:xfrm>
          <a:prstGeom prst="rect">
            <a:avLst/>
          </a:prstGeom>
          <a:noFill/>
          <a:ln w="9525">
            <a:noFill/>
            <a:miter lim="800000"/>
            <a:headEnd/>
            <a:tailEnd/>
          </a:ln>
        </p:spPr>
        <p:txBody>
          <a:bodyPr>
            <a:spAutoFit/>
          </a:bodyPr>
          <a:lstStyle/>
          <a:p>
            <a:pPr algn="just"/>
            <a:r>
              <a:rPr kumimoji="0" lang="en-US" sz="1800" b="1"/>
              <a:t>Fi</a:t>
            </a:r>
            <a:r>
              <a:rPr kumimoji="0" lang="en-US" sz="1800" b="1" u="sng">
                <a:solidFill>
                  <a:srgbClr val="000000"/>
                </a:solidFill>
              </a:rPr>
              <a:t>s</a:t>
            </a:r>
            <a:r>
              <a:rPr kumimoji="0" lang="en-US" sz="1800" b="1"/>
              <a:t>hing fr</a:t>
            </a:r>
            <a:r>
              <a:rPr kumimoji="0" lang="en-US" sz="1800" b="1" u="sng">
                <a:solidFill>
                  <a:srgbClr val="000000"/>
                </a:solidFill>
              </a:rPr>
              <a:t>e</a:t>
            </a:r>
            <a:r>
              <a:rPr kumimoji="0" lang="en-US" sz="1800" b="1"/>
              <a:t>shwater be</a:t>
            </a:r>
            <a:r>
              <a:rPr kumimoji="0" lang="en-US" sz="1800" b="1" u="sng">
                <a:solidFill>
                  <a:srgbClr val="000000"/>
                </a:solidFill>
              </a:rPr>
              <a:t>n</a:t>
            </a:r>
            <a:r>
              <a:rPr kumimoji="0" lang="en-US" sz="1800" b="1"/>
              <a:t>ds an</a:t>
            </a:r>
            <a:r>
              <a:rPr kumimoji="0" lang="en-US" sz="1800" b="1" u="sng">
                <a:solidFill>
                  <a:srgbClr val="000000"/>
                </a:solidFill>
              </a:rPr>
              <a:t>d</a:t>
            </a:r>
            <a:r>
              <a:rPr kumimoji="0" lang="en-US" sz="1800" b="1"/>
              <a:t> sa</a:t>
            </a:r>
            <a:r>
              <a:rPr kumimoji="0" lang="en-US" sz="1800" b="1" u="sng">
                <a:solidFill>
                  <a:srgbClr val="000000"/>
                </a:solidFill>
              </a:rPr>
              <a:t>l</a:t>
            </a:r>
            <a:r>
              <a:rPr kumimoji="0" lang="en-US" sz="1800" b="1"/>
              <a:t>twater co</a:t>
            </a:r>
            <a:r>
              <a:rPr kumimoji="0" lang="en-US" sz="1800" b="1" u="sng">
                <a:solidFill>
                  <a:srgbClr val="000000"/>
                </a:solidFill>
              </a:rPr>
              <a:t>a</a:t>
            </a:r>
            <a:r>
              <a:rPr kumimoji="0" lang="en-US" sz="1800" b="1"/>
              <a:t>sts re</a:t>
            </a:r>
            <a:r>
              <a:rPr kumimoji="0" lang="en-US" sz="1800" b="1" u="sng">
                <a:solidFill>
                  <a:srgbClr val="000000"/>
                </a:solidFill>
              </a:rPr>
              <a:t>w</a:t>
            </a:r>
            <a:r>
              <a:rPr kumimoji="0" lang="en-US" sz="1800" b="1"/>
              <a:t>ards an</a:t>
            </a:r>
            <a:r>
              <a:rPr kumimoji="0" lang="en-US" sz="1800" b="1" u="sng">
                <a:solidFill>
                  <a:srgbClr val="000000"/>
                </a:solidFill>
              </a:rPr>
              <a:t>y</a:t>
            </a:r>
            <a:r>
              <a:rPr kumimoji="0" lang="en-US" sz="1800" b="1"/>
              <a:t>one fe</a:t>
            </a:r>
            <a:r>
              <a:rPr kumimoji="0" lang="en-US" sz="1800" b="1" u="sng">
                <a:solidFill>
                  <a:srgbClr val="000000"/>
                </a:solidFill>
              </a:rPr>
              <a:t>e</a:t>
            </a:r>
            <a:r>
              <a:rPr kumimoji="0" lang="en-US" sz="1800" b="1"/>
              <a:t>ling st</a:t>
            </a:r>
            <a:r>
              <a:rPr kumimoji="0" lang="en-US" sz="1800" b="1" u="sng">
                <a:solidFill>
                  <a:srgbClr val="000000"/>
                </a:solidFill>
              </a:rPr>
              <a:t>r</a:t>
            </a:r>
            <a:r>
              <a:rPr kumimoji="0" lang="en-US" sz="1800" b="1"/>
              <a:t>essed. Re</a:t>
            </a:r>
            <a:r>
              <a:rPr kumimoji="0" lang="en-US" sz="1800" b="1" u="sng">
                <a:solidFill>
                  <a:srgbClr val="000000"/>
                </a:solidFill>
              </a:rPr>
              <a:t>s</a:t>
            </a:r>
            <a:r>
              <a:rPr kumimoji="0" lang="en-US" sz="1800" b="1"/>
              <a:t>ourceful an</a:t>
            </a:r>
            <a:r>
              <a:rPr kumimoji="0" lang="en-US" sz="1800" b="1" u="sng">
                <a:solidFill>
                  <a:srgbClr val="000000"/>
                </a:solidFill>
              </a:rPr>
              <a:t>g</a:t>
            </a:r>
            <a:r>
              <a:rPr kumimoji="0" lang="en-US" sz="1800" b="1"/>
              <a:t>lers us</a:t>
            </a:r>
            <a:r>
              <a:rPr kumimoji="0" lang="en-US" sz="1800" b="1" u="sng">
                <a:solidFill>
                  <a:srgbClr val="000000"/>
                </a:solidFill>
              </a:rPr>
              <a:t>u</a:t>
            </a:r>
            <a:r>
              <a:rPr kumimoji="0" lang="en-US" sz="1800" b="1"/>
              <a:t>ally fi</a:t>
            </a:r>
            <a:r>
              <a:rPr kumimoji="0" lang="en-US" sz="1800" b="1" u="sng">
                <a:solidFill>
                  <a:srgbClr val="000000"/>
                </a:solidFill>
              </a:rPr>
              <a:t>n</a:t>
            </a:r>
            <a:r>
              <a:rPr kumimoji="0" lang="en-US" sz="1800" b="1"/>
              <a:t>d ma</a:t>
            </a:r>
            <a:r>
              <a:rPr kumimoji="0" lang="en-US" sz="1800" b="1" u="sng">
                <a:solidFill>
                  <a:srgbClr val="000000"/>
                </a:solidFill>
              </a:rPr>
              <a:t>s</a:t>
            </a:r>
            <a:r>
              <a:rPr kumimoji="0" lang="en-US" sz="1800" b="1"/>
              <a:t>terful le</a:t>
            </a:r>
            <a:r>
              <a:rPr kumimoji="0" lang="en-US" sz="1800" b="1" u="sng">
                <a:solidFill>
                  <a:srgbClr val="000000"/>
                </a:solidFill>
              </a:rPr>
              <a:t>a</a:t>
            </a:r>
            <a:r>
              <a:rPr kumimoji="0" lang="en-US" sz="1800" b="1"/>
              <a:t>pers fu</a:t>
            </a:r>
            <a:r>
              <a:rPr kumimoji="0" lang="en-US" sz="1800" b="1" u="sng">
                <a:solidFill>
                  <a:srgbClr val="000000"/>
                </a:solidFill>
              </a:rPr>
              <a:t>n</a:t>
            </a:r>
            <a:r>
              <a:rPr kumimoji="0" lang="en-US" sz="1800" b="1"/>
              <a:t> an</a:t>
            </a:r>
            <a:r>
              <a:rPr kumimoji="0" lang="en-US" sz="1800" b="1" u="sng">
                <a:solidFill>
                  <a:srgbClr val="000000"/>
                </a:solidFill>
              </a:rPr>
              <a:t>d</a:t>
            </a:r>
            <a:r>
              <a:rPr kumimoji="0" lang="en-US" sz="1800" b="1"/>
              <a:t> ad</a:t>
            </a:r>
            <a:r>
              <a:rPr kumimoji="0" lang="en-US" sz="1800" b="1" u="sng">
                <a:solidFill>
                  <a:srgbClr val="000000"/>
                </a:solidFill>
              </a:rPr>
              <a:t>m</a:t>
            </a:r>
            <a:r>
              <a:rPr kumimoji="0" lang="en-US" sz="1800" b="1"/>
              <a:t>it sw</a:t>
            </a:r>
            <a:r>
              <a:rPr kumimoji="0" lang="en-US" sz="1800" b="1" u="sng">
                <a:solidFill>
                  <a:srgbClr val="000000"/>
                </a:solidFill>
              </a:rPr>
              <a:t>o</a:t>
            </a:r>
            <a:r>
              <a:rPr kumimoji="0" lang="en-US" sz="1800" b="1"/>
              <a:t>rdfish ra</a:t>
            </a:r>
            <a:r>
              <a:rPr kumimoji="0" lang="en-US" sz="1800" b="1" u="sng">
                <a:solidFill>
                  <a:srgbClr val="000000"/>
                </a:solidFill>
              </a:rPr>
              <a:t>n</a:t>
            </a:r>
            <a:r>
              <a:rPr kumimoji="0" lang="en-US" sz="1800" b="1"/>
              <a:t>k ov</a:t>
            </a:r>
            <a:r>
              <a:rPr kumimoji="0" lang="en-US" sz="1800" b="1" u="sng">
                <a:solidFill>
                  <a:srgbClr val="000000"/>
                </a:solidFill>
              </a:rPr>
              <a:t>e</a:t>
            </a:r>
            <a:r>
              <a:rPr kumimoji="0" lang="en-US" sz="1800" b="1"/>
              <a:t>rwhelming an</a:t>
            </a:r>
            <a:r>
              <a:rPr kumimoji="0" lang="en-US" sz="1800" b="1" u="sng">
                <a:solidFill>
                  <a:srgbClr val="000000"/>
                </a:solidFill>
              </a:rPr>
              <a:t>y</a:t>
            </a:r>
            <a:r>
              <a:rPr kumimoji="0" lang="en-US" sz="1800" b="1"/>
              <a:t>day.</a:t>
            </a:r>
          </a:p>
          <a:p>
            <a:endParaRPr kumimoji="0" lang="en-US" sz="1800" b="1"/>
          </a:p>
          <a:p>
            <a:r>
              <a:rPr kumimoji="0" lang="en-US" sz="1800" b="1"/>
              <a:t>“Send lawyers guns and money”</a:t>
            </a:r>
          </a:p>
          <a:p>
            <a:pPr algn="l">
              <a:spcBef>
                <a:spcPct val="50000"/>
              </a:spcBef>
            </a:pPr>
            <a:endParaRPr kumimoji="0" lang="en-US" sz="1800" b="1"/>
          </a:p>
        </p:txBody>
      </p:sp>
      <p:sp>
        <p:nvSpPr>
          <p:cNvPr id="15364" name="Text Box 4"/>
          <p:cNvSpPr txBox="1">
            <a:spLocks noChangeArrowheads="1"/>
          </p:cNvSpPr>
          <p:nvPr/>
        </p:nvSpPr>
        <p:spPr bwMode="auto">
          <a:xfrm>
            <a:off x="914400" y="3352800"/>
            <a:ext cx="7696200" cy="1941513"/>
          </a:xfrm>
          <a:prstGeom prst="rect">
            <a:avLst/>
          </a:prstGeom>
          <a:noFill/>
          <a:ln w="9525">
            <a:noFill/>
            <a:miter lim="800000"/>
            <a:headEnd/>
            <a:tailEnd/>
          </a:ln>
        </p:spPr>
        <p:txBody>
          <a:bodyPr>
            <a:spAutoFit/>
          </a:bodyPr>
          <a:lstStyle/>
          <a:p>
            <a:pPr algn="just">
              <a:spcBef>
                <a:spcPts val="500"/>
              </a:spcBef>
              <a:spcAft>
                <a:spcPts val="500"/>
              </a:spcAft>
              <a:buSzPct val="125000"/>
              <a:buFontTx/>
              <a:buChar char="•"/>
            </a:pPr>
            <a:r>
              <a:rPr kumimoji="0" lang="en-US" sz="1800" b="1"/>
              <a:t>Most communication channels like telephone lines and radio broadcasts transmit signals which are always accompanied by some kind of noise. This noise can be replaced by a secret signal that has been transformed into a form that is indistinguishable from noise without knowledge of a secret key and this way, the secret signal can be transmitted undetectable. </a:t>
            </a:r>
          </a:p>
          <a:p>
            <a:pPr algn="l">
              <a:spcBef>
                <a:spcPct val="50000"/>
              </a:spcBef>
            </a:pPr>
            <a:endParaRPr kumimoji="0" lang="en-US" sz="1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randombar(horizontal)">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5363"/>
                                        </p:tgtEl>
                                        <p:attrNameLst>
                                          <p:attrName>style.visibility</p:attrName>
                                        </p:attrNameLst>
                                      </p:cBhvr>
                                      <p:to>
                                        <p:strVal val="visible"/>
                                      </p:to>
                                    </p:set>
                                    <p:anim calcmode="lin" valueType="num">
                                      <p:cBhvr additive="base">
                                        <p:cTn id="12" dur="500" fill="hold"/>
                                        <p:tgtEl>
                                          <p:spTgt spid="15363"/>
                                        </p:tgtEl>
                                        <p:attrNameLst>
                                          <p:attrName>ppt_x</p:attrName>
                                        </p:attrNameLst>
                                      </p:cBhvr>
                                      <p:tavLst>
                                        <p:tav tm="0">
                                          <p:val>
                                            <p:strVal val="#ppt_x"/>
                                          </p:val>
                                        </p:tav>
                                        <p:tav tm="100000">
                                          <p:val>
                                            <p:strVal val="#ppt_x"/>
                                          </p:val>
                                        </p:tav>
                                      </p:tavLst>
                                    </p:anim>
                                    <p:anim calcmode="lin" valueType="num">
                                      <p:cBhvr additive="base">
                                        <p:cTn id="13" dur="500" fill="hold"/>
                                        <p:tgtEl>
                                          <p:spTgt spid="1536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grpId="0" nodeType="clickEffect">
                                  <p:stCondLst>
                                    <p:cond delay="0"/>
                                  </p:stCondLst>
                                  <p:childTnLst>
                                    <p:set>
                                      <p:cBhvr>
                                        <p:cTn id="17" dur="1" fill="hold">
                                          <p:stCondLst>
                                            <p:cond delay="0"/>
                                          </p:stCondLst>
                                        </p:cTn>
                                        <p:tgtEl>
                                          <p:spTgt spid="15364"/>
                                        </p:tgtEl>
                                        <p:attrNameLst>
                                          <p:attrName>style.visibility</p:attrName>
                                        </p:attrNameLst>
                                      </p:cBhvr>
                                      <p:to>
                                        <p:strVal val="visible"/>
                                      </p:to>
                                    </p:set>
                                    <p:anim calcmode="lin" valueType="num">
                                      <p:cBhvr additive="base">
                                        <p:cTn id="18" dur="500" fill="hold"/>
                                        <p:tgtEl>
                                          <p:spTgt spid="15364"/>
                                        </p:tgtEl>
                                        <p:attrNameLst>
                                          <p:attrName>ppt_x</p:attrName>
                                        </p:attrNameLst>
                                      </p:cBhvr>
                                      <p:tavLst>
                                        <p:tav tm="0">
                                          <p:val>
                                            <p:strVal val="0-#ppt_w/2"/>
                                          </p:val>
                                        </p:tav>
                                        <p:tav tm="100000">
                                          <p:val>
                                            <p:strVal val="#ppt_x"/>
                                          </p:val>
                                        </p:tav>
                                      </p:tavLst>
                                    </p:anim>
                                    <p:anim calcmode="lin" valueType="num">
                                      <p:cBhvr additive="base">
                                        <p:cTn id="19" dur="500" fill="hold"/>
                                        <p:tgtEl>
                                          <p:spTgt spid="1536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utoUpdateAnimBg="0"/>
      <p:bldP spid="1536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90600" y="381000"/>
            <a:ext cx="7772400" cy="1143000"/>
          </a:xfrm>
        </p:spPr>
        <p:txBody>
          <a:bodyPr/>
          <a:lstStyle/>
          <a:p>
            <a:pPr algn="ctr"/>
            <a:r>
              <a:rPr kumimoji="0" lang="en-US" sz="3600" b="1" u="sng" smtClean="0">
                <a:solidFill>
                  <a:schemeClr val="tx1"/>
                </a:solidFill>
              </a:rPr>
              <a:t/>
            </a:r>
            <a:br>
              <a:rPr kumimoji="0" lang="en-US" sz="3600" b="1" u="sng" smtClean="0">
                <a:solidFill>
                  <a:schemeClr val="tx1"/>
                </a:solidFill>
              </a:rPr>
            </a:br>
            <a:r>
              <a:rPr kumimoji="0" lang="en-US" sz="3600" b="1" u="sng" smtClean="0">
                <a:solidFill>
                  <a:schemeClr val="tx1"/>
                </a:solidFill>
              </a:rPr>
              <a:t>DISSECTING STEGANOGRAPHY</a:t>
            </a:r>
            <a:r>
              <a:rPr kumimoji="0" lang="en-US" sz="3600" smtClean="0">
                <a:solidFill>
                  <a:schemeClr val="tx1"/>
                </a:solidFill>
              </a:rPr>
              <a:t/>
            </a:r>
            <a:br>
              <a:rPr kumimoji="0" lang="en-US" sz="3600" smtClean="0">
                <a:solidFill>
                  <a:schemeClr val="tx1"/>
                </a:solidFill>
              </a:rPr>
            </a:br>
            <a:endParaRPr kumimoji="0" lang="en-US" smtClean="0">
              <a:solidFill>
                <a:schemeClr val="tx1"/>
              </a:solidFill>
            </a:endParaRPr>
          </a:p>
        </p:txBody>
      </p:sp>
      <p:sp>
        <p:nvSpPr>
          <p:cNvPr id="16387" name="Text Box 3"/>
          <p:cNvSpPr txBox="1">
            <a:spLocks noChangeArrowheads="1"/>
          </p:cNvSpPr>
          <p:nvPr/>
        </p:nvSpPr>
        <p:spPr bwMode="auto">
          <a:xfrm>
            <a:off x="990600" y="1905000"/>
            <a:ext cx="7696200" cy="4554538"/>
          </a:xfrm>
          <a:prstGeom prst="rect">
            <a:avLst/>
          </a:prstGeom>
          <a:noFill/>
          <a:ln w="9525">
            <a:noFill/>
            <a:miter lim="800000"/>
            <a:headEnd/>
            <a:tailEnd/>
          </a:ln>
        </p:spPr>
        <p:txBody>
          <a:bodyPr>
            <a:spAutoFit/>
          </a:bodyPr>
          <a:lstStyle/>
          <a:p>
            <a:pPr algn="l">
              <a:buFont typeface="Wingdings" pitchFamily="2" charset="2"/>
              <a:buChar char="q"/>
            </a:pPr>
            <a:r>
              <a:rPr kumimoji="0" lang="en-US" sz="2000" b="1">
                <a:solidFill>
                  <a:srgbClr val="000000"/>
                </a:solidFill>
              </a:rPr>
              <a:t>Steganography is a term used for hiding messages within an image. Any color pixel is made of a combination of red –green-blue mode(RGB) wherein each RGB component consist of 8 bits. If letters in ASCII are to be represented within the color pixels, the rightmost digit, called the least significant bit (LSB), can be altered. </a:t>
            </a:r>
          </a:p>
          <a:p>
            <a:pPr algn="l">
              <a:buFont typeface="Wingdings" pitchFamily="2" charset="2"/>
              <a:buChar char="q"/>
            </a:pPr>
            <a:r>
              <a:rPr kumimoji="0" lang="en-US" sz="2000" b="1">
                <a:solidFill>
                  <a:srgbClr val="000000"/>
                </a:solidFill>
              </a:rPr>
              <a:t>Any variation in the value of this bit leads to very minimal variation in color. If we have to hide the word ‘digit’ in the image, we take the LSB of every color and hide each bit of the word in its RGB combination. </a:t>
            </a:r>
          </a:p>
          <a:p>
            <a:pPr algn="l">
              <a:buFont typeface="Wingdings" pitchFamily="2" charset="2"/>
              <a:buChar char="q"/>
            </a:pPr>
            <a:r>
              <a:rPr kumimoji="0" lang="en-US" sz="2000" b="1">
                <a:solidFill>
                  <a:srgbClr val="000000"/>
                </a:solidFill>
              </a:rPr>
              <a:t>To insert the letter ‘D’ we modify three color pixels with three bits in each color pixel, we utilize 14 color pixels to hide the entire word with only 1 bit in the 14th pixel.</a:t>
            </a:r>
          </a:p>
          <a:p>
            <a:pPr algn="l"/>
            <a:r>
              <a:rPr kumimoji="0" lang="en-US" sz="2000" b="1">
                <a:solidFill>
                  <a:srgbClr val="000000"/>
                </a:solidFill>
              </a:rPr>
              <a:t>CONTD…………..</a:t>
            </a:r>
            <a:endParaRPr kumimoji="0" lang="en-US" sz="2000" b="1"/>
          </a:p>
          <a:p>
            <a:pPr algn="l">
              <a:spcBef>
                <a:spcPct val="50000"/>
              </a:spcBef>
            </a:pPr>
            <a:endParaRPr kumimoji="0" 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checkerboard(across)">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randombar(horizontal)">
                                      <p:cBhvr>
                                        <p:cTn id="12"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rot="5341265">
            <a:off x="3197225" y="1374775"/>
            <a:ext cx="1028700" cy="10223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747474"/>
          </a:solidFill>
          <a:ln w="9525">
            <a:solidFill>
              <a:srgbClr val="000000"/>
            </a:solidFill>
            <a:miter lim="800000"/>
            <a:headEnd/>
            <a:tailEnd/>
          </a:ln>
        </p:spPr>
        <p:txBody>
          <a:bodyPr/>
          <a:lstStyle/>
          <a:p>
            <a:endParaRPr lang="en-US"/>
          </a:p>
        </p:txBody>
      </p:sp>
      <p:sp>
        <p:nvSpPr>
          <p:cNvPr id="17412" name="Text Box 4"/>
          <p:cNvSpPr txBox="1">
            <a:spLocks noChangeArrowheads="1"/>
          </p:cNvSpPr>
          <p:nvPr/>
        </p:nvSpPr>
        <p:spPr bwMode="auto">
          <a:xfrm>
            <a:off x="990600" y="2487613"/>
            <a:ext cx="7467600" cy="4370387"/>
          </a:xfrm>
          <a:prstGeom prst="rect">
            <a:avLst/>
          </a:prstGeom>
          <a:noFill/>
          <a:ln w="9525">
            <a:noFill/>
            <a:miter lim="800000"/>
            <a:headEnd/>
            <a:tailEnd/>
          </a:ln>
        </p:spPr>
        <p:txBody>
          <a:bodyPr>
            <a:spAutoFit/>
          </a:bodyPr>
          <a:lstStyle/>
          <a:p>
            <a:pPr algn="l"/>
            <a:r>
              <a:rPr kumimoji="0" lang="en-US" sz="1600" b="1">
                <a:solidFill>
                  <a:srgbClr val="FF0000"/>
                </a:solidFill>
              </a:rPr>
              <a:t>0</a:t>
            </a:r>
            <a:r>
              <a:rPr kumimoji="0" lang="en-US" sz="1600" b="1"/>
              <a:t>000000</a:t>
            </a:r>
            <a:r>
              <a:rPr kumimoji="0" lang="en-US" sz="1600" b="1">
                <a:solidFill>
                  <a:srgbClr val="008000"/>
                </a:solidFill>
              </a:rPr>
              <a:t>0 	</a:t>
            </a:r>
            <a:r>
              <a:rPr kumimoji="0" lang="en-US" sz="1600" b="1">
                <a:solidFill>
                  <a:srgbClr val="FF0000"/>
                </a:solidFill>
              </a:rPr>
              <a:t>1</a:t>
            </a:r>
            <a:r>
              <a:rPr kumimoji="0" lang="en-US" sz="1600" b="1"/>
              <a:t>111111</a:t>
            </a:r>
            <a:r>
              <a:rPr kumimoji="0" lang="en-US" sz="1600" b="1">
                <a:solidFill>
                  <a:srgbClr val="008000"/>
                </a:solidFill>
              </a:rPr>
              <a:t>1          </a:t>
            </a:r>
            <a:r>
              <a:rPr kumimoji="0" lang="en-US" sz="1600" b="1">
                <a:solidFill>
                  <a:srgbClr val="FF0000"/>
                </a:solidFill>
              </a:rPr>
              <a:t>1</a:t>
            </a:r>
            <a:r>
              <a:rPr kumimoji="0" lang="en-US" sz="1600" b="1"/>
              <a:t>010101</a:t>
            </a:r>
            <a:r>
              <a:rPr kumimoji="0" lang="en-US" sz="1600" b="1">
                <a:solidFill>
                  <a:srgbClr val="008000"/>
                </a:solidFill>
              </a:rPr>
              <a:t>0                 </a:t>
            </a:r>
            <a:r>
              <a:rPr kumimoji="0" lang="en-US" sz="1600" b="1" u="sng"/>
              <a:t>ASCII CHARACTER CODE</a:t>
            </a:r>
          </a:p>
          <a:p>
            <a:pPr algn="l"/>
            <a:r>
              <a:rPr kumimoji="0" lang="en-US" sz="1600" b="1"/>
              <a:t> </a:t>
            </a:r>
          </a:p>
          <a:p>
            <a:pPr algn="l"/>
            <a:r>
              <a:rPr kumimoji="0" lang="en-US" sz="1600" b="1"/>
              <a:t>  </a:t>
            </a:r>
            <a:r>
              <a:rPr kumimoji="0" lang="en-US" sz="1600" b="1">
                <a:solidFill>
                  <a:srgbClr val="FF0000"/>
                </a:solidFill>
              </a:rPr>
              <a:t>0</a:t>
            </a:r>
            <a:r>
              <a:rPr kumimoji="0" lang="en-US" sz="1600" b="1"/>
              <a:t>101010</a:t>
            </a:r>
            <a:r>
              <a:rPr kumimoji="0" lang="en-US" sz="1600" b="1">
                <a:solidFill>
                  <a:srgbClr val="008000"/>
                </a:solidFill>
              </a:rPr>
              <a:t>0	 </a:t>
            </a:r>
            <a:r>
              <a:rPr kumimoji="0" lang="en-US" sz="1600" b="1">
                <a:solidFill>
                  <a:srgbClr val="FF0000"/>
                </a:solidFill>
              </a:rPr>
              <a:t>0</a:t>
            </a:r>
            <a:r>
              <a:rPr kumimoji="0" lang="en-US" sz="1600" b="1"/>
              <a:t>101010</a:t>
            </a:r>
            <a:r>
              <a:rPr kumimoji="0" lang="en-US" sz="1600" b="1">
                <a:solidFill>
                  <a:srgbClr val="008000"/>
                </a:solidFill>
              </a:rPr>
              <a:t>0         </a:t>
            </a:r>
            <a:r>
              <a:rPr kumimoji="0" lang="en-US" sz="1600" b="1">
                <a:solidFill>
                  <a:srgbClr val="FF0000"/>
                </a:solidFill>
              </a:rPr>
              <a:t>1</a:t>
            </a:r>
            <a:r>
              <a:rPr kumimoji="0" lang="en-US" sz="1600" b="1"/>
              <a:t>010101</a:t>
            </a:r>
            <a:r>
              <a:rPr kumimoji="0" lang="en-US" sz="1600" b="1">
                <a:solidFill>
                  <a:srgbClr val="008000"/>
                </a:solidFill>
              </a:rPr>
              <a:t>0                   </a:t>
            </a:r>
          </a:p>
          <a:p>
            <a:pPr lvl="2" algn="l"/>
            <a:r>
              <a:rPr kumimoji="0" lang="en-US" sz="1600" b="1"/>
              <a:t>D-01000100</a:t>
            </a:r>
            <a:endParaRPr kumimoji="0" lang="en-US" sz="1600" b="1">
              <a:solidFill>
                <a:srgbClr val="008000"/>
              </a:solidFill>
            </a:endParaRPr>
          </a:p>
          <a:p>
            <a:pPr algn="l"/>
            <a:r>
              <a:rPr kumimoji="0" lang="en-US" sz="1600" b="1">
                <a:solidFill>
                  <a:srgbClr val="008000"/>
                </a:solidFill>
              </a:rPr>
              <a:t>  </a:t>
            </a:r>
            <a:r>
              <a:rPr kumimoji="0" lang="en-US" sz="1600" b="1">
                <a:solidFill>
                  <a:srgbClr val="FF0000"/>
                </a:solidFill>
              </a:rPr>
              <a:t>0</a:t>
            </a:r>
            <a:r>
              <a:rPr kumimoji="0" lang="en-US" sz="1600" b="1"/>
              <a:t>101010</a:t>
            </a:r>
            <a:r>
              <a:rPr kumimoji="0" lang="en-US" sz="1600" b="1">
                <a:solidFill>
                  <a:srgbClr val="008000"/>
                </a:solidFill>
              </a:rPr>
              <a:t>0	 </a:t>
            </a:r>
            <a:r>
              <a:rPr kumimoji="0" lang="en-US" sz="1600" b="1">
                <a:solidFill>
                  <a:srgbClr val="FF0000"/>
                </a:solidFill>
              </a:rPr>
              <a:t>0</a:t>
            </a:r>
            <a:r>
              <a:rPr kumimoji="0" lang="en-US" sz="1600" b="1"/>
              <a:t>101010</a:t>
            </a:r>
            <a:r>
              <a:rPr kumimoji="0" lang="en-US" sz="1600" b="1">
                <a:solidFill>
                  <a:srgbClr val="008000"/>
                </a:solidFill>
              </a:rPr>
              <a:t>0</a:t>
            </a:r>
            <a:r>
              <a:rPr kumimoji="0" lang="en-US" sz="1600" b="1"/>
              <a:t>      				I-01101001</a:t>
            </a:r>
          </a:p>
          <a:p>
            <a:pPr lvl="2" algn="l"/>
            <a:r>
              <a:rPr kumimoji="0" lang="en-US" sz="1600" b="1"/>
              <a:t>     			G-01100111</a:t>
            </a:r>
          </a:p>
          <a:p>
            <a:pPr lvl="2" algn="l"/>
            <a:r>
              <a:rPr kumimoji="0" lang="en-US" sz="1600" b="1"/>
              <a:t>I-01101001</a:t>
            </a:r>
          </a:p>
          <a:p>
            <a:pPr algn="l"/>
            <a:r>
              <a:rPr kumimoji="0" lang="en-US" sz="1600" b="1"/>
              <a:t>T-01110100</a:t>
            </a:r>
          </a:p>
          <a:p>
            <a:pPr algn="l"/>
            <a:endParaRPr kumimoji="0" lang="en-US" sz="1600" b="1">
              <a:solidFill>
                <a:srgbClr val="008000"/>
              </a:solidFill>
            </a:endParaRPr>
          </a:p>
          <a:p>
            <a:pPr algn="l"/>
            <a:r>
              <a:rPr kumimoji="0" lang="en-US" sz="1600" b="1"/>
              <a:t>MSB	</a:t>
            </a:r>
            <a:endParaRPr kumimoji="0" lang="en-US" sz="1600" b="1">
              <a:solidFill>
                <a:srgbClr val="008000"/>
              </a:solidFill>
            </a:endParaRPr>
          </a:p>
          <a:p>
            <a:pPr algn="l"/>
            <a:endParaRPr kumimoji="0" lang="en-US" sz="1600" b="1">
              <a:solidFill>
                <a:srgbClr val="008000"/>
              </a:solidFill>
            </a:endParaRPr>
          </a:p>
          <a:p>
            <a:pPr algn="l"/>
            <a:r>
              <a:rPr kumimoji="0" lang="en-US" sz="1600" b="1"/>
              <a:t>			</a:t>
            </a:r>
          </a:p>
          <a:p>
            <a:pPr algn="l"/>
            <a:endParaRPr kumimoji="0" lang="en-US" sz="1600" b="1" u="sng"/>
          </a:p>
          <a:p>
            <a:pPr algn="l"/>
            <a:endParaRPr kumimoji="0" lang="en-US" sz="1600" b="1" u="sng"/>
          </a:p>
          <a:p>
            <a:r>
              <a:rPr kumimoji="0" lang="en-US" sz="1600" b="1" u="sng"/>
              <a:t>AMOUNT OF DATA STORED INSIDE A PICTURE</a:t>
            </a:r>
          </a:p>
          <a:p>
            <a:pPr algn="l">
              <a:spcBef>
                <a:spcPct val="50000"/>
              </a:spcBef>
            </a:pPr>
            <a:endParaRPr kumimoji="0" lang="en-US" sz="1600"/>
          </a:p>
        </p:txBody>
      </p:sp>
      <p:pic>
        <p:nvPicPr>
          <p:cNvPr id="17413" name="Picture 5" descr="Radiance"/>
          <p:cNvPicPr>
            <a:picLocks noChangeAspect="1" noChangeArrowheads="1"/>
          </p:cNvPicPr>
          <p:nvPr/>
        </p:nvPicPr>
        <p:blipFill>
          <a:blip r:embed="rId2" cstate="print"/>
          <a:srcRect/>
          <a:stretch>
            <a:fillRect/>
          </a:stretch>
        </p:blipFill>
        <p:spPr bwMode="auto">
          <a:xfrm>
            <a:off x="990600" y="762000"/>
            <a:ext cx="2095500" cy="1752600"/>
          </a:xfrm>
          <a:prstGeom prst="rect">
            <a:avLst/>
          </a:prstGeom>
          <a:noFill/>
          <a:ln w="9525">
            <a:noFill/>
            <a:miter lim="800000"/>
            <a:headEnd/>
            <a:tailEnd/>
          </a:ln>
        </p:spPr>
      </p:pic>
      <p:sp>
        <p:nvSpPr>
          <p:cNvPr id="11269" name="Rectangle 4"/>
          <p:cNvSpPr>
            <a:spLocks noChangeArrowheads="1"/>
          </p:cNvSpPr>
          <p:nvPr/>
        </p:nvSpPr>
        <p:spPr bwMode="auto">
          <a:xfrm>
            <a:off x="914400" y="0"/>
            <a:ext cx="7543800" cy="1200150"/>
          </a:xfrm>
          <a:prstGeom prst="rect">
            <a:avLst/>
          </a:prstGeom>
          <a:noFill/>
          <a:ln w="9525">
            <a:noFill/>
            <a:miter lim="800000"/>
            <a:headEnd/>
            <a:tailEnd/>
          </a:ln>
        </p:spPr>
        <p:txBody>
          <a:bodyPr>
            <a:spAutoFit/>
          </a:bodyPr>
          <a:lstStyle/>
          <a:p>
            <a:r>
              <a:rPr kumimoji="0" lang="en-US" b="1" u="sng"/>
              <a:t/>
            </a:r>
            <a:br>
              <a:rPr kumimoji="0" lang="en-US" b="1" u="sng"/>
            </a:br>
            <a:r>
              <a:rPr kumimoji="0" lang="en-US" b="1" u="sng"/>
              <a:t>DISSECTING STEGANOGRAPHY……..</a:t>
            </a:r>
            <a:r>
              <a:rPr kumimoji="0" lang="en-US"/>
              <a:t/>
            </a:r>
            <a:br>
              <a:rPr kumimoji="0" lang="en-US"/>
            </a:b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linds(horizontal)">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7412"/>
                                        </p:tgtEl>
                                        <p:attrNameLst>
                                          <p:attrName>style.visibility</p:attrName>
                                        </p:attrNameLst>
                                      </p:cBhvr>
                                      <p:to>
                                        <p:strVal val="visible"/>
                                      </p:to>
                                    </p:set>
                                    <p:anim calcmode="lin" valueType="num">
                                      <p:cBhvr>
                                        <p:cTn id="12" dur="1000" fill="hold"/>
                                        <p:tgtEl>
                                          <p:spTgt spid="17412"/>
                                        </p:tgtEl>
                                        <p:attrNameLst>
                                          <p:attrName>ppt_w</p:attrName>
                                        </p:attrNameLst>
                                      </p:cBhvr>
                                      <p:tavLst>
                                        <p:tav tm="0">
                                          <p:val>
                                            <p:fltVal val="0"/>
                                          </p:val>
                                        </p:tav>
                                        <p:tav tm="100000">
                                          <p:val>
                                            <p:strVal val="#ppt_w"/>
                                          </p:val>
                                        </p:tav>
                                      </p:tavLst>
                                    </p:anim>
                                    <p:anim calcmode="lin" valueType="num">
                                      <p:cBhvr>
                                        <p:cTn id="13" dur="1000" fill="hold"/>
                                        <p:tgtEl>
                                          <p:spTgt spid="17412"/>
                                        </p:tgtEl>
                                        <p:attrNameLst>
                                          <p:attrName>ppt_h</p:attrName>
                                        </p:attrNameLst>
                                      </p:cBhvr>
                                      <p:tavLst>
                                        <p:tav tm="0">
                                          <p:val>
                                            <p:fltVal val="0"/>
                                          </p:val>
                                        </p:tav>
                                        <p:tav tm="100000">
                                          <p:val>
                                            <p:strVal val="#ppt_h"/>
                                          </p:val>
                                        </p:tav>
                                      </p:tavLst>
                                    </p:anim>
                                    <p:anim calcmode="lin" valueType="num">
                                      <p:cBhvr>
                                        <p:cTn id="14" dur="1000" fill="hold"/>
                                        <p:tgtEl>
                                          <p:spTgt spid="1741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74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15" presetClass="entr" presetSubtype="0" fill="hold" nodeType="clickEffect">
                                  <p:stCondLst>
                                    <p:cond delay="0"/>
                                  </p:stCondLst>
                                  <p:childTnLst>
                                    <p:set>
                                      <p:cBhvr>
                                        <p:cTn id="19" dur="1" fill="hold">
                                          <p:stCondLst>
                                            <p:cond delay="0"/>
                                          </p:stCondLst>
                                        </p:cTn>
                                        <p:tgtEl>
                                          <p:spTgt spid="17413"/>
                                        </p:tgtEl>
                                        <p:attrNameLst>
                                          <p:attrName>style.visibility</p:attrName>
                                        </p:attrNameLst>
                                      </p:cBhvr>
                                      <p:to>
                                        <p:strVal val="visible"/>
                                      </p:to>
                                    </p:set>
                                    <p:anim calcmode="lin" valueType="num">
                                      <p:cBhvr>
                                        <p:cTn id="20" dur="1000" fill="hold"/>
                                        <p:tgtEl>
                                          <p:spTgt spid="17413"/>
                                        </p:tgtEl>
                                        <p:attrNameLst>
                                          <p:attrName>ppt_w</p:attrName>
                                        </p:attrNameLst>
                                      </p:cBhvr>
                                      <p:tavLst>
                                        <p:tav tm="0">
                                          <p:val>
                                            <p:fltVal val="0"/>
                                          </p:val>
                                        </p:tav>
                                        <p:tav tm="100000">
                                          <p:val>
                                            <p:strVal val="#ppt_w"/>
                                          </p:val>
                                        </p:tav>
                                      </p:tavLst>
                                    </p:anim>
                                    <p:anim calcmode="lin" valueType="num">
                                      <p:cBhvr>
                                        <p:cTn id="21" dur="1000" fill="hold"/>
                                        <p:tgtEl>
                                          <p:spTgt spid="17413"/>
                                        </p:tgtEl>
                                        <p:attrNameLst>
                                          <p:attrName>ppt_h</p:attrName>
                                        </p:attrNameLst>
                                      </p:cBhvr>
                                      <p:tavLst>
                                        <p:tav tm="0">
                                          <p:val>
                                            <p:fltVal val="0"/>
                                          </p:val>
                                        </p:tav>
                                        <p:tav tm="100000">
                                          <p:val>
                                            <p:strVal val="#ppt_h"/>
                                          </p:val>
                                        </p:tav>
                                      </p:tavLst>
                                    </p:anim>
                                    <p:anim calcmode="lin" valueType="num">
                                      <p:cBhvr>
                                        <p:cTn id="22" dur="1000" fill="hold"/>
                                        <p:tgtEl>
                                          <p:spTgt spid="17413"/>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1741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2" grpId="0" autoUpdateAnimBg="0"/>
    </p:bldLst>
  </p:timing>
</p:sld>
</file>

<file path=ppt/theme/theme1.xml><?xml version="1.0" encoding="utf-8"?>
<a:theme xmlns:a="http://schemas.openxmlformats.org/drawingml/2006/main" name="Notebook">
  <a:themeElements>
    <a:clrScheme name="Notebook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Notebook 2">
        <a:dk1>
          <a:srgbClr val="402000"/>
        </a:dk1>
        <a:lt1>
          <a:srgbClr val="FFFFFF"/>
        </a:lt1>
        <a:dk2>
          <a:srgbClr val="996633"/>
        </a:dk2>
        <a:lt2>
          <a:srgbClr val="A08366"/>
        </a:lt2>
        <a:accent1>
          <a:srgbClr val="CE9964"/>
        </a:accent1>
        <a:accent2>
          <a:srgbClr val="CD3333"/>
        </a:accent2>
        <a:accent3>
          <a:srgbClr val="FFFFFF"/>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tebook 4">
        <a:dk1>
          <a:srgbClr val="1C1C1C"/>
        </a:dk1>
        <a:lt1>
          <a:srgbClr val="FFFFFF"/>
        </a:lt1>
        <a:dk2>
          <a:srgbClr val="000066"/>
        </a:dk2>
        <a:lt2>
          <a:srgbClr val="666699"/>
        </a:lt2>
        <a:accent1>
          <a:srgbClr val="FF5050"/>
        </a:accent1>
        <a:accent2>
          <a:srgbClr val="009999"/>
        </a:accent2>
        <a:accent3>
          <a:srgbClr val="FFFFFF"/>
        </a:accent3>
        <a:accent4>
          <a:srgbClr val="161616"/>
        </a:accent4>
        <a:accent5>
          <a:srgbClr val="FFB3B3"/>
        </a:accent5>
        <a:accent6>
          <a:srgbClr val="008A8A"/>
        </a:accent6>
        <a:hlink>
          <a:srgbClr val="3366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156</TotalTime>
  <Words>1220</Words>
  <Application>Microsoft Office PowerPoint</Application>
  <PresentationFormat>On-screen Show (4:3)</PresentationFormat>
  <Paragraphs>103</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Times New Roman</vt:lpstr>
      <vt:lpstr>Arial</vt:lpstr>
      <vt:lpstr>Monotype Sorts</vt:lpstr>
      <vt:lpstr>Verdana</vt:lpstr>
      <vt:lpstr>Tahoma</vt:lpstr>
      <vt:lpstr>Wingdings</vt:lpstr>
      <vt:lpstr>Notebook</vt:lpstr>
      <vt:lpstr>Slide 1</vt:lpstr>
      <vt:lpstr>Content</vt:lpstr>
      <vt:lpstr>  WHAT IS STEGANOGRAPHY</vt:lpstr>
      <vt:lpstr> STEGANOGRAPHY VS CRYPTOGRAPHY </vt:lpstr>
      <vt:lpstr>EVOLUTION OF STEGANOGRAPHY</vt:lpstr>
      <vt:lpstr>TYPES OF STEGANOGRAPHY</vt:lpstr>
      <vt:lpstr>AN EXAMPLE</vt:lpstr>
      <vt:lpstr> DISSECTING STEGANOGRAPHY </vt:lpstr>
      <vt:lpstr>Slide 9</vt:lpstr>
      <vt:lpstr>Slide 10</vt:lpstr>
      <vt:lpstr>STEPS FOR HIDING AN IMAGE USING STEGANOGRAPHY </vt:lpstr>
      <vt:lpstr>DIGITAL WATERMARKING </vt:lpstr>
      <vt:lpstr>Types of digital watermarking</vt:lpstr>
      <vt:lpstr>WHAT IS “STEGANALYSIS”</vt:lpstr>
      <vt:lpstr>SOME OUTSTANDING FACTS </vt:lpstr>
      <vt:lpstr>ADVANTAGES OF STEGANOGRAPHY </vt:lpstr>
      <vt:lpstr>DISADVANTAGE OF STEGANOGRAPHY </vt:lpstr>
      <vt:lpstr>Slide 18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dc:title>
  <dc:creator>Rajat</dc:creator>
  <cp:lastModifiedBy>Sumit Thakur</cp:lastModifiedBy>
  <cp:revision>33</cp:revision>
  <dcterms:created xsi:type="dcterms:W3CDTF">2002-01-11T23:40:30Z</dcterms:created>
  <dcterms:modified xsi:type="dcterms:W3CDTF">2015-01-18T15:57:51Z</dcterms:modified>
</cp:coreProperties>
</file>