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2" r:id="rId13"/>
    <p:sldId id="273" r:id="rId14"/>
    <p:sldId id="274" r:id="rId15"/>
    <p:sldId id="275" r:id="rId16"/>
    <p:sldId id="276" r:id="rId17"/>
    <p:sldId id="287" r:id="rId18"/>
    <p:sldId id="268" r:id="rId19"/>
    <p:sldId id="269" r:id="rId20"/>
    <p:sldId id="270" r:id="rId21"/>
    <p:sldId id="277" r:id="rId22"/>
    <p:sldId id="278" r:id="rId23"/>
    <p:sldId id="279" r:id="rId24"/>
    <p:sldId id="280" r:id="rId25"/>
    <p:sldId id="281" r:id="rId26"/>
    <p:sldId id="282" r:id="rId27"/>
    <p:sldId id="283" r:id="rId28"/>
    <p:sldId id="284" r:id="rId29"/>
    <p:sldId id="285" r:id="rId30"/>
    <p:sldId id="286"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p:cViewPr>
        <p:scale>
          <a:sx n="90" d="100"/>
          <a:sy n="90" d="100"/>
        </p:scale>
        <p:origin x="-1402"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5623E-9FB1-4B19-A3D4-E0D48464CE4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500A2BB-C440-429E-851C-69177EE59E4F}">
      <dgm:prSet custT="1"/>
      <dgm:spPr>
        <a:solidFill>
          <a:srgbClr val="C00000"/>
        </a:solidFill>
      </dgm:spPr>
      <dgm:t>
        <a:bodyPr/>
        <a:lstStyle/>
        <a:p>
          <a:pPr rtl="0"/>
          <a:r>
            <a:rPr lang="en-US" sz="1600" b="1" dirty="0" smtClean="0"/>
            <a:t>Creativity</a:t>
          </a:r>
          <a:endParaRPr lang="en-US" sz="1600" b="1" dirty="0"/>
        </a:p>
      </dgm:t>
    </dgm:pt>
    <dgm:pt modelId="{0E351F73-8B7C-4D79-B776-3C8C7A6A4D05}" type="parTrans" cxnId="{B567C78F-8A24-499E-AD9D-533F28E7C90C}">
      <dgm:prSet/>
      <dgm:spPr/>
      <dgm:t>
        <a:bodyPr/>
        <a:lstStyle/>
        <a:p>
          <a:endParaRPr lang="en-US"/>
        </a:p>
      </dgm:t>
    </dgm:pt>
    <dgm:pt modelId="{4A515C1F-A9F2-48D1-A8E7-11EBAE9C54AB}" type="sibTrans" cxnId="{B567C78F-8A24-499E-AD9D-533F28E7C90C}">
      <dgm:prSet/>
      <dgm:spPr/>
      <dgm:t>
        <a:bodyPr/>
        <a:lstStyle/>
        <a:p>
          <a:endParaRPr lang="en-US"/>
        </a:p>
      </dgm:t>
    </dgm:pt>
    <dgm:pt modelId="{EF971753-AB02-4360-B4A3-34C081AF2722}">
      <dgm:prSet custT="1"/>
      <dgm:spPr>
        <a:solidFill>
          <a:srgbClr val="92D050"/>
        </a:solidFill>
      </dgm:spPr>
      <dgm:t>
        <a:bodyPr/>
        <a:lstStyle/>
        <a:p>
          <a:pPr rtl="0"/>
          <a:r>
            <a:rPr lang="en-US" sz="1600" b="1" dirty="0" smtClean="0"/>
            <a:t>Professionalism</a:t>
          </a:r>
          <a:endParaRPr lang="en-US" sz="1600" b="1" dirty="0"/>
        </a:p>
      </dgm:t>
    </dgm:pt>
    <dgm:pt modelId="{BD1C25EE-2FA4-4C71-8509-B94EEC909B3C}" type="parTrans" cxnId="{A1555166-C8C5-4DEA-B6BC-436B7A0CDE17}">
      <dgm:prSet/>
      <dgm:spPr/>
      <dgm:t>
        <a:bodyPr/>
        <a:lstStyle/>
        <a:p>
          <a:endParaRPr lang="en-US"/>
        </a:p>
      </dgm:t>
    </dgm:pt>
    <dgm:pt modelId="{381C2D6E-0265-457B-99F8-B5D5A04A5BA1}" type="sibTrans" cxnId="{A1555166-C8C5-4DEA-B6BC-436B7A0CDE17}">
      <dgm:prSet/>
      <dgm:spPr/>
      <dgm:t>
        <a:bodyPr/>
        <a:lstStyle/>
        <a:p>
          <a:endParaRPr lang="en-US"/>
        </a:p>
      </dgm:t>
    </dgm:pt>
    <dgm:pt modelId="{E7FC9F17-23D2-4A0C-AD22-132D8D1E82A8}">
      <dgm:prSet custT="1"/>
      <dgm:spPr>
        <a:solidFill>
          <a:srgbClr val="0070C0"/>
        </a:solidFill>
      </dgm:spPr>
      <dgm:t>
        <a:bodyPr/>
        <a:lstStyle/>
        <a:p>
          <a:pPr rtl="0"/>
          <a:r>
            <a:rPr lang="en-US" sz="1600" b="1" dirty="0" smtClean="0"/>
            <a:t>Risk-Taking</a:t>
          </a:r>
          <a:endParaRPr lang="en-US" sz="1600" b="1" dirty="0"/>
        </a:p>
      </dgm:t>
    </dgm:pt>
    <dgm:pt modelId="{E757648B-2C93-46D2-8DFD-9FCC2303C268}" type="parTrans" cxnId="{85FD4388-9577-4DAC-8805-BAC2483C0CB2}">
      <dgm:prSet/>
      <dgm:spPr/>
      <dgm:t>
        <a:bodyPr/>
        <a:lstStyle/>
        <a:p>
          <a:endParaRPr lang="en-US"/>
        </a:p>
      </dgm:t>
    </dgm:pt>
    <dgm:pt modelId="{29154DC6-3B4C-491C-96EF-6F21CE21CFF9}" type="sibTrans" cxnId="{85FD4388-9577-4DAC-8805-BAC2483C0CB2}">
      <dgm:prSet/>
      <dgm:spPr/>
      <dgm:t>
        <a:bodyPr/>
        <a:lstStyle/>
        <a:p>
          <a:endParaRPr lang="en-US"/>
        </a:p>
      </dgm:t>
    </dgm:pt>
    <dgm:pt modelId="{1A62F421-E29F-4DBE-B1FB-77E0F8AB1BC1}">
      <dgm:prSet custT="1"/>
      <dgm:spPr>
        <a:solidFill>
          <a:schemeClr val="accent2"/>
        </a:solidFill>
      </dgm:spPr>
      <dgm:t>
        <a:bodyPr/>
        <a:lstStyle/>
        <a:p>
          <a:pPr rtl="0"/>
          <a:r>
            <a:rPr lang="en-US" sz="1600" b="1" dirty="0" smtClean="0"/>
            <a:t>Passion</a:t>
          </a:r>
          <a:endParaRPr lang="en-US" sz="1600" b="1" dirty="0"/>
        </a:p>
      </dgm:t>
    </dgm:pt>
    <dgm:pt modelId="{6D274C8C-98B7-4976-9214-194B5C1A3522}" type="parTrans" cxnId="{43B2CCF2-D93B-41D1-B62B-EBE4B2B40D1D}">
      <dgm:prSet/>
      <dgm:spPr/>
      <dgm:t>
        <a:bodyPr/>
        <a:lstStyle/>
        <a:p>
          <a:endParaRPr lang="en-US"/>
        </a:p>
      </dgm:t>
    </dgm:pt>
    <dgm:pt modelId="{17E1904A-431A-41F9-88C5-D2F2D89C041A}" type="sibTrans" cxnId="{43B2CCF2-D93B-41D1-B62B-EBE4B2B40D1D}">
      <dgm:prSet/>
      <dgm:spPr/>
      <dgm:t>
        <a:bodyPr/>
        <a:lstStyle/>
        <a:p>
          <a:endParaRPr lang="en-US"/>
        </a:p>
      </dgm:t>
    </dgm:pt>
    <dgm:pt modelId="{51B6F3BA-7FFA-4C01-9B6B-81411DF37636}">
      <dgm:prSet custT="1"/>
      <dgm:spPr>
        <a:solidFill>
          <a:srgbClr val="00B0F0"/>
        </a:solidFill>
      </dgm:spPr>
      <dgm:t>
        <a:bodyPr/>
        <a:lstStyle/>
        <a:p>
          <a:pPr rtl="0"/>
          <a:r>
            <a:rPr lang="en-US" sz="1600" b="1" dirty="0" smtClean="0"/>
            <a:t>Planning</a:t>
          </a:r>
          <a:endParaRPr lang="en-US" sz="1600" b="1" dirty="0"/>
        </a:p>
      </dgm:t>
    </dgm:pt>
    <dgm:pt modelId="{1BB506CD-6530-4BE1-A8D1-B7D5941F7E58}" type="parTrans" cxnId="{585968D4-E7AC-4D43-B9F6-3633EBBEC577}">
      <dgm:prSet/>
      <dgm:spPr/>
      <dgm:t>
        <a:bodyPr/>
        <a:lstStyle/>
        <a:p>
          <a:endParaRPr lang="en-US"/>
        </a:p>
      </dgm:t>
    </dgm:pt>
    <dgm:pt modelId="{1DBE189D-EB70-4947-B7B4-3269F2E688AC}" type="sibTrans" cxnId="{585968D4-E7AC-4D43-B9F6-3633EBBEC577}">
      <dgm:prSet/>
      <dgm:spPr/>
      <dgm:t>
        <a:bodyPr/>
        <a:lstStyle/>
        <a:p>
          <a:endParaRPr lang="en-US"/>
        </a:p>
      </dgm:t>
    </dgm:pt>
    <dgm:pt modelId="{A7FEB006-78EC-464A-B44A-147B50056DAB}">
      <dgm:prSet custT="1"/>
      <dgm:spPr>
        <a:solidFill>
          <a:srgbClr val="FFFF00"/>
        </a:solidFill>
      </dgm:spPr>
      <dgm:t>
        <a:bodyPr/>
        <a:lstStyle/>
        <a:p>
          <a:pPr rtl="0"/>
          <a:r>
            <a:rPr lang="en-US" sz="1600" b="1" dirty="0" smtClean="0"/>
            <a:t>Knowledge</a:t>
          </a:r>
          <a:endParaRPr lang="en-US" sz="1600" b="1" dirty="0"/>
        </a:p>
      </dgm:t>
    </dgm:pt>
    <dgm:pt modelId="{C581C0B2-B4A8-4877-A9F2-1C18C8B005DE}" type="parTrans" cxnId="{43F4242A-CFDB-4D60-9E53-C88F47891636}">
      <dgm:prSet/>
      <dgm:spPr/>
      <dgm:t>
        <a:bodyPr/>
        <a:lstStyle/>
        <a:p>
          <a:endParaRPr lang="en-US"/>
        </a:p>
      </dgm:t>
    </dgm:pt>
    <dgm:pt modelId="{560F1985-428E-48CA-9762-59A25EC43A50}" type="sibTrans" cxnId="{43F4242A-CFDB-4D60-9E53-C88F47891636}">
      <dgm:prSet/>
      <dgm:spPr/>
      <dgm:t>
        <a:bodyPr/>
        <a:lstStyle/>
        <a:p>
          <a:endParaRPr lang="en-US"/>
        </a:p>
      </dgm:t>
    </dgm:pt>
    <dgm:pt modelId="{7AF0D851-CBAF-4D58-A378-4C5AF43005AC}">
      <dgm:prSet custT="1"/>
      <dgm:spPr>
        <a:solidFill>
          <a:schemeClr val="accent6">
            <a:lumMod val="75000"/>
          </a:schemeClr>
        </a:solidFill>
      </dgm:spPr>
      <dgm:t>
        <a:bodyPr/>
        <a:lstStyle/>
        <a:p>
          <a:pPr rtl="0"/>
          <a:r>
            <a:rPr lang="en-US" sz="1600" b="1" dirty="0" smtClean="0"/>
            <a:t>Social skills</a:t>
          </a:r>
          <a:endParaRPr lang="en-US" sz="1600" b="1" dirty="0"/>
        </a:p>
      </dgm:t>
    </dgm:pt>
    <dgm:pt modelId="{31517E9C-9D21-47E9-B2C1-07D6D8FF8395}" type="parTrans" cxnId="{CF98ACF7-8374-40A3-B8EC-64AA8FD84866}">
      <dgm:prSet/>
      <dgm:spPr/>
      <dgm:t>
        <a:bodyPr/>
        <a:lstStyle/>
        <a:p>
          <a:endParaRPr lang="en-US"/>
        </a:p>
      </dgm:t>
    </dgm:pt>
    <dgm:pt modelId="{90648A75-82F0-422A-8709-165EBEE60F46}" type="sibTrans" cxnId="{CF98ACF7-8374-40A3-B8EC-64AA8FD84866}">
      <dgm:prSet/>
      <dgm:spPr/>
      <dgm:t>
        <a:bodyPr/>
        <a:lstStyle/>
        <a:p>
          <a:endParaRPr lang="en-US"/>
        </a:p>
      </dgm:t>
    </dgm:pt>
    <dgm:pt modelId="{E44AA622-461B-4779-A780-7FE4F6E3BE15}">
      <dgm:prSet custT="1"/>
      <dgm:spPr>
        <a:solidFill>
          <a:srgbClr val="7030A0"/>
        </a:solidFill>
      </dgm:spPr>
      <dgm:t>
        <a:bodyPr/>
        <a:lstStyle/>
        <a:p>
          <a:pPr rtl="0"/>
          <a:r>
            <a:rPr lang="en-US" sz="1600" b="1" dirty="0" smtClean="0"/>
            <a:t>Open Mindedness towards learning, people and even failures</a:t>
          </a:r>
          <a:endParaRPr lang="en-US" sz="1600" b="1" dirty="0"/>
        </a:p>
      </dgm:t>
    </dgm:pt>
    <dgm:pt modelId="{C83F6094-73B4-4405-B0B1-4C2EC214C767}" type="parTrans" cxnId="{3F5F5AC7-4277-47C1-BB59-5A03AEC63AAE}">
      <dgm:prSet/>
      <dgm:spPr/>
      <dgm:t>
        <a:bodyPr/>
        <a:lstStyle/>
        <a:p>
          <a:endParaRPr lang="en-US"/>
        </a:p>
      </dgm:t>
    </dgm:pt>
    <dgm:pt modelId="{9EDDC7E3-23B4-4CFB-94A6-6B17B2A7953E}" type="sibTrans" cxnId="{3F5F5AC7-4277-47C1-BB59-5A03AEC63AAE}">
      <dgm:prSet/>
      <dgm:spPr/>
      <dgm:t>
        <a:bodyPr/>
        <a:lstStyle/>
        <a:p>
          <a:endParaRPr lang="en-US"/>
        </a:p>
      </dgm:t>
    </dgm:pt>
    <dgm:pt modelId="{62201ADD-21B8-41C8-9F43-2FCC78A15749}">
      <dgm:prSet custT="1"/>
      <dgm:spPr>
        <a:solidFill>
          <a:srgbClr val="FF0000"/>
        </a:solidFill>
      </dgm:spPr>
      <dgm:t>
        <a:bodyPr/>
        <a:lstStyle/>
        <a:p>
          <a:pPr rtl="0"/>
          <a:r>
            <a:rPr lang="en-US" sz="1600" b="1" dirty="0" smtClean="0"/>
            <a:t>Empathy</a:t>
          </a:r>
          <a:endParaRPr lang="en-US" sz="1600" b="1" dirty="0"/>
        </a:p>
      </dgm:t>
    </dgm:pt>
    <dgm:pt modelId="{6B34C05B-EA44-4465-A059-433DC741B86F}" type="parTrans" cxnId="{2DCC3D74-E476-40B2-ABE9-19CA41EFFB2B}">
      <dgm:prSet/>
      <dgm:spPr/>
      <dgm:t>
        <a:bodyPr/>
        <a:lstStyle/>
        <a:p>
          <a:endParaRPr lang="en-US"/>
        </a:p>
      </dgm:t>
    </dgm:pt>
    <dgm:pt modelId="{F2310EF5-0C76-49D5-82B9-D1E879F987B3}" type="sibTrans" cxnId="{2DCC3D74-E476-40B2-ABE9-19CA41EFFB2B}">
      <dgm:prSet/>
      <dgm:spPr/>
      <dgm:t>
        <a:bodyPr/>
        <a:lstStyle/>
        <a:p>
          <a:endParaRPr lang="en-US"/>
        </a:p>
      </dgm:t>
    </dgm:pt>
    <dgm:pt modelId="{FDEEFE0E-1B3C-4595-9D6C-93E5218FF902}">
      <dgm:prSet custT="1"/>
      <dgm:spPr>
        <a:solidFill>
          <a:schemeClr val="accent5">
            <a:lumMod val="50000"/>
          </a:schemeClr>
        </a:solidFill>
      </dgm:spPr>
      <dgm:t>
        <a:bodyPr/>
        <a:lstStyle/>
        <a:p>
          <a:pPr rtl="0"/>
          <a:r>
            <a:rPr lang="en-US" sz="1600" b="1" dirty="0" smtClean="0"/>
            <a:t>Customers is everything.</a:t>
          </a:r>
          <a:endParaRPr lang="en-US" sz="1600" b="1" dirty="0"/>
        </a:p>
      </dgm:t>
    </dgm:pt>
    <dgm:pt modelId="{76A6B0EB-C73A-4BE4-A05E-E9EA94733244}" type="parTrans" cxnId="{DC05CEB0-8563-428A-BF27-FC2148362FE9}">
      <dgm:prSet/>
      <dgm:spPr/>
      <dgm:t>
        <a:bodyPr/>
        <a:lstStyle/>
        <a:p>
          <a:endParaRPr lang="en-US"/>
        </a:p>
      </dgm:t>
    </dgm:pt>
    <dgm:pt modelId="{6087713F-ACAA-4C95-B23C-5F53C4C5F00B}" type="sibTrans" cxnId="{DC05CEB0-8563-428A-BF27-FC2148362FE9}">
      <dgm:prSet/>
      <dgm:spPr/>
      <dgm:t>
        <a:bodyPr/>
        <a:lstStyle/>
        <a:p>
          <a:endParaRPr lang="en-US"/>
        </a:p>
      </dgm:t>
    </dgm:pt>
    <dgm:pt modelId="{90D72854-63B4-40E7-8178-B74452117D12}" type="pres">
      <dgm:prSet presAssocID="{1365623E-9FB1-4B19-A3D4-E0D48464CE49}" presName="Name0" presStyleCnt="0">
        <dgm:presLayoutVars>
          <dgm:dir/>
          <dgm:animLvl val="lvl"/>
          <dgm:resizeHandles val="exact"/>
        </dgm:presLayoutVars>
      </dgm:prSet>
      <dgm:spPr/>
      <dgm:t>
        <a:bodyPr/>
        <a:lstStyle/>
        <a:p>
          <a:endParaRPr lang="en-US"/>
        </a:p>
      </dgm:t>
    </dgm:pt>
    <dgm:pt modelId="{11B45CC1-902E-4F80-BE29-26AC8C421443}" type="pres">
      <dgm:prSet presAssocID="{9500A2BB-C440-429E-851C-69177EE59E4F}" presName="linNode" presStyleCnt="0"/>
      <dgm:spPr/>
    </dgm:pt>
    <dgm:pt modelId="{1D11FA45-DA96-407B-9388-CB8692B52116}" type="pres">
      <dgm:prSet presAssocID="{9500A2BB-C440-429E-851C-69177EE59E4F}" presName="parentText" presStyleLbl="node1" presStyleIdx="0" presStyleCnt="10">
        <dgm:presLayoutVars>
          <dgm:chMax val="1"/>
          <dgm:bulletEnabled val="1"/>
        </dgm:presLayoutVars>
      </dgm:prSet>
      <dgm:spPr/>
      <dgm:t>
        <a:bodyPr/>
        <a:lstStyle/>
        <a:p>
          <a:endParaRPr lang="en-US"/>
        </a:p>
      </dgm:t>
    </dgm:pt>
    <dgm:pt modelId="{9B987FB4-3A7D-4BA0-996A-ECEE0F5AAC69}" type="pres">
      <dgm:prSet presAssocID="{4A515C1F-A9F2-48D1-A8E7-11EBAE9C54AB}" presName="sp" presStyleCnt="0"/>
      <dgm:spPr/>
    </dgm:pt>
    <dgm:pt modelId="{F4D5A4A2-29A8-4982-98A1-01BDB33275EB}" type="pres">
      <dgm:prSet presAssocID="{EF971753-AB02-4360-B4A3-34C081AF2722}" presName="linNode" presStyleCnt="0"/>
      <dgm:spPr/>
    </dgm:pt>
    <dgm:pt modelId="{05210B6E-7242-4F86-B26F-FFCF639E234F}" type="pres">
      <dgm:prSet presAssocID="{EF971753-AB02-4360-B4A3-34C081AF2722}" presName="parentText" presStyleLbl="node1" presStyleIdx="1" presStyleCnt="10">
        <dgm:presLayoutVars>
          <dgm:chMax val="1"/>
          <dgm:bulletEnabled val="1"/>
        </dgm:presLayoutVars>
      </dgm:prSet>
      <dgm:spPr/>
      <dgm:t>
        <a:bodyPr/>
        <a:lstStyle/>
        <a:p>
          <a:endParaRPr lang="en-US"/>
        </a:p>
      </dgm:t>
    </dgm:pt>
    <dgm:pt modelId="{B0A7E58D-E762-4426-8435-CDD875383344}" type="pres">
      <dgm:prSet presAssocID="{381C2D6E-0265-457B-99F8-B5D5A04A5BA1}" presName="sp" presStyleCnt="0"/>
      <dgm:spPr/>
    </dgm:pt>
    <dgm:pt modelId="{C42056B3-6948-41D6-8572-1575ECD58C22}" type="pres">
      <dgm:prSet presAssocID="{E7FC9F17-23D2-4A0C-AD22-132D8D1E82A8}" presName="linNode" presStyleCnt="0"/>
      <dgm:spPr/>
    </dgm:pt>
    <dgm:pt modelId="{A5AEEC0B-CCE4-4755-A3C8-40F174506091}" type="pres">
      <dgm:prSet presAssocID="{E7FC9F17-23D2-4A0C-AD22-132D8D1E82A8}" presName="parentText" presStyleLbl="node1" presStyleIdx="2" presStyleCnt="10">
        <dgm:presLayoutVars>
          <dgm:chMax val="1"/>
          <dgm:bulletEnabled val="1"/>
        </dgm:presLayoutVars>
      </dgm:prSet>
      <dgm:spPr/>
      <dgm:t>
        <a:bodyPr/>
        <a:lstStyle/>
        <a:p>
          <a:endParaRPr lang="en-US"/>
        </a:p>
      </dgm:t>
    </dgm:pt>
    <dgm:pt modelId="{DCF0B4ED-5F8F-496E-8D86-9933D2F6B4AA}" type="pres">
      <dgm:prSet presAssocID="{29154DC6-3B4C-491C-96EF-6F21CE21CFF9}" presName="sp" presStyleCnt="0"/>
      <dgm:spPr/>
    </dgm:pt>
    <dgm:pt modelId="{A0C73612-2F84-47F5-A974-F309437E95D8}" type="pres">
      <dgm:prSet presAssocID="{1A62F421-E29F-4DBE-B1FB-77E0F8AB1BC1}" presName="linNode" presStyleCnt="0"/>
      <dgm:spPr/>
    </dgm:pt>
    <dgm:pt modelId="{1F481331-30A2-44AC-BA69-66C80DD30335}" type="pres">
      <dgm:prSet presAssocID="{1A62F421-E29F-4DBE-B1FB-77E0F8AB1BC1}" presName="parentText" presStyleLbl="node1" presStyleIdx="3" presStyleCnt="10">
        <dgm:presLayoutVars>
          <dgm:chMax val="1"/>
          <dgm:bulletEnabled val="1"/>
        </dgm:presLayoutVars>
      </dgm:prSet>
      <dgm:spPr/>
      <dgm:t>
        <a:bodyPr/>
        <a:lstStyle/>
        <a:p>
          <a:endParaRPr lang="en-US"/>
        </a:p>
      </dgm:t>
    </dgm:pt>
    <dgm:pt modelId="{9BFDD344-E45F-4410-9F80-C8A0B4BDC9FE}" type="pres">
      <dgm:prSet presAssocID="{17E1904A-431A-41F9-88C5-D2F2D89C041A}" presName="sp" presStyleCnt="0"/>
      <dgm:spPr/>
    </dgm:pt>
    <dgm:pt modelId="{FA786ED0-12AE-4278-AB27-7C93E4AB52FF}" type="pres">
      <dgm:prSet presAssocID="{51B6F3BA-7FFA-4C01-9B6B-81411DF37636}" presName="linNode" presStyleCnt="0"/>
      <dgm:spPr/>
    </dgm:pt>
    <dgm:pt modelId="{2EDF6C9F-8AC7-49A1-AB95-5184AE413ECC}" type="pres">
      <dgm:prSet presAssocID="{51B6F3BA-7FFA-4C01-9B6B-81411DF37636}" presName="parentText" presStyleLbl="node1" presStyleIdx="4" presStyleCnt="10">
        <dgm:presLayoutVars>
          <dgm:chMax val="1"/>
          <dgm:bulletEnabled val="1"/>
        </dgm:presLayoutVars>
      </dgm:prSet>
      <dgm:spPr/>
      <dgm:t>
        <a:bodyPr/>
        <a:lstStyle/>
        <a:p>
          <a:endParaRPr lang="en-US"/>
        </a:p>
      </dgm:t>
    </dgm:pt>
    <dgm:pt modelId="{EF10F23E-C679-4502-8655-8D5D15D195B3}" type="pres">
      <dgm:prSet presAssocID="{1DBE189D-EB70-4947-B7B4-3269F2E688AC}" presName="sp" presStyleCnt="0"/>
      <dgm:spPr/>
    </dgm:pt>
    <dgm:pt modelId="{82FFD654-268A-454E-9128-CC74FF031B5B}" type="pres">
      <dgm:prSet presAssocID="{A7FEB006-78EC-464A-B44A-147B50056DAB}" presName="linNode" presStyleCnt="0"/>
      <dgm:spPr/>
    </dgm:pt>
    <dgm:pt modelId="{015E35AE-52CF-4332-9A89-28E37FDBBEE2}" type="pres">
      <dgm:prSet presAssocID="{A7FEB006-78EC-464A-B44A-147B50056DAB}" presName="parentText" presStyleLbl="node1" presStyleIdx="5" presStyleCnt="10">
        <dgm:presLayoutVars>
          <dgm:chMax val="1"/>
          <dgm:bulletEnabled val="1"/>
        </dgm:presLayoutVars>
      </dgm:prSet>
      <dgm:spPr/>
      <dgm:t>
        <a:bodyPr/>
        <a:lstStyle/>
        <a:p>
          <a:endParaRPr lang="en-US"/>
        </a:p>
      </dgm:t>
    </dgm:pt>
    <dgm:pt modelId="{3DB1E9DA-ACA0-42A1-B43C-F96C6D51DAF0}" type="pres">
      <dgm:prSet presAssocID="{560F1985-428E-48CA-9762-59A25EC43A50}" presName="sp" presStyleCnt="0"/>
      <dgm:spPr/>
    </dgm:pt>
    <dgm:pt modelId="{C9F72915-D057-4629-98EE-0551B34D430C}" type="pres">
      <dgm:prSet presAssocID="{7AF0D851-CBAF-4D58-A378-4C5AF43005AC}" presName="linNode" presStyleCnt="0"/>
      <dgm:spPr/>
    </dgm:pt>
    <dgm:pt modelId="{B101EE10-E44A-4B92-80EF-1436F9D7A7FB}" type="pres">
      <dgm:prSet presAssocID="{7AF0D851-CBAF-4D58-A378-4C5AF43005AC}" presName="parentText" presStyleLbl="node1" presStyleIdx="6" presStyleCnt="10">
        <dgm:presLayoutVars>
          <dgm:chMax val="1"/>
          <dgm:bulletEnabled val="1"/>
        </dgm:presLayoutVars>
      </dgm:prSet>
      <dgm:spPr/>
      <dgm:t>
        <a:bodyPr/>
        <a:lstStyle/>
        <a:p>
          <a:endParaRPr lang="en-US"/>
        </a:p>
      </dgm:t>
    </dgm:pt>
    <dgm:pt modelId="{FC187AA2-3259-464A-84C8-D4AB85AD3100}" type="pres">
      <dgm:prSet presAssocID="{90648A75-82F0-422A-8709-165EBEE60F46}" presName="sp" presStyleCnt="0"/>
      <dgm:spPr/>
    </dgm:pt>
    <dgm:pt modelId="{4506EF72-8AAA-4006-A39D-0E8D9C5C7E45}" type="pres">
      <dgm:prSet presAssocID="{E44AA622-461B-4779-A780-7FE4F6E3BE15}" presName="linNode" presStyleCnt="0"/>
      <dgm:spPr/>
    </dgm:pt>
    <dgm:pt modelId="{7F60C9CD-DD0B-4AB4-AAA8-E67689DB06DA}" type="pres">
      <dgm:prSet presAssocID="{E44AA622-461B-4779-A780-7FE4F6E3BE15}" presName="parentText" presStyleLbl="node1" presStyleIdx="7" presStyleCnt="10" custScaleY="145024">
        <dgm:presLayoutVars>
          <dgm:chMax val="1"/>
          <dgm:bulletEnabled val="1"/>
        </dgm:presLayoutVars>
      </dgm:prSet>
      <dgm:spPr/>
      <dgm:t>
        <a:bodyPr/>
        <a:lstStyle/>
        <a:p>
          <a:endParaRPr lang="en-US"/>
        </a:p>
      </dgm:t>
    </dgm:pt>
    <dgm:pt modelId="{3C0EE1F7-87BE-495A-95CC-5217EA1EC43D}" type="pres">
      <dgm:prSet presAssocID="{9EDDC7E3-23B4-4CFB-94A6-6B17B2A7953E}" presName="sp" presStyleCnt="0"/>
      <dgm:spPr/>
    </dgm:pt>
    <dgm:pt modelId="{60B93DD8-490A-4E90-A15C-40D06CE9811F}" type="pres">
      <dgm:prSet presAssocID="{62201ADD-21B8-41C8-9F43-2FCC78A15749}" presName="linNode" presStyleCnt="0"/>
      <dgm:spPr/>
    </dgm:pt>
    <dgm:pt modelId="{C428CFA8-48F2-46CB-8B51-DCA924498AC8}" type="pres">
      <dgm:prSet presAssocID="{62201ADD-21B8-41C8-9F43-2FCC78A15749}" presName="parentText" presStyleLbl="node1" presStyleIdx="8" presStyleCnt="10" custScaleX="99998" custScaleY="110298" custLinFactNeighborX="1132" custLinFactNeighborY="-6900">
        <dgm:presLayoutVars>
          <dgm:chMax val="1"/>
          <dgm:bulletEnabled val="1"/>
        </dgm:presLayoutVars>
      </dgm:prSet>
      <dgm:spPr/>
      <dgm:t>
        <a:bodyPr/>
        <a:lstStyle/>
        <a:p>
          <a:endParaRPr lang="en-US"/>
        </a:p>
      </dgm:t>
    </dgm:pt>
    <dgm:pt modelId="{172AED8A-E2B1-424A-9127-E1E4A1307630}" type="pres">
      <dgm:prSet presAssocID="{F2310EF5-0C76-49D5-82B9-D1E879F987B3}" presName="sp" presStyleCnt="0"/>
      <dgm:spPr/>
    </dgm:pt>
    <dgm:pt modelId="{3A4CAFAE-AF7B-4953-BFD2-00B5460D2C2B}" type="pres">
      <dgm:prSet presAssocID="{FDEEFE0E-1B3C-4595-9D6C-93E5218FF902}" presName="linNode" presStyleCnt="0"/>
      <dgm:spPr/>
    </dgm:pt>
    <dgm:pt modelId="{76BCB955-094E-4BD4-8D9F-7187FF9F77F2}" type="pres">
      <dgm:prSet presAssocID="{FDEEFE0E-1B3C-4595-9D6C-93E5218FF902}" presName="parentText" presStyleLbl="node1" presStyleIdx="9" presStyleCnt="10">
        <dgm:presLayoutVars>
          <dgm:chMax val="1"/>
          <dgm:bulletEnabled val="1"/>
        </dgm:presLayoutVars>
      </dgm:prSet>
      <dgm:spPr/>
      <dgm:t>
        <a:bodyPr/>
        <a:lstStyle/>
        <a:p>
          <a:endParaRPr lang="en-US"/>
        </a:p>
      </dgm:t>
    </dgm:pt>
  </dgm:ptLst>
  <dgm:cxnLst>
    <dgm:cxn modelId="{DC05CEB0-8563-428A-BF27-FC2148362FE9}" srcId="{1365623E-9FB1-4B19-A3D4-E0D48464CE49}" destId="{FDEEFE0E-1B3C-4595-9D6C-93E5218FF902}" srcOrd="9" destOrd="0" parTransId="{76A6B0EB-C73A-4BE4-A05E-E9EA94733244}" sibTransId="{6087713F-ACAA-4C95-B23C-5F53C4C5F00B}"/>
    <dgm:cxn modelId="{42E73FED-8AA5-45B7-B818-919C055DEB5E}" type="presOf" srcId="{1A62F421-E29F-4DBE-B1FB-77E0F8AB1BC1}" destId="{1F481331-30A2-44AC-BA69-66C80DD30335}" srcOrd="0" destOrd="0" presId="urn:microsoft.com/office/officeart/2005/8/layout/vList5"/>
    <dgm:cxn modelId="{CF98ACF7-8374-40A3-B8EC-64AA8FD84866}" srcId="{1365623E-9FB1-4B19-A3D4-E0D48464CE49}" destId="{7AF0D851-CBAF-4D58-A378-4C5AF43005AC}" srcOrd="6" destOrd="0" parTransId="{31517E9C-9D21-47E9-B2C1-07D6D8FF8395}" sibTransId="{90648A75-82F0-422A-8709-165EBEE60F46}"/>
    <dgm:cxn modelId="{43B2CCF2-D93B-41D1-B62B-EBE4B2B40D1D}" srcId="{1365623E-9FB1-4B19-A3D4-E0D48464CE49}" destId="{1A62F421-E29F-4DBE-B1FB-77E0F8AB1BC1}" srcOrd="3" destOrd="0" parTransId="{6D274C8C-98B7-4976-9214-194B5C1A3522}" sibTransId="{17E1904A-431A-41F9-88C5-D2F2D89C041A}"/>
    <dgm:cxn modelId="{01D670B6-5A03-4766-982A-9C3CBF51879B}" type="presOf" srcId="{7AF0D851-CBAF-4D58-A378-4C5AF43005AC}" destId="{B101EE10-E44A-4B92-80EF-1436F9D7A7FB}" srcOrd="0" destOrd="0" presId="urn:microsoft.com/office/officeart/2005/8/layout/vList5"/>
    <dgm:cxn modelId="{F7CE0347-3031-44E6-A8A4-FC8F85E9F722}" type="presOf" srcId="{E7FC9F17-23D2-4A0C-AD22-132D8D1E82A8}" destId="{A5AEEC0B-CCE4-4755-A3C8-40F174506091}" srcOrd="0" destOrd="0" presId="urn:microsoft.com/office/officeart/2005/8/layout/vList5"/>
    <dgm:cxn modelId="{9F4800F4-7407-4260-A963-88609F99080C}" type="presOf" srcId="{1365623E-9FB1-4B19-A3D4-E0D48464CE49}" destId="{90D72854-63B4-40E7-8178-B74452117D12}" srcOrd="0" destOrd="0" presId="urn:microsoft.com/office/officeart/2005/8/layout/vList5"/>
    <dgm:cxn modelId="{FFD8832C-CE88-4964-B9F9-CB9AC170CA18}" type="presOf" srcId="{9500A2BB-C440-429E-851C-69177EE59E4F}" destId="{1D11FA45-DA96-407B-9388-CB8692B52116}" srcOrd="0" destOrd="0" presId="urn:microsoft.com/office/officeart/2005/8/layout/vList5"/>
    <dgm:cxn modelId="{27358917-DFAB-41AC-A531-32F839D921FA}" type="presOf" srcId="{51B6F3BA-7FFA-4C01-9B6B-81411DF37636}" destId="{2EDF6C9F-8AC7-49A1-AB95-5184AE413ECC}" srcOrd="0" destOrd="0" presId="urn:microsoft.com/office/officeart/2005/8/layout/vList5"/>
    <dgm:cxn modelId="{43F4242A-CFDB-4D60-9E53-C88F47891636}" srcId="{1365623E-9FB1-4B19-A3D4-E0D48464CE49}" destId="{A7FEB006-78EC-464A-B44A-147B50056DAB}" srcOrd="5" destOrd="0" parTransId="{C581C0B2-B4A8-4877-A9F2-1C18C8B005DE}" sibTransId="{560F1985-428E-48CA-9762-59A25EC43A50}"/>
    <dgm:cxn modelId="{BC03B242-466C-4AC7-AE34-26ABBC5A0FF4}" type="presOf" srcId="{FDEEFE0E-1B3C-4595-9D6C-93E5218FF902}" destId="{76BCB955-094E-4BD4-8D9F-7187FF9F77F2}" srcOrd="0" destOrd="0" presId="urn:microsoft.com/office/officeart/2005/8/layout/vList5"/>
    <dgm:cxn modelId="{F52D7104-306F-4E9F-9800-7B358C23312E}" type="presOf" srcId="{E44AA622-461B-4779-A780-7FE4F6E3BE15}" destId="{7F60C9CD-DD0B-4AB4-AAA8-E67689DB06DA}" srcOrd="0" destOrd="0" presId="urn:microsoft.com/office/officeart/2005/8/layout/vList5"/>
    <dgm:cxn modelId="{F92D908F-D964-4109-9BE3-70EF228E94A2}" type="presOf" srcId="{A7FEB006-78EC-464A-B44A-147B50056DAB}" destId="{015E35AE-52CF-4332-9A89-28E37FDBBEE2}" srcOrd="0" destOrd="0" presId="urn:microsoft.com/office/officeart/2005/8/layout/vList5"/>
    <dgm:cxn modelId="{5D66C1F2-70D5-4482-BCF0-1C6A79869280}" type="presOf" srcId="{EF971753-AB02-4360-B4A3-34C081AF2722}" destId="{05210B6E-7242-4F86-B26F-FFCF639E234F}" srcOrd="0" destOrd="0" presId="urn:microsoft.com/office/officeart/2005/8/layout/vList5"/>
    <dgm:cxn modelId="{A1555166-C8C5-4DEA-B6BC-436B7A0CDE17}" srcId="{1365623E-9FB1-4B19-A3D4-E0D48464CE49}" destId="{EF971753-AB02-4360-B4A3-34C081AF2722}" srcOrd="1" destOrd="0" parTransId="{BD1C25EE-2FA4-4C71-8509-B94EEC909B3C}" sibTransId="{381C2D6E-0265-457B-99F8-B5D5A04A5BA1}"/>
    <dgm:cxn modelId="{585968D4-E7AC-4D43-B9F6-3633EBBEC577}" srcId="{1365623E-9FB1-4B19-A3D4-E0D48464CE49}" destId="{51B6F3BA-7FFA-4C01-9B6B-81411DF37636}" srcOrd="4" destOrd="0" parTransId="{1BB506CD-6530-4BE1-A8D1-B7D5941F7E58}" sibTransId="{1DBE189D-EB70-4947-B7B4-3269F2E688AC}"/>
    <dgm:cxn modelId="{B567C78F-8A24-499E-AD9D-533F28E7C90C}" srcId="{1365623E-9FB1-4B19-A3D4-E0D48464CE49}" destId="{9500A2BB-C440-429E-851C-69177EE59E4F}" srcOrd="0" destOrd="0" parTransId="{0E351F73-8B7C-4D79-B776-3C8C7A6A4D05}" sibTransId="{4A515C1F-A9F2-48D1-A8E7-11EBAE9C54AB}"/>
    <dgm:cxn modelId="{8460CEDC-A97A-4AFB-8C72-76FEF7B48627}" type="presOf" srcId="{62201ADD-21B8-41C8-9F43-2FCC78A15749}" destId="{C428CFA8-48F2-46CB-8B51-DCA924498AC8}" srcOrd="0" destOrd="0" presId="urn:microsoft.com/office/officeart/2005/8/layout/vList5"/>
    <dgm:cxn modelId="{3F5F5AC7-4277-47C1-BB59-5A03AEC63AAE}" srcId="{1365623E-9FB1-4B19-A3D4-E0D48464CE49}" destId="{E44AA622-461B-4779-A780-7FE4F6E3BE15}" srcOrd="7" destOrd="0" parTransId="{C83F6094-73B4-4405-B0B1-4C2EC214C767}" sibTransId="{9EDDC7E3-23B4-4CFB-94A6-6B17B2A7953E}"/>
    <dgm:cxn modelId="{85FD4388-9577-4DAC-8805-BAC2483C0CB2}" srcId="{1365623E-9FB1-4B19-A3D4-E0D48464CE49}" destId="{E7FC9F17-23D2-4A0C-AD22-132D8D1E82A8}" srcOrd="2" destOrd="0" parTransId="{E757648B-2C93-46D2-8DFD-9FCC2303C268}" sibTransId="{29154DC6-3B4C-491C-96EF-6F21CE21CFF9}"/>
    <dgm:cxn modelId="{2DCC3D74-E476-40B2-ABE9-19CA41EFFB2B}" srcId="{1365623E-9FB1-4B19-A3D4-E0D48464CE49}" destId="{62201ADD-21B8-41C8-9F43-2FCC78A15749}" srcOrd="8" destOrd="0" parTransId="{6B34C05B-EA44-4465-A059-433DC741B86F}" sibTransId="{F2310EF5-0C76-49D5-82B9-D1E879F987B3}"/>
    <dgm:cxn modelId="{86B921EE-4443-438C-A6F7-FD44FFF90CC8}" type="presParOf" srcId="{90D72854-63B4-40E7-8178-B74452117D12}" destId="{11B45CC1-902E-4F80-BE29-26AC8C421443}" srcOrd="0" destOrd="0" presId="urn:microsoft.com/office/officeart/2005/8/layout/vList5"/>
    <dgm:cxn modelId="{573D521F-7A21-4716-A85E-32846E0F2E1A}" type="presParOf" srcId="{11B45CC1-902E-4F80-BE29-26AC8C421443}" destId="{1D11FA45-DA96-407B-9388-CB8692B52116}" srcOrd="0" destOrd="0" presId="urn:microsoft.com/office/officeart/2005/8/layout/vList5"/>
    <dgm:cxn modelId="{324EB902-35E2-45D8-A903-7B2E8D94F989}" type="presParOf" srcId="{90D72854-63B4-40E7-8178-B74452117D12}" destId="{9B987FB4-3A7D-4BA0-996A-ECEE0F5AAC69}" srcOrd="1" destOrd="0" presId="urn:microsoft.com/office/officeart/2005/8/layout/vList5"/>
    <dgm:cxn modelId="{0087379D-2603-4630-9961-BB156B759E49}" type="presParOf" srcId="{90D72854-63B4-40E7-8178-B74452117D12}" destId="{F4D5A4A2-29A8-4982-98A1-01BDB33275EB}" srcOrd="2" destOrd="0" presId="urn:microsoft.com/office/officeart/2005/8/layout/vList5"/>
    <dgm:cxn modelId="{2489B408-CFBB-4192-A2FE-7701DC17311D}" type="presParOf" srcId="{F4D5A4A2-29A8-4982-98A1-01BDB33275EB}" destId="{05210B6E-7242-4F86-B26F-FFCF639E234F}" srcOrd="0" destOrd="0" presId="urn:microsoft.com/office/officeart/2005/8/layout/vList5"/>
    <dgm:cxn modelId="{E21D6CB3-62FF-472E-B2A6-6FC40BA70312}" type="presParOf" srcId="{90D72854-63B4-40E7-8178-B74452117D12}" destId="{B0A7E58D-E762-4426-8435-CDD875383344}" srcOrd="3" destOrd="0" presId="urn:microsoft.com/office/officeart/2005/8/layout/vList5"/>
    <dgm:cxn modelId="{201F632E-58FA-4D87-9A5E-5EBB44CEF553}" type="presParOf" srcId="{90D72854-63B4-40E7-8178-B74452117D12}" destId="{C42056B3-6948-41D6-8572-1575ECD58C22}" srcOrd="4" destOrd="0" presId="urn:microsoft.com/office/officeart/2005/8/layout/vList5"/>
    <dgm:cxn modelId="{EE5B4C3A-7558-4498-B085-49EAA97271D7}" type="presParOf" srcId="{C42056B3-6948-41D6-8572-1575ECD58C22}" destId="{A5AEEC0B-CCE4-4755-A3C8-40F174506091}" srcOrd="0" destOrd="0" presId="urn:microsoft.com/office/officeart/2005/8/layout/vList5"/>
    <dgm:cxn modelId="{76491E82-0095-4681-86D8-CFA1CE0465B8}" type="presParOf" srcId="{90D72854-63B4-40E7-8178-B74452117D12}" destId="{DCF0B4ED-5F8F-496E-8D86-9933D2F6B4AA}" srcOrd="5" destOrd="0" presId="urn:microsoft.com/office/officeart/2005/8/layout/vList5"/>
    <dgm:cxn modelId="{5D3BC226-11D8-4035-B383-24F1A6E5B26B}" type="presParOf" srcId="{90D72854-63B4-40E7-8178-B74452117D12}" destId="{A0C73612-2F84-47F5-A974-F309437E95D8}" srcOrd="6" destOrd="0" presId="urn:microsoft.com/office/officeart/2005/8/layout/vList5"/>
    <dgm:cxn modelId="{90D75FDB-8339-4163-ABCB-68BD6EE4A20A}" type="presParOf" srcId="{A0C73612-2F84-47F5-A974-F309437E95D8}" destId="{1F481331-30A2-44AC-BA69-66C80DD30335}" srcOrd="0" destOrd="0" presId="urn:microsoft.com/office/officeart/2005/8/layout/vList5"/>
    <dgm:cxn modelId="{1AB53E5D-D654-4710-8894-FD18B37D7B87}" type="presParOf" srcId="{90D72854-63B4-40E7-8178-B74452117D12}" destId="{9BFDD344-E45F-4410-9F80-C8A0B4BDC9FE}" srcOrd="7" destOrd="0" presId="urn:microsoft.com/office/officeart/2005/8/layout/vList5"/>
    <dgm:cxn modelId="{DB38D5A7-1E76-4F27-8FB2-AF57DAE79193}" type="presParOf" srcId="{90D72854-63B4-40E7-8178-B74452117D12}" destId="{FA786ED0-12AE-4278-AB27-7C93E4AB52FF}" srcOrd="8" destOrd="0" presId="urn:microsoft.com/office/officeart/2005/8/layout/vList5"/>
    <dgm:cxn modelId="{C30BF855-C9D8-42EF-ACDB-861D6D277D35}" type="presParOf" srcId="{FA786ED0-12AE-4278-AB27-7C93E4AB52FF}" destId="{2EDF6C9F-8AC7-49A1-AB95-5184AE413ECC}" srcOrd="0" destOrd="0" presId="urn:microsoft.com/office/officeart/2005/8/layout/vList5"/>
    <dgm:cxn modelId="{C878227E-0BD1-42CF-96CA-C3902B895008}" type="presParOf" srcId="{90D72854-63B4-40E7-8178-B74452117D12}" destId="{EF10F23E-C679-4502-8655-8D5D15D195B3}" srcOrd="9" destOrd="0" presId="urn:microsoft.com/office/officeart/2005/8/layout/vList5"/>
    <dgm:cxn modelId="{B49C66C4-5A45-49EE-8196-F5E9C702447F}" type="presParOf" srcId="{90D72854-63B4-40E7-8178-B74452117D12}" destId="{82FFD654-268A-454E-9128-CC74FF031B5B}" srcOrd="10" destOrd="0" presId="urn:microsoft.com/office/officeart/2005/8/layout/vList5"/>
    <dgm:cxn modelId="{5E6981EB-AB9E-486A-957F-1C9A0A600898}" type="presParOf" srcId="{82FFD654-268A-454E-9128-CC74FF031B5B}" destId="{015E35AE-52CF-4332-9A89-28E37FDBBEE2}" srcOrd="0" destOrd="0" presId="urn:microsoft.com/office/officeart/2005/8/layout/vList5"/>
    <dgm:cxn modelId="{2170D557-E721-47E1-85FC-3E752F73CB68}" type="presParOf" srcId="{90D72854-63B4-40E7-8178-B74452117D12}" destId="{3DB1E9DA-ACA0-42A1-B43C-F96C6D51DAF0}" srcOrd="11" destOrd="0" presId="urn:microsoft.com/office/officeart/2005/8/layout/vList5"/>
    <dgm:cxn modelId="{EFA289E5-D940-4FA2-A96D-3C242588FA26}" type="presParOf" srcId="{90D72854-63B4-40E7-8178-B74452117D12}" destId="{C9F72915-D057-4629-98EE-0551B34D430C}" srcOrd="12" destOrd="0" presId="urn:microsoft.com/office/officeart/2005/8/layout/vList5"/>
    <dgm:cxn modelId="{E537CCEF-F006-4149-8CA6-6EFA94908986}" type="presParOf" srcId="{C9F72915-D057-4629-98EE-0551B34D430C}" destId="{B101EE10-E44A-4B92-80EF-1436F9D7A7FB}" srcOrd="0" destOrd="0" presId="urn:microsoft.com/office/officeart/2005/8/layout/vList5"/>
    <dgm:cxn modelId="{5AE7D60E-1ABD-409D-A8E8-24FCE04AD5B6}" type="presParOf" srcId="{90D72854-63B4-40E7-8178-B74452117D12}" destId="{FC187AA2-3259-464A-84C8-D4AB85AD3100}" srcOrd="13" destOrd="0" presId="urn:microsoft.com/office/officeart/2005/8/layout/vList5"/>
    <dgm:cxn modelId="{1A38733E-3D64-4639-9233-4168F194122C}" type="presParOf" srcId="{90D72854-63B4-40E7-8178-B74452117D12}" destId="{4506EF72-8AAA-4006-A39D-0E8D9C5C7E45}" srcOrd="14" destOrd="0" presId="urn:microsoft.com/office/officeart/2005/8/layout/vList5"/>
    <dgm:cxn modelId="{998FC413-3A15-4634-B5A9-AD66721EAC19}" type="presParOf" srcId="{4506EF72-8AAA-4006-A39D-0E8D9C5C7E45}" destId="{7F60C9CD-DD0B-4AB4-AAA8-E67689DB06DA}" srcOrd="0" destOrd="0" presId="urn:microsoft.com/office/officeart/2005/8/layout/vList5"/>
    <dgm:cxn modelId="{D352B601-E96A-4C0E-9650-D18424C99222}" type="presParOf" srcId="{90D72854-63B4-40E7-8178-B74452117D12}" destId="{3C0EE1F7-87BE-495A-95CC-5217EA1EC43D}" srcOrd="15" destOrd="0" presId="urn:microsoft.com/office/officeart/2005/8/layout/vList5"/>
    <dgm:cxn modelId="{7845557B-76B1-40F0-8713-054A47836A9C}" type="presParOf" srcId="{90D72854-63B4-40E7-8178-B74452117D12}" destId="{60B93DD8-490A-4E90-A15C-40D06CE9811F}" srcOrd="16" destOrd="0" presId="urn:microsoft.com/office/officeart/2005/8/layout/vList5"/>
    <dgm:cxn modelId="{57953073-1926-4177-839D-053B2CB58001}" type="presParOf" srcId="{60B93DD8-490A-4E90-A15C-40D06CE9811F}" destId="{C428CFA8-48F2-46CB-8B51-DCA924498AC8}" srcOrd="0" destOrd="0" presId="urn:microsoft.com/office/officeart/2005/8/layout/vList5"/>
    <dgm:cxn modelId="{8CA975AB-0F39-4381-A936-B7D579536BCA}" type="presParOf" srcId="{90D72854-63B4-40E7-8178-B74452117D12}" destId="{172AED8A-E2B1-424A-9127-E1E4A1307630}" srcOrd="17" destOrd="0" presId="urn:microsoft.com/office/officeart/2005/8/layout/vList5"/>
    <dgm:cxn modelId="{ECA2775D-EE4C-4731-9DBB-E5954E3F734C}" type="presParOf" srcId="{90D72854-63B4-40E7-8178-B74452117D12}" destId="{3A4CAFAE-AF7B-4953-BFD2-00B5460D2C2B}" srcOrd="18" destOrd="0" presId="urn:microsoft.com/office/officeart/2005/8/layout/vList5"/>
    <dgm:cxn modelId="{741FD7E8-FD43-49A5-8D5F-79886041D1F7}" type="presParOf" srcId="{3A4CAFAE-AF7B-4953-BFD2-00B5460D2C2B}" destId="{76BCB955-094E-4BD4-8D9F-7187FF9F77F2}" srcOrd="0" destOrd="0" presId="urn:microsoft.com/office/officeart/2005/8/layout/vList5"/>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1FA45-DA96-407B-9388-CB8692B52116}">
      <dsp:nvSpPr>
        <dsp:cNvPr id="0" name=""/>
        <dsp:cNvSpPr/>
      </dsp:nvSpPr>
      <dsp:spPr>
        <a:xfrm>
          <a:off x="2365248" y="1928"/>
          <a:ext cx="2660904" cy="512117"/>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Creativity</a:t>
          </a:r>
          <a:endParaRPr lang="en-US" sz="1600" b="1" kern="1200" dirty="0"/>
        </a:p>
      </dsp:txBody>
      <dsp:txXfrm>
        <a:off x="2390247" y="26927"/>
        <a:ext cx="2610906" cy="462119"/>
      </dsp:txXfrm>
    </dsp:sp>
    <dsp:sp modelId="{05210B6E-7242-4F86-B26F-FFCF639E234F}">
      <dsp:nvSpPr>
        <dsp:cNvPr id="0" name=""/>
        <dsp:cNvSpPr/>
      </dsp:nvSpPr>
      <dsp:spPr>
        <a:xfrm>
          <a:off x="2365248" y="539652"/>
          <a:ext cx="2660904" cy="512117"/>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Professionalism</a:t>
          </a:r>
          <a:endParaRPr lang="en-US" sz="1600" b="1" kern="1200" dirty="0"/>
        </a:p>
      </dsp:txBody>
      <dsp:txXfrm>
        <a:off x="2390247" y="564651"/>
        <a:ext cx="2610906" cy="462119"/>
      </dsp:txXfrm>
    </dsp:sp>
    <dsp:sp modelId="{A5AEEC0B-CCE4-4755-A3C8-40F174506091}">
      <dsp:nvSpPr>
        <dsp:cNvPr id="0" name=""/>
        <dsp:cNvSpPr/>
      </dsp:nvSpPr>
      <dsp:spPr>
        <a:xfrm>
          <a:off x="2365248" y="1077375"/>
          <a:ext cx="2660904" cy="51211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Risk-Taking</a:t>
          </a:r>
          <a:endParaRPr lang="en-US" sz="1600" b="1" kern="1200" dirty="0"/>
        </a:p>
      </dsp:txBody>
      <dsp:txXfrm>
        <a:off x="2390247" y="1102374"/>
        <a:ext cx="2610906" cy="462119"/>
      </dsp:txXfrm>
    </dsp:sp>
    <dsp:sp modelId="{1F481331-30A2-44AC-BA69-66C80DD30335}">
      <dsp:nvSpPr>
        <dsp:cNvPr id="0" name=""/>
        <dsp:cNvSpPr/>
      </dsp:nvSpPr>
      <dsp:spPr>
        <a:xfrm>
          <a:off x="2365248" y="1615099"/>
          <a:ext cx="2660904" cy="51211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Passion</a:t>
          </a:r>
          <a:endParaRPr lang="en-US" sz="1600" b="1" kern="1200" dirty="0"/>
        </a:p>
      </dsp:txBody>
      <dsp:txXfrm>
        <a:off x="2390247" y="1640098"/>
        <a:ext cx="2610906" cy="462119"/>
      </dsp:txXfrm>
    </dsp:sp>
    <dsp:sp modelId="{2EDF6C9F-8AC7-49A1-AB95-5184AE413ECC}">
      <dsp:nvSpPr>
        <dsp:cNvPr id="0" name=""/>
        <dsp:cNvSpPr/>
      </dsp:nvSpPr>
      <dsp:spPr>
        <a:xfrm>
          <a:off x="2365248" y="2152822"/>
          <a:ext cx="2660904" cy="512117"/>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Planning</a:t>
          </a:r>
          <a:endParaRPr lang="en-US" sz="1600" b="1" kern="1200" dirty="0"/>
        </a:p>
      </dsp:txBody>
      <dsp:txXfrm>
        <a:off x="2390247" y="2177821"/>
        <a:ext cx="2610906" cy="462119"/>
      </dsp:txXfrm>
    </dsp:sp>
    <dsp:sp modelId="{015E35AE-52CF-4332-9A89-28E37FDBBEE2}">
      <dsp:nvSpPr>
        <dsp:cNvPr id="0" name=""/>
        <dsp:cNvSpPr/>
      </dsp:nvSpPr>
      <dsp:spPr>
        <a:xfrm>
          <a:off x="2365248" y="2690546"/>
          <a:ext cx="2660904" cy="512117"/>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Knowledge</a:t>
          </a:r>
          <a:endParaRPr lang="en-US" sz="1600" b="1" kern="1200" dirty="0"/>
        </a:p>
      </dsp:txBody>
      <dsp:txXfrm>
        <a:off x="2390247" y="2715545"/>
        <a:ext cx="2610906" cy="462119"/>
      </dsp:txXfrm>
    </dsp:sp>
    <dsp:sp modelId="{B101EE10-E44A-4B92-80EF-1436F9D7A7FB}">
      <dsp:nvSpPr>
        <dsp:cNvPr id="0" name=""/>
        <dsp:cNvSpPr/>
      </dsp:nvSpPr>
      <dsp:spPr>
        <a:xfrm>
          <a:off x="2365248" y="3228269"/>
          <a:ext cx="2660904" cy="512117"/>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Social skills</a:t>
          </a:r>
          <a:endParaRPr lang="en-US" sz="1600" b="1" kern="1200" dirty="0"/>
        </a:p>
      </dsp:txBody>
      <dsp:txXfrm>
        <a:off x="2390247" y="3253268"/>
        <a:ext cx="2610906" cy="462119"/>
      </dsp:txXfrm>
    </dsp:sp>
    <dsp:sp modelId="{7F60C9CD-DD0B-4AB4-AAA8-E67689DB06DA}">
      <dsp:nvSpPr>
        <dsp:cNvPr id="0" name=""/>
        <dsp:cNvSpPr/>
      </dsp:nvSpPr>
      <dsp:spPr>
        <a:xfrm>
          <a:off x="2365248" y="3765993"/>
          <a:ext cx="2658305" cy="742693"/>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Open Mindedness towards learning, people and even failures</a:t>
          </a:r>
          <a:endParaRPr lang="en-US" sz="1600" b="1" kern="1200" dirty="0"/>
        </a:p>
      </dsp:txBody>
      <dsp:txXfrm>
        <a:off x="2401503" y="3802248"/>
        <a:ext cx="2585795" cy="670183"/>
      </dsp:txXfrm>
    </dsp:sp>
    <dsp:sp modelId="{C428CFA8-48F2-46CB-8B51-DCA924498AC8}">
      <dsp:nvSpPr>
        <dsp:cNvPr id="0" name=""/>
        <dsp:cNvSpPr/>
      </dsp:nvSpPr>
      <dsp:spPr>
        <a:xfrm>
          <a:off x="2395340" y="4498956"/>
          <a:ext cx="2658252" cy="564855"/>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Empathy</a:t>
          </a:r>
          <a:endParaRPr lang="en-US" sz="1600" b="1" kern="1200" dirty="0"/>
        </a:p>
      </dsp:txBody>
      <dsp:txXfrm>
        <a:off x="2422914" y="4526530"/>
        <a:ext cx="2603104" cy="509707"/>
      </dsp:txXfrm>
    </dsp:sp>
    <dsp:sp modelId="{76BCB955-094E-4BD4-8D9F-7187FF9F77F2}">
      <dsp:nvSpPr>
        <dsp:cNvPr id="0" name=""/>
        <dsp:cNvSpPr/>
      </dsp:nvSpPr>
      <dsp:spPr>
        <a:xfrm>
          <a:off x="2365248" y="5124753"/>
          <a:ext cx="2660904" cy="512117"/>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Customers is everything.</a:t>
          </a:r>
          <a:endParaRPr lang="en-US" sz="1600" b="1" kern="1200" dirty="0"/>
        </a:p>
      </dsp:txBody>
      <dsp:txXfrm>
        <a:off x="2390247" y="5149752"/>
        <a:ext cx="2610906" cy="4621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C16B1B-2DC0-4322-9649-BDAD83F816B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388269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16B1B-2DC0-4322-9649-BDAD83F816B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88517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16B1B-2DC0-4322-9649-BDAD83F816B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287027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16B1B-2DC0-4322-9649-BDAD83F816B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177033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C16B1B-2DC0-4322-9649-BDAD83F816B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207827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C16B1B-2DC0-4322-9649-BDAD83F816B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125368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C16B1B-2DC0-4322-9649-BDAD83F816B4}"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403372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16B1B-2DC0-4322-9649-BDAD83F816B4}"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258703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16B1B-2DC0-4322-9649-BDAD83F816B4}"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137581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16B1B-2DC0-4322-9649-BDAD83F816B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268706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16B1B-2DC0-4322-9649-BDAD83F816B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ED4C9-2FFC-4745-BF39-B20BEB903CC2}" type="slidenum">
              <a:rPr lang="en-US" smtClean="0"/>
              <a:t>‹#›</a:t>
            </a:fld>
            <a:endParaRPr lang="en-US"/>
          </a:p>
        </p:txBody>
      </p:sp>
    </p:spTree>
    <p:extLst>
      <p:ext uri="{BB962C8B-B14F-4D97-AF65-F5344CB8AC3E}">
        <p14:creationId xmlns:p14="http://schemas.microsoft.com/office/powerpoint/2010/main" val="377750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16B1B-2DC0-4322-9649-BDAD83F816B4}" type="datetimeFigureOut">
              <a:rPr lang="en-US" smtClean="0"/>
              <a:t>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ED4C9-2FFC-4745-BF39-B20BEB903CC2}" type="slidenum">
              <a:rPr lang="en-US" smtClean="0"/>
              <a:t>‹#›</a:t>
            </a:fld>
            <a:endParaRPr lang="en-US"/>
          </a:p>
        </p:txBody>
      </p:sp>
    </p:spTree>
    <p:extLst>
      <p:ext uri="{BB962C8B-B14F-4D97-AF65-F5344CB8AC3E}">
        <p14:creationId xmlns:p14="http://schemas.microsoft.com/office/powerpoint/2010/main" val="202348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600200"/>
            <a:ext cx="6553200" cy="2743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MH-206</a:t>
            </a:r>
          </a:p>
          <a:p>
            <a:pPr algn="ctr"/>
            <a:r>
              <a:rPr lang="en-US" sz="3200" b="1" dirty="0" smtClean="0"/>
              <a:t>ENTREPRENEURSHIP</a:t>
            </a:r>
          </a:p>
          <a:p>
            <a:pPr algn="ctr"/>
            <a:r>
              <a:rPr lang="en-US" sz="3200" b="1" dirty="0" smtClean="0"/>
              <a:t>UNIT-01</a:t>
            </a:r>
            <a:endParaRPr lang="en-US" sz="3200" b="1" dirty="0"/>
          </a:p>
        </p:txBody>
      </p:sp>
      <p:pic>
        <p:nvPicPr>
          <p:cNvPr id="1026"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14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05000" y="4648200"/>
            <a:ext cx="5029200" cy="990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t>Prepared by:</a:t>
            </a:r>
          </a:p>
          <a:p>
            <a:pPr algn="ctr"/>
            <a:r>
              <a:rPr lang="en-US" b="1" dirty="0" smtClean="0">
                <a:solidFill>
                  <a:srgbClr val="FFFF00"/>
                </a:solidFill>
              </a:rPr>
              <a:t>AMIT KUMAR DUBEY</a:t>
            </a:r>
          </a:p>
          <a:p>
            <a:pPr algn="ctr"/>
            <a:r>
              <a:rPr lang="en-US" b="1" dirty="0" smtClean="0">
                <a:solidFill>
                  <a:srgbClr val="FFFF00"/>
                </a:solidFill>
              </a:rPr>
              <a:t>DEPARTMENT OF MANAGEMENT &amp; HUMANITIES</a:t>
            </a:r>
          </a:p>
          <a:p>
            <a:pPr algn="ctr"/>
            <a:endParaRPr lang="en-US" dirty="0" smtClean="0"/>
          </a:p>
        </p:txBody>
      </p:sp>
    </p:spTree>
    <p:extLst>
      <p:ext uri="{BB962C8B-B14F-4D97-AF65-F5344CB8AC3E}">
        <p14:creationId xmlns:p14="http://schemas.microsoft.com/office/powerpoint/2010/main" val="293075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MSc BIO-TECH ENTREPRENEURSHIP\Screenshot 2022-02-28 1110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63" y="1173163"/>
            <a:ext cx="6721475" cy="451167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76200" y="2057400"/>
            <a:ext cx="1219200" cy="304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76200" y="4114800"/>
            <a:ext cx="1219200" cy="304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25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MSc BIO-TECH ENTREPRENEURSHIP\Screenshot 2022-02-28 1112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776288"/>
            <a:ext cx="6645275" cy="5303837"/>
          </a:xfrm>
          <a:prstGeom prst="rect">
            <a:avLst/>
          </a:prstGeom>
          <a:noFill/>
          <a:extLst>
            <a:ext uri="{909E8E84-426E-40DD-AFC4-6F175D3DCCD1}">
              <a14:hiddenFill xmlns:a14="http://schemas.microsoft.com/office/drawing/2010/main">
                <a:solidFill>
                  <a:srgbClr val="FFFFFF"/>
                </a:solidFill>
              </a14:hiddenFill>
            </a:ext>
          </a:extLst>
        </p:spPr>
      </p:pic>
      <p:sp>
        <p:nvSpPr>
          <p:cNvPr id="2" name="5-Point Star 1"/>
          <p:cNvSpPr/>
          <p:nvPr/>
        </p:nvSpPr>
        <p:spPr>
          <a:xfrm>
            <a:off x="5486400" y="3657600"/>
            <a:ext cx="1981200" cy="1600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60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MSc BIO-TECH ENTREPRENEURSHIP\Screenshot 2022-02-28 1115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463" y="2278063"/>
            <a:ext cx="6569075" cy="23018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0" y="1219200"/>
            <a:ext cx="4572000" cy="838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On the basis of Nature</a:t>
            </a:r>
            <a:endParaRPr lang="en-US" b="1" u="sng" dirty="0"/>
          </a:p>
        </p:txBody>
      </p:sp>
      <p:sp>
        <p:nvSpPr>
          <p:cNvPr id="3" name="Left Arrow 2"/>
          <p:cNvSpPr/>
          <p:nvPr/>
        </p:nvSpPr>
        <p:spPr>
          <a:xfrm>
            <a:off x="7827433" y="2667000"/>
            <a:ext cx="990600" cy="304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7827433" y="3581400"/>
            <a:ext cx="1066800" cy="304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हल्दीराम : एक छोटी-सी नाश्ते की दुकान से भारत का सबसे लोकप्रिय ब्रांड बनने  तक का सफर"/>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9693" y="4579938"/>
            <a:ext cx="390144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43000" y="5334000"/>
            <a:ext cx="2743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Individual Entrepreneur</a:t>
            </a:r>
            <a:endParaRPr lang="en-US" dirty="0"/>
          </a:p>
        </p:txBody>
      </p:sp>
    </p:spTree>
    <p:extLst>
      <p:ext uri="{BB962C8B-B14F-4D97-AF65-F5344CB8AC3E}">
        <p14:creationId xmlns:p14="http://schemas.microsoft.com/office/powerpoint/2010/main" val="120353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MSc BIO-TECH ENTREPRENEURSHIP\Screenshot 2022-02-28 1116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58950"/>
            <a:ext cx="6767513" cy="3338513"/>
          </a:xfrm>
          <a:prstGeom prst="rect">
            <a:avLst/>
          </a:prstGeom>
          <a:noFill/>
          <a:extLst>
            <a:ext uri="{909E8E84-426E-40DD-AFC4-6F175D3DCCD1}">
              <a14:hiddenFill xmlns:a14="http://schemas.microsoft.com/office/drawing/2010/main">
                <a:solidFill>
                  <a:srgbClr val="FFFFFF"/>
                </a:solidFill>
              </a14:hiddenFill>
            </a:ext>
          </a:extLst>
        </p:spPr>
      </p:pic>
      <p:sp>
        <p:nvSpPr>
          <p:cNvPr id="2" name="Left Arrow 1"/>
          <p:cNvSpPr/>
          <p:nvPr/>
        </p:nvSpPr>
        <p:spPr>
          <a:xfrm>
            <a:off x="7467600" y="2819400"/>
            <a:ext cx="1447800" cy="304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haratPe co-founder Bhavik Koladiya sues Ashneer Grover - BusinessTod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152400"/>
            <a:ext cx="3572933"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36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MSc BIO-TECH ENTREPRENEURSHIP\Screenshot 2022-02-28 1117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1976438"/>
            <a:ext cx="6683375" cy="2903537"/>
          </a:xfrm>
          <a:prstGeom prst="rect">
            <a:avLst/>
          </a:prstGeom>
          <a:noFill/>
          <a:extLst>
            <a:ext uri="{909E8E84-426E-40DD-AFC4-6F175D3DCCD1}">
              <a14:hiddenFill xmlns:a14="http://schemas.microsoft.com/office/drawing/2010/main">
                <a:solidFill>
                  <a:srgbClr val="FFFFFF"/>
                </a:solidFill>
              </a14:hiddenFill>
            </a:ext>
          </a:extLst>
        </p:spPr>
      </p:pic>
      <p:sp>
        <p:nvSpPr>
          <p:cNvPr id="2" name="Left Arrow 1"/>
          <p:cNvSpPr/>
          <p:nvPr/>
        </p:nvSpPr>
        <p:spPr>
          <a:xfrm>
            <a:off x="7315200" y="3505200"/>
            <a:ext cx="1676400" cy="304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Mark Zuckerberg is excited about telepathy | World Economic For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Mark Zuckerberg is excited about telepathy | World Economic For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Mark Zuckerberg is excited about telepathy | World Economic Foru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Mark Zuckerberg | Biography &amp; Facts | Britannic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1279" y="4953000"/>
            <a:ext cx="2072930" cy="136683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sapp Logo - Free Vectors &amp; PSDs to Downloa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0762" y="4953000"/>
            <a:ext cx="1235703" cy="1366838"/>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3581400" y="5636419"/>
            <a:ext cx="1889362" cy="30718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23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MSc BIO-TECH ENTREPRENEURSHIP\Screenshot 2022-02-28 1118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1744663"/>
            <a:ext cx="6683375" cy="3368675"/>
          </a:xfrm>
          <a:prstGeom prst="rect">
            <a:avLst/>
          </a:prstGeom>
          <a:noFill/>
          <a:extLst>
            <a:ext uri="{909E8E84-426E-40DD-AFC4-6F175D3DCCD1}">
              <a14:hiddenFill xmlns:a14="http://schemas.microsoft.com/office/drawing/2010/main">
                <a:solidFill>
                  <a:srgbClr val="FFFFFF"/>
                </a:solidFill>
              </a14:hiddenFill>
            </a:ext>
          </a:extLst>
        </p:spPr>
      </p:pic>
      <p:sp>
        <p:nvSpPr>
          <p:cNvPr id="2" name="Left Arrow 1"/>
          <p:cNvSpPr/>
          <p:nvPr/>
        </p:nvSpPr>
        <p:spPr>
          <a:xfrm>
            <a:off x="6934200" y="3505200"/>
            <a:ext cx="1752600" cy="304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5113338"/>
            <a:ext cx="3200400" cy="3730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Anupam</a:t>
            </a:r>
            <a:r>
              <a:rPr lang="en-US" dirty="0" smtClean="0"/>
              <a:t> Mittal</a:t>
            </a:r>
            <a:endParaRPr lang="en-US" dirty="0"/>
          </a:p>
        </p:txBody>
      </p:sp>
      <p:sp>
        <p:nvSpPr>
          <p:cNvPr id="5" name="Rectangle 4"/>
          <p:cNvSpPr/>
          <p:nvPr/>
        </p:nvSpPr>
        <p:spPr>
          <a:xfrm>
            <a:off x="3276600" y="5638800"/>
            <a:ext cx="3200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Aman</a:t>
            </a:r>
            <a:r>
              <a:rPr lang="en-US" dirty="0" smtClean="0"/>
              <a:t> Gupta</a:t>
            </a:r>
            <a:endParaRPr lang="en-US" dirty="0"/>
          </a:p>
        </p:txBody>
      </p:sp>
      <p:sp>
        <p:nvSpPr>
          <p:cNvPr id="6" name="Rectangle 5"/>
          <p:cNvSpPr/>
          <p:nvPr/>
        </p:nvSpPr>
        <p:spPr>
          <a:xfrm>
            <a:off x="3276600" y="6172200"/>
            <a:ext cx="3200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Namita</a:t>
            </a:r>
            <a:r>
              <a:rPr lang="en-US" dirty="0" smtClean="0"/>
              <a:t> </a:t>
            </a:r>
            <a:r>
              <a:rPr lang="en-US" dirty="0" err="1" smtClean="0"/>
              <a:t>Thapar</a:t>
            </a:r>
            <a:endParaRPr lang="en-US" dirty="0"/>
          </a:p>
        </p:txBody>
      </p:sp>
    </p:spTree>
    <p:extLst>
      <p:ext uri="{BB962C8B-B14F-4D97-AF65-F5344CB8AC3E}">
        <p14:creationId xmlns:p14="http://schemas.microsoft.com/office/powerpoint/2010/main" val="3979081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MSc BIO-TECH ENTREPRENEURSHIP\Screenshot 2022-02-28 1121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76338"/>
            <a:ext cx="6705600" cy="4503737"/>
          </a:xfrm>
          <a:prstGeom prst="rect">
            <a:avLst/>
          </a:prstGeom>
          <a:noFill/>
          <a:extLst>
            <a:ext uri="{909E8E84-426E-40DD-AFC4-6F175D3DCCD1}">
              <a14:hiddenFill xmlns:a14="http://schemas.microsoft.com/office/drawing/2010/main">
                <a:solidFill>
                  <a:srgbClr val="FFFFFF"/>
                </a:solidFill>
              </a14:hiddenFill>
            </a:ext>
          </a:extLst>
        </p:spPr>
      </p:pic>
      <p:sp>
        <p:nvSpPr>
          <p:cNvPr id="2" name="Left Arrow 1"/>
          <p:cNvSpPr/>
          <p:nvPr/>
        </p:nvSpPr>
        <p:spPr>
          <a:xfrm>
            <a:off x="7848600" y="2209800"/>
            <a:ext cx="1143000" cy="304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eft Arrow 2"/>
          <p:cNvSpPr/>
          <p:nvPr/>
        </p:nvSpPr>
        <p:spPr>
          <a:xfrm>
            <a:off x="7848600" y="5181600"/>
            <a:ext cx="1219200" cy="304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05000" y="5791200"/>
            <a:ext cx="51816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option other than continuing your own business</a:t>
            </a:r>
            <a:endParaRPr lang="en-US" dirty="0"/>
          </a:p>
        </p:txBody>
      </p:sp>
    </p:spTree>
    <p:extLst>
      <p:ext uri="{BB962C8B-B14F-4D97-AF65-F5344CB8AC3E}">
        <p14:creationId xmlns:p14="http://schemas.microsoft.com/office/powerpoint/2010/main" val="25196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457200"/>
            <a:ext cx="5829300"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09800" y="5562600"/>
            <a:ext cx="4419600" cy="609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Fabian Entrepreneur</a:t>
            </a:r>
            <a:endParaRPr lang="en-US" dirty="0"/>
          </a:p>
        </p:txBody>
      </p:sp>
    </p:spTree>
    <p:extLst>
      <p:ext uri="{BB962C8B-B14F-4D97-AF65-F5344CB8AC3E}">
        <p14:creationId xmlns:p14="http://schemas.microsoft.com/office/powerpoint/2010/main" val="291560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0" indent="0">
              <a:buNone/>
            </a:pPr>
            <a:endParaRPr lang="en-US" sz="1400" b="1" u="sng" dirty="0" smtClean="0"/>
          </a:p>
          <a:p>
            <a:pPr marL="0" indent="0">
              <a:buNone/>
            </a:pPr>
            <a:r>
              <a:rPr lang="en-US" sz="1400" b="1" u="sng" dirty="0" smtClean="0"/>
              <a:t>Stages </a:t>
            </a:r>
            <a:r>
              <a:rPr lang="en-US" sz="1400" b="1" u="sng" dirty="0"/>
              <a:t>of entrepreneurial process:</a:t>
            </a:r>
            <a:endParaRPr lang="en-US" sz="1400" dirty="0"/>
          </a:p>
          <a:p>
            <a:pPr>
              <a:buFont typeface="Wingdings" pitchFamily="2" charset="2"/>
              <a:buChar char="v"/>
            </a:pPr>
            <a:r>
              <a:rPr lang="en-US" sz="1400" b="1" dirty="0">
                <a:solidFill>
                  <a:srgbClr val="7030A0"/>
                </a:solidFill>
              </a:rPr>
              <a:t>Discovery</a:t>
            </a:r>
          </a:p>
          <a:p>
            <a:pPr>
              <a:buFont typeface="Wingdings" pitchFamily="2" charset="2"/>
              <a:buChar char="v"/>
            </a:pPr>
            <a:r>
              <a:rPr lang="en-US" sz="1400" b="1" dirty="0">
                <a:solidFill>
                  <a:srgbClr val="7030A0"/>
                </a:solidFill>
              </a:rPr>
              <a:t>Concept development</a:t>
            </a:r>
          </a:p>
          <a:p>
            <a:pPr>
              <a:buFont typeface="Wingdings" pitchFamily="2" charset="2"/>
              <a:buChar char="v"/>
            </a:pPr>
            <a:r>
              <a:rPr lang="en-US" sz="1400" b="1" dirty="0">
                <a:solidFill>
                  <a:srgbClr val="7030A0"/>
                </a:solidFill>
              </a:rPr>
              <a:t>Resourcing</a:t>
            </a:r>
          </a:p>
          <a:p>
            <a:pPr>
              <a:buFont typeface="Wingdings" pitchFamily="2" charset="2"/>
              <a:buChar char="v"/>
            </a:pPr>
            <a:r>
              <a:rPr lang="en-US" sz="1400" b="1" dirty="0">
                <a:solidFill>
                  <a:srgbClr val="7030A0"/>
                </a:solidFill>
              </a:rPr>
              <a:t>Actualization</a:t>
            </a:r>
          </a:p>
          <a:p>
            <a:pPr>
              <a:buFont typeface="Wingdings" pitchFamily="2" charset="2"/>
              <a:buChar char="v"/>
            </a:pPr>
            <a:r>
              <a:rPr lang="en-US" sz="1400" b="1" dirty="0" smtClean="0">
                <a:solidFill>
                  <a:srgbClr val="7030A0"/>
                </a:solidFill>
              </a:rPr>
              <a:t>Harvesting</a:t>
            </a:r>
          </a:p>
          <a:p>
            <a:pPr marL="0" indent="0">
              <a:buNone/>
            </a:pPr>
            <a:endParaRPr lang="en-US" sz="1400" dirty="0"/>
          </a:p>
          <a:p>
            <a:pPr marL="0" indent="0">
              <a:buNone/>
            </a:pPr>
            <a:r>
              <a:rPr lang="en-US" sz="1400" b="1" u="sng" dirty="0"/>
              <a:t>1. Discovery:</a:t>
            </a:r>
            <a:r>
              <a:rPr lang="en-US" sz="1400" dirty="0"/>
              <a:t> </a:t>
            </a:r>
            <a:r>
              <a:rPr lang="en-US" sz="1400" b="1" dirty="0">
                <a:solidFill>
                  <a:srgbClr val="00B0F0"/>
                </a:solidFill>
              </a:rPr>
              <a:t>The stage in which entrepreneur develops an ideas, recognizes opportunities, and  studies the market. It comprises of innovation and opportunities. Examples of discovery stage are as follows:</a:t>
            </a:r>
          </a:p>
          <a:p>
            <a:pPr>
              <a:buFont typeface="Wingdings" pitchFamily="2" charset="2"/>
              <a:buChar char="§"/>
            </a:pPr>
            <a:r>
              <a:rPr lang="en-US" sz="1400" b="1" dirty="0">
                <a:solidFill>
                  <a:srgbClr val="00B0F0"/>
                </a:solidFill>
              </a:rPr>
              <a:t>Consider consumer needs and wants</a:t>
            </a:r>
          </a:p>
          <a:p>
            <a:pPr>
              <a:buFont typeface="Wingdings" pitchFamily="2" charset="2"/>
              <a:buChar char="§"/>
            </a:pPr>
            <a:r>
              <a:rPr lang="en-US" sz="1400" b="1" dirty="0">
                <a:solidFill>
                  <a:srgbClr val="00B0F0"/>
                </a:solidFill>
              </a:rPr>
              <a:t>Study demographics</a:t>
            </a:r>
          </a:p>
          <a:p>
            <a:pPr>
              <a:buFont typeface="Wingdings" pitchFamily="2" charset="2"/>
              <a:buChar char="§"/>
            </a:pPr>
            <a:r>
              <a:rPr lang="en-US" sz="1400" b="1" dirty="0">
                <a:solidFill>
                  <a:srgbClr val="00B0F0"/>
                </a:solidFill>
              </a:rPr>
              <a:t>Conduct surveys and questionnaires to know the market</a:t>
            </a:r>
            <a:r>
              <a:rPr lang="en-US" sz="1400" b="1" dirty="0" smtClean="0">
                <a:solidFill>
                  <a:srgbClr val="00B0F0"/>
                </a:solidFill>
              </a:rPr>
              <a:t>.</a:t>
            </a:r>
          </a:p>
          <a:p>
            <a:pPr>
              <a:buFont typeface="Wingdings" pitchFamily="2" charset="2"/>
              <a:buChar char="§"/>
            </a:pPr>
            <a:endParaRPr lang="en-US" sz="1400" b="1" dirty="0">
              <a:solidFill>
                <a:srgbClr val="00B0F0"/>
              </a:solidFill>
            </a:endParaRPr>
          </a:p>
          <a:p>
            <a:pPr marL="0" indent="0">
              <a:buNone/>
            </a:pPr>
            <a:r>
              <a:rPr lang="en-US" sz="1400" b="1" dirty="0"/>
              <a:t>2.</a:t>
            </a:r>
            <a:r>
              <a:rPr lang="en-US" sz="1400" b="1" u="sng" dirty="0"/>
              <a:t> Concept development:</a:t>
            </a:r>
            <a:r>
              <a:rPr lang="en-US" sz="1400" dirty="0"/>
              <a:t> </a:t>
            </a:r>
            <a:r>
              <a:rPr lang="en-US" sz="1400" b="1" dirty="0">
                <a:solidFill>
                  <a:srgbClr val="FF0000"/>
                </a:solidFill>
              </a:rPr>
              <a:t>This stage aims at developing a business plan in which a detailed proposal describing the business idea will be covered. Examples of Concept development are a s follows:</a:t>
            </a:r>
          </a:p>
          <a:p>
            <a:pPr>
              <a:buFont typeface="Wingdings" pitchFamily="2" charset="2"/>
              <a:buChar char="§"/>
            </a:pPr>
            <a:r>
              <a:rPr lang="en-US" sz="1400" b="1" dirty="0">
                <a:solidFill>
                  <a:srgbClr val="FF0000"/>
                </a:solidFill>
              </a:rPr>
              <a:t>Choose business location</a:t>
            </a:r>
          </a:p>
          <a:p>
            <a:pPr>
              <a:buFont typeface="Wingdings" pitchFamily="2" charset="2"/>
              <a:buChar char="§"/>
            </a:pPr>
            <a:r>
              <a:rPr lang="en-US" sz="1400" b="1" dirty="0">
                <a:solidFill>
                  <a:srgbClr val="FF0000"/>
                </a:solidFill>
              </a:rPr>
              <a:t>Will a patent or trade mark be required? </a:t>
            </a:r>
            <a:endParaRPr lang="en-US" sz="1400" b="1" dirty="0" smtClean="0">
              <a:solidFill>
                <a:srgbClr val="FF0000"/>
              </a:solidFill>
            </a:endParaRPr>
          </a:p>
          <a:p>
            <a:pPr marL="0" indent="0">
              <a:buNone/>
            </a:pPr>
            <a:endParaRPr lang="en-US" sz="1400" dirty="0"/>
          </a:p>
          <a:p>
            <a:pPr marL="0" indent="0">
              <a:buNone/>
            </a:pPr>
            <a:r>
              <a:rPr lang="en-US" sz="1400" b="1" dirty="0"/>
              <a:t>3.</a:t>
            </a:r>
            <a:r>
              <a:rPr lang="en-US" sz="1400" b="1" u="sng" dirty="0"/>
              <a:t> Resourcing</a:t>
            </a:r>
            <a:r>
              <a:rPr lang="en-US" sz="1400" dirty="0"/>
              <a:t>: </a:t>
            </a:r>
            <a:r>
              <a:rPr lang="en-US" sz="1400" b="1" dirty="0">
                <a:solidFill>
                  <a:srgbClr val="00B050"/>
                </a:solidFill>
              </a:rPr>
              <a:t>It is the stage in which the entrepreneur identifies and acquires the financial, human and capital resources needed for the venture start ups etc. Examples of resourcing are as follows:</a:t>
            </a:r>
          </a:p>
          <a:p>
            <a:pPr>
              <a:buFont typeface="Wingdings" pitchFamily="2" charset="2"/>
              <a:buChar char="§"/>
            </a:pPr>
            <a:r>
              <a:rPr lang="en-US" sz="1400" b="1" dirty="0">
                <a:solidFill>
                  <a:srgbClr val="00B050"/>
                </a:solidFill>
              </a:rPr>
              <a:t>Identify potential investors</a:t>
            </a:r>
          </a:p>
          <a:p>
            <a:pPr>
              <a:buFont typeface="Wingdings" pitchFamily="2" charset="2"/>
              <a:buChar char="§"/>
            </a:pPr>
            <a:r>
              <a:rPr lang="en-US" sz="1400" b="1" dirty="0">
                <a:solidFill>
                  <a:srgbClr val="00B050"/>
                </a:solidFill>
              </a:rPr>
              <a:t>Apply for loans, grants and assistance from the government</a:t>
            </a:r>
          </a:p>
          <a:p>
            <a:pPr>
              <a:buFont typeface="Wingdings" pitchFamily="2" charset="2"/>
              <a:buChar char="§"/>
            </a:pPr>
            <a:r>
              <a:rPr lang="en-US" sz="1400" b="1" dirty="0">
                <a:solidFill>
                  <a:srgbClr val="00B050"/>
                </a:solidFill>
              </a:rPr>
              <a:t>Hire employees.</a:t>
            </a:r>
          </a:p>
          <a:p>
            <a:pPr marL="0" indent="0">
              <a:buNone/>
            </a:pPr>
            <a:endParaRPr lang="en-US" sz="1200" b="1" dirty="0">
              <a:solidFill>
                <a:srgbClr val="00B050"/>
              </a:solidFill>
            </a:endParaRPr>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46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marL="0" indent="0">
              <a:buNone/>
            </a:pPr>
            <a:endParaRPr lang="en-US" sz="1200" b="1" dirty="0" smtClean="0"/>
          </a:p>
          <a:p>
            <a:pPr marL="0" indent="0">
              <a:buNone/>
            </a:pPr>
            <a:endParaRPr lang="en-US" sz="1400" b="1" dirty="0" smtClean="0"/>
          </a:p>
          <a:p>
            <a:pPr marL="0" indent="0">
              <a:buNone/>
            </a:pPr>
            <a:r>
              <a:rPr lang="en-US" sz="1400" b="1" dirty="0" smtClean="0"/>
              <a:t>4. </a:t>
            </a:r>
            <a:r>
              <a:rPr lang="en-US" sz="1400" b="1" u="sng" dirty="0" smtClean="0"/>
              <a:t>Actualization:</a:t>
            </a:r>
            <a:r>
              <a:rPr lang="en-US" sz="1400" dirty="0" smtClean="0"/>
              <a:t> </a:t>
            </a:r>
            <a:r>
              <a:rPr lang="en-US" sz="1400" b="1" dirty="0" smtClean="0">
                <a:solidFill>
                  <a:schemeClr val="accent2"/>
                </a:solidFill>
              </a:rPr>
              <a:t>The stage in which the entrepreneur operates the business and utilizes resources to achieve its goals/objectives. Examples of actualization are as follows:</a:t>
            </a:r>
          </a:p>
          <a:p>
            <a:pPr>
              <a:buFont typeface="Wingdings" pitchFamily="2" charset="2"/>
              <a:buChar char="§"/>
            </a:pPr>
            <a:r>
              <a:rPr lang="en-US" sz="1400" b="1" dirty="0" smtClean="0">
                <a:solidFill>
                  <a:schemeClr val="accent2"/>
                </a:solidFill>
              </a:rPr>
              <a:t>Grand opening</a:t>
            </a:r>
          </a:p>
          <a:p>
            <a:pPr>
              <a:buFont typeface="Wingdings" pitchFamily="2" charset="2"/>
              <a:buChar char="§"/>
            </a:pPr>
            <a:r>
              <a:rPr lang="en-US" sz="1400" b="1" dirty="0" smtClean="0">
                <a:solidFill>
                  <a:schemeClr val="accent2"/>
                </a:solidFill>
              </a:rPr>
              <a:t>Day to day operations</a:t>
            </a:r>
          </a:p>
          <a:p>
            <a:pPr marL="0" indent="0">
              <a:buNone/>
            </a:pPr>
            <a:endParaRPr lang="en-US" sz="1400" b="1" dirty="0"/>
          </a:p>
          <a:p>
            <a:pPr marL="0" indent="0">
              <a:buNone/>
            </a:pPr>
            <a:endParaRPr lang="en-US" sz="1400" b="1" dirty="0" smtClean="0"/>
          </a:p>
          <a:p>
            <a:pPr marL="0" indent="0">
              <a:buNone/>
            </a:pPr>
            <a:r>
              <a:rPr lang="en-US" sz="1400" b="1" dirty="0" smtClean="0"/>
              <a:t>5.</a:t>
            </a:r>
            <a:r>
              <a:rPr lang="en-US" sz="1400" b="1" u="sng" dirty="0" smtClean="0"/>
              <a:t>Harvesting</a:t>
            </a:r>
            <a:r>
              <a:rPr lang="en-US" sz="1400" b="1" u="sng" dirty="0"/>
              <a:t>:</a:t>
            </a:r>
            <a:r>
              <a:rPr lang="en-US" sz="1400" dirty="0"/>
              <a:t> </a:t>
            </a:r>
            <a:r>
              <a:rPr lang="en-US" sz="1400" b="1" dirty="0">
                <a:solidFill>
                  <a:srgbClr val="7030A0"/>
                </a:solidFill>
              </a:rPr>
              <a:t>The stage in which the entrepreneur decides on ventures future growth, development or expansion. Examples of harvesting are as follows:</a:t>
            </a:r>
          </a:p>
          <a:p>
            <a:pPr marL="0" indent="0">
              <a:buNone/>
            </a:pPr>
            <a:r>
              <a:rPr lang="en-US" sz="1400" b="1" dirty="0">
                <a:solidFill>
                  <a:srgbClr val="7030A0"/>
                </a:solidFill>
              </a:rPr>
              <a:t>What is your 5 years or 10 years plans?</a:t>
            </a:r>
          </a:p>
          <a:p>
            <a:pPr marL="0" indent="0">
              <a:buNone/>
            </a:pPr>
            <a:r>
              <a:rPr lang="en-US" sz="1400" b="1" dirty="0">
                <a:solidFill>
                  <a:srgbClr val="7030A0"/>
                </a:solidFill>
              </a:rPr>
              <a:t>Consider adding locations or providing different products/ services</a:t>
            </a:r>
          </a:p>
          <a:p>
            <a:pPr marL="0" indent="0">
              <a:buNone/>
            </a:pPr>
            <a:r>
              <a:rPr lang="en-US" sz="1400" b="1" dirty="0">
                <a:solidFill>
                  <a:srgbClr val="7030A0"/>
                </a:solidFill>
              </a:rPr>
              <a:t>Will you go public in form of IPO?</a:t>
            </a:r>
          </a:p>
          <a:p>
            <a:pPr marL="0" indent="0">
              <a:buNone/>
            </a:pPr>
            <a:endParaRPr lang="en-US" sz="1200" b="1" dirty="0">
              <a:solidFill>
                <a:srgbClr val="7030A0"/>
              </a:solidFill>
            </a:endParaRPr>
          </a:p>
        </p:txBody>
      </p:sp>
      <p:sp>
        <p:nvSpPr>
          <p:cNvPr id="9" name="Rectangle 8"/>
          <p:cNvSpPr/>
          <p:nvPr/>
        </p:nvSpPr>
        <p:spPr>
          <a:xfrm>
            <a:off x="685800" y="4930140"/>
            <a:ext cx="74676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Survival for first three years is very crucial.</a:t>
            </a:r>
            <a:endParaRPr lang="en-US" dirty="0"/>
          </a:p>
        </p:txBody>
      </p:sp>
      <p:pic>
        <p:nvPicPr>
          <p:cNvPr id="10"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87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Sc BIO-TECH ENTREPRENEURSHIP\Screenshot 2022-02-28 1100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2235200"/>
            <a:ext cx="6743700" cy="23860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16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6629400" cy="685800"/>
          </a:xfrm>
        </p:spPr>
        <p:txBody>
          <a:bodyPr>
            <a:normAutofit/>
          </a:bodyPr>
          <a:lstStyle/>
          <a:p>
            <a:r>
              <a:rPr lang="en-US" sz="2000" b="1" u="sng" dirty="0" smtClean="0">
                <a:solidFill>
                  <a:srgbClr val="FF0000"/>
                </a:solidFill>
              </a:rPr>
              <a:t>Qualities of a </a:t>
            </a:r>
            <a:r>
              <a:rPr lang="en-US" sz="2000" b="1" u="sng" dirty="0">
                <a:solidFill>
                  <a:srgbClr val="FF0000"/>
                </a:solidFill>
              </a:rPr>
              <a:t>S</a:t>
            </a:r>
            <a:r>
              <a:rPr lang="en-US" sz="2000" b="1" u="sng" dirty="0" smtClean="0">
                <a:solidFill>
                  <a:srgbClr val="FF0000"/>
                </a:solidFill>
              </a:rPr>
              <a:t>uccessful Entrepreneurs</a:t>
            </a:r>
            <a:endParaRPr lang="en-US" sz="2000" b="1" u="sng" dirty="0">
              <a:solidFill>
                <a:srgbClr val="FF0000"/>
              </a:solidFill>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98443462"/>
              </p:ext>
            </p:extLst>
          </p:nvPr>
        </p:nvGraphicFramePr>
        <p:xfrm>
          <a:off x="609600" y="685800"/>
          <a:ext cx="73914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2" descr="C:\Users\Kalinga\Desktop\logo_big.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Left Arrow 2"/>
          <p:cNvSpPr/>
          <p:nvPr/>
        </p:nvSpPr>
        <p:spPr>
          <a:xfrm>
            <a:off x="5791200" y="838200"/>
            <a:ext cx="2362200" cy="5334000"/>
          </a:xfrm>
          <a:prstGeom prst="curvedLef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urved Right Arrow 3"/>
          <p:cNvSpPr/>
          <p:nvPr/>
        </p:nvSpPr>
        <p:spPr>
          <a:xfrm>
            <a:off x="533400" y="914400"/>
            <a:ext cx="2362200" cy="5334000"/>
          </a:xfrm>
          <a:prstGeom prst="curv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9114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CREATIVITY</a:t>
            </a:r>
            <a:endParaRPr lang="en-US" sz="2000" b="1" u="sng" dirty="0">
              <a:solidFill>
                <a:srgbClr val="FF0000"/>
              </a:solidFill>
            </a:endParaRPr>
          </a:p>
        </p:txBody>
      </p:sp>
      <p:sp>
        <p:nvSpPr>
          <p:cNvPr id="3" name="Content Placeholder 2"/>
          <p:cNvSpPr>
            <a:spLocks noGrp="1"/>
          </p:cNvSpPr>
          <p:nvPr>
            <p:ph idx="1"/>
          </p:nvPr>
        </p:nvSpPr>
        <p:spPr/>
        <p:txBody>
          <a:bodyPr>
            <a:normAutofit/>
          </a:bodyPr>
          <a:lstStyle/>
          <a:p>
            <a:pPr marL="0" indent="0" algn="just">
              <a:lnSpc>
                <a:spcPct val="150000"/>
              </a:lnSpc>
              <a:buNone/>
            </a:pPr>
            <a:endParaRPr lang="en-US" sz="2000" dirty="0" smtClean="0"/>
          </a:p>
          <a:p>
            <a:pPr marL="0" indent="0" algn="just">
              <a:lnSpc>
                <a:spcPct val="150000"/>
              </a:lnSpc>
              <a:buNone/>
            </a:pPr>
            <a:r>
              <a:rPr lang="en-US" sz="2000" dirty="0" smtClean="0"/>
              <a:t>Creativity gives birth to something new. Without creativity there is no </a:t>
            </a:r>
            <a:r>
              <a:rPr lang="en-US" sz="2000" dirty="0"/>
              <a:t>i</a:t>
            </a:r>
            <a:r>
              <a:rPr lang="en-US" sz="2000" dirty="0" smtClean="0"/>
              <a:t>nnovation possible. Entrepreneurs usually have the knack to pin down a lot of ideas and act on them. Not necessarily every idea might be a hit. But the experience is gold. Creativity helps in coming up with new solutions for the problems at hand and allows one to think of solutions that are out of the box.</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612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rgbClr val="FF0000"/>
                </a:solidFill>
              </a:rPr>
              <a:t>PROFESSIONALISM</a:t>
            </a:r>
            <a:endParaRPr lang="en-US" sz="2400" b="1" u="sng" dirty="0">
              <a:solidFill>
                <a:srgbClr val="FF0000"/>
              </a:solidFill>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t>Professionalism is a quality which all good entrepreneurs must possess. An entrepreneurs mannerism and behaviour with their employees and client goes a long way in developing the culture of the </a:t>
            </a:r>
            <a:r>
              <a:rPr lang="en-US" sz="2000" dirty="0" err="1" smtClean="0"/>
              <a:t>organisation</a:t>
            </a:r>
            <a:r>
              <a:rPr lang="en-US" sz="2000" dirty="0" smtClean="0"/>
              <a:t>. Along with professionalism comes reliability and discipline. Self discipline enables an entrepreneur to achieve their targets, be </a:t>
            </a:r>
            <a:r>
              <a:rPr lang="en-US" sz="2000" dirty="0" err="1" smtClean="0"/>
              <a:t>organised</a:t>
            </a:r>
            <a:r>
              <a:rPr lang="en-US" sz="2000" dirty="0" smtClean="0"/>
              <a:t> and set examples for everyone.</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11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RISK TAKING</a:t>
            </a:r>
            <a:endParaRPr lang="en-US" sz="2000" b="1" u="sng" dirty="0">
              <a:solidFill>
                <a:srgbClr val="FF0000"/>
              </a:solidFill>
            </a:endParaRPr>
          </a:p>
        </p:txBody>
      </p:sp>
      <p:sp>
        <p:nvSpPr>
          <p:cNvPr id="3" name="Content Placeholder 2"/>
          <p:cNvSpPr>
            <a:spLocks noGrp="1"/>
          </p:cNvSpPr>
          <p:nvPr>
            <p:ph idx="1"/>
          </p:nvPr>
        </p:nvSpPr>
        <p:spPr/>
        <p:txBody>
          <a:bodyPr>
            <a:normAutofit/>
          </a:bodyPr>
          <a:lstStyle/>
          <a:p>
            <a:pPr marL="0" indent="0" algn="just">
              <a:lnSpc>
                <a:spcPct val="150000"/>
              </a:lnSpc>
              <a:buNone/>
            </a:pPr>
            <a:endParaRPr lang="en-US" sz="2000" dirty="0" smtClean="0"/>
          </a:p>
          <a:p>
            <a:pPr marL="0" indent="0" algn="just">
              <a:lnSpc>
                <a:spcPct val="150000"/>
              </a:lnSpc>
              <a:buNone/>
            </a:pPr>
            <a:r>
              <a:rPr lang="en-US" sz="2000" dirty="0" smtClean="0"/>
              <a:t>A risk taking ability is essential for an entrepreneur. Without the will to explore the unknown , one cannot discover something unique. And this uniqueness might take all the difference. Risk-taking involves a lot of things. Using unorthodox methods is also a risk. Investing in ideas , nobody else believes in. Entrepreneur have a differential approach towards risks. Good entrepreneurs are always ready to invest their time and money. But they always have a backup for every risk they take.</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3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PASSION</a:t>
            </a:r>
            <a:endParaRPr lang="en-US" sz="2000" b="1" u="sng" dirty="0">
              <a:solidFill>
                <a:srgbClr val="FF0000"/>
              </a:solidFill>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t>Your work should be your passion. So when you work, you enjoy what you are doing and stay highly motivated. Passion acts as  a driving force, with which you are motivated to strive for better. It also allows you the ability to put in those extra hours in the office which can or may make a difference. At the beginning of every entrepreneurial venture or any venture, there are hurdles but your passion ensures that you are able to overcome these roadblocks and forge ahead towards your goals.</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9575"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0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PLANNING</a:t>
            </a:r>
            <a:endParaRPr lang="en-US" sz="2000" b="1" u="sng" dirty="0">
              <a:solidFill>
                <a:srgbClr val="FF0000"/>
              </a:solidFill>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t>Perhaps, this is the most important of all steps required to run a show. Without planning, everything would be a loose string as they say, “ you fail to plan, you plan to fail.”</a:t>
            </a:r>
          </a:p>
          <a:p>
            <a:pPr marL="0" indent="0" algn="just">
              <a:lnSpc>
                <a:spcPct val="150000"/>
              </a:lnSpc>
              <a:buNone/>
            </a:pPr>
            <a:r>
              <a:rPr lang="en-US" sz="2000" dirty="0" smtClean="0"/>
              <a:t>Planning is strategizing the whole game ahead of time. It basically sums up all the resources at hand and enables you to come up with a structure and a thought process for how to reach your goal.</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49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Knowledge</a:t>
            </a:r>
            <a:endParaRPr lang="en-US" sz="2000" b="1" u="sng" dirty="0">
              <a:solidFill>
                <a:srgbClr val="FF0000"/>
              </a:solidFill>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t>Knowledge is the key to success. An entrepreneur should possess complete knowledge of his niche or industry. It is the knowledge only through which problem can be solved and crisis can be tackled.</a:t>
            </a:r>
          </a:p>
          <a:p>
            <a:pPr marL="0" indent="0" algn="just">
              <a:lnSpc>
                <a:spcPct val="150000"/>
              </a:lnSpc>
              <a:buNone/>
            </a:pPr>
            <a:r>
              <a:rPr lang="en-US" sz="2000" dirty="0" smtClean="0"/>
              <a:t>It enables entrepreneur to keep track of the developments and the constantly changing requirements of the market that he is in. may it is a new trend in the market or an advancement in technology or even a new advertiser’s entry, an entrepreneur should keep himself abreast of it. Knowledge is the guiding force when it comes leaving the competition behind. New bits and pieces of information may just prove as useful as a newly devised strategy.</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064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Social skills</a:t>
            </a:r>
            <a:endParaRPr lang="en-US" sz="2000" b="1"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lgn="just">
              <a:lnSpc>
                <a:spcPct val="150000"/>
              </a:lnSpc>
              <a:buNone/>
            </a:pPr>
            <a:r>
              <a:rPr lang="en-US" sz="2000" dirty="0" smtClean="0"/>
              <a:t>A skill set is an arsenal with which an entrepreneur makes his business work. Social skills are also needed to be a good entrepreneur. Overall, these make up the qualities for an entrepreneur to function. Social skills involves the following:</a:t>
            </a:r>
          </a:p>
          <a:p>
            <a:pPr algn="just">
              <a:buFont typeface="Wingdings" pitchFamily="2" charset="2"/>
              <a:buChar char="q"/>
            </a:pPr>
            <a:r>
              <a:rPr lang="en-US" sz="2000" dirty="0" smtClean="0"/>
              <a:t>Relationship building</a:t>
            </a:r>
          </a:p>
          <a:p>
            <a:pPr algn="just">
              <a:buFont typeface="Wingdings" pitchFamily="2" charset="2"/>
              <a:buChar char="q"/>
            </a:pPr>
            <a:r>
              <a:rPr lang="en-US" sz="2000" dirty="0" smtClean="0"/>
              <a:t>Hiring and talent sourcing</a:t>
            </a:r>
          </a:p>
          <a:p>
            <a:pPr algn="just">
              <a:buFont typeface="Wingdings" pitchFamily="2" charset="2"/>
              <a:buChar char="q"/>
            </a:pPr>
            <a:r>
              <a:rPr lang="en-US" sz="2000" dirty="0" smtClean="0"/>
              <a:t>Team strategy formulation.</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430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Open mindedness towards learning, people and even failure:</a:t>
            </a:r>
            <a:endParaRPr lang="en-US" sz="2000" b="1" u="sng" dirty="0">
              <a:solidFill>
                <a:srgbClr val="FF0000"/>
              </a:solidFill>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t>An entrepreneur must be accepting. The true realization of which scenario or event can be a useful opportunity is necessary. To recognize such openings, an open minded attitude is required.</a:t>
            </a:r>
          </a:p>
          <a:p>
            <a:pPr marL="0" indent="0" algn="just">
              <a:lnSpc>
                <a:spcPct val="150000"/>
              </a:lnSpc>
              <a:buNone/>
            </a:pPr>
            <a:r>
              <a:rPr lang="en-US" sz="2000" dirty="0" smtClean="0"/>
              <a:t>An entrepreneur should be determined. He should face his losses with a positive attitude and his wins, humbly. Any good businessman know not to frown on a defeat. s/he should try to succeed with the right mentality. Failure is a step a way which didn’t work according to the plan. Good entrepreneur takes the experience of this setback and work even hard with the next goal in line.</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913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Empathy</a:t>
            </a:r>
            <a:endParaRPr lang="en-US" sz="2000" b="1" u="sng" dirty="0">
              <a:solidFill>
                <a:srgbClr val="FF0000"/>
              </a:solidFill>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t>Perhaps the least discussed value in the world today is empathy or having high emotional intelligence. Empathy is the understanding of what goes on in someone’s mind. This skill is worth a mention. A good entrepreneur should know the strengths and weaknesses of every employee who works under him. Unhappy employees are not determined and as  an entrepreneur, it is up to the entrepreneur to create a working environment where people are happy to come.</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8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MSc BIO-TECH ENTREPRENEURSHIP\Screenshot 2022-02-28 1103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992313"/>
            <a:ext cx="6424613" cy="28733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396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Customer is everything</a:t>
            </a:r>
            <a:endParaRPr lang="en-US" sz="2000" b="1" u="sng"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2000" dirty="0" smtClean="0"/>
              <a:t>A good entrepreneur will always know how to grab a customer’s attention . This can be done through various mediums such as marketing and advertising.</a:t>
            </a:r>
          </a:p>
          <a:p>
            <a:pPr marL="0" indent="0" algn="just">
              <a:lnSpc>
                <a:spcPct val="150000"/>
              </a:lnSpc>
              <a:buNone/>
            </a:pPr>
            <a:r>
              <a:rPr lang="en-US" sz="2000" dirty="0"/>
              <a:t> </a:t>
            </a:r>
            <a:r>
              <a:rPr lang="en-US" sz="2000" dirty="0" smtClean="0"/>
              <a:t>It is also important that an entrepreneur know the needs of  the customers. The product or service which is being created by your </a:t>
            </a:r>
            <a:r>
              <a:rPr lang="en-US" sz="2000" dirty="0" err="1" smtClean="0"/>
              <a:t>organisation</a:t>
            </a:r>
            <a:r>
              <a:rPr lang="en-US" sz="2000" dirty="0" smtClean="0"/>
              <a:t> needs to cater the needs of your consumers. Personalizing business of consumers will also boost the same. The ability to sell yourself in front of a potential investment when it comes in the form of a customer is also required. Being ready with the knowledge to please a customers , is a way to have a successful business.</a:t>
            </a:r>
            <a:endParaRPr lang="en-US" sz="2000"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45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smtClean="0">
                <a:solidFill>
                  <a:srgbClr val="FF0000"/>
                </a:solidFill>
              </a:rPr>
              <a:t>Problems/ challenges faced by an Entrepreneur</a:t>
            </a:r>
            <a:endParaRPr lang="en-US" sz="2000" b="1" u="sng"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sz="1600" b="1" dirty="0" smtClean="0"/>
              <a:t>Cash flow management</a:t>
            </a:r>
          </a:p>
          <a:p>
            <a:pPr>
              <a:buFont typeface="Wingdings" pitchFamily="2" charset="2"/>
              <a:buChar char="q"/>
            </a:pPr>
            <a:r>
              <a:rPr lang="en-US" sz="1600" b="1" dirty="0" smtClean="0"/>
              <a:t>Hiring employees</a:t>
            </a:r>
          </a:p>
          <a:p>
            <a:pPr>
              <a:buFont typeface="Wingdings" pitchFamily="2" charset="2"/>
              <a:buChar char="q"/>
            </a:pPr>
            <a:r>
              <a:rPr lang="en-US" sz="1600" b="1" dirty="0" smtClean="0"/>
              <a:t>Time management</a:t>
            </a:r>
          </a:p>
          <a:p>
            <a:pPr>
              <a:buFont typeface="Wingdings" pitchFamily="2" charset="2"/>
              <a:buChar char="q"/>
            </a:pPr>
            <a:r>
              <a:rPr lang="en-US" sz="1600" b="1" dirty="0" smtClean="0"/>
              <a:t>Delegating tasks</a:t>
            </a:r>
          </a:p>
          <a:p>
            <a:pPr>
              <a:buFont typeface="Wingdings" pitchFamily="2" charset="2"/>
              <a:buChar char="q"/>
            </a:pPr>
            <a:r>
              <a:rPr lang="en-US" sz="1600" b="1" dirty="0" smtClean="0"/>
              <a:t>Deciding what to sell</a:t>
            </a:r>
          </a:p>
          <a:p>
            <a:pPr>
              <a:buFont typeface="Wingdings" pitchFamily="2" charset="2"/>
              <a:buChar char="q"/>
            </a:pPr>
            <a:r>
              <a:rPr lang="en-US" sz="1600" b="1" dirty="0" smtClean="0"/>
              <a:t>Marketing strategy</a:t>
            </a:r>
          </a:p>
          <a:p>
            <a:pPr>
              <a:buFont typeface="Wingdings" pitchFamily="2" charset="2"/>
              <a:buChar char="q"/>
            </a:pPr>
            <a:r>
              <a:rPr lang="en-US" sz="1600" b="1" dirty="0" smtClean="0"/>
              <a:t>Arranging finances</a:t>
            </a:r>
          </a:p>
          <a:p>
            <a:pPr>
              <a:buFont typeface="Wingdings" pitchFamily="2" charset="2"/>
              <a:buChar char="q"/>
            </a:pPr>
            <a:r>
              <a:rPr lang="en-US" sz="1600" b="1" dirty="0" smtClean="0"/>
              <a:t>Business growth/ expansion</a:t>
            </a:r>
          </a:p>
          <a:p>
            <a:pPr>
              <a:buFont typeface="Wingdings" pitchFamily="2" charset="2"/>
              <a:buChar char="q"/>
            </a:pPr>
            <a:r>
              <a:rPr lang="en-US" sz="1600" b="1" dirty="0" smtClean="0"/>
              <a:t>Strapped budget</a:t>
            </a:r>
          </a:p>
          <a:p>
            <a:pPr>
              <a:buFont typeface="Wingdings" pitchFamily="2" charset="2"/>
              <a:buChar char="q"/>
            </a:pPr>
            <a:r>
              <a:rPr lang="en-US" sz="1600" b="1" dirty="0" smtClean="0"/>
              <a:t>Self doubt</a:t>
            </a:r>
            <a:endParaRPr lang="en-US" sz="1600" b="1" dirty="0"/>
          </a:p>
        </p:txBody>
      </p:sp>
      <p:pic>
        <p:nvPicPr>
          <p:cNvPr id="4" name="Picture 2" descr="C:\Users\Kalinga\Desktop\logo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2400"/>
            <a:ext cx="103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78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MSc BIO-TECH ENTREPRENEURSHIP\Screenshot 2022-02-28 1105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550" y="2120900"/>
            <a:ext cx="6691313" cy="26146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MSc BIO-TECH ENTREPRENEURSHIP\Screenshot 2022-02-28 1106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850" y="1839913"/>
            <a:ext cx="5700713" cy="3178175"/>
          </a:xfrm>
          <a:prstGeom prst="rect">
            <a:avLst/>
          </a:prstGeom>
          <a:noFill/>
          <a:extLst>
            <a:ext uri="{909E8E84-426E-40DD-AFC4-6F175D3DCCD1}">
              <a14:hiddenFill xmlns:a14="http://schemas.microsoft.com/office/drawing/2010/main">
                <a:solidFill>
                  <a:srgbClr val="FFFFFF"/>
                </a:solidFill>
              </a14:hiddenFill>
            </a:ext>
          </a:extLst>
        </p:spPr>
      </p:pic>
      <p:sp>
        <p:nvSpPr>
          <p:cNvPr id="3" name="Bent Arrow 2"/>
          <p:cNvSpPr/>
          <p:nvPr/>
        </p:nvSpPr>
        <p:spPr>
          <a:xfrm>
            <a:off x="381000" y="2667000"/>
            <a:ext cx="1339850" cy="1828800"/>
          </a:xfrm>
          <a:prstGeom prst="ben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1981200" y="609600"/>
            <a:ext cx="54864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u="sng" dirty="0" smtClean="0">
                <a:solidFill>
                  <a:schemeClr val="bg1"/>
                </a:solidFill>
              </a:rPr>
              <a:t>CHARACTERISTICS OF AN ENTREPRENEUR.</a:t>
            </a:r>
            <a:endParaRPr lang="en-US" sz="2000" b="1" u="sng" dirty="0">
              <a:solidFill>
                <a:schemeClr val="bg1"/>
              </a:solidFill>
            </a:endParaRPr>
          </a:p>
        </p:txBody>
      </p:sp>
      <p:pic>
        <p:nvPicPr>
          <p:cNvPr id="6"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71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MSc BIO-TECH ENTREPRENEURSHIP\Screenshot 2022-02-28 1107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2373313"/>
            <a:ext cx="6577013" cy="211137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76200" y="3352800"/>
            <a:ext cx="1206500" cy="5334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3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Sc BIO-TECH ENTREPRENEURSHIP\Screenshot 2022-02-28 1108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1497013"/>
            <a:ext cx="6645275" cy="386397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76200" y="2362200"/>
            <a:ext cx="1173163" cy="304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71469" y="4821936"/>
            <a:ext cx="1249363" cy="304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5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MSc BIO-TECH ENTREPRENEURSHIP\Screenshot 2022-02-28 1109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68363"/>
            <a:ext cx="6767513" cy="512127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76200" y="1981200"/>
            <a:ext cx="1219200" cy="304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76200" y="4800600"/>
            <a:ext cx="1219200" cy="304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1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MSc BIO-TECH ENTREPRENEURSHIP\Screenshot 2022-02-28 111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890588"/>
            <a:ext cx="6713537" cy="507523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76200" y="1676400"/>
            <a:ext cx="1138238" cy="304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76200" y="4267200"/>
            <a:ext cx="1138238" cy="304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Kalinga\Desktop\logo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52400"/>
            <a:ext cx="1038225"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851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1259</Words>
  <Application>Microsoft Office PowerPoint</Application>
  <PresentationFormat>On-screen Show (4:3)</PresentationFormat>
  <Paragraphs>99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Qualities of a Successful Entrepreneurs</vt:lpstr>
      <vt:lpstr>CREATIVITY</vt:lpstr>
      <vt:lpstr>PROFESSIONALISM</vt:lpstr>
      <vt:lpstr>RISK TAKING</vt:lpstr>
      <vt:lpstr>PASSION</vt:lpstr>
      <vt:lpstr>PLANNING</vt:lpstr>
      <vt:lpstr>Knowledge</vt:lpstr>
      <vt:lpstr>Social skills</vt:lpstr>
      <vt:lpstr>Open mindedness towards learning, people and even failure:</vt:lpstr>
      <vt:lpstr>Empathy</vt:lpstr>
      <vt:lpstr>Customer is everything</vt:lpstr>
      <vt:lpstr>Problems/ challenges faced by an Entrepreneur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Kalinga</dc:creator>
  <cp:lastModifiedBy>Kalinga</cp:lastModifiedBy>
  <cp:revision>23</cp:revision>
  <dcterms:created xsi:type="dcterms:W3CDTF">2023-01-16T07:03:11Z</dcterms:created>
  <dcterms:modified xsi:type="dcterms:W3CDTF">2023-01-20T14:36:22Z</dcterms:modified>
</cp:coreProperties>
</file>