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9.jpeg" ContentType="image/jpeg"/>
  <Override PartName="/ppt/media/image28.png" ContentType="image/png"/>
  <Override PartName="/ppt/media/image7.jpeg" ContentType="image/jpeg"/>
  <Override PartName="/ppt/media/image38.jpeg" ContentType="image/jpeg"/>
  <Override PartName="/ppt/media/image23.jpeg" ContentType="image/jpeg"/>
  <Override PartName="/ppt/media/image12.png" ContentType="image/png"/>
  <Override PartName="/ppt/media/image22.png" ContentType="image/png"/>
  <Override PartName="/ppt/media/image24.jpeg" ContentType="image/jpeg"/>
  <Override PartName="/ppt/media/image21.jpeg" ContentType="image/jpeg"/>
  <Override PartName="/ppt/media/image19.jpeg" ContentType="image/jpeg"/>
  <Override PartName="/ppt/media/image25.png" ContentType="image/png"/>
  <Override PartName="/ppt/media/image42.jpeg" ContentType="image/jpeg"/>
  <Override PartName="/ppt/media/image17.jpeg" ContentType="image/jpeg"/>
  <Override PartName="/ppt/media/image16.png" ContentType="image/png"/>
  <Override PartName="/ppt/media/image49.jpeg" ContentType="image/jpeg"/>
  <Override PartName="/ppt/media/image15.jpeg" ContentType="image/jpeg"/>
  <Override PartName="/ppt/media/image14.png" ContentType="image/png"/>
  <Override PartName="/ppt/media/image1.jpeg" ContentType="image/jpeg"/>
  <Override PartName="/ppt/media/image10.png" ContentType="image/png"/>
  <Override PartName="/ppt/media/image35.jpeg" ContentType="image/jpeg"/>
  <Override PartName="/ppt/media/image41.jpeg" ContentType="image/jpeg"/>
  <Override PartName="/ppt/media/image45.jpeg" ContentType="image/jpeg"/>
  <Override PartName="/ppt/media/image33.jpeg" ContentType="image/jpeg"/>
  <Override PartName="/ppt/media/image43.jpeg" ContentType="image/jpeg"/>
  <Override PartName="/ppt/media/image11.jpeg" ContentType="image/jpeg"/>
  <Override PartName="/ppt/media/image9.jpeg" ContentType="image/jpeg"/>
  <Override PartName="/ppt/media/image44.jpeg" ContentType="image/jpeg"/>
  <Override PartName="/ppt/media/image46.jpeg" ContentType="image/jpeg"/>
  <Override PartName="/ppt/media/image30.jpeg" ContentType="image/jpeg"/>
  <Override PartName="/ppt/media/image47.jpeg" ContentType="image/jpeg"/>
  <Override PartName="/ppt/media/image34.png" ContentType="image/png"/>
  <Override PartName="/ppt/media/image4.png" ContentType="image/png"/>
  <Override PartName="/ppt/media/image31.jpeg" ContentType="image/jpeg"/>
  <Override PartName="/ppt/media/image48.jpeg" ContentType="image/jpeg"/>
  <Override PartName="/ppt/media/image39.jpeg" ContentType="image/jpeg"/>
  <Override PartName="/ppt/media/image8.png" ContentType="image/png"/>
  <Override PartName="/ppt/media/image18.png" ContentType="image/png"/>
  <Override PartName="/ppt/media/image20.png" ContentType="image/png"/>
  <Override PartName="/ppt/media/image36.png" ContentType="image/png"/>
  <Override PartName="/ppt/media/image6.png" ContentType="image/png"/>
  <Override PartName="/ppt/media/image5.jpeg" ContentType="image/jpeg"/>
  <Override PartName="/ppt/media/image26.jpeg" ContentType="image/jpeg"/>
  <Override PartName="/ppt/media/image40.jpeg" ContentType="image/jpeg"/>
  <Override PartName="/ppt/media/image13.jpeg" ContentType="image/jpeg"/>
  <Override PartName="/ppt/media/image3.jpeg" ContentType="image/jpeg"/>
  <Override PartName="/ppt/media/image37.jpeg" ContentType="image/jpeg"/>
  <Override PartName="/ppt/media/image27.jpeg" ContentType="image/jpeg"/>
  <Override PartName="/ppt/media/image50.jpeg" ContentType="image/jpeg"/>
  <Override PartName="/ppt/media/image2.png" ContentType="image/png"/>
  <Override PartName="/ppt/media/image32.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5623E-9FB1-4B19-A3D4-E0D48464CE4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500A2BB-C440-429E-851C-69177EE59E4F}">
      <dgm:prSet custT="1"/>
      <dgm:spPr>
        <a:solidFill>
          <a:srgbClr val="C00000"/>
        </a:solidFill>
      </dgm:spPr>
      <dgm:t>
        <a:bodyPr/>
        <a:lstStyle/>
        <a:p>
          <a:pPr rtl="0"/>
          <a:r>
            <a:rPr lang="en-US" sz="1600" b="1" dirty="0" smtClean="0"/>
            <a:t>Creativity</a:t>
          </a:r>
          <a:endParaRPr lang="en-US" sz="1600" b="1" dirty="0"/>
        </a:p>
      </dgm:t>
    </dgm:pt>
    <dgm:pt modelId="{0E351F73-8B7C-4D79-B776-3C8C7A6A4D05}" type="parTrans" cxnId="{B567C78F-8A24-499E-AD9D-533F28E7C90C}">
      <dgm:prSet/>
      <dgm:spPr/>
      <dgm:t>
        <a:bodyPr/>
        <a:lstStyle/>
        <a:p>
          <a:endParaRPr lang="en-US"/>
        </a:p>
      </dgm:t>
    </dgm:pt>
    <dgm:pt modelId="{4A515C1F-A9F2-48D1-A8E7-11EBAE9C54AB}" type="sibTrans" cxnId="{B567C78F-8A24-499E-AD9D-533F28E7C90C}">
      <dgm:prSet/>
      <dgm:spPr/>
      <dgm:t>
        <a:bodyPr/>
        <a:lstStyle/>
        <a:p>
          <a:endParaRPr lang="en-US"/>
        </a:p>
      </dgm:t>
    </dgm:pt>
    <dgm:pt modelId="{EF971753-AB02-4360-B4A3-34C081AF2722}">
      <dgm:prSet custT="1"/>
      <dgm:spPr>
        <a:solidFill>
          <a:srgbClr val="92D050"/>
        </a:solidFill>
      </dgm:spPr>
      <dgm:t>
        <a:bodyPr/>
        <a:lstStyle/>
        <a:p>
          <a:pPr rtl="0"/>
          <a:r>
            <a:rPr lang="en-US" sz="1600" b="1" dirty="0" smtClean="0"/>
            <a:t>Professionalism</a:t>
          </a:r>
          <a:endParaRPr lang="en-US" sz="1600" b="1" dirty="0"/>
        </a:p>
      </dgm:t>
    </dgm:pt>
    <dgm:pt modelId="{BD1C25EE-2FA4-4C71-8509-B94EEC909B3C}" type="parTrans" cxnId="{A1555166-C8C5-4DEA-B6BC-436B7A0CDE17}">
      <dgm:prSet/>
      <dgm:spPr/>
      <dgm:t>
        <a:bodyPr/>
        <a:lstStyle/>
        <a:p>
          <a:endParaRPr lang="en-US"/>
        </a:p>
      </dgm:t>
    </dgm:pt>
    <dgm:pt modelId="{381C2D6E-0265-457B-99F8-B5D5A04A5BA1}" type="sibTrans" cxnId="{A1555166-C8C5-4DEA-B6BC-436B7A0CDE17}">
      <dgm:prSet/>
      <dgm:spPr/>
      <dgm:t>
        <a:bodyPr/>
        <a:lstStyle/>
        <a:p>
          <a:endParaRPr lang="en-US"/>
        </a:p>
      </dgm:t>
    </dgm:pt>
    <dgm:pt modelId="{E7FC9F17-23D2-4A0C-AD22-132D8D1E82A8}">
      <dgm:prSet custT="1"/>
      <dgm:spPr>
        <a:solidFill>
          <a:srgbClr val="0070C0"/>
        </a:solidFill>
      </dgm:spPr>
      <dgm:t>
        <a:bodyPr/>
        <a:lstStyle/>
        <a:p>
          <a:pPr rtl="0"/>
          <a:r>
            <a:rPr lang="en-US" sz="1600" b="1" dirty="0" smtClean="0"/>
            <a:t>Risk-Taking</a:t>
          </a:r>
          <a:endParaRPr lang="en-US" sz="1600" b="1" dirty="0"/>
        </a:p>
      </dgm:t>
    </dgm:pt>
    <dgm:pt modelId="{E757648B-2C93-46D2-8DFD-9FCC2303C268}" type="parTrans" cxnId="{85FD4388-9577-4DAC-8805-BAC2483C0CB2}">
      <dgm:prSet/>
      <dgm:spPr/>
      <dgm:t>
        <a:bodyPr/>
        <a:lstStyle/>
        <a:p>
          <a:endParaRPr lang="en-US"/>
        </a:p>
      </dgm:t>
    </dgm:pt>
    <dgm:pt modelId="{29154DC6-3B4C-491C-96EF-6F21CE21CFF9}" type="sibTrans" cxnId="{85FD4388-9577-4DAC-8805-BAC2483C0CB2}">
      <dgm:prSet/>
      <dgm:spPr/>
      <dgm:t>
        <a:bodyPr/>
        <a:lstStyle/>
        <a:p>
          <a:endParaRPr lang="en-US"/>
        </a:p>
      </dgm:t>
    </dgm:pt>
    <dgm:pt modelId="{1A62F421-E29F-4DBE-B1FB-77E0F8AB1BC1}">
      <dgm:prSet custT="1"/>
      <dgm:spPr>
        <a:solidFill>
          <a:schemeClr val="accent2"/>
        </a:solidFill>
      </dgm:spPr>
      <dgm:t>
        <a:bodyPr/>
        <a:lstStyle/>
        <a:p>
          <a:pPr rtl="0"/>
          <a:r>
            <a:rPr lang="en-US" sz="1600" b="1" dirty="0" smtClean="0"/>
            <a:t>Passion</a:t>
          </a:r>
          <a:endParaRPr lang="en-US" sz="1600" b="1" dirty="0"/>
        </a:p>
      </dgm:t>
    </dgm:pt>
    <dgm:pt modelId="{6D274C8C-98B7-4976-9214-194B5C1A3522}" type="parTrans" cxnId="{43B2CCF2-D93B-41D1-B62B-EBE4B2B40D1D}">
      <dgm:prSet/>
      <dgm:spPr/>
      <dgm:t>
        <a:bodyPr/>
        <a:lstStyle/>
        <a:p>
          <a:endParaRPr lang="en-US"/>
        </a:p>
      </dgm:t>
    </dgm:pt>
    <dgm:pt modelId="{17E1904A-431A-41F9-88C5-D2F2D89C041A}" type="sibTrans" cxnId="{43B2CCF2-D93B-41D1-B62B-EBE4B2B40D1D}">
      <dgm:prSet/>
      <dgm:spPr/>
      <dgm:t>
        <a:bodyPr/>
        <a:lstStyle/>
        <a:p>
          <a:endParaRPr lang="en-US"/>
        </a:p>
      </dgm:t>
    </dgm:pt>
    <dgm:pt modelId="{51B6F3BA-7FFA-4C01-9B6B-81411DF37636}">
      <dgm:prSet custT="1"/>
      <dgm:spPr>
        <a:solidFill>
          <a:srgbClr val="00B0F0"/>
        </a:solidFill>
      </dgm:spPr>
      <dgm:t>
        <a:bodyPr/>
        <a:lstStyle/>
        <a:p>
          <a:pPr rtl="0"/>
          <a:r>
            <a:rPr lang="en-US" sz="1600" b="1" dirty="0" smtClean="0"/>
            <a:t>Planning</a:t>
          </a:r>
          <a:endParaRPr lang="en-US" sz="1600" b="1" dirty="0"/>
        </a:p>
      </dgm:t>
    </dgm:pt>
    <dgm:pt modelId="{1BB506CD-6530-4BE1-A8D1-B7D5941F7E58}" type="parTrans" cxnId="{585968D4-E7AC-4D43-B9F6-3633EBBEC577}">
      <dgm:prSet/>
      <dgm:spPr/>
      <dgm:t>
        <a:bodyPr/>
        <a:lstStyle/>
        <a:p>
          <a:endParaRPr lang="en-US"/>
        </a:p>
      </dgm:t>
    </dgm:pt>
    <dgm:pt modelId="{1DBE189D-EB70-4947-B7B4-3269F2E688AC}" type="sibTrans" cxnId="{585968D4-E7AC-4D43-B9F6-3633EBBEC577}">
      <dgm:prSet/>
      <dgm:spPr/>
      <dgm:t>
        <a:bodyPr/>
        <a:lstStyle/>
        <a:p>
          <a:endParaRPr lang="en-US"/>
        </a:p>
      </dgm:t>
    </dgm:pt>
    <dgm:pt modelId="{A7FEB006-78EC-464A-B44A-147B50056DAB}">
      <dgm:prSet custT="1"/>
      <dgm:spPr>
        <a:solidFill>
          <a:srgbClr val="FFFF00"/>
        </a:solidFill>
      </dgm:spPr>
      <dgm:t>
        <a:bodyPr/>
        <a:lstStyle/>
        <a:p>
          <a:pPr rtl="0"/>
          <a:r>
            <a:rPr lang="en-US" sz="1600" b="1" dirty="0" smtClean="0"/>
            <a:t>Knowledge</a:t>
          </a:r>
          <a:endParaRPr lang="en-US" sz="1600" b="1" dirty="0"/>
        </a:p>
      </dgm:t>
    </dgm:pt>
    <dgm:pt modelId="{C581C0B2-B4A8-4877-A9F2-1C18C8B005DE}" type="parTrans" cxnId="{43F4242A-CFDB-4D60-9E53-C88F47891636}">
      <dgm:prSet/>
      <dgm:spPr/>
      <dgm:t>
        <a:bodyPr/>
        <a:lstStyle/>
        <a:p>
          <a:endParaRPr lang="en-US"/>
        </a:p>
      </dgm:t>
    </dgm:pt>
    <dgm:pt modelId="{560F1985-428E-48CA-9762-59A25EC43A50}" type="sibTrans" cxnId="{43F4242A-CFDB-4D60-9E53-C88F47891636}">
      <dgm:prSet/>
      <dgm:spPr/>
      <dgm:t>
        <a:bodyPr/>
        <a:lstStyle/>
        <a:p>
          <a:endParaRPr lang="en-US"/>
        </a:p>
      </dgm:t>
    </dgm:pt>
    <dgm:pt modelId="{7AF0D851-CBAF-4D58-A378-4C5AF43005AC}">
      <dgm:prSet custT="1"/>
      <dgm:spPr>
        <a:solidFill>
          <a:schemeClr val="accent6">
            <a:lumMod val="75000"/>
          </a:schemeClr>
        </a:solidFill>
      </dgm:spPr>
      <dgm:t>
        <a:bodyPr/>
        <a:lstStyle/>
        <a:p>
          <a:pPr rtl="0"/>
          <a:r>
            <a:rPr lang="en-US" sz="1600" b="1" dirty="0" smtClean="0"/>
            <a:t>Social skills</a:t>
          </a:r>
          <a:endParaRPr lang="en-US" sz="1600" b="1" dirty="0"/>
        </a:p>
      </dgm:t>
    </dgm:pt>
    <dgm:pt modelId="{31517E9C-9D21-47E9-B2C1-07D6D8FF8395}" type="parTrans" cxnId="{CF98ACF7-8374-40A3-B8EC-64AA8FD84866}">
      <dgm:prSet/>
      <dgm:spPr/>
      <dgm:t>
        <a:bodyPr/>
        <a:lstStyle/>
        <a:p>
          <a:endParaRPr lang="en-US"/>
        </a:p>
      </dgm:t>
    </dgm:pt>
    <dgm:pt modelId="{90648A75-82F0-422A-8709-165EBEE60F46}" type="sibTrans" cxnId="{CF98ACF7-8374-40A3-B8EC-64AA8FD84866}">
      <dgm:prSet/>
      <dgm:spPr/>
      <dgm:t>
        <a:bodyPr/>
        <a:lstStyle/>
        <a:p>
          <a:endParaRPr lang="en-US"/>
        </a:p>
      </dgm:t>
    </dgm:pt>
    <dgm:pt modelId="{E44AA622-461B-4779-A780-7FE4F6E3BE15}">
      <dgm:prSet custT="1"/>
      <dgm:spPr>
        <a:solidFill>
          <a:srgbClr val="7030A0"/>
        </a:solidFill>
      </dgm:spPr>
      <dgm:t>
        <a:bodyPr/>
        <a:lstStyle/>
        <a:p>
          <a:pPr rtl="0"/>
          <a:r>
            <a:rPr lang="en-US" sz="1600" b="1" dirty="0" smtClean="0"/>
            <a:t>Open Mindedness towards learning, people and even failures</a:t>
          </a:r>
          <a:endParaRPr lang="en-US" sz="1600" b="1" dirty="0"/>
        </a:p>
      </dgm:t>
    </dgm:pt>
    <dgm:pt modelId="{C83F6094-73B4-4405-B0B1-4C2EC214C767}" type="parTrans" cxnId="{3F5F5AC7-4277-47C1-BB59-5A03AEC63AAE}">
      <dgm:prSet/>
      <dgm:spPr/>
      <dgm:t>
        <a:bodyPr/>
        <a:lstStyle/>
        <a:p>
          <a:endParaRPr lang="en-US"/>
        </a:p>
      </dgm:t>
    </dgm:pt>
    <dgm:pt modelId="{9EDDC7E3-23B4-4CFB-94A6-6B17B2A7953E}" type="sibTrans" cxnId="{3F5F5AC7-4277-47C1-BB59-5A03AEC63AAE}">
      <dgm:prSet/>
      <dgm:spPr/>
      <dgm:t>
        <a:bodyPr/>
        <a:lstStyle/>
        <a:p>
          <a:endParaRPr lang="en-US"/>
        </a:p>
      </dgm:t>
    </dgm:pt>
    <dgm:pt modelId="{62201ADD-21B8-41C8-9F43-2FCC78A15749}">
      <dgm:prSet custT="1"/>
      <dgm:spPr>
        <a:solidFill>
          <a:srgbClr val="FF0000"/>
        </a:solidFill>
      </dgm:spPr>
      <dgm:t>
        <a:bodyPr/>
        <a:lstStyle/>
        <a:p>
          <a:pPr rtl="0"/>
          <a:r>
            <a:rPr lang="en-US" sz="1600" b="1" dirty="0" smtClean="0"/>
            <a:t>Empathy</a:t>
          </a:r>
          <a:endParaRPr lang="en-US" sz="1600" b="1" dirty="0"/>
        </a:p>
      </dgm:t>
    </dgm:pt>
    <dgm:pt modelId="{6B34C05B-EA44-4465-A059-433DC741B86F}" type="parTrans" cxnId="{2DCC3D74-E476-40B2-ABE9-19CA41EFFB2B}">
      <dgm:prSet/>
      <dgm:spPr/>
      <dgm:t>
        <a:bodyPr/>
        <a:lstStyle/>
        <a:p>
          <a:endParaRPr lang="en-US"/>
        </a:p>
      </dgm:t>
    </dgm:pt>
    <dgm:pt modelId="{F2310EF5-0C76-49D5-82B9-D1E879F987B3}" type="sibTrans" cxnId="{2DCC3D74-E476-40B2-ABE9-19CA41EFFB2B}">
      <dgm:prSet/>
      <dgm:spPr/>
      <dgm:t>
        <a:bodyPr/>
        <a:lstStyle/>
        <a:p>
          <a:endParaRPr lang="en-US"/>
        </a:p>
      </dgm:t>
    </dgm:pt>
    <dgm:pt modelId="{FDEEFE0E-1B3C-4595-9D6C-93E5218FF902}">
      <dgm:prSet custT="1"/>
      <dgm:spPr>
        <a:solidFill>
          <a:schemeClr val="accent5">
            <a:lumMod val="50000"/>
          </a:schemeClr>
        </a:solidFill>
      </dgm:spPr>
      <dgm:t>
        <a:bodyPr/>
        <a:lstStyle/>
        <a:p>
          <a:pPr rtl="0"/>
          <a:r>
            <a:rPr lang="en-US" sz="1600" b="1" dirty="0" smtClean="0"/>
            <a:t>Customers is everything.</a:t>
          </a:r>
          <a:endParaRPr lang="en-US" sz="1600" b="1" dirty="0"/>
        </a:p>
      </dgm:t>
    </dgm:pt>
    <dgm:pt modelId="{76A6B0EB-C73A-4BE4-A05E-E9EA94733244}" type="parTrans" cxnId="{DC05CEB0-8563-428A-BF27-FC2148362FE9}">
      <dgm:prSet/>
      <dgm:spPr/>
      <dgm:t>
        <a:bodyPr/>
        <a:lstStyle/>
        <a:p>
          <a:endParaRPr lang="en-US"/>
        </a:p>
      </dgm:t>
    </dgm:pt>
    <dgm:pt modelId="{6087713F-ACAA-4C95-B23C-5F53C4C5F00B}" type="sibTrans" cxnId="{DC05CEB0-8563-428A-BF27-FC2148362FE9}">
      <dgm:prSet/>
      <dgm:spPr/>
      <dgm:t>
        <a:bodyPr/>
        <a:lstStyle/>
        <a:p>
          <a:endParaRPr lang="en-US"/>
        </a:p>
      </dgm:t>
    </dgm:pt>
    <dgm:pt modelId="{90D72854-63B4-40E7-8178-B74452117D12}" type="pres">
      <dgm:prSet presAssocID="{1365623E-9FB1-4B19-A3D4-E0D48464CE49}" presName="Name0" presStyleCnt="0">
        <dgm:presLayoutVars>
          <dgm:dir/>
          <dgm:animLvl val="lvl"/>
          <dgm:resizeHandles val="exact"/>
        </dgm:presLayoutVars>
      </dgm:prSet>
      <dgm:spPr/>
      <dgm:t>
        <a:bodyPr/>
        <a:lstStyle/>
        <a:p>
          <a:endParaRPr lang="en-US"/>
        </a:p>
      </dgm:t>
    </dgm:pt>
    <dgm:pt modelId="{11B45CC1-902E-4F80-BE29-26AC8C421443}" type="pres">
      <dgm:prSet presAssocID="{9500A2BB-C440-429E-851C-69177EE59E4F}" presName="linNode" presStyleCnt="0"/>
      <dgm:spPr/>
    </dgm:pt>
    <dgm:pt modelId="{1D11FA45-DA96-407B-9388-CB8692B52116}" type="pres">
      <dgm:prSet presAssocID="{9500A2BB-C440-429E-851C-69177EE59E4F}" presName="parentText" presStyleLbl="node1" presStyleIdx="0" presStyleCnt="10">
        <dgm:presLayoutVars>
          <dgm:chMax val="1"/>
          <dgm:bulletEnabled val="1"/>
        </dgm:presLayoutVars>
      </dgm:prSet>
      <dgm:spPr/>
      <dgm:t>
        <a:bodyPr/>
        <a:lstStyle/>
        <a:p>
          <a:endParaRPr lang="en-US"/>
        </a:p>
      </dgm:t>
    </dgm:pt>
    <dgm:pt modelId="{9B987FB4-3A7D-4BA0-996A-ECEE0F5AAC69}" type="pres">
      <dgm:prSet presAssocID="{4A515C1F-A9F2-48D1-A8E7-11EBAE9C54AB}" presName="sp" presStyleCnt="0"/>
      <dgm:spPr/>
    </dgm:pt>
    <dgm:pt modelId="{F4D5A4A2-29A8-4982-98A1-01BDB33275EB}" type="pres">
      <dgm:prSet presAssocID="{EF971753-AB02-4360-B4A3-34C081AF2722}" presName="linNode" presStyleCnt="0"/>
      <dgm:spPr/>
    </dgm:pt>
    <dgm:pt modelId="{05210B6E-7242-4F86-B26F-FFCF639E234F}" type="pres">
      <dgm:prSet presAssocID="{EF971753-AB02-4360-B4A3-34C081AF2722}" presName="parentText" presStyleLbl="node1" presStyleIdx="1" presStyleCnt="10">
        <dgm:presLayoutVars>
          <dgm:chMax val="1"/>
          <dgm:bulletEnabled val="1"/>
        </dgm:presLayoutVars>
      </dgm:prSet>
      <dgm:spPr/>
      <dgm:t>
        <a:bodyPr/>
        <a:lstStyle/>
        <a:p>
          <a:endParaRPr lang="en-US"/>
        </a:p>
      </dgm:t>
    </dgm:pt>
    <dgm:pt modelId="{B0A7E58D-E762-4426-8435-CDD875383344}" type="pres">
      <dgm:prSet presAssocID="{381C2D6E-0265-457B-99F8-B5D5A04A5BA1}" presName="sp" presStyleCnt="0"/>
      <dgm:spPr/>
    </dgm:pt>
    <dgm:pt modelId="{C42056B3-6948-41D6-8572-1575ECD58C22}" type="pres">
      <dgm:prSet presAssocID="{E7FC9F17-23D2-4A0C-AD22-132D8D1E82A8}" presName="linNode" presStyleCnt="0"/>
      <dgm:spPr/>
    </dgm:pt>
    <dgm:pt modelId="{A5AEEC0B-CCE4-4755-A3C8-40F174506091}" type="pres">
      <dgm:prSet presAssocID="{E7FC9F17-23D2-4A0C-AD22-132D8D1E82A8}" presName="parentText" presStyleLbl="node1" presStyleIdx="2" presStyleCnt="10">
        <dgm:presLayoutVars>
          <dgm:chMax val="1"/>
          <dgm:bulletEnabled val="1"/>
        </dgm:presLayoutVars>
      </dgm:prSet>
      <dgm:spPr/>
      <dgm:t>
        <a:bodyPr/>
        <a:lstStyle/>
        <a:p>
          <a:endParaRPr lang="en-US"/>
        </a:p>
      </dgm:t>
    </dgm:pt>
    <dgm:pt modelId="{DCF0B4ED-5F8F-496E-8D86-9933D2F6B4AA}" type="pres">
      <dgm:prSet presAssocID="{29154DC6-3B4C-491C-96EF-6F21CE21CFF9}" presName="sp" presStyleCnt="0"/>
      <dgm:spPr/>
    </dgm:pt>
    <dgm:pt modelId="{A0C73612-2F84-47F5-A974-F309437E95D8}" type="pres">
      <dgm:prSet presAssocID="{1A62F421-E29F-4DBE-B1FB-77E0F8AB1BC1}" presName="linNode" presStyleCnt="0"/>
      <dgm:spPr/>
    </dgm:pt>
    <dgm:pt modelId="{1F481331-30A2-44AC-BA69-66C80DD30335}" type="pres">
      <dgm:prSet presAssocID="{1A62F421-E29F-4DBE-B1FB-77E0F8AB1BC1}" presName="parentText" presStyleLbl="node1" presStyleIdx="3" presStyleCnt="10">
        <dgm:presLayoutVars>
          <dgm:chMax val="1"/>
          <dgm:bulletEnabled val="1"/>
        </dgm:presLayoutVars>
      </dgm:prSet>
      <dgm:spPr/>
      <dgm:t>
        <a:bodyPr/>
        <a:lstStyle/>
        <a:p>
          <a:endParaRPr lang="en-US"/>
        </a:p>
      </dgm:t>
    </dgm:pt>
    <dgm:pt modelId="{9BFDD344-E45F-4410-9F80-C8A0B4BDC9FE}" type="pres">
      <dgm:prSet presAssocID="{17E1904A-431A-41F9-88C5-D2F2D89C041A}" presName="sp" presStyleCnt="0"/>
      <dgm:spPr/>
    </dgm:pt>
    <dgm:pt modelId="{FA786ED0-12AE-4278-AB27-7C93E4AB52FF}" type="pres">
      <dgm:prSet presAssocID="{51B6F3BA-7FFA-4C01-9B6B-81411DF37636}" presName="linNode" presStyleCnt="0"/>
      <dgm:spPr/>
    </dgm:pt>
    <dgm:pt modelId="{2EDF6C9F-8AC7-49A1-AB95-5184AE413ECC}" type="pres">
      <dgm:prSet presAssocID="{51B6F3BA-7FFA-4C01-9B6B-81411DF37636}" presName="parentText" presStyleLbl="node1" presStyleIdx="4" presStyleCnt="10">
        <dgm:presLayoutVars>
          <dgm:chMax val="1"/>
          <dgm:bulletEnabled val="1"/>
        </dgm:presLayoutVars>
      </dgm:prSet>
      <dgm:spPr/>
      <dgm:t>
        <a:bodyPr/>
        <a:lstStyle/>
        <a:p>
          <a:endParaRPr lang="en-US"/>
        </a:p>
      </dgm:t>
    </dgm:pt>
    <dgm:pt modelId="{EF10F23E-C679-4502-8655-8D5D15D195B3}" type="pres">
      <dgm:prSet presAssocID="{1DBE189D-EB70-4947-B7B4-3269F2E688AC}" presName="sp" presStyleCnt="0"/>
      <dgm:spPr/>
    </dgm:pt>
    <dgm:pt modelId="{82FFD654-268A-454E-9128-CC74FF031B5B}" type="pres">
      <dgm:prSet presAssocID="{A7FEB006-78EC-464A-B44A-147B50056DAB}" presName="linNode" presStyleCnt="0"/>
      <dgm:spPr/>
    </dgm:pt>
    <dgm:pt modelId="{015E35AE-52CF-4332-9A89-28E37FDBBEE2}" type="pres">
      <dgm:prSet presAssocID="{A7FEB006-78EC-464A-B44A-147B50056DAB}" presName="parentText" presStyleLbl="node1" presStyleIdx="5" presStyleCnt="10">
        <dgm:presLayoutVars>
          <dgm:chMax val="1"/>
          <dgm:bulletEnabled val="1"/>
        </dgm:presLayoutVars>
      </dgm:prSet>
      <dgm:spPr/>
      <dgm:t>
        <a:bodyPr/>
        <a:lstStyle/>
        <a:p>
          <a:endParaRPr lang="en-US"/>
        </a:p>
      </dgm:t>
    </dgm:pt>
    <dgm:pt modelId="{3DB1E9DA-ACA0-42A1-B43C-F96C6D51DAF0}" type="pres">
      <dgm:prSet presAssocID="{560F1985-428E-48CA-9762-59A25EC43A50}" presName="sp" presStyleCnt="0"/>
      <dgm:spPr/>
    </dgm:pt>
    <dgm:pt modelId="{C9F72915-D057-4629-98EE-0551B34D430C}" type="pres">
      <dgm:prSet presAssocID="{7AF0D851-CBAF-4D58-A378-4C5AF43005AC}" presName="linNode" presStyleCnt="0"/>
      <dgm:spPr/>
    </dgm:pt>
    <dgm:pt modelId="{B101EE10-E44A-4B92-80EF-1436F9D7A7FB}" type="pres">
      <dgm:prSet presAssocID="{7AF0D851-CBAF-4D58-A378-4C5AF43005AC}" presName="parentText" presStyleLbl="node1" presStyleIdx="6" presStyleCnt="10">
        <dgm:presLayoutVars>
          <dgm:chMax val="1"/>
          <dgm:bulletEnabled val="1"/>
        </dgm:presLayoutVars>
      </dgm:prSet>
      <dgm:spPr/>
      <dgm:t>
        <a:bodyPr/>
        <a:lstStyle/>
        <a:p>
          <a:endParaRPr lang="en-US"/>
        </a:p>
      </dgm:t>
    </dgm:pt>
    <dgm:pt modelId="{FC187AA2-3259-464A-84C8-D4AB85AD3100}" type="pres">
      <dgm:prSet presAssocID="{90648A75-82F0-422A-8709-165EBEE60F46}" presName="sp" presStyleCnt="0"/>
      <dgm:spPr/>
    </dgm:pt>
    <dgm:pt modelId="{4506EF72-8AAA-4006-A39D-0E8D9C5C7E45}" type="pres">
      <dgm:prSet presAssocID="{E44AA622-461B-4779-A780-7FE4F6E3BE15}" presName="linNode" presStyleCnt="0"/>
      <dgm:spPr/>
    </dgm:pt>
    <dgm:pt modelId="{7F60C9CD-DD0B-4AB4-AAA8-E67689DB06DA}" type="pres">
      <dgm:prSet presAssocID="{E44AA622-461B-4779-A780-7FE4F6E3BE15}" presName="parentText" presStyleLbl="node1" presStyleIdx="7" presStyleCnt="10" custScaleY="145024">
        <dgm:presLayoutVars>
          <dgm:chMax val="1"/>
          <dgm:bulletEnabled val="1"/>
        </dgm:presLayoutVars>
      </dgm:prSet>
      <dgm:spPr/>
      <dgm:t>
        <a:bodyPr/>
        <a:lstStyle/>
        <a:p>
          <a:endParaRPr lang="en-US"/>
        </a:p>
      </dgm:t>
    </dgm:pt>
    <dgm:pt modelId="{3C0EE1F7-87BE-495A-95CC-5217EA1EC43D}" type="pres">
      <dgm:prSet presAssocID="{9EDDC7E3-23B4-4CFB-94A6-6B17B2A7953E}" presName="sp" presStyleCnt="0"/>
      <dgm:spPr/>
    </dgm:pt>
    <dgm:pt modelId="{60B93DD8-490A-4E90-A15C-40D06CE9811F}" type="pres">
      <dgm:prSet presAssocID="{62201ADD-21B8-41C8-9F43-2FCC78A15749}" presName="linNode" presStyleCnt="0"/>
      <dgm:spPr/>
    </dgm:pt>
    <dgm:pt modelId="{C428CFA8-48F2-46CB-8B51-DCA924498AC8}" type="pres">
      <dgm:prSet presAssocID="{62201ADD-21B8-41C8-9F43-2FCC78A15749}" presName="parentText" presStyleLbl="node1" presStyleIdx="8" presStyleCnt="10" custScaleX="99998" custScaleY="110298" custLinFactNeighborX="1132" custLinFactNeighborY="-6900">
        <dgm:presLayoutVars>
          <dgm:chMax val="1"/>
          <dgm:bulletEnabled val="1"/>
        </dgm:presLayoutVars>
      </dgm:prSet>
      <dgm:spPr/>
      <dgm:t>
        <a:bodyPr/>
        <a:lstStyle/>
        <a:p>
          <a:endParaRPr lang="en-US"/>
        </a:p>
      </dgm:t>
    </dgm:pt>
    <dgm:pt modelId="{172AED8A-E2B1-424A-9127-E1E4A1307630}" type="pres">
      <dgm:prSet presAssocID="{F2310EF5-0C76-49D5-82B9-D1E879F987B3}" presName="sp" presStyleCnt="0"/>
      <dgm:spPr/>
    </dgm:pt>
    <dgm:pt modelId="{3A4CAFAE-AF7B-4953-BFD2-00B5460D2C2B}" type="pres">
      <dgm:prSet presAssocID="{FDEEFE0E-1B3C-4595-9D6C-93E5218FF902}" presName="linNode" presStyleCnt="0"/>
      <dgm:spPr/>
    </dgm:pt>
    <dgm:pt modelId="{76BCB955-094E-4BD4-8D9F-7187FF9F77F2}" type="pres">
      <dgm:prSet presAssocID="{FDEEFE0E-1B3C-4595-9D6C-93E5218FF902}" presName="parentText" presStyleLbl="node1" presStyleIdx="9" presStyleCnt="10">
        <dgm:presLayoutVars>
          <dgm:chMax val="1"/>
          <dgm:bulletEnabled val="1"/>
        </dgm:presLayoutVars>
      </dgm:prSet>
      <dgm:spPr/>
      <dgm:t>
        <a:bodyPr/>
        <a:lstStyle/>
        <a:p>
          <a:endParaRPr lang="en-US"/>
        </a:p>
      </dgm:t>
    </dgm:pt>
  </dgm:ptLst>
  <dgm:cxnLst>
    <dgm:cxn modelId="{DC05CEB0-8563-428A-BF27-FC2148362FE9}" srcId="{1365623E-9FB1-4B19-A3D4-E0D48464CE49}" destId="{FDEEFE0E-1B3C-4595-9D6C-93E5218FF902}" srcOrd="9" destOrd="0" parTransId="{76A6B0EB-C73A-4BE4-A05E-E9EA94733244}" sibTransId="{6087713F-ACAA-4C95-B23C-5F53C4C5F00B}"/>
    <dgm:cxn modelId="{42E73FED-8AA5-45B7-B818-919C055DEB5E}" type="presOf" srcId="{1A62F421-E29F-4DBE-B1FB-77E0F8AB1BC1}" destId="{1F481331-30A2-44AC-BA69-66C80DD30335}" srcOrd="0" destOrd="0" presId="urn:microsoft.com/office/officeart/2005/8/layout/vList5"/>
    <dgm:cxn modelId="{CF98ACF7-8374-40A3-B8EC-64AA8FD84866}" srcId="{1365623E-9FB1-4B19-A3D4-E0D48464CE49}" destId="{7AF0D851-CBAF-4D58-A378-4C5AF43005AC}" srcOrd="6" destOrd="0" parTransId="{31517E9C-9D21-47E9-B2C1-07D6D8FF8395}" sibTransId="{90648A75-82F0-422A-8709-165EBEE60F46}"/>
    <dgm:cxn modelId="{43B2CCF2-D93B-41D1-B62B-EBE4B2B40D1D}" srcId="{1365623E-9FB1-4B19-A3D4-E0D48464CE49}" destId="{1A62F421-E29F-4DBE-B1FB-77E0F8AB1BC1}" srcOrd="3" destOrd="0" parTransId="{6D274C8C-98B7-4976-9214-194B5C1A3522}" sibTransId="{17E1904A-431A-41F9-88C5-D2F2D89C041A}"/>
    <dgm:cxn modelId="{01D670B6-5A03-4766-982A-9C3CBF51879B}" type="presOf" srcId="{7AF0D851-CBAF-4D58-A378-4C5AF43005AC}" destId="{B101EE10-E44A-4B92-80EF-1436F9D7A7FB}" srcOrd="0" destOrd="0" presId="urn:microsoft.com/office/officeart/2005/8/layout/vList5"/>
    <dgm:cxn modelId="{F7CE0347-3031-44E6-A8A4-FC8F85E9F722}" type="presOf" srcId="{E7FC9F17-23D2-4A0C-AD22-132D8D1E82A8}" destId="{A5AEEC0B-CCE4-4755-A3C8-40F174506091}" srcOrd="0" destOrd="0" presId="urn:microsoft.com/office/officeart/2005/8/layout/vList5"/>
    <dgm:cxn modelId="{9F4800F4-7407-4260-A963-88609F99080C}" type="presOf" srcId="{1365623E-9FB1-4B19-A3D4-E0D48464CE49}" destId="{90D72854-63B4-40E7-8178-B74452117D12}" srcOrd="0" destOrd="0" presId="urn:microsoft.com/office/officeart/2005/8/layout/vList5"/>
    <dgm:cxn modelId="{FFD8832C-CE88-4964-B9F9-CB9AC170CA18}" type="presOf" srcId="{9500A2BB-C440-429E-851C-69177EE59E4F}" destId="{1D11FA45-DA96-407B-9388-CB8692B52116}" srcOrd="0" destOrd="0" presId="urn:microsoft.com/office/officeart/2005/8/layout/vList5"/>
    <dgm:cxn modelId="{27358917-DFAB-41AC-A531-32F839D921FA}" type="presOf" srcId="{51B6F3BA-7FFA-4C01-9B6B-81411DF37636}" destId="{2EDF6C9F-8AC7-49A1-AB95-5184AE413ECC}" srcOrd="0" destOrd="0" presId="urn:microsoft.com/office/officeart/2005/8/layout/vList5"/>
    <dgm:cxn modelId="{43F4242A-CFDB-4D60-9E53-C88F47891636}" srcId="{1365623E-9FB1-4B19-A3D4-E0D48464CE49}" destId="{A7FEB006-78EC-464A-B44A-147B50056DAB}" srcOrd="5" destOrd="0" parTransId="{C581C0B2-B4A8-4877-A9F2-1C18C8B005DE}" sibTransId="{560F1985-428E-48CA-9762-59A25EC43A50}"/>
    <dgm:cxn modelId="{BC03B242-466C-4AC7-AE34-26ABBC5A0FF4}" type="presOf" srcId="{FDEEFE0E-1B3C-4595-9D6C-93E5218FF902}" destId="{76BCB955-094E-4BD4-8D9F-7187FF9F77F2}" srcOrd="0" destOrd="0" presId="urn:microsoft.com/office/officeart/2005/8/layout/vList5"/>
    <dgm:cxn modelId="{F52D7104-306F-4E9F-9800-7B358C23312E}" type="presOf" srcId="{E44AA622-461B-4779-A780-7FE4F6E3BE15}" destId="{7F60C9CD-DD0B-4AB4-AAA8-E67689DB06DA}" srcOrd="0" destOrd="0" presId="urn:microsoft.com/office/officeart/2005/8/layout/vList5"/>
    <dgm:cxn modelId="{F92D908F-D964-4109-9BE3-70EF228E94A2}" type="presOf" srcId="{A7FEB006-78EC-464A-B44A-147B50056DAB}" destId="{015E35AE-52CF-4332-9A89-28E37FDBBEE2}" srcOrd="0" destOrd="0" presId="urn:microsoft.com/office/officeart/2005/8/layout/vList5"/>
    <dgm:cxn modelId="{5D66C1F2-70D5-4482-BCF0-1C6A79869280}" type="presOf" srcId="{EF971753-AB02-4360-B4A3-34C081AF2722}" destId="{05210B6E-7242-4F86-B26F-FFCF639E234F}" srcOrd="0" destOrd="0" presId="urn:microsoft.com/office/officeart/2005/8/layout/vList5"/>
    <dgm:cxn modelId="{A1555166-C8C5-4DEA-B6BC-436B7A0CDE17}" srcId="{1365623E-9FB1-4B19-A3D4-E0D48464CE49}" destId="{EF971753-AB02-4360-B4A3-34C081AF2722}" srcOrd="1" destOrd="0" parTransId="{BD1C25EE-2FA4-4C71-8509-B94EEC909B3C}" sibTransId="{381C2D6E-0265-457B-99F8-B5D5A04A5BA1}"/>
    <dgm:cxn modelId="{585968D4-E7AC-4D43-B9F6-3633EBBEC577}" srcId="{1365623E-9FB1-4B19-A3D4-E0D48464CE49}" destId="{51B6F3BA-7FFA-4C01-9B6B-81411DF37636}" srcOrd="4" destOrd="0" parTransId="{1BB506CD-6530-4BE1-A8D1-B7D5941F7E58}" sibTransId="{1DBE189D-EB70-4947-B7B4-3269F2E688AC}"/>
    <dgm:cxn modelId="{B567C78F-8A24-499E-AD9D-533F28E7C90C}" srcId="{1365623E-9FB1-4B19-A3D4-E0D48464CE49}" destId="{9500A2BB-C440-429E-851C-69177EE59E4F}" srcOrd="0" destOrd="0" parTransId="{0E351F73-8B7C-4D79-B776-3C8C7A6A4D05}" sibTransId="{4A515C1F-A9F2-48D1-A8E7-11EBAE9C54AB}"/>
    <dgm:cxn modelId="{8460CEDC-A97A-4AFB-8C72-76FEF7B48627}" type="presOf" srcId="{62201ADD-21B8-41C8-9F43-2FCC78A15749}" destId="{C428CFA8-48F2-46CB-8B51-DCA924498AC8}" srcOrd="0" destOrd="0" presId="urn:microsoft.com/office/officeart/2005/8/layout/vList5"/>
    <dgm:cxn modelId="{3F5F5AC7-4277-47C1-BB59-5A03AEC63AAE}" srcId="{1365623E-9FB1-4B19-A3D4-E0D48464CE49}" destId="{E44AA622-461B-4779-A780-7FE4F6E3BE15}" srcOrd="7" destOrd="0" parTransId="{C83F6094-73B4-4405-B0B1-4C2EC214C767}" sibTransId="{9EDDC7E3-23B4-4CFB-94A6-6B17B2A7953E}"/>
    <dgm:cxn modelId="{85FD4388-9577-4DAC-8805-BAC2483C0CB2}" srcId="{1365623E-9FB1-4B19-A3D4-E0D48464CE49}" destId="{E7FC9F17-23D2-4A0C-AD22-132D8D1E82A8}" srcOrd="2" destOrd="0" parTransId="{E757648B-2C93-46D2-8DFD-9FCC2303C268}" sibTransId="{29154DC6-3B4C-491C-96EF-6F21CE21CFF9}"/>
    <dgm:cxn modelId="{2DCC3D74-E476-40B2-ABE9-19CA41EFFB2B}" srcId="{1365623E-9FB1-4B19-A3D4-E0D48464CE49}" destId="{62201ADD-21B8-41C8-9F43-2FCC78A15749}" srcOrd="8" destOrd="0" parTransId="{6B34C05B-EA44-4465-A059-433DC741B86F}" sibTransId="{F2310EF5-0C76-49D5-82B9-D1E879F987B3}"/>
    <dgm:cxn modelId="{86B921EE-4443-438C-A6F7-FD44FFF90CC8}" type="presParOf" srcId="{90D72854-63B4-40E7-8178-B74452117D12}" destId="{11B45CC1-902E-4F80-BE29-26AC8C421443}" srcOrd="0" destOrd="0" presId="urn:microsoft.com/office/officeart/2005/8/layout/vList5"/>
    <dgm:cxn modelId="{573D521F-7A21-4716-A85E-32846E0F2E1A}" type="presParOf" srcId="{11B45CC1-902E-4F80-BE29-26AC8C421443}" destId="{1D11FA45-DA96-407B-9388-CB8692B52116}" srcOrd="0" destOrd="0" presId="urn:microsoft.com/office/officeart/2005/8/layout/vList5"/>
    <dgm:cxn modelId="{324EB902-35E2-45D8-A903-7B2E8D94F989}" type="presParOf" srcId="{90D72854-63B4-40E7-8178-B74452117D12}" destId="{9B987FB4-3A7D-4BA0-996A-ECEE0F5AAC69}" srcOrd="1" destOrd="0" presId="urn:microsoft.com/office/officeart/2005/8/layout/vList5"/>
    <dgm:cxn modelId="{0087379D-2603-4630-9961-BB156B759E49}" type="presParOf" srcId="{90D72854-63B4-40E7-8178-B74452117D12}" destId="{F4D5A4A2-29A8-4982-98A1-01BDB33275EB}" srcOrd="2" destOrd="0" presId="urn:microsoft.com/office/officeart/2005/8/layout/vList5"/>
    <dgm:cxn modelId="{2489B408-CFBB-4192-A2FE-7701DC17311D}" type="presParOf" srcId="{F4D5A4A2-29A8-4982-98A1-01BDB33275EB}" destId="{05210B6E-7242-4F86-B26F-FFCF639E234F}" srcOrd="0" destOrd="0" presId="urn:microsoft.com/office/officeart/2005/8/layout/vList5"/>
    <dgm:cxn modelId="{E21D6CB3-62FF-472E-B2A6-6FC40BA70312}" type="presParOf" srcId="{90D72854-63B4-40E7-8178-B74452117D12}" destId="{B0A7E58D-E762-4426-8435-CDD875383344}" srcOrd="3" destOrd="0" presId="urn:microsoft.com/office/officeart/2005/8/layout/vList5"/>
    <dgm:cxn modelId="{201F632E-58FA-4D87-9A5E-5EBB44CEF553}" type="presParOf" srcId="{90D72854-63B4-40E7-8178-B74452117D12}" destId="{C42056B3-6948-41D6-8572-1575ECD58C22}" srcOrd="4" destOrd="0" presId="urn:microsoft.com/office/officeart/2005/8/layout/vList5"/>
    <dgm:cxn modelId="{EE5B4C3A-7558-4498-B085-49EAA97271D7}" type="presParOf" srcId="{C42056B3-6948-41D6-8572-1575ECD58C22}" destId="{A5AEEC0B-CCE4-4755-A3C8-40F174506091}" srcOrd="0" destOrd="0" presId="urn:microsoft.com/office/officeart/2005/8/layout/vList5"/>
    <dgm:cxn modelId="{76491E82-0095-4681-86D8-CFA1CE0465B8}" type="presParOf" srcId="{90D72854-63B4-40E7-8178-B74452117D12}" destId="{DCF0B4ED-5F8F-496E-8D86-9933D2F6B4AA}" srcOrd="5" destOrd="0" presId="urn:microsoft.com/office/officeart/2005/8/layout/vList5"/>
    <dgm:cxn modelId="{5D3BC226-11D8-4035-B383-24F1A6E5B26B}" type="presParOf" srcId="{90D72854-63B4-40E7-8178-B74452117D12}" destId="{A0C73612-2F84-47F5-A974-F309437E95D8}" srcOrd="6" destOrd="0" presId="urn:microsoft.com/office/officeart/2005/8/layout/vList5"/>
    <dgm:cxn modelId="{90D75FDB-8339-4163-ABCB-68BD6EE4A20A}" type="presParOf" srcId="{A0C73612-2F84-47F5-A974-F309437E95D8}" destId="{1F481331-30A2-44AC-BA69-66C80DD30335}" srcOrd="0" destOrd="0" presId="urn:microsoft.com/office/officeart/2005/8/layout/vList5"/>
    <dgm:cxn modelId="{1AB53E5D-D654-4710-8894-FD18B37D7B87}" type="presParOf" srcId="{90D72854-63B4-40E7-8178-B74452117D12}" destId="{9BFDD344-E45F-4410-9F80-C8A0B4BDC9FE}" srcOrd="7" destOrd="0" presId="urn:microsoft.com/office/officeart/2005/8/layout/vList5"/>
    <dgm:cxn modelId="{DB38D5A7-1E76-4F27-8FB2-AF57DAE79193}" type="presParOf" srcId="{90D72854-63B4-40E7-8178-B74452117D12}" destId="{FA786ED0-12AE-4278-AB27-7C93E4AB52FF}" srcOrd="8" destOrd="0" presId="urn:microsoft.com/office/officeart/2005/8/layout/vList5"/>
    <dgm:cxn modelId="{C30BF855-C9D8-42EF-ACDB-861D6D277D35}" type="presParOf" srcId="{FA786ED0-12AE-4278-AB27-7C93E4AB52FF}" destId="{2EDF6C9F-8AC7-49A1-AB95-5184AE413ECC}" srcOrd="0" destOrd="0" presId="urn:microsoft.com/office/officeart/2005/8/layout/vList5"/>
    <dgm:cxn modelId="{C878227E-0BD1-42CF-96CA-C3902B895008}" type="presParOf" srcId="{90D72854-63B4-40E7-8178-B74452117D12}" destId="{EF10F23E-C679-4502-8655-8D5D15D195B3}" srcOrd="9" destOrd="0" presId="urn:microsoft.com/office/officeart/2005/8/layout/vList5"/>
    <dgm:cxn modelId="{B49C66C4-5A45-49EE-8196-F5E9C702447F}" type="presParOf" srcId="{90D72854-63B4-40E7-8178-B74452117D12}" destId="{82FFD654-268A-454E-9128-CC74FF031B5B}" srcOrd="10" destOrd="0" presId="urn:microsoft.com/office/officeart/2005/8/layout/vList5"/>
    <dgm:cxn modelId="{5E6981EB-AB9E-486A-957F-1C9A0A600898}" type="presParOf" srcId="{82FFD654-268A-454E-9128-CC74FF031B5B}" destId="{015E35AE-52CF-4332-9A89-28E37FDBBEE2}" srcOrd="0" destOrd="0" presId="urn:microsoft.com/office/officeart/2005/8/layout/vList5"/>
    <dgm:cxn modelId="{2170D557-E721-47E1-85FC-3E752F73CB68}" type="presParOf" srcId="{90D72854-63B4-40E7-8178-B74452117D12}" destId="{3DB1E9DA-ACA0-42A1-B43C-F96C6D51DAF0}" srcOrd="11" destOrd="0" presId="urn:microsoft.com/office/officeart/2005/8/layout/vList5"/>
    <dgm:cxn modelId="{EFA289E5-D940-4FA2-A96D-3C242588FA26}" type="presParOf" srcId="{90D72854-63B4-40E7-8178-B74452117D12}" destId="{C9F72915-D057-4629-98EE-0551B34D430C}" srcOrd="12" destOrd="0" presId="urn:microsoft.com/office/officeart/2005/8/layout/vList5"/>
    <dgm:cxn modelId="{E537CCEF-F006-4149-8CA6-6EFA94908986}" type="presParOf" srcId="{C9F72915-D057-4629-98EE-0551B34D430C}" destId="{B101EE10-E44A-4B92-80EF-1436F9D7A7FB}" srcOrd="0" destOrd="0" presId="urn:microsoft.com/office/officeart/2005/8/layout/vList5"/>
    <dgm:cxn modelId="{5AE7D60E-1ABD-409D-A8E8-24FCE04AD5B6}" type="presParOf" srcId="{90D72854-63B4-40E7-8178-B74452117D12}" destId="{FC187AA2-3259-464A-84C8-D4AB85AD3100}" srcOrd="13" destOrd="0" presId="urn:microsoft.com/office/officeart/2005/8/layout/vList5"/>
    <dgm:cxn modelId="{1A38733E-3D64-4639-9233-4168F194122C}" type="presParOf" srcId="{90D72854-63B4-40E7-8178-B74452117D12}" destId="{4506EF72-8AAA-4006-A39D-0E8D9C5C7E45}" srcOrd="14" destOrd="0" presId="urn:microsoft.com/office/officeart/2005/8/layout/vList5"/>
    <dgm:cxn modelId="{998FC413-3A15-4634-B5A9-AD66721EAC19}" type="presParOf" srcId="{4506EF72-8AAA-4006-A39D-0E8D9C5C7E45}" destId="{7F60C9CD-DD0B-4AB4-AAA8-E67689DB06DA}" srcOrd="0" destOrd="0" presId="urn:microsoft.com/office/officeart/2005/8/layout/vList5"/>
    <dgm:cxn modelId="{D352B601-E96A-4C0E-9650-D18424C99222}" type="presParOf" srcId="{90D72854-63B4-40E7-8178-B74452117D12}" destId="{3C0EE1F7-87BE-495A-95CC-5217EA1EC43D}" srcOrd="15" destOrd="0" presId="urn:microsoft.com/office/officeart/2005/8/layout/vList5"/>
    <dgm:cxn modelId="{7845557B-76B1-40F0-8713-054A47836A9C}" type="presParOf" srcId="{90D72854-63B4-40E7-8178-B74452117D12}" destId="{60B93DD8-490A-4E90-A15C-40D06CE9811F}" srcOrd="16" destOrd="0" presId="urn:microsoft.com/office/officeart/2005/8/layout/vList5"/>
    <dgm:cxn modelId="{57953073-1926-4177-839D-053B2CB58001}" type="presParOf" srcId="{60B93DD8-490A-4E90-A15C-40D06CE9811F}" destId="{C428CFA8-48F2-46CB-8B51-DCA924498AC8}" srcOrd="0" destOrd="0" presId="urn:microsoft.com/office/officeart/2005/8/layout/vList5"/>
    <dgm:cxn modelId="{8CA975AB-0F39-4381-A936-B7D579536BCA}" type="presParOf" srcId="{90D72854-63B4-40E7-8178-B74452117D12}" destId="{172AED8A-E2B1-424A-9127-E1E4A1307630}" srcOrd="17" destOrd="0" presId="urn:microsoft.com/office/officeart/2005/8/layout/vList5"/>
    <dgm:cxn modelId="{ECA2775D-EE4C-4731-9DBB-E5954E3F734C}" type="presParOf" srcId="{90D72854-63B4-40E7-8178-B74452117D12}" destId="{3A4CAFAE-AF7B-4953-BFD2-00B5460D2C2B}" srcOrd="18" destOrd="0" presId="urn:microsoft.com/office/officeart/2005/8/layout/vList5"/>
    <dgm:cxn modelId="{741FD7E8-FD43-49A5-8D5F-79886041D1F7}" type="presParOf" srcId="{3A4CAFAE-AF7B-4953-BFD2-00B5460D2C2B}" destId="{76BCB955-094E-4BD4-8D9F-7187FF9F77F2}" srcOrd="0" destOrd="0" presId="urn:microsoft.com/office/officeart/2005/8/layout/vList5"/>
  </dgm:cxnLst>
  <dgm:bg>
    <a:solidFill>
      <a:schemeClr val="bg1"/>
    </a:solid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1FA45-DA96-407B-9388-CB8692B52116}">
      <dsp:nvSpPr>
        <dsp:cNvPr id="0" name=""/>
        <dsp:cNvSpPr/>
      </dsp:nvSpPr>
      <dsp:spPr>
        <a:xfrm>
          <a:off x="2365248" y="1928"/>
          <a:ext cx="2660904" cy="512117"/>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Creativity</a:t>
          </a:r>
          <a:endParaRPr lang="en-US" sz="1600" b="1" kern="1200" dirty="0"/>
        </a:p>
      </dsp:txBody>
      <dsp:txXfrm>
        <a:off x="2390247" y="26927"/>
        <a:ext cx="2610906" cy="462119"/>
      </dsp:txXfrm>
    </dsp:sp>
    <dsp:sp modelId="{05210B6E-7242-4F86-B26F-FFCF639E234F}">
      <dsp:nvSpPr>
        <dsp:cNvPr id="0" name=""/>
        <dsp:cNvSpPr/>
      </dsp:nvSpPr>
      <dsp:spPr>
        <a:xfrm>
          <a:off x="2365248" y="539652"/>
          <a:ext cx="2660904" cy="512117"/>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Professionalism</a:t>
          </a:r>
          <a:endParaRPr lang="en-US" sz="1600" b="1" kern="1200" dirty="0"/>
        </a:p>
      </dsp:txBody>
      <dsp:txXfrm>
        <a:off x="2390247" y="564651"/>
        <a:ext cx="2610906" cy="462119"/>
      </dsp:txXfrm>
    </dsp:sp>
    <dsp:sp modelId="{A5AEEC0B-CCE4-4755-A3C8-40F174506091}">
      <dsp:nvSpPr>
        <dsp:cNvPr id="0" name=""/>
        <dsp:cNvSpPr/>
      </dsp:nvSpPr>
      <dsp:spPr>
        <a:xfrm>
          <a:off x="2365248" y="1077375"/>
          <a:ext cx="2660904" cy="51211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Risk-Taking</a:t>
          </a:r>
          <a:endParaRPr lang="en-US" sz="1600" b="1" kern="1200" dirty="0"/>
        </a:p>
      </dsp:txBody>
      <dsp:txXfrm>
        <a:off x="2390247" y="1102374"/>
        <a:ext cx="2610906" cy="462119"/>
      </dsp:txXfrm>
    </dsp:sp>
    <dsp:sp modelId="{1F481331-30A2-44AC-BA69-66C80DD30335}">
      <dsp:nvSpPr>
        <dsp:cNvPr id="0" name=""/>
        <dsp:cNvSpPr/>
      </dsp:nvSpPr>
      <dsp:spPr>
        <a:xfrm>
          <a:off x="2365248" y="1615099"/>
          <a:ext cx="2660904" cy="51211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Passion</a:t>
          </a:r>
          <a:endParaRPr lang="en-US" sz="1600" b="1" kern="1200" dirty="0"/>
        </a:p>
      </dsp:txBody>
      <dsp:txXfrm>
        <a:off x="2390247" y="1640098"/>
        <a:ext cx="2610906" cy="462119"/>
      </dsp:txXfrm>
    </dsp:sp>
    <dsp:sp modelId="{2EDF6C9F-8AC7-49A1-AB95-5184AE413ECC}">
      <dsp:nvSpPr>
        <dsp:cNvPr id="0" name=""/>
        <dsp:cNvSpPr/>
      </dsp:nvSpPr>
      <dsp:spPr>
        <a:xfrm>
          <a:off x="2365248" y="2152822"/>
          <a:ext cx="2660904" cy="512117"/>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Planning</a:t>
          </a:r>
          <a:endParaRPr lang="en-US" sz="1600" b="1" kern="1200" dirty="0"/>
        </a:p>
      </dsp:txBody>
      <dsp:txXfrm>
        <a:off x="2390247" y="2177821"/>
        <a:ext cx="2610906" cy="462119"/>
      </dsp:txXfrm>
    </dsp:sp>
    <dsp:sp modelId="{015E35AE-52CF-4332-9A89-28E37FDBBEE2}">
      <dsp:nvSpPr>
        <dsp:cNvPr id="0" name=""/>
        <dsp:cNvSpPr/>
      </dsp:nvSpPr>
      <dsp:spPr>
        <a:xfrm>
          <a:off x="2365248" y="2690546"/>
          <a:ext cx="2660904" cy="512117"/>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Knowledge</a:t>
          </a:r>
          <a:endParaRPr lang="en-US" sz="1600" b="1" kern="1200" dirty="0"/>
        </a:p>
      </dsp:txBody>
      <dsp:txXfrm>
        <a:off x="2390247" y="2715545"/>
        <a:ext cx="2610906" cy="462119"/>
      </dsp:txXfrm>
    </dsp:sp>
    <dsp:sp modelId="{B101EE10-E44A-4B92-80EF-1436F9D7A7FB}">
      <dsp:nvSpPr>
        <dsp:cNvPr id="0" name=""/>
        <dsp:cNvSpPr/>
      </dsp:nvSpPr>
      <dsp:spPr>
        <a:xfrm>
          <a:off x="2365248" y="3228269"/>
          <a:ext cx="2660904" cy="512117"/>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Social skills</a:t>
          </a:r>
          <a:endParaRPr lang="en-US" sz="1600" b="1" kern="1200" dirty="0"/>
        </a:p>
      </dsp:txBody>
      <dsp:txXfrm>
        <a:off x="2390247" y="3253268"/>
        <a:ext cx="2610906" cy="462119"/>
      </dsp:txXfrm>
    </dsp:sp>
    <dsp:sp modelId="{7F60C9CD-DD0B-4AB4-AAA8-E67689DB06DA}">
      <dsp:nvSpPr>
        <dsp:cNvPr id="0" name=""/>
        <dsp:cNvSpPr/>
      </dsp:nvSpPr>
      <dsp:spPr>
        <a:xfrm>
          <a:off x="2365248" y="3765993"/>
          <a:ext cx="2658305" cy="742693"/>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Open Mindedness towards learning, people and even failures</a:t>
          </a:r>
          <a:endParaRPr lang="en-US" sz="1600" b="1" kern="1200" dirty="0"/>
        </a:p>
      </dsp:txBody>
      <dsp:txXfrm>
        <a:off x="2401503" y="3802248"/>
        <a:ext cx="2585795" cy="670183"/>
      </dsp:txXfrm>
    </dsp:sp>
    <dsp:sp modelId="{C428CFA8-48F2-46CB-8B51-DCA924498AC8}">
      <dsp:nvSpPr>
        <dsp:cNvPr id="0" name=""/>
        <dsp:cNvSpPr/>
      </dsp:nvSpPr>
      <dsp:spPr>
        <a:xfrm>
          <a:off x="2395340" y="4498956"/>
          <a:ext cx="2658252" cy="564855"/>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Empathy</a:t>
          </a:r>
          <a:endParaRPr lang="en-US" sz="1600" b="1" kern="1200" dirty="0"/>
        </a:p>
      </dsp:txBody>
      <dsp:txXfrm>
        <a:off x="2422914" y="4526530"/>
        <a:ext cx="2603104" cy="509707"/>
      </dsp:txXfrm>
    </dsp:sp>
    <dsp:sp modelId="{76BCB955-094E-4BD4-8D9F-7187FF9F77F2}">
      <dsp:nvSpPr>
        <dsp:cNvPr id="0" name=""/>
        <dsp:cNvSpPr/>
      </dsp:nvSpPr>
      <dsp:spPr>
        <a:xfrm>
          <a:off x="2365248" y="5124753"/>
          <a:ext cx="2660904" cy="512117"/>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Customers is everything.</a:t>
          </a:r>
          <a:endParaRPr lang="en-US" sz="1600" b="1" kern="1200" dirty="0"/>
        </a:p>
      </dsp:txBody>
      <dsp:txXfrm>
        <a:off x="2390247" y="5149752"/>
        <a:ext cx="2610906" cy="4621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F075E12-C561-4E12-8AEE-35EB254FFC8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F78BBE9-0980-4D48-A5BA-8CAA0D4E5B6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5CA5DAD-C684-4152-9BE6-7F0432B45DCF}"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0D462B3-8CD8-4822-B8CA-8B67536BBC6B}"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926A5C5-84F2-464D-B228-E16EC321CDA6}"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40264CC-A3B2-4F6D-9B7E-D64EEF72479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DEF4127-A21E-46E5-80CC-0E3A135B3C0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6861C5D-AF6A-49F6-B2A0-B2AC8CD0BDC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1C556A0-AC04-45EA-B7B2-E498CB3B1A6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2ED6FBF-5D9D-477A-8F8B-0794DC5D19B7}"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AA57FFE-BFF1-428D-B4B8-3F1FC037F90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68525D8-924B-4378-A404-9ED85505217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653DC8C-27C1-4240-AC13-2EAA83ABB1E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7D2359E-09DF-410C-8233-973FC54407A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16EB529-0FBD-46DB-9FC9-F7718993DF9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D3C8419-D6F4-4F2E-B17C-48ADF5507073}"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9F11334-78D9-4CA1-984C-CFE4433C798C}"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211E7A2-BD07-4526-A368-4B82EEE5DEB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532D79E-9E50-4120-BB4D-83A1D0CE185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E9C21D-187C-4F56-8170-20AB47729FC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0986963-37D0-498A-BAD6-FFAF8489A17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97C2F47-7656-4019-8671-A80B18DC403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0CD4983-8B49-49D7-87CC-F3BD365A27B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50998E-967D-4A5B-B350-B27C4DE4237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43F922D9-374A-41DC-9AA7-33F42CF612B4}" type="slidenum">
              <a:rPr b="0" lang="en-US" sz="1200" spc="-1" strike="noStrike">
                <a:solidFill>
                  <a:srgbClr val="8b8b8b"/>
                </a:solidFill>
                <a:latin typeface="Calibri"/>
              </a:rPr>
              <a:t>&lt;number&gt;</a:t>
            </a:fld>
            <a:endParaRPr b="0" lang="en-IN" sz="1200" spc="-1" strike="noStrike">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0E8B514-DA8E-4B9F-BFE2-B13A6E89469F}" type="slidenum">
              <a:rPr b="0" lang="en-US" sz="1200" spc="-1" strike="noStrike">
                <a:solidFill>
                  <a:srgbClr val="8b8b8b"/>
                </a:solidFill>
                <a:latin typeface="Calibri"/>
              </a:rPr>
              <a:t>&lt;number&gt;</a:t>
            </a:fld>
            <a:endParaRPr b="0" lang="en-IN" sz="1200" spc="-1" strike="noStrike">
              <a:latin typeface="Times New Roman"/>
            </a:endParaRPr>
          </a:p>
        </p:txBody>
      </p:sp>
      <p:sp>
        <p:nvSpPr>
          <p:cNvPr id="43" name="PlaceHolder 3"/>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image" Target="../media/image27.jpe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jpeg"/><Relationship Id="rId3" Type="http://schemas.openxmlformats.org/officeDocument/2006/relationships/image" Target="../media/image30.jpeg"/><Relationship Id="rId4" Type="http://schemas.openxmlformats.org/officeDocument/2006/relationships/image" Target="../media/image31.jpeg"/><Relationship Id="rId5"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jpe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jpe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image" Target="../media/image39.jpeg"/><Relationship Id="rId7"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Rectangle 1"/>
          <p:cNvSpPr/>
          <p:nvPr/>
        </p:nvSpPr>
        <p:spPr>
          <a:xfrm>
            <a:off x="1295280" y="1600200"/>
            <a:ext cx="6552360" cy="2742480"/>
          </a:xfrm>
          <a:prstGeom prst="rect">
            <a:avLst/>
          </a:prstGeom>
          <a:solidFill>
            <a:srgbClr val="7030a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3200" spc="-1" strike="noStrike">
                <a:solidFill>
                  <a:srgbClr val="ffffff"/>
                </a:solidFill>
                <a:latin typeface="Calibri"/>
                <a:ea typeface="DejaVu Sans"/>
              </a:rPr>
              <a:t>MH-206</a:t>
            </a:r>
            <a:endParaRPr b="0" lang="en-IN" sz="3200" spc="-1" strike="noStrike">
              <a:latin typeface="Arial"/>
            </a:endParaRPr>
          </a:p>
          <a:p>
            <a:pPr algn="ctr">
              <a:lnSpc>
                <a:spcPct val="100000"/>
              </a:lnSpc>
              <a:buNone/>
            </a:pPr>
            <a:r>
              <a:rPr b="1" lang="en-US" sz="3200" spc="-1" strike="noStrike">
                <a:solidFill>
                  <a:srgbClr val="ffffff"/>
                </a:solidFill>
                <a:latin typeface="Calibri"/>
                <a:ea typeface="DejaVu Sans"/>
              </a:rPr>
              <a:t>ENTREPRENEURSHIP</a:t>
            </a:r>
            <a:endParaRPr b="0" lang="en-IN" sz="3200" spc="-1" strike="noStrike">
              <a:latin typeface="Arial"/>
            </a:endParaRPr>
          </a:p>
          <a:p>
            <a:pPr algn="ctr">
              <a:lnSpc>
                <a:spcPct val="100000"/>
              </a:lnSpc>
              <a:buNone/>
            </a:pPr>
            <a:r>
              <a:rPr b="1" lang="en-US" sz="3200" spc="-1" strike="noStrike">
                <a:solidFill>
                  <a:srgbClr val="ffffff"/>
                </a:solidFill>
                <a:latin typeface="Calibri"/>
                <a:ea typeface="DejaVu Sans"/>
              </a:rPr>
              <a:t>UNIT-01</a:t>
            </a:r>
            <a:endParaRPr b="0" lang="en-IN" sz="3200" spc="-1" strike="noStrike">
              <a:latin typeface="Arial"/>
            </a:endParaRPr>
          </a:p>
        </p:txBody>
      </p:sp>
      <p:pic>
        <p:nvPicPr>
          <p:cNvPr id="83" name="Picture 2" descr="C:\Users\Kalinga\Desktop\logo_big.jpg"/>
          <p:cNvPicPr/>
          <p:nvPr/>
        </p:nvPicPr>
        <p:blipFill>
          <a:blip r:embed="rId1"/>
          <a:stretch/>
        </p:blipFill>
        <p:spPr>
          <a:xfrm>
            <a:off x="8001000" y="152280"/>
            <a:ext cx="1037520" cy="913680"/>
          </a:xfrm>
          <a:prstGeom prst="rect">
            <a:avLst/>
          </a:prstGeom>
          <a:ln w="0">
            <a:noFill/>
          </a:ln>
        </p:spPr>
      </p:pic>
      <p:sp>
        <p:nvSpPr>
          <p:cNvPr id="84" name="Rectangle 2"/>
          <p:cNvSpPr/>
          <p:nvPr/>
        </p:nvSpPr>
        <p:spPr>
          <a:xfrm>
            <a:off x="1905120" y="4648320"/>
            <a:ext cx="5028480" cy="990000"/>
          </a:xfrm>
          <a:prstGeom prst="rect">
            <a:avLst/>
          </a:prstGeom>
          <a:solidFill>
            <a:srgbClr val="c0000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ea typeface="DejaVu Sans"/>
              </a:rPr>
              <a:t>Prepared by:</a:t>
            </a:r>
            <a:endParaRPr b="0" lang="en-IN" sz="1800" spc="-1" strike="noStrike">
              <a:latin typeface="Arial"/>
            </a:endParaRPr>
          </a:p>
          <a:p>
            <a:pPr algn="ctr">
              <a:lnSpc>
                <a:spcPct val="100000"/>
              </a:lnSpc>
              <a:buNone/>
            </a:pPr>
            <a:r>
              <a:rPr b="1" lang="en-US" sz="1800" spc="-1" strike="noStrike">
                <a:solidFill>
                  <a:srgbClr val="ffff00"/>
                </a:solidFill>
                <a:latin typeface="Calibri"/>
                <a:ea typeface="DejaVu Sans"/>
              </a:rPr>
              <a:t>AMIT KUMAR DUBEY</a:t>
            </a:r>
            <a:endParaRPr b="0" lang="en-IN" sz="1800" spc="-1" strike="noStrike">
              <a:latin typeface="Arial"/>
            </a:endParaRPr>
          </a:p>
          <a:p>
            <a:pPr algn="ctr">
              <a:lnSpc>
                <a:spcPct val="100000"/>
              </a:lnSpc>
              <a:buNone/>
            </a:pPr>
            <a:r>
              <a:rPr b="1" lang="en-US" sz="1800" spc="-1" strike="noStrike">
                <a:solidFill>
                  <a:srgbClr val="ffff00"/>
                </a:solidFill>
                <a:latin typeface="Calibri"/>
                <a:ea typeface="DejaVu Sans"/>
              </a:rPr>
              <a:t>DEPARTMENT OF MANAGEMENT &amp; HUMANITIES</a:t>
            </a:r>
            <a:endParaRPr b="0" lang="en-IN" sz="1800" spc="-1" strike="noStrike">
              <a:latin typeface="Arial"/>
            </a:endParaRPr>
          </a:p>
          <a:p>
            <a:pPr algn="ct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2" descr="D:\MSc BIO-TECH ENTREPRENEURSHIP\Screenshot 2022-02-28 111050.png"/>
          <p:cNvPicPr/>
          <p:nvPr/>
        </p:nvPicPr>
        <p:blipFill>
          <a:blip r:embed="rId1"/>
          <a:stretch/>
        </p:blipFill>
        <p:spPr>
          <a:xfrm>
            <a:off x="1379160" y="1260000"/>
            <a:ext cx="6720840" cy="4510800"/>
          </a:xfrm>
          <a:prstGeom prst="rect">
            <a:avLst/>
          </a:prstGeom>
          <a:ln w="0">
            <a:noFill/>
          </a:ln>
        </p:spPr>
      </p:pic>
      <p:sp>
        <p:nvSpPr>
          <p:cNvPr id="111" name="Right Arrow 1"/>
          <p:cNvSpPr/>
          <p:nvPr/>
        </p:nvSpPr>
        <p:spPr>
          <a:xfrm>
            <a:off x="76320" y="2057400"/>
            <a:ext cx="121860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2" name="Right Arrow 2"/>
          <p:cNvSpPr/>
          <p:nvPr/>
        </p:nvSpPr>
        <p:spPr>
          <a:xfrm>
            <a:off x="76320" y="4114800"/>
            <a:ext cx="121860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13" name="Picture 2" descr="C:\Users\Kalinga\Desktop\logo_big.jpg"/>
          <p:cNvPicPr/>
          <p:nvPr/>
        </p:nvPicPr>
        <p:blipFill>
          <a:blip r:embed="rId2"/>
          <a:stretch/>
        </p:blipFill>
        <p:spPr>
          <a:xfrm>
            <a:off x="8001000" y="152280"/>
            <a:ext cx="1037520" cy="837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2" descr="D:\MSc BIO-TECH ENTREPRENEURSHIP\Screenshot 2022-02-28 111236.png"/>
          <p:cNvPicPr/>
          <p:nvPr/>
        </p:nvPicPr>
        <p:blipFill>
          <a:blip r:embed="rId1"/>
          <a:stretch/>
        </p:blipFill>
        <p:spPr>
          <a:xfrm>
            <a:off x="1249200" y="776160"/>
            <a:ext cx="6644520" cy="5303160"/>
          </a:xfrm>
          <a:prstGeom prst="rect">
            <a:avLst/>
          </a:prstGeom>
          <a:ln w="0">
            <a:noFill/>
          </a:ln>
        </p:spPr>
      </p:pic>
      <p:sp>
        <p:nvSpPr>
          <p:cNvPr id="115" name="5-Point Star 1"/>
          <p:cNvSpPr/>
          <p:nvPr/>
        </p:nvSpPr>
        <p:spPr>
          <a:xfrm>
            <a:off x="5486400" y="3657600"/>
            <a:ext cx="1980360" cy="1599480"/>
          </a:xfrm>
          <a:prstGeom prst="star5">
            <a:avLst>
              <a:gd name="adj" fmla="val 19098"/>
              <a:gd name="hf" fmla="val 105146"/>
              <a:gd name="vf" fmla="val 110557"/>
            </a:avLst>
          </a:prstGeom>
          <a:solidFill>
            <a:srgbClr val="ff000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16" name="Picture 2" descr="C:\Users\Kalinga\Desktop\logo_big.jpg"/>
          <p:cNvPicPr/>
          <p:nvPr/>
        </p:nvPicPr>
        <p:blipFill>
          <a:blip r:embed="rId2"/>
          <a:stretch/>
        </p:blipFill>
        <p:spPr>
          <a:xfrm>
            <a:off x="8001000" y="152280"/>
            <a:ext cx="1037520" cy="913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2" descr="D:\MSc BIO-TECH ENTREPRENEURSHIP\Screenshot 2022-02-28 111518.png"/>
          <p:cNvPicPr/>
          <p:nvPr/>
        </p:nvPicPr>
        <p:blipFill>
          <a:blip r:embed="rId1"/>
          <a:stretch/>
        </p:blipFill>
        <p:spPr>
          <a:xfrm>
            <a:off x="1287360" y="2278080"/>
            <a:ext cx="6568200" cy="2301120"/>
          </a:xfrm>
          <a:prstGeom prst="rect">
            <a:avLst/>
          </a:prstGeom>
          <a:ln w="0">
            <a:noFill/>
          </a:ln>
        </p:spPr>
      </p:pic>
      <p:sp>
        <p:nvSpPr>
          <p:cNvPr id="118" name="Rectangle 1"/>
          <p:cNvSpPr/>
          <p:nvPr/>
        </p:nvSpPr>
        <p:spPr>
          <a:xfrm>
            <a:off x="2286000" y="1219320"/>
            <a:ext cx="4571280" cy="837360"/>
          </a:xfrm>
          <a:prstGeom prst="rect">
            <a:avLst/>
          </a:prstGeom>
          <a:solidFill>
            <a:srgbClr val="7030a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u="sng">
                <a:solidFill>
                  <a:srgbClr val="ffffff"/>
                </a:solidFill>
                <a:uFillTx/>
                <a:latin typeface="Calibri"/>
                <a:ea typeface="DejaVu Sans"/>
              </a:rPr>
              <a:t>On the basis of Nature</a:t>
            </a:r>
            <a:endParaRPr b="0" lang="en-IN" sz="1800" spc="-1" strike="noStrike">
              <a:latin typeface="Arial"/>
            </a:endParaRPr>
          </a:p>
        </p:txBody>
      </p:sp>
      <p:sp>
        <p:nvSpPr>
          <p:cNvPr id="119" name="Left Arrow 2"/>
          <p:cNvSpPr/>
          <p:nvPr/>
        </p:nvSpPr>
        <p:spPr>
          <a:xfrm>
            <a:off x="7827480" y="2666880"/>
            <a:ext cx="990000" cy="304200"/>
          </a:xfrm>
          <a:prstGeom prst="lef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0" name="Left Arrow 3"/>
          <p:cNvSpPr/>
          <p:nvPr/>
        </p:nvSpPr>
        <p:spPr>
          <a:xfrm>
            <a:off x="7827480" y="3581280"/>
            <a:ext cx="1065960" cy="304200"/>
          </a:xfrm>
          <a:prstGeom prst="lef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21" name="Picture 2" descr="C:\Users\Kalinga\Desktop\logo_big.jpg"/>
          <p:cNvPicPr/>
          <p:nvPr/>
        </p:nvPicPr>
        <p:blipFill>
          <a:blip r:embed="rId2"/>
          <a:stretch/>
        </p:blipFill>
        <p:spPr>
          <a:xfrm>
            <a:off x="8001000" y="152280"/>
            <a:ext cx="1037520" cy="990000"/>
          </a:xfrm>
          <a:prstGeom prst="rect">
            <a:avLst/>
          </a:prstGeom>
          <a:ln w="0">
            <a:noFill/>
          </a:ln>
        </p:spPr>
      </p:pic>
      <p:pic>
        <p:nvPicPr>
          <p:cNvPr id="122" name="Picture 2" descr="हल्दीराम : एक छोटी-सी नाश्ते की दुकान से भारत का सबसे लोकप्रिय ब्रांड बनने  तक का सफर"/>
          <p:cNvPicPr/>
          <p:nvPr/>
        </p:nvPicPr>
        <p:blipFill>
          <a:blip r:embed="rId3"/>
          <a:stretch/>
        </p:blipFill>
        <p:spPr>
          <a:xfrm>
            <a:off x="4319640" y="4579920"/>
            <a:ext cx="3900600" cy="2056680"/>
          </a:xfrm>
          <a:prstGeom prst="rect">
            <a:avLst/>
          </a:prstGeom>
          <a:ln w="0">
            <a:noFill/>
          </a:ln>
        </p:spPr>
      </p:pic>
      <p:sp>
        <p:nvSpPr>
          <p:cNvPr id="123" name="Rectangle 4"/>
          <p:cNvSpPr/>
          <p:nvPr/>
        </p:nvSpPr>
        <p:spPr>
          <a:xfrm>
            <a:off x="1143000" y="5334120"/>
            <a:ext cx="2742480" cy="685080"/>
          </a:xfrm>
          <a:prstGeom prst="rect">
            <a:avLst/>
          </a:prstGeom>
          <a:solidFill>
            <a:srgbClr val="c0000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Individual Entrepreneur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2" descr="D:\MSc BIO-TECH ENTREPRENEURSHIP\Screenshot 2022-02-28 111629.png"/>
          <p:cNvPicPr/>
          <p:nvPr/>
        </p:nvPicPr>
        <p:blipFill>
          <a:blip r:embed="rId1"/>
          <a:stretch/>
        </p:blipFill>
        <p:spPr>
          <a:xfrm>
            <a:off x="1187280" y="1758960"/>
            <a:ext cx="6766920" cy="3337920"/>
          </a:xfrm>
          <a:prstGeom prst="rect">
            <a:avLst/>
          </a:prstGeom>
          <a:ln w="0">
            <a:noFill/>
          </a:ln>
        </p:spPr>
      </p:pic>
      <p:sp>
        <p:nvSpPr>
          <p:cNvPr id="125" name="Left Arrow 1"/>
          <p:cNvSpPr/>
          <p:nvPr/>
        </p:nvSpPr>
        <p:spPr>
          <a:xfrm>
            <a:off x="7467480" y="2819520"/>
            <a:ext cx="1447200" cy="304200"/>
          </a:xfrm>
          <a:prstGeom prst="lef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26" name="Picture 2" descr="C:\Users\Kalinga\Desktop\logo_big.jpg"/>
          <p:cNvPicPr/>
          <p:nvPr/>
        </p:nvPicPr>
        <p:blipFill>
          <a:blip r:embed="rId2"/>
          <a:stretch/>
        </p:blipFill>
        <p:spPr>
          <a:xfrm>
            <a:off x="8001000" y="152280"/>
            <a:ext cx="1037520" cy="990000"/>
          </a:xfrm>
          <a:prstGeom prst="rect">
            <a:avLst/>
          </a:prstGeom>
          <a:ln w="0">
            <a:noFill/>
          </a:ln>
        </p:spPr>
      </p:pic>
      <p:pic>
        <p:nvPicPr>
          <p:cNvPr id="127" name="Picture 2" descr="BharatPe co-founder Bhavik Koladiya sues Ashneer Grover - BusinessToday"/>
          <p:cNvPicPr/>
          <p:nvPr/>
        </p:nvPicPr>
        <p:blipFill>
          <a:blip r:embed="rId3"/>
          <a:stretch/>
        </p:blipFill>
        <p:spPr>
          <a:xfrm>
            <a:off x="4038480" y="152280"/>
            <a:ext cx="3572280" cy="2009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2" descr="D:\MSc BIO-TECH ENTREPRENEURSHIP\Screenshot 2022-02-28 111713.png"/>
          <p:cNvPicPr/>
          <p:nvPr/>
        </p:nvPicPr>
        <p:blipFill>
          <a:blip r:embed="rId1"/>
          <a:stretch/>
        </p:blipFill>
        <p:spPr>
          <a:xfrm>
            <a:off x="1230480" y="1976400"/>
            <a:ext cx="6682680" cy="2902680"/>
          </a:xfrm>
          <a:prstGeom prst="rect">
            <a:avLst/>
          </a:prstGeom>
          <a:ln w="0">
            <a:noFill/>
          </a:ln>
        </p:spPr>
      </p:pic>
      <p:sp>
        <p:nvSpPr>
          <p:cNvPr id="129" name="Left Arrow 1"/>
          <p:cNvSpPr/>
          <p:nvPr/>
        </p:nvSpPr>
        <p:spPr>
          <a:xfrm>
            <a:off x="7315200" y="3505320"/>
            <a:ext cx="1675800" cy="304200"/>
          </a:xfrm>
          <a:prstGeom prst="lef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30" name="Picture 2" descr="C:\Users\Kalinga\Desktop\logo_big.jpg"/>
          <p:cNvPicPr/>
          <p:nvPr/>
        </p:nvPicPr>
        <p:blipFill>
          <a:blip r:embed="rId2"/>
          <a:stretch/>
        </p:blipFill>
        <p:spPr>
          <a:xfrm>
            <a:off x="8001000" y="152280"/>
            <a:ext cx="1037520" cy="990000"/>
          </a:xfrm>
          <a:prstGeom prst="rect">
            <a:avLst/>
          </a:prstGeom>
          <a:ln w="0">
            <a:noFill/>
          </a:ln>
        </p:spPr>
      </p:pic>
      <p:sp>
        <p:nvSpPr>
          <p:cNvPr id="131" name="AutoShape 2"/>
          <p:cNvSpPr/>
          <p:nvPr/>
        </p:nvSpPr>
        <p:spPr>
          <a:xfrm>
            <a:off x="155520" y="-144360"/>
            <a:ext cx="304200" cy="304200"/>
          </a:xfrm>
          <a:prstGeom prst="rect">
            <a:avLst/>
          </a:prstGeom>
          <a:noFill/>
          <a:ln w="0">
            <a:noFill/>
          </a:ln>
        </p:spPr>
        <p:style>
          <a:lnRef idx="0"/>
          <a:fillRef idx="0"/>
          <a:effectRef idx="0"/>
          <a:fontRef idx="minor"/>
        </p:style>
      </p:sp>
      <p:sp>
        <p:nvSpPr>
          <p:cNvPr id="132" name="AutoShape 4"/>
          <p:cNvSpPr/>
          <p:nvPr/>
        </p:nvSpPr>
        <p:spPr>
          <a:xfrm>
            <a:off x="307800" y="7920"/>
            <a:ext cx="304200" cy="304200"/>
          </a:xfrm>
          <a:prstGeom prst="rect">
            <a:avLst/>
          </a:prstGeom>
          <a:noFill/>
          <a:ln w="0">
            <a:noFill/>
          </a:ln>
        </p:spPr>
        <p:style>
          <a:lnRef idx="0"/>
          <a:fillRef idx="0"/>
          <a:effectRef idx="0"/>
          <a:fontRef idx="minor"/>
        </p:style>
      </p:sp>
      <p:sp>
        <p:nvSpPr>
          <p:cNvPr id="133" name="AutoShape 6"/>
          <p:cNvSpPr/>
          <p:nvPr/>
        </p:nvSpPr>
        <p:spPr>
          <a:xfrm>
            <a:off x="460440" y="160200"/>
            <a:ext cx="304200" cy="304200"/>
          </a:xfrm>
          <a:prstGeom prst="rect">
            <a:avLst/>
          </a:prstGeom>
          <a:noFill/>
          <a:ln w="0">
            <a:noFill/>
          </a:ln>
        </p:spPr>
        <p:style>
          <a:lnRef idx="0"/>
          <a:fillRef idx="0"/>
          <a:effectRef idx="0"/>
          <a:fontRef idx="minor"/>
        </p:style>
      </p:sp>
      <p:pic>
        <p:nvPicPr>
          <p:cNvPr id="134" name="Picture 8" descr="Mark Zuckerberg | Biography &amp; Facts | Britannica"/>
          <p:cNvPicPr/>
          <p:nvPr/>
        </p:nvPicPr>
        <p:blipFill>
          <a:blip r:embed="rId3"/>
          <a:stretch/>
        </p:blipFill>
        <p:spPr>
          <a:xfrm>
            <a:off x="1321200" y="4952880"/>
            <a:ext cx="2072160" cy="1366200"/>
          </a:xfrm>
          <a:prstGeom prst="rect">
            <a:avLst/>
          </a:prstGeom>
          <a:ln w="0">
            <a:noFill/>
          </a:ln>
        </p:spPr>
      </p:pic>
      <p:pic>
        <p:nvPicPr>
          <p:cNvPr id="135" name="Picture 10" descr="Whatsapp Logo - Free Vectors &amp; PSDs to Download"/>
          <p:cNvPicPr/>
          <p:nvPr/>
        </p:nvPicPr>
        <p:blipFill>
          <a:blip r:embed="rId4"/>
          <a:stretch/>
        </p:blipFill>
        <p:spPr>
          <a:xfrm>
            <a:off x="5470920" y="4952880"/>
            <a:ext cx="1235160" cy="1366200"/>
          </a:xfrm>
          <a:prstGeom prst="rect">
            <a:avLst/>
          </a:prstGeom>
          <a:ln w="0">
            <a:noFill/>
          </a:ln>
        </p:spPr>
      </p:pic>
      <p:sp>
        <p:nvSpPr>
          <p:cNvPr id="136" name="Right Arrow 6"/>
          <p:cNvSpPr/>
          <p:nvPr/>
        </p:nvSpPr>
        <p:spPr>
          <a:xfrm>
            <a:off x="3581280" y="5636520"/>
            <a:ext cx="1888560" cy="306360"/>
          </a:xfrm>
          <a:prstGeom prst="righ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2" descr="D:\MSc BIO-TECH ENTREPRENEURSHIP\Screenshot 2022-02-28 111818.png"/>
          <p:cNvPicPr/>
          <p:nvPr/>
        </p:nvPicPr>
        <p:blipFill>
          <a:blip r:embed="rId1"/>
          <a:stretch/>
        </p:blipFill>
        <p:spPr>
          <a:xfrm>
            <a:off x="1230480" y="1744560"/>
            <a:ext cx="6682680" cy="3367800"/>
          </a:xfrm>
          <a:prstGeom prst="rect">
            <a:avLst/>
          </a:prstGeom>
          <a:ln w="0">
            <a:noFill/>
          </a:ln>
        </p:spPr>
      </p:pic>
      <p:sp>
        <p:nvSpPr>
          <p:cNvPr id="138" name="Left Arrow 1"/>
          <p:cNvSpPr/>
          <p:nvPr/>
        </p:nvSpPr>
        <p:spPr>
          <a:xfrm>
            <a:off x="6934320" y="3505320"/>
            <a:ext cx="1751760" cy="304200"/>
          </a:xfrm>
          <a:prstGeom prst="lef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39" name="Picture 2" descr="C:\Users\Kalinga\Desktop\logo_big.jpg"/>
          <p:cNvPicPr/>
          <p:nvPr/>
        </p:nvPicPr>
        <p:blipFill>
          <a:blip r:embed="rId2"/>
          <a:stretch/>
        </p:blipFill>
        <p:spPr>
          <a:xfrm>
            <a:off x="8001000" y="152280"/>
            <a:ext cx="1037520" cy="990000"/>
          </a:xfrm>
          <a:prstGeom prst="rect">
            <a:avLst/>
          </a:prstGeom>
          <a:ln w="0">
            <a:noFill/>
          </a:ln>
        </p:spPr>
      </p:pic>
      <p:sp>
        <p:nvSpPr>
          <p:cNvPr id="140" name="Rectangle 2"/>
          <p:cNvSpPr/>
          <p:nvPr/>
        </p:nvSpPr>
        <p:spPr>
          <a:xfrm>
            <a:off x="3276720" y="5113440"/>
            <a:ext cx="3199680" cy="372240"/>
          </a:xfrm>
          <a:prstGeom prst="rect">
            <a:avLst/>
          </a:prstGeom>
          <a:solidFill>
            <a:srgbClr val="c0000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Anupam Mittal</a:t>
            </a:r>
            <a:endParaRPr b="0" lang="en-IN" sz="1800" spc="-1" strike="noStrike">
              <a:latin typeface="Arial"/>
            </a:endParaRPr>
          </a:p>
        </p:txBody>
      </p:sp>
      <p:sp>
        <p:nvSpPr>
          <p:cNvPr id="141" name="Rectangle 4"/>
          <p:cNvSpPr/>
          <p:nvPr/>
        </p:nvSpPr>
        <p:spPr>
          <a:xfrm>
            <a:off x="3276720" y="5638680"/>
            <a:ext cx="3199680" cy="380160"/>
          </a:xfrm>
          <a:prstGeom prst="rect">
            <a:avLst/>
          </a:prstGeom>
          <a:solidFill>
            <a:srgbClr val="00b0f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Aman Gupta</a:t>
            </a:r>
            <a:endParaRPr b="0" lang="en-IN" sz="1800" spc="-1" strike="noStrike">
              <a:latin typeface="Arial"/>
            </a:endParaRPr>
          </a:p>
        </p:txBody>
      </p:sp>
      <p:sp>
        <p:nvSpPr>
          <p:cNvPr id="142" name="Rectangle 5"/>
          <p:cNvSpPr/>
          <p:nvPr/>
        </p:nvSpPr>
        <p:spPr>
          <a:xfrm>
            <a:off x="3276720" y="6172200"/>
            <a:ext cx="3199680" cy="380160"/>
          </a:xfrm>
          <a:prstGeom prst="rect">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Namita Thapar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Picture 2" descr="D:\MSc BIO-TECH ENTREPRENEURSHIP\Screenshot 2022-02-28 112156.png"/>
          <p:cNvPicPr/>
          <p:nvPr/>
        </p:nvPicPr>
        <p:blipFill>
          <a:blip r:embed="rId1"/>
          <a:stretch/>
        </p:blipFill>
        <p:spPr>
          <a:xfrm>
            <a:off x="1219320" y="1176480"/>
            <a:ext cx="6705000" cy="4502880"/>
          </a:xfrm>
          <a:prstGeom prst="rect">
            <a:avLst/>
          </a:prstGeom>
          <a:ln w="0">
            <a:noFill/>
          </a:ln>
        </p:spPr>
      </p:pic>
      <p:sp>
        <p:nvSpPr>
          <p:cNvPr id="144" name="Left Arrow 1"/>
          <p:cNvSpPr/>
          <p:nvPr/>
        </p:nvSpPr>
        <p:spPr>
          <a:xfrm>
            <a:off x="7848720" y="2209680"/>
            <a:ext cx="1142280" cy="304200"/>
          </a:xfrm>
          <a:prstGeom prst="lef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45" name="Left Arrow 2"/>
          <p:cNvSpPr/>
          <p:nvPr/>
        </p:nvSpPr>
        <p:spPr>
          <a:xfrm>
            <a:off x="7848720" y="5181480"/>
            <a:ext cx="1218600" cy="304200"/>
          </a:xfrm>
          <a:prstGeom prst="leftArrow">
            <a:avLst>
              <a:gd name="adj1" fmla="val 50000"/>
              <a:gd name="adj2" fmla="val 50000"/>
            </a:avLst>
          </a:prstGeom>
          <a:solidFill>
            <a:srgbClr val="ffff0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46" name="Picture 2" descr="C:\Users\Kalinga\Desktop\logo_big.jpg"/>
          <p:cNvPicPr/>
          <p:nvPr/>
        </p:nvPicPr>
        <p:blipFill>
          <a:blip r:embed="rId2"/>
          <a:stretch/>
        </p:blipFill>
        <p:spPr>
          <a:xfrm>
            <a:off x="8001000" y="152280"/>
            <a:ext cx="1037520" cy="990000"/>
          </a:xfrm>
          <a:prstGeom prst="rect">
            <a:avLst/>
          </a:prstGeom>
          <a:ln w="0">
            <a:noFill/>
          </a:ln>
        </p:spPr>
      </p:pic>
      <p:sp>
        <p:nvSpPr>
          <p:cNvPr id="147" name="Rectangle 3"/>
          <p:cNvSpPr/>
          <p:nvPr/>
        </p:nvSpPr>
        <p:spPr>
          <a:xfrm>
            <a:off x="1905120" y="5791320"/>
            <a:ext cx="5180760" cy="532800"/>
          </a:xfrm>
          <a:prstGeom prst="rect">
            <a:avLst/>
          </a:prstGeom>
          <a:solidFill>
            <a:srgbClr val="c0000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No option other than continuing your own business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Picture 2" descr=""/>
          <p:cNvPicPr/>
          <p:nvPr/>
        </p:nvPicPr>
        <p:blipFill>
          <a:blip r:embed="rId1"/>
          <a:stretch/>
        </p:blipFill>
        <p:spPr>
          <a:xfrm>
            <a:off x="1657440" y="457200"/>
            <a:ext cx="5828760" cy="4518720"/>
          </a:xfrm>
          <a:prstGeom prst="rect">
            <a:avLst/>
          </a:prstGeom>
          <a:ln w="0">
            <a:noFill/>
          </a:ln>
        </p:spPr>
      </p:pic>
      <p:sp>
        <p:nvSpPr>
          <p:cNvPr id="149" name="Rectangle 1"/>
          <p:cNvSpPr/>
          <p:nvPr/>
        </p:nvSpPr>
        <p:spPr>
          <a:xfrm>
            <a:off x="2209680" y="5562720"/>
            <a:ext cx="4419000" cy="608760"/>
          </a:xfrm>
          <a:prstGeom prst="rect">
            <a:avLst/>
          </a:prstGeom>
          <a:solidFill>
            <a:srgbClr val="c0000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Fabian Entrepreneur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457200" y="609480"/>
            <a:ext cx="8228880" cy="5515920"/>
          </a:xfrm>
          <a:prstGeom prst="rect">
            <a:avLst/>
          </a:prstGeom>
          <a:noFill/>
          <a:ln w="0">
            <a:noFill/>
          </a:ln>
        </p:spPr>
        <p:txBody>
          <a:bodyPr lIns="90000" rIns="90000" tIns="45000" bIns="45000" anchor="t">
            <a:normAutofit fontScale="83000"/>
          </a:bodyPr>
          <a:p>
            <a:pPr>
              <a:lnSpc>
                <a:spcPct val="100000"/>
              </a:lnSpc>
              <a:spcBef>
                <a:spcPts val="281"/>
              </a:spcBef>
              <a:buNone/>
              <a:tabLst>
                <a:tab algn="l" pos="0"/>
              </a:tabLst>
            </a:pPr>
            <a:endParaRPr b="0" lang="en-IN" sz="1400" spc="-1" strike="noStrike">
              <a:latin typeface="Arial"/>
            </a:endParaRPr>
          </a:p>
          <a:p>
            <a:pPr>
              <a:lnSpc>
                <a:spcPct val="100000"/>
              </a:lnSpc>
              <a:spcBef>
                <a:spcPts val="281"/>
              </a:spcBef>
              <a:buNone/>
              <a:tabLst>
                <a:tab algn="l" pos="0"/>
              </a:tabLst>
            </a:pPr>
            <a:r>
              <a:rPr b="1" lang="en-US" sz="1400" spc="-1" strike="noStrike" u="sng">
                <a:solidFill>
                  <a:srgbClr val="000000"/>
                </a:solidFill>
                <a:uFillTx/>
                <a:latin typeface="Calibri"/>
              </a:rPr>
              <a:t>Stages of entrepreneurial process:</a:t>
            </a:r>
            <a:endParaRPr b="0" lang="en-IN" sz="1400" spc="-1" strike="noStrike">
              <a:latin typeface="Arial"/>
            </a:endParaRPr>
          </a:p>
          <a:p>
            <a:pPr marL="343080" indent="-343080">
              <a:lnSpc>
                <a:spcPct val="100000"/>
              </a:lnSpc>
              <a:spcBef>
                <a:spcPts val="281"/>
              </a:spcBef>
              <a:buClr>
                <a:srgbClr val="7030a0"/>
              </a:buClr>
              <a:buFont typeface="Wingdings" charset="2"/>
              <a:buChar char=""/>
              <a:tabLst>
                <a:tab algn="l" pos="0"/>
              </a:tabLst>
            </a:pPr>
            <a:r>
              <a:rPr b="1" lang="en-US" sz="1400" spc="-1" strike="noStrike">
                <a:solidFill>
                  <a:srgbClr val="7030a0"/>
                </a:solidFill>
                <a:latin typeface="Calibri"/>
              </a:rPr>
              <a:t>Discovery</a:t>
            </a:r>
            <a:endParaRPr b="0" lang="en-IN" sz="1400" spc="-1" strike="noStrike">
              <a:latin typeface="Arial"/>
            </a:endParaRPr>
          </a:p>
          <a:p>
            <a:pPr marL="343080" indent="-343080">
              <a:lnSpc>
                <a:spcPct val="100000"/>
              </a:lnSpc>
              <a:spcBef>
                <a:spcPts val="281"/>
              </a:spcBef>
              <a:buClr>
                <a:srgbClr val="7030a0"/>
              </a:buClr>
              <a:buFont typeface="Wingdings" charset="2"/>
              <a:buChar char=""/>
              <a:tabLst>
                <a:tab algn="l" pos="0"/>
              </a:tabLst>
            </a:pPr>
            <a:r>
              <a:rPr b="1" lang="en-US" sz="1400" spc="-1" strike="noStrike">
                <a:solidFill>
                  <a:srgbClr val="7030a0"/>
                </a:solidFill>
                <a:latin typeface="Calibri"/>
              </a:rPr>
              <a:t>Concept development</a:t>
            </a:r>
            <a:endParaRPr b="0" lang="en-IN" sz="1400" spc="-1" strike="noStrike">
              <a:latin typeface="Arial"/>
            </a:endParaRPr>
          </a:p>
          <a:p>
            <a:pPr marL="343080" indent="-343080">
              <a:lnSpc>
                <a:spcPct val="100000"/>
              </a:lnSpc>
              <a:spcBef>
                <a:spcPts val="281"/>
              </a:spcBef>
              <a:buClr>
                <a:srgbClr val="7030a0"/>
              </a:buClr>
              <a:buFont typeface="Wingdings" charset="2"/>
              <a:buChar char=""/>
              <a:tabLst>
                <a:tab algn="l" pos="0"/>
              </a:tabLst>
            </a:pPr>
            <a:r>
              <a:rPr b="1" lang="en-US" sz="1400" spc="-1" strike="noStrike">
                <a:solidFill>
                  <a:srgbClr val="7030a0"/>
                </a:solidFill>
                <a:latin typeface="Calibri"/>
              </a:rPr>
              <a:t>Resourcing</a:t>
            </a:r>
            <a:endParaRPr b="0" lang="en-IN" sz="1400" spc="-1" strike="noStrike">
              <a:latin typeface="Arial"/>
            </a:endParaRPr>
          </a:p>
          <a:p>
            <a:pPr marL="343080" indent="-343080">
              <a:lnSpc>
                <a:spcPct val="100000"/>
              </a:lnSpc>
              <a:spcBef>
                <a:spcPts val="281"/>
              </a:spcBef>
              <a:buClr>
                <a:srgbClr val="7030a0"/>
              </a:buClr>
              <a:buFont typeface="Wingdings" charset="2"/>
              <a:buChar char=""/>
              <a:tabLst>
                <a:tab algn="l" pos="0"/>
              </a:tabLst>
            </a:pPr>
            <a:r>
              <a:rPr b="1" lang="en-US" sz="1400" spc="-1" strike="noStrike">
                <a:solidFill>
                  <a:srgbClr val="7030a0"/>
                </a:solidFill>
                <a:latin typeface="Calibri"/>
              </a:rPr>
              <a:t>Actualization</a:t>
            </a:r>
            <a:endParaRPr b="0" lang="en-IN" sz="1400" spc="-1" strike="noStrike">
              <a:latin typeface="Arial"/>
            </a:endParaRPr>
          </a:p>
          <a:p>
            <a:pPr marL="343080" indent="-343080">
              <a:lnSpc>
                <a:spcPct val="100000"/>
              </a:lnSpc>
              <a:spcBef>
                <a:spcPts val="281"/>
              </a:spcBef>
              <a:buClr>
                <a:srgbClr val="7030a0"/>
              </a:buClr>
              <a:buFont typeface="Wingdings" charset="2"/>
              <a:buChar char=""/>
              <a:tabLst>
                <a:tab algn="l" pos="0"/>
              </a:tabLst>
            </a:pPr>
            <a:r>
              <a:rPr b="1" lang="en-US" sz="1400" spc="-1" strike="noStrike">
                <a:solidFill>
                  <a:srgbClr val="7030a0"/>
                </a:solidFill>
                <a:latin typeface="Calibri"/>
              </a:rPr>
              <a:t>Harvesting</a:t>
            </a:r>
            <a:endParaRPr b="0" lang="en-IN" sz="1400" spc="-1" strike="noStrike">
              <a:latin typeface="Arial"/>
            </a:endParaRPr>
          </a:p>
          <a:p>
            <a:pPr>
              <a:lnSpc>
                <a:spcPct val="100000"/>
              </a:lnSpc>
              <a:spcBef>
                <a:spcPts val="281"/>
              </a:spcBef>
              <a:buNone/>
              <a:tabLst>
                <a:tab algn="l" pos="0"/>
              </a:tabLst>
            </a:pPr>
            <a:endParaRPr b="0" lang="en-IN" sz="1400" spc="-1" strike="noStrike">
              <a:latin typeface="Arial"/>
            </a:endParaRPr>
          </a:p>
          <a:p>
            <a:pPr>
              <a:lnSpc>
                <a:spcPct val="100000"/>
              </a:lnSpc>
              <a:spcBef>
                <a:spcPts val="281"/>
              </a:spcBef>
              <a:buNone/>
              <a:tabLst>
                <a:tab algn="l" pos="0"/>
              </a:tabLst>
            </a:pPr>
            <a:r>
              <a:rPr b="1" lang="en-US" sz="1400" spc="-1" strike="noStrike" u="sng">
                <a:solidFill>
                  <a:srgbClr val="000000"/>
                </a:solidFill>
                <a:uFillTx/>
                <a:latin typeface="Calibri"/>
              </a:rPr>
              <a:t>1. Discovery:</a:t>
            </a:r>
            <a:r>
              <a:rPr b="0" lang="en-US" sz="1400" spc="-1" strike="noStrike">
                <a:solidFill>
                  <a:srgbClr val="000000"/>
                </a:solidFill>
                <a:latin typeface="Calibri"/>
              </a:rPr>
              <a:t> </a:t>
            </a:r>
            <a:r>
              <a:rPr b="1" lang="en-US" sz="1400" spc="-1" strike="noStrike">
                <a:solidFill>
                  <a:srgbClr val="00b0f0"/>
                </a:solidFill>
                <a:latin typeface="Calibri"/>
              </a:rPr>
              <a:t>The stage in which entrepreneur develops an ideas, recognizes opportunities, and  studies the market. It comprises of innovation and opportunities. Examples of discovery stage are as follows:</a:t>
            </a:r>
            <a:endParaRPr b="0" lang="en-IN" sz="1400" spc="-1" strike="noStrike">
              <a:latin typeface="Arial"/>
            </a:endParaRPr>
          </a:p>
          <a:p>
            <a:pPr marL="343080" indent="-343080">
              <a:lnSpc>
                <a:spcPct val="100000"/>
              </a:lnSpc>
              <a:spcBef>
                <a:spcPts val="281"/>
              </a:spcBef>
              <a:buClr>
                <a:srgbClr val="00b0f0"/>
              </a:buClr>
              <a:buFont typeface="Wingdings" charset="2"/>
              <a:buChar char=""/>
              <a:tabLst>
                <a:tab algn="l" pos="0"/>
              </a:tabLst>
            </a:pPr>
            <a:r>
              <a:rPr b="1" lang="en-US" sz="1400" spc="-1" strike="noStrike">
                <a:solidFill>
                  <a:srgbClr val="00b0f0"/>
                </a:solidFill>
                <a:latin typeface="Calibri"/>
              </a:rPr>
              <a:t>Consider consumer needs and wants</a:t>
            </a:r>
            <a:endParaRPr b="0" lang="en-IN" sz="1400" spc="-1" strike="noStrike">
              <a:latin typeface="Arial"/>
            </a:endParaRPr>
          </a:p>
          <a:p>
            <a:pPr marL="343080" indent="-343080">
              <a:lnSpc>
                <a:spcPct val="100000"/>
              </a:lnSpc>
              <a:spcBef>
                <a:spcPts val="281"/>
              </a:spcBef>
              <a:buClr>
                <a:srgbClr val="00b0f0"/>
              </a:buClr>
              <a:buFont typeface="Wingdings" charset="2"/>
              <a:buChar char=""/>
              <a:tabLst>
                <a:tab algn="l" pos="0"/>
              </a:tabLst>
            </a:pPr>
            <a:r>
              <a:rPr b="1" lang="en-US" sz="1400" spc="-1" strike="noStrike">
                <a:solidFill>
                  <a:srgbClr val="00b0f0"/>
                </a:solidFill>
                <a:latin typeface="Calibri"/>
              </a:rPr>
              <a:t>Study demographics</a:t>
            </a:r>
            <a:endParaRPr b="0" lang="en-IN" sz="1400" spc="-1" strike="noStrike">
              <a:latin typeface="Arial"/>
            </a:endParaRPr>
          </a:p>
          <a:p>
            <a:pPr marL="343080" indent="-343080">
              <a:lnSpc>
                <a:spcPct val="100000"/>
              </a:lnSpc>
              <a:spcBef>
                <a:spcPts val="281"/>
              </a:spcBef>
              <a:buClr>
                <a:srgbClr val="00b0f0"/>
              </a:buClr>
              <a:buFont typeface="Wingdings" charset="2"/>
              <a:buChar char=""/>
              <a:tabLst>
                <a:tab algn="l" pos="0"/>
              </a:tabLst>
            </a:pPr>
            <a:r>
              <a:rPr b="1" lang="en-US" sz="1400" spc="-1" strike="noStrike">
                <a:solidFill>
                  <a:srgbClr val="00b0f0"/>
                </a:solidFill>
                <a:latin typeface="Calibri"/>
              </a:rPr>
              <a:t>Conduct surveys and questionnaires to know the market.</a:t>
            </a:r>
            <a:endParaRPr b="0" lang="en-IN" sz="1400" spc="-1" strike="noStrike">
              <a:latin typeface="Arial"/>
            </a:endParaRPr>
          </a:p>
          <a:p>
            <a:pPr>
              <a:lnSpc>
                <a:spcPct val="100000"/>
              </a:lnSpc>
              <a:spcBef>
                <a:spcPts val="281"/>
              </a:spcBef>
              <a:buNone/>
              <a:tabLst>
                <a:tab algn="l" pos="0"/>
              </a:tabLst>
            </a:pPr>
            <a:endParaRPr b="0" lang="en-IN"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Calibri"/>
              </a:rPr>
              <a:t>2.</a:t>
            </a:r>
            <a:r>
              <a:rPr b="1" lang="en-US" sz="1400" spc="-1" strike="noStrike" u="sng">
                <a:solidFill>
                  <a:srgbClr val="000000"/>
                </a:solidFill>
                <a:uFillTx/>
                <a:latin typeface="Calibri"/>
              </a:rPr>
              <a:t> Concept development:</a:t>
            </a:r>
            <a:r>
              <a:rPr b="0" lang="en-US" sz="1400" spc="-1" strike="noStrike">
                <a:solidFill>
                  <a:srgbClr val="000000"/>
                </a:solidFill>
                <a:latin typeface="Calibri"/>
              </a:rPr>
              <a:t> </a:t>
            </a:r>
            <a:r>
              <a:rPr b="1" lang="en-US" sz="1400" spc="-1" strike="noStrike">
                <a:solidFill>
                  <a:srgbClr val="ff0000"/>
                </a:solidFill>
                <a:latin typeface="Calibri"/>
              </a:rPr>
              <a:t>This stage aims at developing a business plan in which a detailed proposal describing the business idea will be covered. Examples of Concept development are a s follows:</a:t>
            </a:r>
            <a:endParaRPr b="0" lang="en-IN" sz="1400" spc="-1" strike="noStrike">
              <a:latin typeface="Arial"/>
            </a:endParaRPr>
          </a:p>
          <a:p>
            <a:pPr marL="343080" indent="-343080">
              <a:lnSpc>
                <a:spcPct val="100000"/>
              </a:lnSpc>
              <a:spcBef>
                <a:spcPts val="281"/>
              </a:spcBef>
              <a:buClr>
                <a:srgbClr val="ff0000"/>
              </a:buClr>
              <a:buFont typeface="Wingdings" charset="2"/>
              <a:buChar char=""/>
              <a:tabLst>
                <a:tab algn="l" pos="0"/>
              </a:tabLst>
            </a:pPr>
            <a:r>
              <a:rPr b="1" lang="en-US" sz="1400" spc="-1" strike="noStrike">
                <a:solidFill>
                  <a:srgbClr val="ff0000"/>
                </a:solidFill>
                <a:latin typeface="Calibri"/>
              </a:rPr>
              <a:t>Choose business location</a:t>
            </a:r>
            <a:endParaRPr b="0" lang="en-IN" sz="1400" spc="-1" strike="noStrike">
              <a:latin typeface="Arial"/>
            </a:endParaRPr>
          </a:p>
          <a:p>
            <a:pPr marL="343080" indent="-343080">
              <a:lnSpc>
                <a:spcPct val="100000"/>
              </a:lnSpc>
              <a:spcBef>
                <a:spcPts val="281"/>
              </a:spcBef>
              <a:buClr>
                <a:srgbClr val="ff0000"/>
              </a:buClr>
              <a:buFont typeface="Wingdings" charset="2"/>
              <a:buChar char=""/>
              <a:tabLst>
                <a:tab algn="l" pos="0"/>
              </a:tabLst>
            </a:pPr>
            <a:r>
              <a:rPr b="1" lang="en-US" sz="1400" spc="-1" strike="noStrike">
                <a:solidFill>
                  <a:srgbClr val="ff0000"/>
                </a:solidFill>
                <a:latin typeface="Calibri"/>
              </a:rPr>
              <a:t>Will a patent or trade mark be required? </a:t>
            </a:r>
            <a:endParaRPr b="0" lang="en-IN" sz="1400" spc="-1" strike="noStrike">
              <a:latin typeface="Arial"/>
            </a:endParaRPr>
          </a:p>
          <a:p>
            <a:pPr>
              <a:lnSpc>
                <a:spcPct val="100000"/>
              </a:lnSpc>
              <a:spcBef>
                <a:spcPts val="281"/>
              </a:spcBef>
              <a:buNone/>
              <a:tabLst>
                <a:tab algn="l" pos="0"/>
              </a:tabLst>
            </a:pPr>
            <a:endParaRPr b="0" lang="en-IN"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Calibri"/>
              </a:rPr>
              <a:t>3.</a:t>
            </a:r>
            <a:r>
              <a:rPr b="1" lang="en-US" sz="1400" spc="-1" strike="noStrike" u="sng">
                <a:solidFill>
                  <a:srgbClr val="000000"/>
                </a:solidFill>
                <a:uFillTx/>
                <a:latin typeface="Calibri"/>
              </a:rPr>
              <a:t> Resourcing</a:t>
            </a:r>
            <a:r>
              <a:rPr b="0" lang="en-US" sz="1400" spc="-1" strike="noStrike">
                <a:solidFill>
                  <a:srgbClr val="000000"/>
                </a:solidFill>
                <a:latin typeface="Calibri"/>
              </a:rPr>
              <a:t>: </a:t>
            </a:r>
            <a:r>
              <a:rPr b="1" lang="en-US" sz="1400" spc="-1" strike="noStrike">
                <a:solidFill>
                  <a:srgbClr val="00b050"/>
                </a:solidFill>
                <a:latin typeface="Calibri"/>
              </a:rPr>
              <a:t>It is the stage in which the entrepreneur identifies and acquires the financial, human and capital resources needed for the venture start ups etc. Examples of resourcing are as follows:</a:t>
            </a:r>
            <a:endParaRPr b="0" lang="en-IN" sz="1400" spc="-1" strike="noStrike">
              <a:latin typeface="Arial"/>
            </a:endParaRPr>
          </a:p>
          <a:p>
            <a:pPr marL="343080" indent="-343080">
              <a:lnSpc>
                <a:spcPct val="100000"/>
              </a:lnSpc>
              <a:spcBef>
                <a:spcPts val="281"/>
              </a:spcBef>
              <a:buClr>
                <a:srgbClr val="00b050"/>
              </a:buClr>
              <a:buFont typeface="Wingdings" charset="2"/>
              <a:buChar char=""/>
              <a:tabLst>
                <a:tab algn="l" pos="0"/>
              </a:tabLst>
            </a:pPr>
            <a:r>
              <a:rPr b="1" lang="en-US" sz="1400" spc="-1" strike="noStrike">
                <a:solidFill>
                  <a:srgbClr val="00b050"/>
                </a:solidFill>
                <a:latin typeface="Calibri"/>
              </a:rPr>
              <a:t>Identify potential investors</a:t>
            </a:r>
            <a:endParaRPr b="0" lang="en-IN" sz="1400" spc="-1" strike="noStrike">
              <a:latin typeface="Arial"/>
            </a:endParaRPr>
          </a:p>
          <a:p>
            <a:pPr marL="343080" indent="-343080">
              <a:lnSpc>
                <a:spcPct val="100000"/>
              </a:lnSpc>
              <a:spcBef>
                <a:spcPts val="281"/>
              </a:spcBef>
              <a:buClr>
                <a:srgbClr val="00b050"/>
              </a:buClr>
              <a:buFont typeface="Wingdings" charset="2"/>
              <a:buChar char=""/>
              <a:tabLst>
                <a:tab algn="l" pos="0"/>
              </a:tabLst>
            </a:pPr>
            <a:r>
              <a:rPr b="1" lang="en-US" sz="1400" spc="-1" strike="noStrike">
                <a:solidFill>
                  <a:srgbClr val="00b050"/>
                </a:solidFill>
                <a:latin typeface="Calibri"/>
              </a:rPr>
              <a:t>Apply for loans, grants and assistance from the government</a:t>
            </a:r>
            <a:endParaRPr b="0" lang="en-IN" sz="1400" spc="-1" strike="noStrike">
              <a:latin typeface="Arial"/>
            </a:endParaRPr>
          </a:p>
          <a:p>
            <a:pPr marL="343080" indent="-343080">
              <a:lnSpc>
                <a:spcPct val="100000"/>
              </a:lnSpc>
              <a:spcBef>
                <a:spcPts val="281"/>
              </a:spcBef>
              <a:buClr>
                <a:srgbClr val="00b050"/>
              </a:buClr>
              <a:buFont typeface="Wingdings" charset="2"/>
              <a:buChar char=""/>
              <a:tabLst>
                <a:tab algn="l" pos="0"/>
              </a:tabLst>
            </a:pPr>
            <a:r>
              <a:rPr b="1" lang="en-US" sz="1400" spc="-1" strike="noStrike">
                <a:solidFill>
                  <a:srgbClr val="00b050"/>
                </a:solidFill>
                <a:latin typeface="Calibri"/>
              </a:rPr>
              <a:t>Hire employees.</a:t>
            </a:r>
            <a:endParaRPr b="0" lang="en-IN" sz="1400" spc="-1" strike="noStrike">
              <a:latin typeface="Arial"/>
            </a:endParaRPr>
          </a:p>
          <a:p>
            <a:pPr>
              <a:lnSpc>
                <a:spcPct val="100000"/>
              </a:lnSpc>
              <a:spcBef>
                <a:spcPts val="241"/>
              </a:spcBef>
              <a:buNone/>
              <a:tabLst>
                <a:tab algn="l" pos="0"/>
              </a:tabLst>
            </a:pPr>
            <a:endParaRPr b="0" lang="en-IN" sz="1200" spc="-1" strike="noStrike">
              <a:latin typeface="Arial"/>
            </a:endParaRPr>
          </a:p>
        </p:txBody>
      </p:sp>
      <p:pic>
        <p:nvPicPr>
          <p:cNvPr id="151" name="Picture 2" descr="C:\Users\Kalinga\Desktop\logo_big.jpg"/>
          <p:cNvPicPr/>
          <p:nvPr/>
        </p:nvPicPr>
        <p:blipFill>
          <a:blip r:embed="rId1"/>
          <a:stretch/>
        </p:blipFill>
        <p:spPr>
          <a:xfrm>
            <a:off x="8001000" y="152280"/>
            <a:ext cx="1037520" cy="9136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p:nvPr>
        </p:nvSpPr>
        <p:spPr>
          <a:xfrm>
            <a:off x="457200" y="1295280"/>
            <a:ext cx="8228880" cy="4830120"/>
          </a:xfrm>
          <a:prstGeom prst="rect">
            <a:avLst/>
          </a:prstGeom>
          <a:noFill/>
          <a:ln w="0">
            <a:noFill/>
          </a:ln>
        </p:spPr>
        <p:txBody>
          <a:bodyPr lIns="90000" rIns="90000" tIns="45000" bIns="45000" anchor="t">
            <a:normAutofit/>
          </a:bodyPr>
          <a:p>
            <a:pPr>
              <a:lnSpc>
                <a:spcPct val="100000"/>
              </a:lnSpc>
              <a:spcBef>
                <a:spcPts val="241"/>
              </a:spcBef>
              <a:buNone/>
              <a:tabLst>
                <a:tab algn="l" pos="0"/>
              </a:tabLst>
            </a:pPr>
            <a:endParaRPr b="0" lang="en-IN" sz="1200" spc="-1" strike="noStrike">
              <a:latin typeface="Arial"/>
            </a:endParaRPr>
          </a:p>
          <a:p>
            <a:pPr>
              <a:lnSpc>
                <a:spcPct val="100000"/>
              </a:lnSpc>
              <a:spcBef>
                <a:spcPts val="281"/>
              </a:spcBef>
              <a:buNone/>
              <a:tabLst>
                <a:tab algn="l" pos="0"/>
              </a:tabLst>
            </a:pPr>
            <a:endParaRPr b="0" lang="en-IN"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Calibri"/>
              </a:rPr>
              <a:t>4. </a:t>
            </a:r>
            <a:r>
              <a:rPr b="1" lang="en-US" sz="1400" spc="-1" strike="noStrike" u="sng">
                <a:solidFill>
                  <a:srgbClr val="000000"/>
                </a:solidFill>
                <a:uFillTx/>
                <a:latin typeface="Calibri"/>
              </a:rPr>
              <a:t>Actualization:</a:t>
            </a:r>
            <a:r>
              <a:rPr b="0" lang="en-US" sz="1400" spc="-1" strike="noStrike">
                <a:solidFill>
                  <a:srgbClr val="000000"/>
                </a:solidFill>
                <a:latin typeface="Calibri"/>
              </a:rPr>
              <a:t> </a:t>
            </a:r>
            <a:r>
              <a:rPr b="1" lang="en-US" sz="1400" spc="-1" strike="noStrike">
                <a:solidFill>
                  <a:srgbClr val="c0504d"/>
                </a:solidFill>
                <a:latin typeface="Calibri"/>
              </a:rPr>
              <a:t>The stage in which the entrepreneur operates the business and utilizes resources to achieve its goals/objectives. Examples of actualization are as follows:</a:t>
            </a:r>
            <a:endParaRPr b="0" lang="en-IN" sz="1400" spc="-1" strike="noStrike">
              <a:latin typeface="Arial"/>
            </a:endParaRPr>
          </a:p>
          <a:p>
            <a:pPr marL="343080" indent="-343080">
              <a:lnSpc>
                <a:spcPct val="100000"/>
              </a:lnSpc>
              <a:spcBef>
                <a:spcPts val="281"/>
              </a:spcBef>
              <a:buClr>
                <a:srgbClr val="c0504d"/>
              </a:buClr>
              <a:buFont typeface="Wingdings" charset="2"/>
              <a:buChar char=""/>
              <a:tabLst>
                <a:tab algn="l" pos="0"/>
              </a:tabLst>
            </a:pPr>
            <a:r>
              <a:rPr b="1" lang="en-US" sz="1400" spc="-1" strike="noStrike">
                <a:solidFill>
                  <a:srgbClr val="c0504d"/>
                </a:solidFill>
                <a:latin typeface="Calibri"/>
              </a:rPr>
              <a:t>Grand opening</a:t>
            </a:r>
            <a:endParaRPr b="0" lang="en-IN" sz="1400" spc="-1" strike="noStrike">
              <a:latin typeface="Arial"/>
            </a:endParaRPr>
          </a:p>
          <a:p>
            <a:pPr marL="343080" indent="-343080">
              <a:lnSpc>
                <a:spcPct val="100000"/>
              </a:lnSpc>
              <a:spcBef>
                <a:spcPts val="281"/>
              </a:spcBef>
              <a:buClr>
                <a:srgbClr val="c0504d"/>
              </a:buClr>
              <a:buFont typeface="Wingdings" charset="2"/>
              <a:buChar char=""/>
              <a:tabLst>
                <a:tab algn="l" pos="0"/>
              </a:tabLst>
            </a:pPr>
            <a:r>
              <a:rPr b="1" lang="en-US" sz="1400" spc="-1" strike="noStrike">
                <a:solidFill>
                  <a:srgbClr val="c0504d"/>
                </a:solidFill>
                <a:latin typeface="Calibri"/>
              </a:rPr>
              <a:t>Day to day operations</a:t>
            </a:r>
            <a:endParaRPr b="0" lang="en-IN" sz="1400" spc="-1" strike="noStrike">
              <a:latin typeface="Arial"/>
            </a:endParaRPr>
          </a:p>
          <a:p>
            <a:pPr>
              <a:lnSpc>
                <a:spcPct val="100000"/>
              </a:lnSpc>
              <a:spcBef>
                <a:spcPts val="281"/>
              </a:spcBef>
              <a:buNone/>
              <a:tabLst>
                <a:tab algn="l" pos="0"/>
              </a:tabLst>
            </a:pPr>
            <a:endParaRPr b="0" lang="en-IN" sz="1400" spc="-1" strike="noStrike">
              <a:latin typeface="Arial"/>
            </a:endParaRPr>
          </a:p>
          <a:p>
            <a:pPr>
              <a:lnSpc>
                <a:spcPct val="100000"/>
              </a:lnSpc>
              <a:spcBef>
                <a:spcPts val="281"/>
              </a:spcBef>
              <a:buNone/>
              <a:tabLst>
                <a:tab algn="l" pos="0"/>
              </a:tabLst>
            </a:pPr>
            <a:endParaRPr b="0" lang="en-IN" sz="1400" spc="-1" strike="noStrike">
              <a:latin typeface="Arial"/>
            </a:endParaRPr>
          </a:p>
          <a:p>
            <a:pPr>
              <a:lnSpc>
                <a:spcPct val="100000"/>
              </a:lnSpc>
              <a:spcBef>
                <a:spcPts val="281"/>
              </a:spcBef>
              <a:buNone/>
              <a:tabLst>
                <a:tab algn="l" pos="0"/>
              </a:tabLst>
            </a:pPr>
            <a:r>
              <a:rPr b="1" lang="en-US" sz="1400" spc="-1" strike="noStrike">
                <a:solidFill>
                  <a:srgbClr val="000000"/>
                </a:solidFill>
                <a:latin typeface="Calibri"/>
              </a:rPr>
              <a:t>5.</a:t>
            </a:r>
            <a:r>
              <a:rPr b="1" lang="en-US" sz="1400" spc="-1" strike="noStrike" u="sng">
                <a:solidFill>
                  <a:srgbClr val="000000"/>
                </a:solidFill>
                <a:uFillTx/>
                <a:latin typeface="Calibri"/>
              </a:rPr>
              <a:t>Harvesting:</a:t>
            </a:r>
            <a:r>
              <a:rPr b="0" lang="en-US" sz="1400" spc="-1" strike="noStrike">
                <a:solidFill>
                  <a:srgbClr val="000000"/>
                </a:solidFill>
                <a:latin typeface="Calibri"/>
              </a:rPr>
              <a:t> </a:t>
            </a:r>
            <a:r>
              <a:rPr b="1" lang="en-US" sz="1400" spc="-1" strike="noStrike">
                <a:solidFill>
                  <a:srgbClr val="7030a0"/>
                </a:solidFill>
                <a:latin typeface="Calibri"/>
              </a:rPr>
              <a:t>The stage in which the entrepreneur decides on ventures future growth, development or expansion. Examples of harvesting are as follows:</a:t>
            </a:r>
            <a:endParaRPr b="0" lang="en-IN" sz="1400" spc="-1" strike="noStrike">
              <a:latin typeface="Arial"/>
            </a:endParaRPr>
          </a:p>
          <a:p>
            <a:pPr>
              <a:lnSpc>
                <a:spcPct val="100000"/>
              </a:lnSpc>
              <a:spcBef>
                <a:spcPts val="281"/>
              </a:spcBef>
              <a:buNone/>
              <a:tabLst>
                <a:tab algn="l" pos="0"/>
              </a:tabLst>
            </a:pPr>
            <a:r>
              <a:rPr b="1" lang="en-US" sz="1400" spc="-1" strike="noStrike">
                <a:solidFill>
                  <a:srgbClr val="7030a0"/>
                </a:solidFill>
                <a:latin typeface="Calibri"/>
              </a:rPr>
              <a:t>What is your 5 years or 10 years plans?</a:t>
            </a:r>
            <a:endParaRPr b="0" lang="en-IN" sz="1400" spc="-1" strike="noStrike">
              <a:latin typeface="Arial"/>
            </a:endParaRPr>
          </a:p>
          <a:p>
            <a:pPr>
              <a:lnSpc>
                <a:spcPct val="100000"/>
              </a:lnSpc>
              <a:spcBef>
                <a:spcPts val="281"/>
              </a:spcBef>
              <a:buNone/>
              <a:tabLst>
                <a:tab algn="l" pos="0"/>
              </a:tabLst>
            </a:pPr>
            <a:r>
              <a:rPr b="1" lang="en-US" sz="1400" spc="-1" strike="noStrike">
                <a:solidFill>
                  <a:srgbClr val="7030a0"/>
                </a:solidFill>
                <a:latin typeface="Calibri"/>
              </a:rPr>
              <a:t>Consider adding locations or providing different products/ services</a:t>
            </a:r>
            <a:endParaRPr b="0" lang="en-IN" sz="1400" spc="-1" strike="noStrike">
              <a:latin typeface="Arial"/>
            </a:endParaRPr>
          </a:p>
          <a:p>
            <a:pPr>
              <a:lnSpc>
                <a:spcPct val="100000"/>
              </a:lnSpc>
              <a:spcBef>
                <a:spcPts val="281"/>
              </a:spcBef>
              <a:buNone/>
              <a:tabLst>
                <a:tab algn="l" pos="0"/>
              </a:tabLst>
            </a:pPr>
            <a:r>
              <a:rPr b="1" lang="en-US" sz="1400" spc="-1" strike="noStrike">
                <a:solidFill>
                  <a:srgbClr val="7030a0"/>
                </a:solidFill>
                <a:latin typeface="Calibri"/>
              </a:rPr>
              <a:t>Will you go public in form of IPO?</a:t>
            </a:r>
            <a:endParaRPr b="0" lang="en-IN" sz="1400" spc="-1" strike="noStrike">
              <a:latin typeface="Arial"/>
            </a:endParaRPr>
          </a:p>
          <a:p>
            <a:pPr>
              <a:lnSpc>
                <a:spcPct val="100000"/>
              </a:lnSpc>
              <a:spcBef>
                <a:spcPts val="241"/>
              </a:spcBef>
              <a:buNone/>
              <a:tabLst>
                <a:tab algn="l" pos="0"/>
              </a:tabLst>
            </a:pPr>
            <a:endParaRPr b="0" lang="en-IN" sz="1200" spc="-1" strike="noStrike">
              <a:latin typeface="Arial"/>
            </a:endParaRPr>
          </a:p>
        </p:txBody>
      </p:sp>
      <p:sp>
        <p:nvSpPr>
          <p:cNvPr id="153" name="Rectangle 8"/>
          <p:cNvSpPr/>
          <p:nvPr/>
        </p:nvSpPr>
        <p:spPr>
          <a:xfrm>
            <a:off x="685800" y="4930200"/>
            <a:ext cx="7466760" cy="456480"/>
          </a:xfrm>
          <a:prstGeom prst="rect">
            <a:avLst/>
          </a:prstGeom>
          <a:solidFill>
            <a:srgbClr val="c0000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NOTE: Survival for first three years is very crucial.</a:t>
            </a:r>
            <a:endParaRPr b="0" lang="en-IN" sz="1800" spc="-1" strike="noStrike">
              <a:latin typeface="Arial"/>
            </a:endParaRPr>
          </a:p>
        </p:txBody>
      </p:sp>
      <p:pic>
        <p:nvPicPr>
          <p:cNvPr id="154" name="Picture 2" descr="C:\Users\Kalinga\Desktop\logo_big.jpg"/>
          <p:cNvPicPr/>
          <p:nvPr/>
        </p:nvPicPr>
        <p:blipFill>
          <a:blip r:embed="rId1"/>
          <a:stretch/>
        </p:blipFill>
        <p:spPr>
          <a:xfrm>
            <a:off x="8001000" y="152280"/>
            <a:ext cx="1037520" cy="913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2" descr="D:\MSc BIO-TECH ENTREPRENEURSHIP\Screenshot 2022-02-28 110037.png"/>
          <p:cNvPicPr/>
          <p:nvPr/>
        </p:nvPicPr>
        <p:blipFill>
          <a:blip r:embed="rId1"/>
          <a:stretch/>
        </p:blipFill>
        <p:spPr>
          <a:xfrm>
            <a:off x="1200240" y="2235240"/>
            <a:ext cx="6743160" cy="2385360"/>
          </a:xfrm>
          <a:prstGeom prst="rect">
            <a:avLst/>
          </a:prstGeom>
          <a:ln w="0">
            <a:noFill/>
          </a:ln>
        </p:spPr>
      </p:pic>
      <p:pic>
        <p:nvPicPr>
          <p:cNvPr id="86" name="Picture 2" descr="C:\Users\Kalinga\Desktop\logo_big.jpg"/>
          <p:cNvPicPr/>
          <p:nvPr/>
        </p:nvPicPr>
        <p:blipFill>
          <a:blip r:embed="rId2"/>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066680" y="76320"/>
            <a:ext cx="6628680" cy="6850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Qualities of a Successful Entrepreneurs</a:t>
            </a:r>
            <a:endParaRPr b="0" lang="en-IN" sz="2000" spc="-1" strike="noStrike">
              <a:latin typeface="Arial"/>
            </a:endParaRPr>
          </a:p>
        </p:txBody>
      </p:sp>
      <p:graphicFrame>
        <p:nvGraphicFramePr>
          <p:cNvPr id="1" name="Diagram1"/>
          <p:cNvGraphicFramePr/>
          <p:nvPr>
            <p:extLst>
              <p:ext uri="{D42A27DB-BD31-4B8C-83A1-F6EECF244321}">
                <p14:modId xmlns:p14="http://schemas.microsoft.com/office/powerpoint/2010/main" val="2024721587"/>
              </p:ext>
            </p:extLst>
          </p:nvPr>
        </p:nvGraphicFramePr>
        <p:xfrm>
          <a:off x="609480" y="685800"/>
          <a:ext cx="7390800" cy="5637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56" name="Picture 2" descr="C:\Users\Kalinga\Desktop\logo_big.jpg"/>
          <p:cNvPicPr/>
          <p:nvPr/>
        </p:nvPicPr>
        <p:blipFill>
          <a:blip r:embed="rId6"/>
          <a:stretch/>
        </p:blipFill>
        <p:spPr>
          <a:xfrm>
            <a:off x="8001000" y="152280"/>
            <a:ext cx="1037520" cy="990000"/>
          </a:xfrm>
          <a:prstGeom prst="rect">
            <a:avLst/>
          </a:prstGeom>
          <a:ln w="0">
            <a:noFill/>
          </a:ln>
        </p:spPr>
      </p:pic>
      <p:sp>
        <p:nvSpPr>
          <p:cNvPr id="157" name="Curved Left Arrow 2"/>
          <p:cNvSpPr/>
          <p:nvPr/>
        </p:nvSpPr>
        <p:spPr>
          <a:xfrm>
            <a:off x="5791320" y="838080"/>
            <a:ext cx="2361600" cy="5333400"/>
          </a:xfrm>
          <a:prstGeom prst="curvedLeftArrow">
            <a:avLst>
              <a:gd name="adj1" fmla="val 25000"/>
              <a:gd name="adj2" fmla="val 50000"/>
              <a:gd name="adj3" fmla="val 25000"/>
            </a:avLst>
          </a:prstGeom>
          <a:solidFill>
            <a:schemeClr val="accent5"/>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58" name="Curved Right Arrow 3"/>
          <p:cNvSpPr/>
          <p:nvPr/>
        </p:nvSpPr>
        <p:spPr>
          <a:xfrm>
            <a:off x="533520" y="914400"/>
            <a:ext cx="2361600" cy="5333400"/>
          </a:xfrm>
          <a:prstGeom prst="curvedRightArrow">
            <a:avLst>
              <a:gd name="adj1" fmla="val 25000"/>
              <a:gd name="adj2" fmla="val 50000"/>
              <a:gd name="adj3" fmla="val 25000"/>
            </a:avLst>
          </a:prstGeom>
          <a:solidFill>
            <a:schemeClr val="accent2">
              <a:lumMod val="60000"/>
              <a:lumOff val="40000"/>
            </a:schemeClr>
          </a:solidFill>
          <a:ln>
            <a:solidFill>
              <a:srgbClr val="3a5f8b"/>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CREATIVITY</a:t>
            </a:r>
            <a:endParaRPr b="0" lang="en-IN" sz="2000" spc="-1" strike="noStrike">
              <a:latin typeface="Arial"/>
            </a:endParaRPr>
          </a:p>
        </p:txBody>
      </p:sp>
      <p:sp>
        <p:nvSpPr>
          <p:cNvPr id="160"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algn="just">
              <a:lnSpc>
                <a:spcPct val="150000"/>
              </a:lnSpc>
              <a:spcBef>
                <a:spcPts val="400"/>
              </a:spcBef>
              <a:buNone/>
              <a:tabLst>
                <a:tab algn="l" pos="0"/>
              </a:tabLst>
            </a:pPr>
            <a:endParaRPr b="0" lang="en-IN" sz="2000" spc="-1" strike="noStrike">
              <a:latin typeface="Arial"/>
            </a:endParaRPr>
          </a:p>
          <a:p>
            <a:pPr algn="just">
              <a:lnSpc>
                <a:spcPct val="150000"/>
              </a:lnSpc>
              <a:spcBef>
                <a:spcPts val="400"/>
              </a:spcBef>
              <a:buNone/>
              <a:tabLst>
                <a:tab algn="l" pos="0"/>
              </a:tabLst>
            </a:pPr>
            <a:r>
              <a:rPr b="0" lang="en-US" sz="2000" spc="-1" strike="noStrike">
                <a:solidFill>
                  <a:srgbClr val="000000"/>
                </a:solidFill>
                <a:latin typeface="Calibri"/>
              </a:rPr>
              <a:t>Creativity gives birth to something new. Without creativity there is no innovation possible. Entrepreneurs usually have the knack to pin down a lot of ideas and act on them. Not necessarily every idea might be a hit. But the experience is gold. Creativity helps in coming up with new solutions for the problems at hand and allows one to think of solutions that are out of the box.</a:t>
            </a:r>
            <a:endParaRPr b="0" lang="en-IN" sz="2000" spc="-1" strike="noStrike">
              <a:latin typeface="Arial"/>
            </a:endParaRPr>
          </a:p>
        </p:txBody>
      </p:sp>
      <p:pic>
        <p:nvPicPr>
          <p:cNvPr id="161"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400" spc="-1" strike="noStrike" u="sng">
                <a:solidFill>
                  <a:srgbClr val="ff0000"/>
                </a:solidFill>
                <a:uFillTx/>
                <a:latin typeface="Calibri"/>
              </a:rPr>
              <a:t>PROFESSIONALISM</a:t>
            </a:r>
            <a:endParaRPr b="0" lang="en-IN" sz="2400" spc="-1" strike="noStrike">
              <a:latin typeface="Arial"/>
            </a:endParaRPr>
          </a:p>
        </p:txBody>
      </p:sp>
      <p:sp>
        <p:nvSpPr>
          <p:cNvPr id="163"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algn="just">
              <a:lnSpc>
                <a:spcPct val="150000"/>
              </a:lnSpc>
              <a:spcBef>
                <a:spcPts val="400"/>
              </a:spcBef>
              <a:buNone/>
              <a:tabLst>
                <a:tab algn="l" pos="0"/>
              </a:tabLst>
            </a:pPr>
            <a:r>
              <a:rPr b="0" lang="en-US" sz="2000" spc="-1" strike="noStrike">
                <a:solidFill>
                  <a:srgbClr val="000000"/>
                </a:solidFill>
                <a:latin typeface="Calibri"/>
              </a:rPr>
              <a:t>Professionalism is a quality which all good entrepreneurs must possess. An entrepreneurs mannerism and </a:t>
            </a:r>
            <a:r>
              <a:rPr b="0" lang="en-IN" sz="2000" spc="-1" strike="noStrike">
                <a:solidFill>
                  <a:srgbClr val="000000"/>
                </a:solidFill>
                <a:latin typeface="Calibri"/>
              </a:rPr>
              <a:t>behavior</a:t>
            </a:r>
            <a:r>
              <a:rPr b="0" lang="en-US" sz="2000" spc="-1" strike="noStrike">
                <a:solidFill>
                  <a:srgbClr val="000000"/>
                </a:solidFill>
                <a:latin typeface="Calibri"/>
              </a:rPr>
              <a:t> with their employees and client goes a long way in developing the culture of the organization. Along with professionalism comes reliability and discipline. Self discipline enables an entrepreneur to achieve their targets, be organized and set examples for everyone.</a:t>
            </a:r>
            <a:endParaRPr b="0" lang="en-IN" sz="2000" spc="-1" strike="noStrike">
              <a:latin typeface="Arial"/>
            </a:endParaRPr>
          </a:p>
        </p:txBody>
      </p:sp>
      <p:pic>
        <p:nvPicPr>
          <p:cNvPr id="164"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RISK TAKING</a:t>
            </a:r>
            <a:endParaRPr b="0" lang="en-IN" sz="2000" spc="-1" strike="noStrike">
              <a:latin typeface="Arial"/>
            </a:endParaRPr>
          </a:p>
        </p:txBody>
      </p:sp>
      <p:sp>
        <p:nvSpPr>
          <p:cNvPr id="166"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99000"/>
          </a:bodyPr>
          <a:p>
            <a:pPr algn="just">
              <a:lnSpc>
                <a:spcPct val="150000"/>
              </a:lnSpc>
              <a:spcBef>
                <a:spcPts val="400"/>
              </a:spcBef>
              <a:buNone/>
              <a:tabLst>
                <a:tab algn="l" pos="0"/>
              </a:tabLst>
            </a:pPr>
            <a:endParaRPr b="0" lang="en-IN" sz="2000" spc="-1" strike="noStrike">
              <a:latin typeface="Arial"/>
            </a:endParaRPr>
          </a:p>
          <a:p>
            <a:pPr algn="just">
              <a:lnSpc>
                <a:spcPct val="150000"/>
              </a:lnSpc>
              <a:spcBef>
                <a:spcPts val="400"/>
              </a:spcBef>
              <a:buNone/>
              <a:tabLst>
                <a:tab algn="l" pos="0"/>
              </a:tabLst>
            </a:pPr>
            <a:r>
              <a:rPr b="0" lang="en-US" sz="2000" spc="-1" strike="noStrike">
                <a:solidFill>
                  <a:srgbClr val="000000"/>
                </a:solidFill>
                <a:latin typeface="Calibri"/>
              </a:rPr>
              <a:t>A risk taking ability is essential for an entrepreneur. Without the will to explore the unknown , one cannot discover something unique. And this uniqueness might take all the difference. Risk-taking involves a lot of things. Using unorthodox methods is also a risk. Investing in ideas , nobody else believes in. Entrepreneur have a differential approach towards risks. Good entrepreneurs are always ready to invest their time and money. But they always have a backup for every risk they take.</a:t>
            </a:r>
            <a:endParaRPr b="0" lang="en-IN" sz="2000" spc="-1" strike="noStrike">
              <a:latin typeface="Arial"/>
            </a:endParaRPr>
          </a:p>
        </p:txBody>
      </p:sp>
      <p:pic>
        <p:nvPicPr>
          <p:cNvPr id="167"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PASSION</a:t>
            </a:r>
            <a:endParaRPr b="0" lang="en-IN" sz="2000" spc="-1" strike="noStrike">
              <a:latin typeface="Arial"/>
            </a:endParaRPr>
          </a:p>
        </p:txBody>
      </p:sp>
      <p:sp>
        <p:nvSpPr>
          <p:cNvPr id="169"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algn="just">
              <a:lnSpc>
                <a:spcPct val="150000"/>
              </a:lnSpc>
              <a:spcBef>
                <a:spcPts val="400"/>
              </a:spcBef>
              <a:buNone/>
              <a:tabLst>
                <a:tab algn="l" pos="0"/>
              </a:tabLst>
            </a:pPr>
            <a:r>
              <a:rPr b="0" lang="en-US" sz="2000" spc="-1" strike="noStrike">
                <a:solidFill>
                  <a:srgbClr val="000000"/>
                </a:solidFill>
                <a:latin typeface="Calibri"/>
              </a:rPr>
              <a:t>Your work should be your passion. So when you work, you enjoy what you are doing and stay highly motivated. Passion acts as  a driving force, with which you are motivated to strive for better. It also allows you the ability to put in those extra hours in the office which can or may make a difference. At the beginning of every entrepreneurial venture or any venture, there are hurdles but your passion ensures that you are able to overcome these roadblocks and forge ahead towards your goals.</a:t>
            </a:r>
            <a:endParaRPr b="0" lang="en-IN" sz="2000" spc="-1" strike="noStrike">
              <a:latin typeface="Arial"/>
            </a:endParaRPr>
          </a:p>
        </p:txBody>
      </p:sp>
      <p:pic>
        <p:nvPicPr>
          <p:cNvPr id="170" name="Picture 2" descr="C:\Users\Kalinga\Desktop\logo_big.jpg"/>
          <p:cNvPicPr/>
          <p:nvPr/>
        </p:nvPicPr>
        <p:blipFill>
          <a:blip r:embed="rId1"/>
          <a:stretch/>
        </p:blipFill>
        <p:spPr>
          <a:xfrm>
            <a:off x="802944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PLANNING</a:t>
            </a:r>
            <a:endParaRPr b="0" lang="en-IN" sz="2000" spc="-1" strike="noStrike">
              <a:latin typeface="Arial"/>
            </a:endParaRPr>
          </a:p>
        </p:txBody>
      </p:sp>
      <p:sp>
        <p:nvSpPr>
          <p:cNvPr id="172"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algn="just">
              <a:lnSpc>
                <a:spcPct val="150000"/>
              </a:lnSpc>
              <a:spcBef>
                <a:spcPts val="400"/>
              </a:spcBef>
              <a:buNone/>
              <a:tabLst>
                <a:tab algn="l" pos="0"/>
              </a:tabLst>
            </a:pPr>
            <a:r>
              <a:rPr b="0" lang="en-US" sz="2000" spc="-1" strike="noStrike">
                <a:solidFill>
                  <a:srgbClr val="000000"/>
                </a:solidFill>
                <a:latin typeface="Calibri"/>
              </a:rPr>
              <a:t>Perhaps, this is the most important of all steps required to run a show. Without planning, everything would be a loose string as they say, “ you fail to plan, you plan to fail.”</a:t>
            </a:r>
            <a:endParaRPr b="0" lang="en-IN" sz="2000" spc="-1" strike="noStrike">
              <a:latin typeface="Arial"/>
            </a:endParaRPr>
          </a:p>
          <a:p>
            <a:pPr algn="just">
              <a:lnSpc>
                <a:spcPct val="150000"/>
              </a:lnSpc>
              <a:spcBef>
                <a:spcPts val="400"/>
              </a:spcBef>
              <a:buNone/>
              <a:tabLst>
                <a:tab algn="l" pos="0"/>
              </a:tabLst>
            </a:pPr>
            <a:r>
              <a:rPr b="0" lang="en-US" sz="2000" spc="-1" strike="noStrike">
                <a:solidFill>
                  <a:srgbClr val="000000"/>
                </a:solidFill>
                <a:latin typeface="Calibri"/>
              </a:rPr>
              <a:t>Planning is strategizing the whole game ahead of time. It basically sums up all the resources at hand and enables you to come up with a structure and a thought process for how to reach your goal.</a:t>
            </a:r>
            <a:endParaRPr b="0" lang="en-IN" sz="2000" spc="-1" strike="noStrike">
              <a:latin typeface="Arial"/>
            </a:endParaRPr>
          </a:p>
        </p:txBody>
      </p:sp>
      <p:pic>
        <p:nvPicPr>
          <p:cNvPr id="173"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Knowledge</a:t>
            </a:r>
            <a:endParaRPr b="0" lang="en-IN" sz="2000" spc="-1" strike="noStrike">
              <a:latin typeface="Arial"/>
            </a:endParaRPr>
          </a:p>
        </p:txBody>
      </p:sp>
      <p:sp>
        <p:nvSpPr>
          <p:cNvPr id="175"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89000"/>
          </a:bodyPr>
          <a:p>
            <a:pPr algn="just">
              <a:lnSpc>
                <a:spcPct val="150000"/>
              </a:lnSpc>
              <a:spcBef>
                <a:spcPts val="400"/>
              </a:spcBef>
              <a:buNone/>
              <a:tabLst>
                <a:tab algn="l" pos="0"/>
              </a:tabLst>
            </a:pPr>
            <a:r>
              <a:rPr b="0" lang="en-US" sz="2000" spc="-1" strike="noStrike">
                <a:solidFill>
                  <a:srgbClr val="000000"/>
                </a:solidFill>
                <a:latin typeface="Calibri"/>
              </a:rPr>
              <a:t>Knowledge is the key to success. An entrepreneur should possess complete knowledge of his niche or industry. It is the knowledge only through which problem can be solved and crisis can be tackled.</a:t>
            </a:r>
            <a:endParaRPr b="0" lang="en-IN" sz="2000" spc="-1" strike="noStrike">
              <a:latin typeface="Arial"/>
            </a:endParaRPr>
          </a:p>
          <a:p>
            <a:pPr algn="just">
              <a:lnSpc>
                <a:spcPct val="150000"/>
              </a:lnSpc>
              <a:spcBef>
                <a:spcPts val="400"/>
              </a:spcBef>
              <a:buNone/>
              <a:tabLst>
                <a:tab algn="l" pos="0"/>
              </a:tabLst>
            </a:pPr>
            <a:r>
              <a:rPr b="0" lang="en-US" sz="2000" spc="-1" strike="noStrike">
                <a:solidFill>
                  <a:srgbClr val="000000"/>
                </a:solidFill>
                <a:latin typeface="Calibri"/>
              </a:rPr>
              <a:t>It enables entrepreneur to keep track of the developments and the constantly changing requirements of the market that he is in. may it is a new trend in the market or an advancement in technology or even a new advertiser’s entry, an entrepreneur should keep himself abreast of it. Knowledge is the guiding force when it comes leaving the competition behind. New bits and pieces of information may just prove as useful as a newly devised strategy.</a:t>
            </a:r>
            <a:endParaRPr b="0" lang="en-IN" sz="2000" spc="-1" strike="noStrike">
              <a:latin typeface="Arial"/>
            </a:endParaRPr>
          </a:p>
        </p:txBody>
      </p:sp>
      <p:pic>
        <p:nvPicPr>
          <p:cNvPr id="176"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Social skills</a:t>
            </a:r>
            <a:endParaRPr b="0" lang="en-IN" sz="2000" spc="-1" strike="noStrike">
              <a:latin typeface="Arial"/>
            </a:endParaRPr>
          </a:p>
        </p:txBody>
      </p:sp>
      <p:sp>
        <p:nvSpPr>
          <p:cNvPr id="178"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a:lnSpc>
                <a:spcPct val="100000"/>
              </a:lnSpc>
              <a:spcBef>
                <a:spcPts val="400"/>
              </a:spcBef>
              <a:buNone/>
              <a:tabLst>
                <a:tab algn="l" pos="0"/>
              </a:tabLst>
            </a:pPr>
            <a:endParaRPr b="0" lang="en-IN" sz="2000" spc="-1" strike="noStrike">
              <a:latin typeface="Arial"/>
            </a:endParaRPr>
          </a:p>
          <a:p>
            <a:pPr algn="just">
              <a:lnSpc>
                <a:spcPct val="150000"/>
              </a:lnSpc>
              <a:spcBef>
                <a:spcPts val="400"/>
              </a:spcBef>
              <a:buNone/>
              <a:tabLst>
                <a:tab algn="l" pos="0"/>
              </a:tabLst>
            </a:pPr>
            <a:r>
              <a:rPr b="0" lang="en-US" sz="2000" spc="-1" strike="noStrike">
                <a:solidFill>
                  <a:srgbClr val="000000"/>
                </a:solidFill>
                <a:latin typeface="Calibri"/>
              </a:rPr>
              <a:t>A skill set is an arsenal with which an entrepreneur makes his business work. Social skills are also needed to be a good entrepreneur. Overall, these make up the qualities for an entrepreneur to function. Social skills involves the following:</a:t>
            </a:r>
            <a:endParaRPr b="0" lang="en-IN" sz="2000" spc="-1" strike="noStrike">
              <a:latin typeface="Arial"/>
            </a:endParaRPr>
          </a:p>
          <a:p>
            <a:pPr marL="343080" indent="-343080" algn="just">
              <a:lnSpc>
                <a:spcPct val="100000"/>
              </a:lnSpc>
              <a:spcBef>
                <a:spcPts val="400"/>
              </a:spcBef>
              <a:buClr>
                <a:srgbClr val="000000"/>
              </a:buClr>
              <a:buFont typeface="Wingdings" charset="2"/>
              <a:buChar char=""/>
              <a:tabLst>
                <a:tab algn="l" pos="0"/>
              </a:tabLst>
            </a:pPr>
            <a:r>
              <a:rPr b="0" lang="en-US" sz="2000" spc="-1" strike="noStrike">
                <a:solidFill>
                  <a:srgbClr val="000000"/>
                </a:solidFill>
                <a:latin typeface="Calibri"/>
              </a:rPr>
              <a:t>Relationship building</a:t>
            </a:r>
            <a:endParaRPr b="0" lang="en-IN" sz="2000" spc="-1" strike="noStrike">
              <a:latin typeface="Arial"/>
            </a:endParaRPr>
          </a:p>
          <a:p>
            <a:pPr marL="343080" indent="-343080" algn="just">
              <a:lnSpc>
                <a:spcPct val="100000"/>
              </a:lnSpc>
              <a:spcBef>
                <a:spcPts val="400"/>
              </a:spcBef>
              <a:buClr>
                <a:srgbClr val="000000"/>
              </a:buClr>
              <a:buFont typeface="Wingdings" charset="2"/>
              <a:buChar char=""/>
              <a:tabLst>
                <a:tab algn="l" pos="0"/>
              </a:tabLst>
            </a:pPr>
            <a:r>
              <a:rPr b="0" lang="en-US" sz="2000" spc="-1" strike="noStrike">
                <a:solidFill>
                  <a:srgbClr val="000000"/>
                </a:solidFill>
                <a:latin typeface="Calibri"/>
              </a:rPr>
              <a:t>Hiring and talent sourcing</a:t>
            </a:r>
            <a:endParaRPr b="0" lang="en-IN" sz="2000" spc="-1" strike="noStrike">
              <a:latin typeface="Arial"/>
            </a:endParaRPr>
          </a:p>
          <a:p>
            <a:pPr marL="343080" indent="-343080" algn="just">
              <a:lnSpc>
                <a:spcPct val="100000"/>
              </a:lnSpc>
              <a:spcBef>
                <a:spcPts val="400"/>
              </a:spcBef>
              <a:buClr>
                <a:srgbClr val="000000"/>
              </a:buClr>
              <a:buFont typeface="Wingdings" charset="2"/>
              <a:buChar char=""/>
              <a:tabLst>
                <a:tab algn="l" pos="0"/>
              </a:tabLst>
            </a:pPr>
            <a:r>
              <a:rPr b="0" lang="en-US" sz="2000" spc="-1" strike="noStrike">
                <a:solidFill>
                  <a:srgbClr val="000000"/>
                </a:solidFill>
                <a:latin typeface="Calibri"/>
              </a:rPr>
              <a:t>Team strategy formulation.</a:t>
            </a:r>
            <a:endParaRPr b="0" lang="en-IN" sz="2000" spc="-1" strike="noStrike">
              <a:latin typeface="Arial"/>
            </a:endParaRPr>
          </a:p>
        </p:txBody>
      </p:sp>
      <p:pic>
        <p:nvPicPr>
          <p:cNvPr id="179"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Open mindedness towards learning, people and even failure:</a:t>
            </a:r>
            <a:endParaRPr b="0" lang="en-IN" sz="2000" spc="-1" strike="noStrike">
              <a:latin typeface="Arial"/>
            </a:endParaRPr>
          </a:p>
        </p:txBody>
      </p:sp>
      <p:sp>
        <p:nvSpPr>
          <p:cNvPr id="181"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94000"/>
          </a:bodyPr>
          <a:p>
            <a:pPr algn="just">
              <a:lnSpc>
                <a:spcPct val="150000"/>
              </a:lnSpc>
              <a:spcBef>
                <a:spcPts val="400"/>
              </a:spcBef>
              <a:buNone/>
              <a:tabLst>
                <a:tab algn="l" pos="0"/>
              </a:tabLst>
            </a:pPr>
            <a:r>
              <a:rPr b="0" lang="en-US" sz="2000" spc="-1" strike="noStrike">
                <a:solidFill>
                  <a:srgbClr val="000000"/>
                </a:solidFill>
                <a:latin typeface="Calibri"/>
              </a:rPr>
              <a:t>An entrepreneur must be accepting. The true realization of which scenario or event can be a useful opportunity is necessary. To recognize such openings, an open minded attitude is required.</a:t>
            </a:r>
            <a:endParaRPr b="0" lang="en-IN" sz="2000" spc="-1" strike="noStrike">
              <a:latin typeface="Arial"/>
            </a:endParaRPr>
          </a:p>
          <a:p>
            <a:pPr algn="just">
              <a:lnSpc>
                <a:spcPct val="150000"/>
              </a:lnSpc>
              <a:spcBef>
                <a:spcPts val="400"/>
              </a:spcBef>
              <a:buNone/>
              <a:tabLst>
                <a:tab algn="l" pos="0"/>
              </a:tabLst>
            </a:pPr>
            <a:r>
              <a:rPr b="0" lang="en-US" sz="2000" spc="-1" strike="noStrike">
                <a:solidFill>
                  <a:srgbClr val="000000"/>
                </a:solidFill>
                <a:latin typeface="Calibri"/>
              </a:rPr>
              <a:t>An entrepreneur should be determined. He should face his losses with a positive attitude and his wins, humbly. Any good businessman know not to frown on a defeat. s/he should try to succeed with the right mentality. Failure is a step a way which didn’t work according to the plan. Good entrepreneur takes the experience of this setback and work even hard with the next goal in line.</a:t>
            </a:r>
            <a:endParaRPr b="0" lang="en-IN" sz="2000" spc="-1" strike="noStrike">
              <a:latin typeface="Arial"/>
            </a:endParaRPr>
          </a:p>
        </p:txBody>
      </p:sp>
      <p:pic>
        <p:nvPicPr>
          <p:cNvPr id="182"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Empathy</a:t>
            </a:r>
            <a:endParaRPr b="0" lang="en-IN" sz="2000" spc="-1" strike="noStrike">
              <a:latin typeface="Arial"/>
            </a:endParaRPr>
          </a:p>
        </p:txBody>
      </p:sp>
      <p:sp>
        <p:nvSpPr>
          <p:cNvPr id="184"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algn="just">
              <a:lnSpc>
                <a:spcPct val="150000"/>
              </a:lnSpc>
              <a:spcBef>
                <a:spcPts val="400"/>
              </a:spcBef>
              <a:buNone/>
              <a:tabLst>
                <a:tab algn="l" pos="0"/>
              </a:tabLst>
            </a:pPr>
            <a:r>
              <a:rPr b="0" lang="en-US" sz="2000" spc="-1" strike="noStrike">
                <a:solidFill>
                  <a:srgbClr val="000000"/>
                </a:solidFill>
                <a:latin typeface="Calibri"/>
              </a:rPr>
              <a:t>Perhaps the least discussed value in the world today is empathy or having high emotional intelligence. Empathy is the understanding of what goes on in someone’s mind. This skill is worth a mention. A good entrepreneur should know the strengths and weaknesses of every employee who works under him. Unhappy employees are not determined and as  an entrepreneur, it is up to the entrepreneur to create a working environment where people are happy to come.</a:t>
            </a:r>
            <a:endParaRPr b="0" lang="en-IN" sz="2000" spc="-1" strike="noStrike">
              <a:latin typeface="Arial"/>
            </a:endParaRPr>
          </a:p>
        </p:txBody>
      </p:sp>
      <p:pic>
        <p:nvPicPr>
          <p:cNvPr id="185"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2" descr="D:\MSc BIO-TECH ENTREPRENEURSHIP\Screenshot 2022-02-28 110327.png"/>
          <p:cNvPicPr/>
          <p:nvPr/>
        </p:nvPicPr>
        <p:blipFill>
          <a:blip r:embed="rId1"/>
          <a:stretch/>
        </p:blipFill>
        <p:spPr>
          <a:xfrm>
            <a:off x="1359000" y="1992240"/>
            <a:ext cx="6423840" cy="2872800"/>
          </a:xfrm>
          <a:prstGeom prst="rect">
            <a:avLst/>
          </a:prstGeom>
          <a:ln w="0">
            <a:noFill/>
          </a:ln>
        </p:spPr>
      </p:pic>
      <p:pic>
        <p:nvPicPr>
          <p:cNvPr id="88" name="Picture 2" descr="C:\Users\Kalinga\Desktop\logo_big.jpg"/>
          <p:cNvPicPr/>
          <p:nvPr/>
        </p:nvPicPr>
        <p:blipFill>
          <a:blip r:embed="rId2"/>
          <a:stretch/>
        </p:blipFill>
        <p:spPr>
          <a:xfrm>
            <a:off x="8001000" y="152280"/>
            <a:ext cx="1037520" cy="9136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Customer is everything</a:t>
            </a:r>
            <a:endParaRPr b="0" lang="en-IN" sz="2000" spc="-1" strike="noStrike">
              <a:latin typeface="Arial"/>
            </a:endParaRPr>
          </a:p>
        </p:txBody>
      </p:sp>
      <p:sp>
        <p:nvSpPr>
          <p:cNvPr id="187"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87000"/>
          </a:bodyPr>
          <a:p>
            <a:pPr algn="just">
              <a:lnSpc>
                <a:spcPct val="150000"/>
              </a:lnSpc>
              <a:spcBef>
                <a:spcPts val="400"/>
              </a:spcBef>
              <a:buNone/>
              <a:tabLst>
                <a:tab algn="l" pos="0"/>
              </a:tabLst>
            </a:pPr>
            <a:r>
              <a:rPr b="0" lang="en-US" sz="2000" spc="-1" strike="noStrike">
                <a:solidFill>
                  <a:srgbClr val="000000"/>
                </a:solidFill>
                <a:latin typeface="Calibri"/>
              </a:rPr>
              <a:t>A good entrepreneur will always know how to grab a customer’s attention . This can be done through various mediums such as marketing and advertising.</a:t>
            </a:r>
            <a:endParaRPr b="0" lang="en-IN" sz="2000" spc="-1" strike="noStrike">
              <a:latin typeface="Arial"/>
            </a:endParaRPr>
          </a:p>
          <a:p>
            <a:pPr algn="just">
              <a:lnSpc>
                <a:spcPct val="150000"/>
              </a:lnSpc>
              <a:spcBef>
                <a:spcPts val="400"/>
              </a:spcBef>
              <a:buNone/>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It is also important that an entrepreneur know the needs of  the customers. The product or service which is being created by your organisation needs to cater the needs of your consumers. Personalizing business of consumers will also boost the same. The ability to sell yourself in front of a potential investment when it comes in the form of a customer is also required. Being ready with the knowledge to please a customers , is a way to have a successful business.</a:t>
            </a:r>
            <a:endParaRPr b="0" lang="en-IN" sz="2000" spc="-1" strike="noStrike">
              <a:latin typeface="Arial"/>
            </a:endParaRPr>
          </a:p>
        </p:txBody>
      </p:sp>
      <p:pic>
        <p:nvPicPr>
          <p:cNvPr id="188"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1" lang="en-US" sz="2000" spc="-1" strike="noStrike" u="sng">
                <a:solidFill>
                  <a:srgbClr val="ff0000"/>
                </a:solidFill>
                <a:uFillTx/>
                <a:latin typeface="Calibri"/>
              </a:rPr>
              <a:t>Problems/ challenges faced by an Entrepreneur</a:t>
            </a:r>
            <a:endParaRPr b="0" lang="en-IN" sz="2000" spc="-1" strike="noStrike">
              <a:latin typeface="Arial"/>
            </a:endParaRPr>
          </a:p>
        </p:txBody>
      </p:sp>
      <p:sp>
        <p:nvSpPr>
          <p:cNvPr id="190"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Cash flow management</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Hiring employees</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Time management</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Delegating tasks</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Deciding what to sell</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Marketing strategy</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Arranging finances</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Business growth/ expansion</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Strapped budget</a:t>
            </a:r>
            <a:endParaRPr b="0" lang="en-IN" sz="1600" spc="-1" strike="noStrike">
              <a:latin typeface="Arial"/>
            </a:endParaRPr>
          </a:p>
          <a:p>
            <a:pPr marL="343080" indent="-343080">
              <a:lnSpc>
                <a:spcPct val="100000"/>
              </a:lnSpc>
              <a:spcBef>
                <a:spcPts val="320"/>
              </a:spcBef>
              <a:buClr>
                <a:srgbClr val="000000"/>
              </a:buClr>
              <a:buFont typeface="Wingdings" charset="2"/>
              <a:buChar char=""/>
            </a:pPr>
            <a:r>
              <a:rPr b="1" lang="en-US" sz="1600" spc="-1" strike="noStrike">
                <a:solidFill>
                  <a:srgbClr val="000000"/>
                </a:solidFill>
                <a:latin typeface="Calibri"/>
              </a:rPr>
              <a:t>Self doubt</a:t>
            </a:r>
            <a:endParaRPr b="0" lang="en-IN" sz="1600" spc="-1" strike="noStrike">
              <a:latin typeface="Arial"/>
            </a:endParaRPr>
          </a:p>
        </p:txBody>
      </p:sp>
      <p:pic>
        <p:nvPicPr>
          <p:cNvPr id="191" name="Picture 2" descr="C:\Users\Kalinga\Desktop\logo_big.jpg"/>
          <p:cNvPicPr/>
          <p:nvPr/>
        </p:nvPicPr>
        <p:blipFill>
          <a:blip r:embed="rId1"/>
          <a:stretch/>
        </p:blipFill>
        <p:spPr>
          <a:xfrm>
            <a:off x="8001000" y="152280"/>
            <a:ext cx="1037520" cy="99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2" descr="D:\MSc BIO-TECH ENTREPRENEURSHIP\Screenshot 2022-02-28 110557.png"/>
          <p:cNvPicPr/>
          <p:nvPr/>
        </p:nvPicPr>
        <p:blipFill>
          <a:blip r:embed="rId1"/>
          <a:stretch/>
        </p:blipFill>
        <p:spPr>
          <a:xfrm>
            <a:off x="1225440" y="2120760"/>
            <a:ext cx="6690600" cy="2613960"/>
          </a:xfrm>
          <a:prstGeom prst="rect">
            <a:avLst/>
          </a:prstGeom>
          <a:ln w="0">
            <a:noFill/>
          </a:ln>
        </p:spPr>
      </p:pic>
      <p:pic>
        <p:nvPicPr>
          <p:cNvPr id="90" name="Picture 2" descr="C:\Users\Kalinga\Desktop\logo_big.jpg"/>
          <p:cNvPicPr/>
          <p:nvPr/>
        </p:nvPicPr>
        <p:blipFill>
          <a:blip r:embed="rId2"/>
          <a:stretch/>
        </p:blipFill>
        <p:spPr>
          <a:xfrm>
            <a:off x="8001000" y="152280"/>
            <a:ext cx="1037520" cy="913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icture 2" descr="D:\MSc BIO-TECH ENTREPRENEURSHIP\Screenshot 2022-02-28 110645.png"/>
          <p:cNvPicPr/>
          <p:nvPr/>
        </p:nvPicPr>
        <p:blipFill>
          <a:blip r:embed="rId1"/>
          <a:stretch/>
        </p:blipFill>
        <p:spPr>
          <a:xfrm>
            <a:off x="1720800" y="1839960"/>
            <a:ext cx="5699880" cy="3177360"/>
          </a:xfrm>
          <a:prstGeom prst="rect">
            <a:avLst/>
          </a:prstGeom>
          <a:ln w="0">
            <a:noFill/>
          </a:ln>
        </p:spPr>
      </p:pic>
      <p:sp>
        <p:nvSpPr>
          <p:cNvPr id="92" name="Bent Arrow 2"/>
          <p:cNvSpPr/>
          <p:nvPr/>
        </p:nvSpPr>
        <p:spPr>
          <a:xfrm>
            <a:off x="380880" y="2666880"/>
            <a:ext cx="1339200" cy="1828080"/>
          </a:xfrm>
          <a:prstGeom prst="bentArrow">
            <a:avLst>
              <a:gd name="adj1" fmla="val 25000"/>
              <a:gd name="adj2" fmla="val 25000"/>
              <a:gd name="adj3" fmla="val 25000"/>
              <a:gd name="adj4" fmla="val 4375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93" name="Rectangle 4"/>
          <p:cNvSpPr/>
          <p:nvPr/>
        </p:nvSpPr>
        <p:spPr>
          <a:xfrm>
            <a:off x="1981080" y="609480"/>
            <a:ext cx="5485680" cy="837360"/>
          </a:xfrm>
          <a:prstGeom prst="rect">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2000" spc="-1" strike="noStrike" u="sng">
                <a:solidFill>
                  <a:srgbClr val="ffffff"/>
                </a:solidFill>
                <a:uFillTx/>
                <a:latin typeface="Calibri"/>
                <a:ea typeface="DejaVu Sans"/>
              </a:rPr>
              <a:t>CHARACTERISTICS OF AN ENTREPRENEUR.</a:t>
            </a:r>
            <a:endParaRPr b="0" lang="en-IN" sz="2000" spc="-1" strike="noStrike">
              <a:latin typeface="Arial"/>
            </a:endParaRPr>
          </a:p>
        </p:txBody>
      </p:sp>
      <p:pic>
        <p:nvPicPr>
          <p:cNvPr id="94" name="Picture 2" descr="C:\Users\Kalinga\Desktop\logo_big.jpg"/>
          <p:cNvPicPr/>
          <p:nvPr/>
        </p:nvPicPr>
        <p:blipFill>
          <a:blip r:embed="rId2"/>
          <a:stretch/>
        </p:blipFill>
        <p:spPr>
          <a:xfrm>
            <a:off x="8001000" y="152280"/>
            <a:ext cx="1037520" cy="875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2" descr="D:\MSc BIO-TECH ENTREPRENEURSHIP\Screenshot 2022-02-28 110724.png"/>
          <p:cNvPicPr/>
          <p:nvPr/>
        </p:nvPicPr>
        <p:blipFill>
          <a:blip r:embed="rId1"/>
          <a:stretch/>
        </p:blipFill>
        <p:spPr>
          <a:xfrm>
            <a:off x="1282680" y="2373480"/>
            <a:ext cx="6576120" cy="2110680"/>
          </a:xfrm>
          <a:prstGeom prst="rect">
            <a:avLst/>
          </a:prstGeom>
          <a:ln w="0">
            <a:noFill/>
          </a:ln>
        </p:spPr>
      </p:pic>
      <p:sp>
        <p:nvSpPr>
          <p:cNvPr id="96" name="Right Arrow 1"/>
          <p:cNvSpPr/>
          <p:nvPr/>
        </p:nvSpPr>
        <p:spPr>
          <a:xfrm>
            <a:off x="76320" y="3352680"/>
            <a:ext cx="1205640" cy="5328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97" name="Picture 2" descr="C:\Users\Kalinga\Desktop\logo_big.jpg"/>
          <p:cNvPicPr/>
          <p:nvPr/>
        </p:nvPicPr>
        <p:blipFill>
          <a:blip r:embed="rId2"/>
          <a:stretch/>
        </p:blipFill>
        <p:spPr>
          <a:xfrm>
            <a:off x="8001000" y="152280"/>
            <a:ext cx="1037520" cy="913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2" descr="D:\MSc BIO-TECH ENTREPRENEURSHIP\Screenshot 2022-02-28 110822.png"/>
          <p:cNvPicPr/>
          <p:nvPr/>
        </p:nvPicPr>
        <p:blipFill>
          <a:blip r:embed="rId1"/>
          <a:stretch/>
        </p:blipFill>
        <p:spPr>
          <a:xfrm>
            <a:off x="1249200" y="1496880"/>
            <a:ext cx="6644520" cy="3863160"/>
          </a:xfrm>
          <a:prstGeom prst="rect">
            <a:avLst/>
          </a:prstGeom>
          <a:ln w="0">
            <a:noFill/>
          </a:ln>
        </p:spPr>
      </p:pic>
      <p:sp>
        <p:nvSpPr>
          <p:cNvPr id="99" name="Right Arrow 1"/>
          <p:cNvSpPr/>
          <p:nvPr/>
        </p:nvSpPr>
        <p:spPr>
          <a:xfrm>
            <a:off x="76320" y="2362320"/>
            <a:ext cx="117252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0" name="Right Arrow 2"/>
          <p:cNvSpPr/>
          <p:nvPr/>
        </p:nvSpPr>
        <p:spPr>
          <a:xfrm>
            <a:off x="71640" y="4821840"/>
            <a:ext cx="124848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01" name="Picture 2" descr="C:\Users\Kalinga\Desktop\logo_big.jpg"/>
          <p:cNvPicPr/>
          <p:nvPr/>
        </p:nvPicPr>
        <p:blipFill>
          <a:blip r:embed="rId2"/>
          <a:stretch/>
        </p:blipFill>
        <p:spPr>
          <a:xfrm>
            <a:off x="8001000" y="152280"/>
            <a:ext cx="1037520" cy="913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2" descr="D:\MSc BIO-TECH ENTREPRENEURSHIP\Screenshot 2022-02-28 110909.png"/>
          <p:cNvPicPr/>
          <p:nvPr/>
        </p:nvPicPr>
        <p:blipFill>
          <a:blip r:embed="rId1"/>
          <a:stretch/>
        </p:blipFill>
        <p:spPr>
          <a:xfrm>
            <a:off x="1187280" y="868320"/>
            <a:ext cx="6766920" cy="5120640"/>
          </a:xfrm>
          <a:prstGeom prst="rect">
            <a:avLst/>
          </a:prstGeom>
          <a:ln w="0">
            <a:noFill/>
          </a:ln>
        </p:spPr>
      </p:pic>
      <p:sp>
        <p:nvSpPr>
          <p:cNvPr id="103" name="Right Arrow 1"/>
          <p:cNvSpPr/>
          <p:nvPr/>
        </p:nvSpPr>
        <p:spPr>
          <a:xfrm>
            <a:off x="76320" y="1981080"/>
            <a:ext cx="121860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4" name="Right Arrow 2"/>
          <p:cNvSpPr/>
          <p:nvPr/>
        </p:nvSpPr>
        <p:spPr>
          <a:xfrm>
            <a:off x="76320" y="4800600"/>
            <a:ext cx="121860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05" name="Picture 2" descr="C:\Users\Kalinga\Desktop\logo_big.jpg"/>
          <p:cNvPicPr/>
          <p:nvPr/>
        </p:nvPicPr>
        <p:blipFill>
          <a:blip r:embed="rId2"/>
          <a:stretch/>
        </p:blipFill>
        <p:spPr>
          <a:xfrm>
            <a:off x="8001000" y="152280"/>
            <a:ext cx="1037520" cy="837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2" descr="D:\MSc BIO-TECH ENTREPRENEURSHIP\Screenshot 2022-02-28 111002.png"/>
          <p:cNvPicPr/>
          <p:nvPr/>
        </p:nvPicPr>
        <p:blipFill>
          <a:blip r:embed="rId1"/>
          <a:stretch/>
        </p:blipFill>
        <p:spPr>
          <a:xfrm>
            <a:off x="1214280" y="890640"/>
            <a:ext cx="6712920" cy="5074560"/>
          </a:xfrm>
          <a:prstGeom prst="rect">
            <a:avLst/>
          </a:prstGeom>
          <a:ln w="0">
            <a:noFill/>
          </a:ln>
        </p:spPr>
      </p:pic>
      <p:sp>
        <p:nvSpPr>
          <p:cNvPr id="107" name="Right Arrow 1"/>
          <p:cNvSpPr/>
          <p:nvPr/>
        </p:nvSpPr>
        <p:spPr>
          <a:xfrm>
            <a:off x="76320" y="1676520"/>
            <a:ext cx="113760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8" name="Right Arrow 2"/>
          <p:cNvSpPr/>
          <p:nvPr/>
        </p:nvSpPr>
        <p:spPr>
          <a:xfrm>
            <a:off x="76320" y="4267080"/>
            <a:ext cx="1137600" cy="304200"/>
          </a:xfrm>
          <a:prstGeom prst="rightArrow">
            <a:avLst>
              <a:gd name="adj1" fmla="val 50000"/>
              <a:gd name="adj2" fmla="val 50000"/>
            </a:avLst>
          </a:prstGeom>
          <a:solidFill>
            <a:srgbClr val="00b050"/>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109" name="Picture 2" descr="C:\Users\Kalinga\Desktop\logo_big.jpg"/>
          <p:cNvPicPr/>
          <p:nvPr/>
        </p:nvPicPr>
        <p:blipFill>
          <a:blip r:embed="rId2"/>
          <a:stretch/>
        </p:blipFill>
        <p:spPr>
          <a:xfrm>
            <a:off x="8001000" y="152280"/>
            <a:ext cx="1037520" cy="837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660</TotalTime>
  <Application>LibreOffice/7.3.7.2$Linux_X86_64 LibreOffice_project/30$Build-2</Application>
  <AppVersion>15.0000</AppVersion>
  <Words>1259</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2023-01-16T07:03:11Z</dcterms:created>
  <dc:creator>Kalinga</dc:creator>
  <dc:description/>
  <dc:language>en-IN</dc:language>
  <cp:lastModifiedBy/>
  <dcterms:modified xsi:type="dcterms:W3CDTF">2023-04-10T09:20:55Z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31</vt:i4>
  </property>
</Properties>
</file>