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F0BFE8-3862-40B0-9037-EB610C3F429C}"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0BFE8-3862-40B0-9037-EB610C3F429C}"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0BFE8-3862-40B0-9037-EB610C3F429C}"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0BFE8-3862-40B0-9037-EB610C3F429C}"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0BFE8-3862-40B0-9037-EB610C3F429C}"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F0BFE8-3862-40B0-9037-EB610C3F429C}"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F0BFE8-3862-40B0-9037-EB610C3F429C}"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0BFE8-3862-40B0-9037-EB610C3F429C}"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0BFE8-3862-40B0-9037-EB610C3F429C}"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0BFE8-3862-40B0-9037-EB610C3F429C}"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0BFE8-3862-40B0-9037-EB610C3F429C}"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37DF1-311B-47C5-8B59-B240B9379D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0BFE8-3862-40B0-9037-EB610C3F429C}" type="datetimeFigureOut">
              <a:rPr lang="en-US" smtClean="0"/>
              <a:pPr/>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37DF1-311B-47C5-8B59-B240B9379D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 xmlns:a16="http://schemas.microsoft.com/office/drawing/2014/main" id="{D6603014-9231-CA13-ACFF-28283738B8E6}"/>
              </a:ext>
            </a:extLst>
          </p:cNvPr>
          <p:cNvSpPr/>
          <p:nvPr/>
        </p:nvSpPr>
        <p:spPr>
          <a:xfrm>
            <a:off x="4191000" y="2781300"/>
            <a:ext cx="1600200" cy="1524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1.Industry </a:t>
            </a:r>
            <a:r>
              <a:rPr lang="en-US" sz="1600" b="1" dirty="0" err="1"/>
              <a:t>competiti</a:t>
            </a:r>
            <a:r>
              <a:rPr lang="en-US" sz="1600" b="1" dirty="0"/>
              <a:t>-on</a:t>
            </a:r>
          </a:p>
        </p:txBody>
      </p:sp>
      <p:sp>
        <p:nvSpPr>
          <p:cNvPr id="4" name="Oval 3">
            <a:extLst>
              <a:ext uri="{FF2B5EF4-FFF2-40B4-BE49-F238E27FC236}">
                <a16:creationId xmlns="" xmlns:a16="http://schemas.microsoft.com/office/drawing/2014/main" id="{CDF4B951-214C-527A-B59C-E51DAB73AAB1}"/>
              </a:ext>
            </a:extLst>
          </p:cNvPr>
          <p:cNvSpPr/>
          <p:nvPr/>
        </p:nvSpPr>
        <p:spPr>
          <a:xfrm>
            <a:off x="2057400" y="1143000"/>
            <a:ext cx="1752600" cy="1676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5.Bargaining power of supplier</a:t>
            </a:r>
          </a:p>
        </p:txBody>
      </p:sp>
      <p:sp>
        <p:nvSpPr>
          <p:cNvPr id="6" name="Oval 5">
            <a:extLst>
              <a:ext uri="{FF2B5EF4-FFF2-40B4-BE49-F238E27FC236}">
                <a16:creationId xmlns="" xmlns:a16="http://schemas.microsoft.com/office/drawing/2014/main" id="{45309263-2C8E-E6D5-55A6-3A3A3346094A}"/>
              </a:ext>
            </a:extLst>
          </p:cNvPr>
          <p:cNvSpPr/>
          <p:nvPr/>
        </p:nvSpPr>
        <p:spPr>
          <a:xfrm>
            <a:off x="2057400" y="4191000"/>
            <a:ext cx="1752600" cy="16383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4.Bargaining power of buyer</a:t>
            </a:r>
          </a:p>
        </p:txBody>
      </p:sp>
      <p:sp>
        <p:nvSpPr>
          <p:cNvPr id="10" name="Oval 9">
            <a:extLst>
              <a:ext uri="{FF2B5EF4-FFF2-40B4-BE49-F238E27FC236}">
                <a16:creationId xmlns="" xmlns:a16="http://schemas.microsoft.com/office/drawing/2014/main" id="{D3D2B4A8-9BA9-EEDE-CC9A-ECF8D686B991}"/>
              </a:ext>
            </a:extLst>
          </p:cNvPr>
          <p:cNvSpPr/>
          <p:nvPr/>
        </p:nvSpPr>
        <p:spPr>
          <a:xfrm>
            <a:off x="5943600" y="1181100"/>
            <a:ext cx="1600200" cy="1600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2.The Threat of substitute products</a:t>
            </a:r>
          </a:p>
        </p:txBody>
      </p:sp>
      <p:sp>
        <p:nvSpPr>
          <p:cNvPr id="11" name="Oval 10">
            <a:extLst>
              <a:ext uri="{FF2B5EF4-FFF2-40B4-BE49-F238E27FC236}">
                <a16:creationId xmlns="" xmlns:a16="http://schemas.microsoft.com/office/drawing/2014/main" id="{A282C044-2FD0-898E-4CB4-142BF9D42457}"/>
              </a:ext>
            </a:extLst>
          </p:cNvPr>
          <p:cNvSpPr/>
          <p:nvPr/>
        </p:nvSpPr>
        <p:spPr>
          <a:xfrm>
            <a:off x="5943600" y="4191000"/>
            <a:ext cx="1600200" cy="1600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3.The threat of new entrants</a:t>
            </a:r>
          </a:p>
        </p:txBody>
      </p:sp>
      <p:sp>
        <p:nvSpPr>
          <p:cNvPr id="12" name="Rectangle 11">
            <a:extLst>
              <a:ext uri="{FF2B5EF4-FFF2-40B4-BE49-F238E27FC236}">
                <a16:creationId xmlns="" xmlns:a16="http://schemas.microsoft.com/office/drawing/2014/main" id="{BA9E565A-9533-2128-2173-500BB48F55A3}"/>
              </a:ext>
            </a:extLst>
          </p:cNvPr>
          <p:cNvSpPr/>
          <p:nvPr/>
        </p:nvSpPr>
        <p:spPr>
          <a:xfrm>
            <a:off x="1447800" y="446088"/>
            <a:ext cx="6781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u="sng" dirty="0">
                <a:solidFill>
                  <a:srgbClr val="FF0000"/>
                </a:solidFill>
              </a:rPr>
              <a:t>PORTER’S FIVE FORCES MODEL</a:t>
            </a:r>
          </a:p>
        </p:txBody>
      </p:sp>
      <p:sp>
        <p:nvSpPr>
          <p:cNvPr id="16" name="Down Arrow 15">
            <a:extLst>
              <a:ext uri="{FF2B5EF4-FFF2-40B4-BE49-F238E27FC236}">
                <a16:creationId xmlns="" xmlns:a16="http://schemas.microsoft.com/office/drawing/2014/main" id="{3128D733-D73F-B4DF-3C27-0FC5C7EE7A63}"/>
              </a:ext>
            </a:extLst>
          </p:cNvPr>
          <p:cNvSpPr/>
          <p:nvPr/>
        </p:nvSpPr>
        <p:spPr>
          <a:xfrm>
            <a:off x="6629400" y="2895600"/>
            <a:ext cx="228600" cy="11430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Left Arrow 16">
            <a:extLst>
              <a:ext uri="{FF2B5EF4-FFF2-40B4-BE49-F238E27FC236}">
                <a16:creationId xmlns="" xmlns:a16="http://schemas.microsoft.com/office/drawing/2014/main" id="{E8464D4A-CED7-F86F-52F6-585A21A4ED4A}"/>
              </a:ext>
            </a:extLst>
          </p:cNvPr>
          <p:cNvSpPr/>
          <p:nvPr/>
        </p:nvSpPr>
        <p:spPr>
          <a:xfrm>
            <a:off x="4038600" y="5010150"/>
            <a:ext cx="1600200" cy="247650"/>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Up Arrow 18">
            <a:extLst>
              <a:ext uri="{FF2B5EF4-FFF2-40B4-BE49-F238E27FC236}">
                <a16:creationId xmlns="" xmlns:a16="http://schemas.microsoft.com/office/drawing/2014/main" id="{19A04352-AC48-6D21-8008-FBBE0A6F3403}"/>
              </a:ext>
            </a:extLst>
          </p:cNvPr>
          <p:cNvSpPr/>
          <p:nvPr/>
        </p:nvSpPr>
        <p:spPr>
          <a:xfrm>
            <a:off x="2819400" y="2895600"/>
            <a:ext cx="228600" cy="1219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a:extLst>
              <a:ext uri="{FF2B5EF4-FFF2-40B4-BE49-F238E27FC236}">
                <a16:creationId xmlns="" xmlns:a16="http://schemas.microsoft.com/office/drawing/2014/main" id="{4E983DC7-0BAF-9152-7419-E99DC11B1C37}"/>
              </a:ext>
            </a:extLst>
          </p:cNvPr>
          <p:cNvSpPr/>
          <p:nvPr/>
        </p:nvSpPr>
        <p:spPr>
          <a:xfrm>
            <a:off x="3962400" y="1905000"/>
            <a:ext cx="1752600"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a:extLst>
              <a:ext uri="{FF2B5EF4-FFF2-40B4-BE49-F238E27FC236}">
                <a16:creationId xmlns="" xmlns:a16="http://schemas.microsoft.com/office/drawing/2014/main" id="{A329096A-54B7-1FFE-F819-C35D9C696A1B}"/>
              </a:ext>
            </a:extLst>
          </p:cNvPr>
          <p:cNvSpPr>
            <a:spLocks noChangeArrowheads="1"/>
          </p:cNvSpPr>
          <p:nvPr/>
        </p:nvSpPr>
        <p:spPr bwMode="auto">
          <a:xfrm>
            <a:off x="1044575" y="76200"/>
            <a:ext cx="7162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b="1"/>
              <a:t>         </a:t>
            </a:r>
            <a:r>
              <a:rPr lang="en-US" altLang="en-US" sz="2000" b="1" u="sng">
                <a:solidFill>
                  <a:srgbClr val="00B0F0"/>
                </a:solidFill>
              </a:rPr>
              <a:t>Porter's Five Forces: Factors and Examples</a:t>
            </a:r>
          </a:p>
        </p:txBody>
      </p:sp>
      <p:sp>
        <p:nvSpPr>
          <p:cNvPr id="49155" name="Rectangle 2">
            <a:extLst>
              <a:ext uri="{FF2B5EF4-FFF2-40B4-BE49-F238E27FC236}">
                <a16:creationId xmlns="" xmlns:a16="http://schemas.microsoft.com/office/drawing/2014/main" id="{2591E85E-DD96-F23D-B566-15EDEC3B17BF}"/>
              </a:ext>
            </a:extLst>
          </p:cNvPr>
          <p:cNvSpPr>
            <a:spLocks noChangeArrowheads="1"/>
          </p:cNvSpPr>
          <p:nvPr/>
        </p:nvSpPr>
        <p:spPr bwMode="auto">
          <a:xfrm>
            <a:off x="457200" y="533400"/>
            <a:ext cx="7848600" cy="6462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b="1" u="sng" dirty="0">
                <a:solidFill>
                  <a:srgbClr val="00B050"/>
                </a:solidFill>
              </a:rPr>
              <a:t>1. Industry competition</a:t>
            </a:r>
          </a:p>
          <a:p>
            <a:r>
              <a:rPr lang="en-US" altLang="en-US" dirty="0"/>
              <a:t>This factor considers the number of competitors in the market and how strong they are. It also compares the quality of each competitor's products and services.</a:t>
            </a:r>
          </a:p>
          <a:p>
            <a:endParaRPr lang="en-US" altLang="en-US" dirty="0"/>
          </a:p>
          <a:p>
            <a:r>
              <a:rPr lang="en-US" altLang="en-US" dirty="0"/>
              <a:t>Competition is high when an industry has many companies of similar size and power. Customers can change from one company to another at little cost. Therefore, in a competitive market, businesses are more likely to launch aggressive advertising and marketing campaigns and lower their prices to attract customers. These strategies can reduce a company's profits.</a:t>
            </a:r>
          </a:p>
          <a:p>
            <a:endParaRPr lang="en-US" altLang="en-US" dirty="0"/>
          </a:p>
          <a:p>
            <a:r>
              <a:rPr lang="en-US" altLang="en-US" dirty="0"/>
              <a:t>Competition in an industry is low if few companies are offering the same products. They have more opportunities to grow and be profitable. Things that can affect competitive rivalry include:</a:t>
            </a:r>
          </a:p>
          <a:p>
            <a:endParaRPr lang="en-US" altLang="en-US" dirty="0"/>
          </a:p>
          <a:p>
            <a:r>
              <a:rPr lang="en-US" altLang="en-US" dirty="0"/>
              <a:t>Number of competitors</a:t>
            </a:r>
          </a:p>
          <a:p>
            <a:r>
              <a:rPr lang="en-US" altLang="en-US" dirty="0"/>
              <a:t>Variety of competitors</a:t>
            </a:r>
          </a:p>
          <a:p>
            <a:r>
              <a:rPr lang="en-US" altLang="en-US" dirty="0"/>
              <a:t>Differences in products</a:t>
            </a:r>
          </a:p>
          <a:p>
            <a:r>
              <a:rPr lang="en-US" altLang="en-US" dirty="0"/>
              <a:t>Differences in quality</a:t>
            </a:r>
          </a:p>
          <a:p>
            <a:r>
              <a:rPr lang="en-US" altLang="en-US" dirty="0"/>
              <a:t>Industry balance</a:t>
            </a:r>
          </a:p>
          <a:p>
            <a:r>
              <a:rPr lang="en-US" altLang="en-US" dirty="0"/>
              <a:t>Industry growth</a:t>
            </a:r>
          </a:p>
          <a:p>
            <a:endParaRPr lang="en-US" altLang="en-US" dirty="0"/>
          </a:p>
        </p:txBody>
      </p:sp>
      <p:sp>
        <p:nvSpPr>
          <p:cNvPr id="5" name="Rectangle 4"/>
          <p:cNvSpPr/>
          <p:nvPr/>
        </p:nvSpPr>
        <p:spPr>
          <a:xfrm>
            <a:off x="3352800" y="5105400"/>
            <a:ext cx="4724400" cy="1219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Formation of cartel by cement industries.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 xmlns:a16="http://schemas.microsoft.com/office/drawing/2014/main" id="{404FFAF8-C51E-EC43-6C38-FCCB8D421079}"/>
              </a:ext>
            </a:extLst>
          </p:cNvPr>
          <p:cNvSpPr>
            <a:spLocks noChangeArrowheads="1"/>
          </p:cNvSpPr>
          <p:nvPr/>
        </p:nvSpPr>
        <p:spPr bwMode="auto">
          <a:xfrm>
            <a:off x="228600" y="336550"/>
            <a:ext cx="8229600" cy="535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dirty="0"/>
          </a:p>
          <a:p>
            <a:r>
              <a:rPr lang="en-US" altLang="en-US" b="1" u="sng" dirty="0">
                <a:solidFill>
                  <a:srgbClr val="00B050"/>
                </a:solidFill>
              </a:rPr>
              <a:t>2. The threat of new entrants</a:t>
            </a:r>
          </a:p>
          <a:p>
            <a:endParaRPr lang="en-US" altLang="en-US" dirty="0"/>
          </a:p>
          <a:p>
            <a:r>
              <a:rPr lang="en-US" altLang="en-US" dirty="0"/>
              <a:t>This factor considers how easily competitors can enter the market. As more companies join an industry, existing businesses risk losing some of their customers and profits. The threat of new entrants is high if companies can enter the market easily and at little cost or if your company's idea or technology is not patented or protected.</a:t>
            </a:r>
          </a:p>
          <a:p>
            <a:endParaRPr lang="en-US" altLang="en-US" dirty="0"/>
          </a:p>
          <a:p>
            <a:r>
              <a:rPr lang="en-US" altLang="en-US" dirty="0"/>
              <a:t>Things that can make it more difficult for competitors to become established include:</a:t>
            </a:r>
          </a:p>
          <a:p>
            <a:endParaRPr lang="en-US" altLang="en-US" dirty="0"/>
          </a:p>
          <a:p>
            <a:r>
              <a:rPr lang="en-US" altLang="en-US" dirty="0"/>
              <a:t>Government regulations</a:t>
            </a:r>
          </a:p>
          <a:p>
            <a:r>
              <a:rPr lang="en-US" altLang="en-US" dirty="0"/>
              <a:t>Customer loyalty to existing brands</a:t>
            </a:r>
          </a:p>
          <a:p>
            <a:r>
              <a:rPr lang="en-US" altLang="en-US" dirty="0"/>
              <a:t>High costs of entry</a:t>
            </a:r>
          </a:p>
          <a:p>
            <a:r>
              <a:rPr lang="en-US" altLang="en-US" dirty="0"/>
              <a:t>Limited access to distribution</a:t>
            </a:r>
          </a:p>
          <a:p>
            <a:r>
              <a:rPr lang="en-US" altLang="en-US" dirty="0"/>
              <a:t>Technologies needed</a:t>
            </a:r>
          </a:p>
          <a:p>
            <a:r>
              <a:rPr lang="en-US" altLang="en-US" dirty="0"/>
              <a:t>Experience needed</a:t>
            </a:r>
          </a:p>
          <a:p>
            <a:r>
              <a:rPr lang="en-US" altLang="en-US" dirty="0"/>
              <a:t>Economies of scale</a:t>
            </a:r>
          </a:p>
        </p:txBody>
      </p:sp>
      <p:sp>
        <p:nvSpPr>
          <p:cNvPr id="4" name="Rounded Rectangle 3"/>
          <p:cNvSpPr/>
          <p:nvPr/>
        </p:nvSpPr>
        <p:spPr>
          <a:xfrm>
            <a:off x="3886200" y="4572000"/>
            <a:ext cx="4343400" cy="9906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entrepreneur will capture the market  because of this existing player will create hurdles.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 xmlns:a16="http://schemas.microsoft.com/office/drawing/2014/main" id="{978D99CB-34C3-C382-E5B0-459B01B0509F}"/>
              </a:ext>
            </a:extLst>
          </p:cNvPr>
          <p:cNvSpPr>
            <a:spLocks noChangeArrowheads="1"/>
          </p:cNvSpPr>
          <p:nvPr/>
        </p:nvSpPr>
        <p:spPr bwMode="auto">
          <a:xfrm>
            <a:off x="457200" y="228600"/>
            <a:ext cx="7696200" cy="590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b="1" u="sng" dirty="0">
                <a:solidFill>
                  <a:srgbClr val="00B050"/>
                </a:solidFill>
              </a:rPr>
              <a:t>3. The threat of substitute products:</a:t>
            </a:r>
          </a:p>
          <a:p>
            <a:endParaRPr lang="en-US" altLang="en-US" dirty="0"/>
          </a:p>
          <a:p>
            <a:r>
              <a:rPr lang="en-US" altLang="en-US" dirty="0"/>
              <a:t>This factor considers how easily customers can switch between similar products or services. If many products fill customers' same needs, those products become interchangeable. Companies lose a share of the market's profits when customers use products interchangeably. Profits also decrease if companies begin lowering their prices to try to compete with substitute products. If a product or service is so easy to make that many substitute products exist, companies also risk customers doing it themselves.</a:t>
            </a:r>
          </a:p>
          <a:p>
            <a:endParaRPr lang="en-US" altLang="en-US" dirty="0"/>
          </a:p>
          <a:p>
            <a:r>
              <a:rPr lang="en-US" altLang="en-US" dirty="0"/>
              <a:t>Things that can affect substitute products' potential threats to a company include:</a:t>
            </a:r>
          </a:p>
          <a:p>
            <a:endParaRPr lang="en-US" altLang="en-US" dirty="0"/>
          </a:p>
          <a:p>
            <a:r>
              <a:rPr lang="en-US" altLang="en-US" dirty="0"/>
              <a:t>The number of substitute products</a:t>
            </a:r>
          </a:p>
          <a:p>
            <a:r>
              <a:rPr lang="en-US" altLang="en-US" dirty="0"/>
              <a:t>The quality of substitute products</a:t>
            </a:r>
          </a:p>
          <a:p>
            <a:r>
              <a:rPr lang="en-US" altLang="en-US" dirty="0"/>
              <a:t>The price of substitute products</a:t>
            </a:r>
          </a:p>
          <a:p>
            <a:r>
              <a:rPr lang="en-US" altLang="en-US" dirty="0"/>
              <a:t>The customer's likelihood to switch between products</a:t>
            </a:r>
          </a:p>
          <a:p>
            <a:r>
              <a:rPr lang="en-US" altLang="en-US" dirty="0"/>
              <a:t>Customers' perceived difference between products</a:t>
            </a:r>
          </a:p>
          <a:p>
            <a:r>
              <a:rPr lang="en-US" altLang="en-US" dirty="0"/>
              <a:t>The competition's aggressiveness</a:t>
            </a:r>
          </a:p>
          <a:p>
            <a:r>
              <a:rPr lang="en-US" altLang="en-US" dirty="0"/>
              <a:t>The competition's profits</a:t>
            </a:r>
          </a:p>
        </p:txBody>
      </p:sp>
      <p:sp>
        <p:nvSpPr>
          <p:cNvPr id="5" name="Rounded Rectangle 4"/>
          <p:cNvSpPr/>
          <p:nvPr/>
        </p:nvSpPr>
        <p:spPr>
          <a:xfrm>
            <a:off x="5715000" y="3962400"/>
            <a:ext cx="2057400" cy="6858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Apple Vs  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 xmlns:a16="http://schemas.microsoft.com/office/drawing/2014/main" id="{74D1D6DE-CC79-EE74-9004-C3E7AA615EC3}"/>
              </a:ext>
            </a:extLst>
          </p:cNvPr>
          <p:cNvSpPr>
            <a:spLocks noChangeArrowheads="1"/>
          </p:cNvSpPr>
          <p:nvPr/>
        </p:nvSpPr>
        <p:spPr bwMode="auto">
          <a:xfrm>
            <a:off x="884238" y="304800"/>
            <a:ext cx="7543800" cy="507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b="1" u="sng" dirty="0">
                <a:solidFill>
                  <a:srgbClr val="00B050"/>
                </a:solidFill>
              </a:rPr>
              <a:t>4. Bargaining power of buyers</a:t>
            </a:r>
          </a:p>
          <a:p>
            <a:r>
              <a:rPr lang="en-US" altLang="en-US" dirty="0"/>
              <a:t>This factor considers how price changes affect customers' buying decisions and their ability to lower market prices. Buyers have greater bargaining power when their numbers are small but the amount of substitute products is high. As a result, they can cause prices to lower and company profits to shrink. Buyers have less bargaining power when they buy in small amounts and have few alternative product options.</a:t>
            </a:r>
          </a:p>
          <a:p>
            <a:endParaRPr lang="en-US" altLang="en-US" dirty="0"/>
          </a:p>
          <a:p>
            <a:r>
              <a:rPr lang="en-US" altLang="en-US" dirty="0"/>
              <a:t>Things that can affect how much power buyers have over a company's pricing include:</a:t>
            </a:r>
          </a:p>
          <a:p>
            <a:endParaRPr lang="en-US" altLang="en-US" dirty="0"/>
          </a:p>
          <a:p>
            <a:r>
              <a:rPr lang="en-US" altLang="en-US" dirty="0"/>
              <a:t>The number of customers</a:t>
            </a:r>
          </a:p>
          <a:p>
            <a:r>
              <a:rPr lang="en-US" altLang="en-US" dirty="0"/>
              <a:t>How much product each customer is buying</a:t>
            </a:r>
          </a:p>
          <a:p>
            <a:r>
              <a:rPr lang="en-US" altLang="en-US" dirty="0"/>
              <a:t>The buyer's ability to substitute products</a:t>
            </a:r>
          </a:p>
          <a:p>
            <a:r>
              <a:rPr lang="en-US" altLang="en-US" dirty="0"/>
              <a:t>The buyer's sensitivity to price</a:t>
            </a:r>
          </a:p>
          <a:p>
            <a:r>
              <a:rPr lang="en-US" altLang="en-US" dirty="0"/>
              <a:t>The buyer's access to information (such as on the internet) so they can compare products and prices</a:t>
            </a:r>
          </a:p>
        </p:txBody>
      </p:sp>
      <p:sp>
        <p:nvSpPr>
          <p:cNvPr id="4" name="Rounded Rectangle 3"/>
          <p:cNvSpPr/>
          <p:nvPr/>
        </p:nvSpPr>
        <p:spPr>
          <a:xfrm>
            <a:off x="5867400" y="3352800"/>
            <a:ext cx="3048000" cy="10668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Again  making decision to buy car from </a:t>
            </a:r>
            <a:r>
              <a:rPr lang="en-US" dirty="0" err="1" smtClean="0"/>
              <a:t>mahindra</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 xmlns:a16="http://schemas.microsoft.com/office/drawing/2014/main" id="{3337E0C9-A2E2-1824-DDD2-A850718F7C9D}"/>
              </a:ext>
            </a:extLst>
          </p:cNvPr>
          <p:cNvSpPr>
            <a:spLocks noChangeArrowheads="1"/>
          </p:cNvSpPr>
          <p:nvPr/>
        </p:nvSpPr>
        <p:spPr bwMode="auto">
          <a:xfrm>
            <a:off x="762000" y="838200"/>
            <a:ext cx="8001000" cy="563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b="1" u="sng" dirty="0">
                <a:solidFill>
                  <a:srgbClr val="00B050"/>
                </a:solidFill>
              </a:rPr>
              <a:t>5. Bargaining power of suppliers</a:t>
            </a:r>
          </a:p>
          <a:p>
            <a:r>
              <a:rPr lang="en-US" altLang="en-US" dirty="0"/>
              <a:t>This factor considers the number of suppliers a company has access to and how easily suppliers can increase their prices or reduce their product quality. The more suppliers a company has to choose from, the easier it is to switch to one that costs less or produces a higher-quality product. If few suppliers offer the products a company needs, they have more power and can charge more for their services. The company's profits can decline as a result.</a:t>
            </a:r>
          </a:p>
          <a:p>
            <a:endParaRPr lang="en-US" altLang="en-US" dirty="0"/>
          </a:p>
          <a:p>
            <a:r>
              <a:rPr lang="en-US" altLang="en-US" dirty="0"/>
              <a:t>Things that can affect a supplier's power over company profits include:</a:t>
            </a:r>
          </a:p>
          <a:p>
            <a:endParaRPr lang="en-US" altLang="en-US" dirty="0"/>
          </a:p>
          <a:p>
            <a:r>
              <a:rPr lang="en-US" altLang="en-US" dirty="0"/>
              <a:t>The number of suppliers</a:t>
            </a:r>
          </a:p>
          <a:p>
            <a:r>
              <a:rPr lang="en-US" altLang="en-US" dirty="0"/>
              <a:t>The size of the suppliers</a:t>
            </a:r>
          </a:p>
          <a:p>
            <a:r>
              <a:rPr lang="en-US" altLang="en-US" dirty="0"/>
              <a:t>A company's ability to find substitute suppliers</a:t>
            </a:r>
          </a:p>
          <a:p>
            <a:r>
              <a:rPr lang="en-US" altLang="en-US" dirty="0"/>
              <a:t>The uniqueness of the supplier's product</a:t>
            </a:r>
          </a:p>
          <a:p>
            <a:r>
              <a:rPr lang="en-US" altLang="en-US" dirty="0"/>
              <a:t>The quality of the supplier's product</a:t>
            </a:r>
          </a:p>
          <a:p>
            <a:r>
              <a:rPr lang="en-US" altLang="en-US" dirty="0"/>
              <a:t>The strength of the supplier's distribution channels</a:t>
            </a:r>
          </a:p>
          <a:p>
            <a:r>
              <a:rPr lang="en-US" altLang="en-US" dirty="0"/>
              <a:t>The volume of product needed</a:t>
            </a:r>
          </a:p>
          <a:p>
            <a:r>
              <a:rPr lang="en-US" altLang="en-US" dirty="0"/>
              <a:t>The cost of switching suppliers</a:t>
            </a:r>
          </a:p>
          <a:p>
            <a:r>
              <a:rPr lang="en-US" altLang="en-US" dirty="0"/>
              <a:t>The industry's importance to the supplier's business</a:t>
            </a:r>
          </a:p>
        </p:txBody>
      </p:sp>
      <p:sp>
        <p:nvSpPr>
          <p:cNvPr id="4" name="Oval 3"/>
          <p:cNvSpPr/>
          <p:nvPr/>
        </p:nvSpPr>
        <p:spPr>
          <a:xfrm>
            <a:off x="6705600" y="4572000"/>
            <a:ext cx="1981200" cy="1828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Look for multiple suppliers for your raw material.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748</Words>
  <Application>Microsoft Office PowerPoint</Application>
  <PresentationFormat>On-screen Show (4:3)</PresentationFormat>
  <Paragraphs>76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2023-03-29T15:44:39Z</dcterms:created>
  <dcterms:modified xsi:type="dcterms:W3CDTF">2023-03-29T16:42:30Z</dcterms:modified>
</cp:coreProperties>
</file>