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Vesper Libre Regular" charset="1" panose="00000500000000000000"/>
      <p:regular r:id="rId14"/>
    </p:embeddedFont>
    <p:embeddedFont>
      <p:font typeface="Vesper Libre Regular Bold" charset="1" panose="00000600000000000000"/>
      <p:regular r:id="rId15"/>
    </p:embeddedFont>
    <p:embeddedFont>
      <p:font typeface="Roboto Mono Regular" charset="1" panose="00000000000000000000"/>
      <p:regular r:id="rId16"/>
    </p:embeddedFont>
    <p:embeddedFont>
      <p:font typeface="Roboto Mono Regular Bold" charset="1" panose="00000000000000000000"/>
      <p:regular r:id="rId17"/>
    </p:embeddedFont>
    <p:embeddedFont>
      <p:font typeface="Roboto Mono Regular Italics" charset="1" panose="00000000000000000000"/>
      <p:regular r:id="rId18"/>
    </p:embeddedFont>
    <p:embeddedFont>
      <p:font typeface="Roboto Mono Regular 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5054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145716" y="840041"/>
            <a:ext cx="8625968" cy="8625968"/>
          </a:xfrm>
          <a:prstGeom prst="rect">
            <a:avLst/>
          </a:prstGeom>
        </p:spPr>
      </p:pic>
      <p:grpSp>
        <p:nvGrpSpPr>
          <p:cNvPr name="Group 3" id="3"/>
          <p:cNvGrpSpPr/>
          <p:nvPr/>
        </p:nvGrpSpPr>
        <p:grpSpPr>
          <a:xfrm rot="0">
            <a:off x="487283" y="3829552"/>
            <a:ext cx="11066551" cy="2627896"/>
            <a:chOff x="0" y="0"/>
            <a:chExt cx="14755401" cy="3503861"/>
          </a:xfrm>
        </p:grpSpPr>
        <p:sp>
          <p:nvSpPr>
            <p:cNvPr name="TextBox 4" id="4"/>
            <p:cNvSpPr txBox="true"/>
            <p:nvPr/>
          </p:nvSpPr>
          <p:spPr>
            <a:xfrm rot="0">
              <a:off x="0" y="114300"/>
              <a:ext cx="14755401" cy="2913380"/>
            </a:xfrm>
            <a:prstGeom prst="rect">
              <a:avLst/>
            </a:prstGeom>
          </p:spPr>
          <p:txBody>
            <a:bodyPr anchor="t" rtlCol="false" tIns="0" lIns="0" bIns="0" rIns="0">
              <a:spAutoFit/>
            </a:bodyPr>
            <a:lstStyle/>
            <a:p>
              <a:pPr>
                <a:lnSpc>
                  <a:spcPts val="8400"/>
                </a:lnSpc>
              </a:pPr>
              <a:r>
                <a:rPr lang="en-US" sz="8000">
                  <a:solidFill>
                    <a:srgbClr val="D9D9D9"/>
                  </a:solidFill>
                  <a:latin typeface="Vesper Libre Regular"/>
                </a:rPr>
                <a:t>Stock market</a:t>
              </a:r>
            </a:p>
            <a:p>
              <a:pPr marL="0" indent="0" lvl="0">
                <a:lnSpc>
                  <a:spcPts val="8400"/>
                </a:lnSpc>
              </a:pPr>
              <a:r>
                <a:rPr lang="en-US" sz="8000">
                  <a:solidFill>
                    <a:srgbClr val="D9D9D9"/>
                  </a:solidFill>
                  <a:latin typeface="Vesper Libre Regular"/>
                </a:rPr>
                <a:t>Analyser</a:t>
              </a:r>
            </a:p>
          </p:txBody>
        </p:sp>
        <p:sp>
          <p:nvSpPr>
            <p:cNvPr name="TextBox 5" id="5"/>
            <p:cNvSpPr txBox="true"/>
            <p:nvPr/>
          </p:nvSpPr>
          <p:spPr>
            <a:xfrm rot="0">
              <a:off x="0" y="3040380"/>
              <a:ext cx="10116323" cy="463481"/>
            </a:xfrm>
            <a:prstGeom prst="rect">
              <a:avLst/>
            </a:prstGeom>
          </p:spPr>
          <p:txBody>
            <a:bodyPr anchor="t" rtlCol="false" tIns="0" lIns="0" bIns="0" rIns="0">
              <a:spAutoFit/>
            </a:bodyPr>
            <a:lstStyle/>
            <a:p>
              <a:pPr marL="0" indent="0" lvl="0">
                <a:lnSpc>
                  <a:spcPts val="2940"/>
                </a:lnSpc>
                <a:spcBef>
                  <a:spcPct val="0"/>
                </a:spcBef>
              </a:pPr>
              <a:r>
                <a:rPr lang="en-US" sz="2100" spc="-21">
                  <a:solidFill>
                    <a:srgbClr val="FFFFFF"/>
                  </a:solidFill>
                  <a:latin typeface="Roboto Mono Regular"/>
                </a:rPr>
                <a:t>ODE to CODE</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047385" y="794645"/>
            <a:ext cx="11211915" cy="1596087"/>
          </a:xfrm>
          <a:prstGeom prst="rect">
            <a:avLst/>
          </a:prstGeom>
        </p:spPr>
        <p:txBody>
          <a:bodyPr anchor="t" rtlCol="false" tIns="0" lIns="0" bIns="0" rIns="0">
            <a:spAutoFit/>
          </a:bodyPr>
          <a:lstStyle/>
          <a:p>
            <a:pPr algn="r" marL="0" indent="0" lvl="0">
              <a:lnSpc>
                <a:spcPts val="12192"/>
              </a:lnSpc>
              <a:spcBef>
                <a:spcPct val="0"/>
              </a:spcBef>
            </a:pPr>
            <a:r>
              <a:rPr lang="en-US" sz="11612">
                <a:solidFill>
                  <a:srgbClr val="FFFFFF"/>
                </a:solidFill>
                <a:latin typeface="Vesper Libre Regular"/>
              </a:rPr>
              <a:t>Project Details</a:t>
            </a:r>
          </a:p>
        </p:txBody>
      </p:sp>
      <p:pic>
        <p:nvPicPr>
          <p:cNvPr name="Picture 3" id="3"/>
          <p:cNvPicPr>
            <a:picLocks noChangeAspect="true"/>
          </p:cNvPicPr>
          <p:nvPr/>
        </p:nvPicPr>
        <p:blipFill>
          <a:blip r:embed="rId2"/>
          <a:srcRect l="0" t="0" r="0" b="0"/>
          <a:stretch>
            <a:fillRect/>
          </a:stretch>
        </p:blipFill>
        <p:spPr>
          <a:xfrm flipH="false" flipV="false" rot="0">
            <a:off x="-2925342" y="7112093"/>
            <a:ext cx="7908084" cy="7908084"/>
          </a:xfrm>
          <a:prstGeom prst="rect">
            <a:avLst/>
          </a:prstGeom>
        </p:spPr>
      </p:pic>
      <p:sp>
        <p:nvSpPr>
          <p:cNvPr name="TextBox 4" id="4"/>
          <p:cNvSpPr txBox="true"/>
          <p:nvPr/>
        </p:nvSpPr>
        <p:spPr>
          <a:xfrm rot="0">
            <a:off x="3801172" y="2999029"/>
            <a:ext cx="13758955" cy="4137660"/>
          </a:xfrm>
          <a:prstGeom prst="rect">
            <a:avLst/>
          </a:prstGeom>
        </p:spPr>
        <p:txBody>
          <a:bodyPr anchor="t" rtlCol="false" tIns="0" lIns="0" bIns="0" rIns="0">
            <a:spAutoFit/>
          </a:bodyPr>
          <a:lstStyle/>
          <a:p>
            <a:pPr>
              <a:lnSpc>
                <a:spcPts val="5460"/>
              </a:lnSpc>
            </a:pPr>
            <a:r>
              <a:rPr lang="en-US" sz="3900">
                <a:solidFill>
                  <a:srgbClr val="FFFFFF"/>
                </a:solidFill>
                <a:latin typeface="Open Sans"/>
              </a:rPr>
              <a:t>Problem Statement : </a:t>
            </a:r>
            <a:r>
              <a:rPr lang="en-US" sz="3900">
                <a:solidFill>
                  <a:srgbClr val="FFFFFF"/>
                </a:solidFill>
                <a:latin typeface="Open Sans Bold"/>
              </a:rPr>
              <a:t>Stock Market Price Prediction for the next 10 days using machine learning</a:t>
            </a:r>
          </a:p>
          <a:p>
            <a:pPr>
              <a:lnSpc>
                <a:spcPts val="5460"/>
              </a:lnSpc>
            </a:pPr>
            <a:r>
              <a:rPr lang="en-US" sz="3900">
                <a:solidFill>
                  <a:srgbClr val="FFFFFF"/>
                </a:solidFill>
                <a:latin typeface="Arimo"/>
              </a:rPr>
              <a:t>Problem</a:t>
            </a:r>
            <a:r>
              <a:rPr lang="en-US" sz="3900">
                <a:solidFill>
                  <a:srgbClr val="FFFFFF"/>
                </a:solidFill>
                <a:latin typeface="Open Sans"/>
              </a:rPr>
              <a:t> Statement Number: PS05</a:t>
            </a:r>
          </a:p>
          <a:p>
            <a:pPr>
              <a:lnSpc>
                <a:spcPts val="5460"/>
              </a:lnSpc>
            </a:pPr>
            <a:r>
              <a:rPr lang="en-US" sz="3900">
                <a:solidFill>
                  <a:srgbClr val="FFFFFF"/>
                </a:solidFill>
                <a:latin typeface="Open Sans"/>
              </a:rPr>
              <a:t>Team Name : ODE to CODE</a:t>
            </a:r>
          </a:p>
          <a:p>
            <a:pPr>
              <a:lnSpc>
                <a:spcPts val="5460"/>
              </a:lnSpc>
            </a:pPr>
            <a:r>
              <a:rPr lang="en-US" sz="3900">
                <a:solidFill>
                  <a:srgbClr val="FFFFFF"/>
                </a:solidFill>
                <a:latin typeface="Open Sans"/>
              </a:rPr>
              <a:t>Team Leader Name : Mudit Kumar Jain</a:t>
            </a:r>
          </a:p>
          <a:p>
            <a:pPr>
              <a:lnSpc>
                <a:spcPts val="5460"/>
              </a:lnSpc>
            </a:pPr>
            <a:r>
              <a:rPr lang="en-US" sz="3900">
                <a:solidFill>
                  <a:srgbClr val="FFFFFF"/>
                </a:solidFill>
                <a:latin typeface="Open Sans"/>
              </a:rPr>
              <a:t>College Name: SRM Institute of Science and Technology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798248"/>
            <a:ext cx="12016504" cy="2964180"/>
          </a:xfrm>
          <a:prstGeom prst="rect">
            <a:avLst/>
          </a:prstGeom>
        </p:spPr>
        <p:txBody>
          <a:bodyPr anchor="t" rtlCol="false" tIns="0" lIns="0" bIns="0" rIns="0">
            <a:spAutoFit/>
          </a:bodyPr>
          <a:lstStyle/>
          <a:p>
            <a:pPr algn="just">
              <a:lnSpc>
                <a:spcPts val="3359"/>
              </a:lnSpc>
              <a:spcBef>
                <a:spcPct val="0"/>
              </a:spcBef>
            </a:pPr>
            <a:r>
              <a:rPr lang="en-US" sz="2400" spc="-24">
                <a:solidFill>
                  <a:srgbClr val="250542"/>
                </a:solidFill>
                <a:latin typeface="Vesper Libre Regular Bold"/>
              </a:rPr>
              <a:t>Ou</a:t>
            </a:r>
            <a:r>
              <a:rPr lang="en-US" sz="2400" spc="-24">
                <a:solidFill>
                  <a:srgbClr val="250542"/>
                </a:solidFill>
                <a:latin typeface="Vesper Libre Regular Bold"/>
              </a:rPr>
              <a:t>r Idea is to Predict the stock prices of any company listed in NSE or Foreign Stock Exchange through analysis of last 5 years of Data. And Using STACK LSTM (Deep Learning) to extract the Predictions of next 10 consecutive days. </a:t>
            </a:r>
          </a:p>
          <a:p>
            <a:pPr algn="just">
              <a:lnSpc>
                <a:spcPts val="3359"/>
              </a:lnSpc>
              <a:spcBef>
                <a:spcPct val="0"/>
              </a:spcBef>
            </a:pPr>
            <a:r>
              <a:rPr lang="en-US" sz="2400" spc="-24">
                <a:solidFill>
                  <a:srgbClr val="250542"/>
                </a:solidFill>
                <a:latin typeface="Vesper Libre Regular Bold"/>
              </a:rPr>
              <a:t>For a functional prototype we have developed WEB Site and App to incorporate other important features like trading, marketing and selling and buying to demonstrate the Financial Stock Marketing system. And finally we have compared the Accuracy of our model using Info Graphics data.</a:t>
            </a:r>
          </a:p>
        </p:txBody>
      </p:sp>
      <p:sp>
        <p:nvSpPr>
          <p:cNvPr name="TextBox 3" id="3"/>
          <p:cNvSpPr txBox="true"/>
          <p:nvPr/>
        </p:nvSpPr>
        <p:spPr>
          <a:xfrm rot="0">
            <a:off x="1028700" y="1171575"/>
            <a:ext cx="15773855" cy="1306381"/>
          </a:xfrm>
          <a:prstGeom prst="rect">
            <a:avLst/>
          </a:prstGeom>
        </p:spPr>
        <p:txBody>
          <a:bodyPr anchor="t" rtlCol="false" tIns="0" lIns="0" bIns="0" rIns="0">
            <a:spAutoFit/>
          </a:bodyPr>
          <a:lstStyle/>
          <a:p>
            <a:pPr marL="0" indent="0" lvl="0">
              <a:lnSpc>
                <a:spcPts val="10080"/>
              </a:lnSpc>
              <a:spcBef>
                <a:spcPct val="0"/>
              </a:spcBef>
            </a:pPr>
            <a:r>
              <a:rPr lang="en-US" sz="9600">
                <a:solidFill>
                  <a:srgbClr val="036201"/>
                </a:solidFill>
                <a:latin typeface="Vesper Libre Regular"/>
              </a:rPr>
              <a:t>Id</a:t>
            </a:r>
            <a:r>
              <a:rPr lang="en-US" sz="9600" u="none">
                <a:solidFill>
                  <a:srgbClr val="036201"/>
                </a:solidFill>
                <a:latin typeface="Vesper Libre Regular"/>
              </a:rPr>
              <a:t>ea / Approach details</a:t>
            </a:r>
          </a:p>
        </p:txBody>
      </p:sp>
      <p:pic>
        <p:nvPicPr>
          <p:cNvPr name="Picture 4" id="4"/>
          <p:cNvPicPr>
            <a:picLocks noChangeAspect="true"/>
          </p:cNvPicPr>
          <p:nvPr/>
        </p:nvPicPr>
        <p:blipFill>
          <a:blip r:embed="rId2"/>
          <a:srcRect l="0" t="0" r="0" b="0"/>
          <a:stretch>
            <a:fillRect/>
          </a:stretch>
        </p:blipFill>
        <p:spPr>
          <a:xfrm flipH="false" flipV="false" rot="0">
            <a:off x="14502421" y="6570463"/>
            <a:ext cx="7908084" cy="790808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7347114" y="1095375"/>
            <a:ext cx="9912186" cy="1374157"/>
          </a:xfrm>
          <a:prstGeom prst="rect">
            <a:avLst/>
          </a:prstGeom>
        </p:spPr>
        <p:txBody>
          <a:bodyPr anchor="t" rtlCol="false" tIns="0" lIns="0" bIns="0" rIns="0">
            <a:spAutoFit/>
          </a:bodyPr>
          <a:lstStyle/>
          <a:p>
            <a:pPr algn="r" marL="0" indent="0" lvl="0">
              <a:lnSpc>
                <a:spcPts val="10847"/>
              </a:lnSpc>
              <a:spcBef>
                <a:spcPct val="0"/>
              </a:spcBef>
            </a:pPr>
            <a:r>
              <a:rPr lang="en-US" sz="9599">
                <a:solidFill>
                  <a:srgbClr val="FFFFFF"/>
                </a:solidFill>
                <a:latin typeface="Vesper Libre Regular"/>
              </a:rPr>
              <a:t>Applica</a:t>
            </a:r>
            <a:r>
              <a:rPr lang="en-US" sz="9599" u="none">
                <a:solidFill>
                  <a:srgbClr val="FFFFFF"/>
                </a:solidFill>
                <a:latin typeface="Vesper Libre Regular"/>
              </a:rPr>
              <a:t>tion</a:t>
            </a:r>
          </a:p>
        </p:txBody>
      </p:sp>
      <p:sp>
        <p:nvSpPr>
          <p:cNvPr name="TextBox 3" id="3"/>
          <p:cNvSpPr txBox="true"/>
          <p:nvPr/>
        </p:nvSpPr>
        <p:spPr>
          <a:xfrm rot="0">
            <a:off x="1186051" y="3551681"/>
            <a:ext cx="8722146" cy="4063036"/>
          </a:xfrm>
          <a:prstGeom prst="rect">
            <a:avLst/>
          </a:prstGeom>
        </p:spPr>
        <p:txBody>
          <a:bodyPr anchor="t" rtlCol="false" tIns="0" lIns="0" bIns="0" rIns="0">
            <a:spAutoFit/>
          </a:bodyPr>
          <a:lstStyle/>
          <a:p>
            <a:pPr marL="0" indent="0" lvl="0">
              <a:lnSpc>
                <a:spcPts val="3573"/>
              </a:lnSpc>
              <a:spcBef>
                <a:spcPct val="0"/>
              </a:spcBef>
            </a:pPr>
            <a:r>
              <a:rPr lang="en-US" sz="3162">
                <a:solidFill>
                  <a:srgbClr val="FFFFFF"/>
                </a:solidFill>
                <a:latin typeface="Vesper Libre Regular"/>
              </a:rPr>
              <a:t>Our Application has its Own Website and App. We at Ode to Code prov</a:t>
            </a:r>
            <a:r>
              <a:rPr lang="en-US" sz="3162">
                <a:solidFill>
                  <a:srgbClr val="FFFFFF"/>
                </a:solidFill>
                <a:latin typeface="Vesper Libre Regular"/>
              </a:rPr>
              <a:t>i</a:t>
            </a:r>
            <a:r>
              <a:rPr lang="en-US" sz="3162" u="none">
                <a:solidFill>
                  <a:srgbClr val="FFFFFF"/>
                </a:solidFill>
                <a:latin typeface="Vesper Libre Regular"/>
              </a:rPr>
              <a:t>de t</a:t>
            </a:r>
            <a:r>
              <a:rPr lang="en-US" sz="3162">
                <a:solidFill>
                  <a:srgbClr val="FFFFFF"/>
                </a:solidFill>
                <a:latin typeface="Vesper Libre Regular"/>
              </a:rPr>
              <a:t>h</a:t>
            </a:r>
            <a:r>
              <a:rPr lang="en-US" sz="3162" u="none">
                <a:solidFill>
                  <a:srgbClr val="FFFFFF"/>
                </a:solidFill>
                <a:latin typeface="Vesper Libre Regular"/>
              </a:rPr>
              <a:t>e Predictions of Stock Prices of various companies </a:t>
            </a:r>
            <a:r>
              <a:rPr lang="en-US" sz="3162">
                <a:solidFill>
                  <a:srgbClr val="FFFFFF"/>
                </a:solidFill>
                <a:latin typeface="Vesper Libre Regular"/>
              </a:rPr>
              <a:t>li</a:t>
            </a:r>
            <a:r>
              <a:rPr lang="en-US" sz="3162" u="none">
                <a:solidFill>
                  <a:srgbClr val="FFFFFF"/>
                </a:solidFill>
                <a:latin typeface="Vesper Libre Regular"/>
              </a:rPr>
              <a:t>sted in NSE and Forei</a:t>
            </a:r>
            <a:r>
              <a:rPr lang="en-US" sz="3162">
                <a:solidFill>
                  <a:srgbClr val="FFFFFF"/>
                </a:solidFill>
                <a:latin typeface="Vesper Libre Regular"/>
              </a:rPr>
              <a:t>g</a:t>
            </a:r>
            <a:r>
              <a:rPr lang="en-US" sz="3162" u="none">
                <a:solidFill>
                  <a:srgbClr val="FFFFFF"/>
                </a:solidFill>
                <a:latin typeface="Vesper Libre Regular"/>
              </a:rPr>
              <a:t>n S</a:t>
            </a:r>
            <a:r>
              <a:rPr lang="en-US" sz="3162">
                <a:solidFill>
                  <a:srgbClr val="FFFFFF"/>
                </a:solidFill>
                <a:latin typeface="Vesper Libre Regular"/>
              </a:rPr>
              <a:t>t</a:t>
            </a:r>
            <a:r>
              <a:rPr lang="en-US" sz="3162" u="none">
                <a:solidFill>
                  <a:srgbClr val="FFFFFF"/>
                </a:solidFill>
                <a:latin typeface="Vesper Libre Regular"/>
              </a:rPr>
              <a:t>ock</a:t>
            </a:r>
            <a:r>
              <a:rPr lang="en-US" sz="3162">
                <a:solidFill>
                  <a:srgbClr val="FFFFFF"/>
                </a:solidFill>
                <a:latin typeface="Vesper Libre Regular"/>
              </a:rPr>
              <a:t> </a:t>
            </a:r>
            <a:r>
              <a:rPr lang="en-US" sz="3162" u="none">
                <a:solidFill>
                  <a:srgbClr val="FFFFFF"/>
                </a:solidFill>
                <a:latin typeface="Vesper Libre Regular"/>
              </a:rPr>
              <a:t>Exchange. It's still a difficult task to predict the exact values of the Stock Prices but we provide at par predictions to find the best accurate prices.Our App and Web has various features like: Market rates, company details, stock price, comparisions</a:t>
            </a:r>
          </a:p>
        </p:txBody>
      </p:sp>
      <p:pic>
        <p:nvPicPr>
          <p:cNvPr name="Picture 4" id="4"/>
          <p:cNvPicPr>
            <a:picLocks noChangeAspect="true"/>
          </p:cNvPicPr>
          <p:nvPr/>
        </p:nvPicPr>
        <p:blipFill>
          <a:blip r:embed="rId2"/>
          <a:srcRect l="0" t="0" r="0" b="0"/>
          <a:stretch>
            <a:fillRect/>
          </a:stretch>
        </p:blipFill>
        <p:spPr>
          <a:xfrm flipH="false" flipV="false" rot="0">
            <a:off x="14157746" y="6400800"/>
            <a:ext cx="7003209" cy="7003209"/>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77867" y="1444879"/>
            <a:ext cx="7397243" cy="7397243"/>
          </a:xfrm>
          <a:prstGeom prst="rect">
            <a:avLst/>
          </a:prstGeom>
        </p:spPr>
      </p:pic>
      <p:grpSp>
        <p:nvGrpSpPr>
          <p:cNvPr name="Group 3" id="3"/>
          <p:cNvGrpSpPr/>
          <p:nvPr/>
        </p:nvGrpSpPr>
        <p:grpSpPr>
          <a:xfrm rot="0">
            <a:off x="1028700" y="1028700"/>
            <a:ext cx="8350086" cy="2120842"/>
            <a:chOff x="0" y="0"/>
            <a:chExt cx="11133448" cy="2827789"/>
          </a:xfrm>
        </p:grpSpPr>
        <p:sp>
          <p:nvSpPr>
            <p:cNvPr name="TextBox 4" id="4"/>
            <p:cNvSpPr txBox="true"/>
            <p:nvPr/>
          </p:nvSpPr>
          <p:spPr>
            <a:xfrm rot="0">
              <a:off x="0" y="2419584"/>
              <a:ext cx="5566724" cy="408205"/>
            </a:xfrm>
            <a:prstGeom prst="rect">
              <a:avLst/>
            </a:prstGeom>
          </p:spPr>
          <p:txBody>
            <a:bodyPr anchor="t" rtlCol="false" tIns="0" lIns="0" bIns="0" rIns="0">
              <a:spAutoFit/>
            </a:bodyPr>
            <a:lstStyle/>
            <a:p>
              <a:pPr>
                <a:lnSpc>
                  <a:spcPts val="2520"/>
                </a:lnSpc>
                <a:spcBef>
                  <a:spcPct val="0"/>
                </a:spcBef>
              </a:pPr>
            </a:p>
          </p:txBody>
        </p:sp>
        <p:sp>
          <p:nvSpPr>
            <p:cNvPr name="TextBox 5" id="5"/>
            <p:cNvSpPr txBox="true"/>
            <p:nvPr/>
          </p:nvSpPr>
          <p:spPr>
            <a:xfrm rot="0">
              <a:off x="0" y="66675"/>
              <a:ext cx="11133448" cy="1854434"/>
            </a:xfrm>
            <a:prstGeom prst="rect">
              <a:avLst/>
            </a:prstGeom>
          </p:spPr>
          <p:txBody>
            <a:bodyPr anchor="t" rtlCol="false" tIns="0" lIns="0" bIns="0" rIns="0">
              <a:spAutoFit/>
            </a:bodyPr>
            <a:lstStyle/>
            <a:p>
              <a:pPr marL="0" indent="0" lvl="0">
                <a:lnSpc>
                  <a:spcPts val="10847"/>
                </a:lnSpc>
                <a:spcBef>
                  <a:spcPct val="0"/>
                </a:spcBef>
              </a:pPr>
              <a:r>
                <a:rPr lang="en-US" sz="9599">
                  <a:solidFill>
                    <a:srgbClr val="FFFFFF"/>
                  </a:solidFill>
                  <a:latin typeface="Vesper Libre Regular"/>
                </a:rPr>
                <a:t>Day 2 additions</a:t>
              </a:r>
            </a:p>
          </p:txBody>
        </p:sp>
      </p:grpSp>
      <p:sp>
        <p:nvSpPr>
          <p:cNvPr name="TextBox 6" id="6"/>
          <p:cNvSpPr txBox="true"/>
          <p:nvPr/>
        </p:nvSpPr>
        <p:spPr>
          <a:xfrm rot="0">
            <a:off x="1028700" y="2848705"/>
            <a:ext cx="8675405" cy="3951605"/>
          </a:xfrm>
          <a:prstGeom prst="rect">
            <a:avLst/>
          </a:prstGeom>
        </p:spPr>
        <p:txBody>
          <a:bodyPr anchor="t" rtlCol="false" tIns="0" lIns="0" bIns="0" rIns="0">
            <a:spAutoFit/>
          </a:bodyPr>
          <a:lstStyle/>
          <a:p>
            <a:pPr>
              <a:lnSpc>
                <a:spcPts val="4480"/>
              </a:lnSpc>
            </a:pPr>
            <a:r>
              <a:rPr lang="en-US" sz="3200">
                <a:solidFill>
                  <a:srgbClr val="FFFFFF"/>
                </a:solidFill>
                <a:latin typeface="Arimo"/>
              </a:rPr>
              <a:t>1. Use training in GPU(Colab) and save the model and import the model to find the Predictions.</a:t>
            </a:r>
          </a:p>
          <a:p>
            <a:pPr algn="l">
              <a:lnSpc>
                <a:spcPts val="4480"/>
              </a:lnSpc>
            </a:pPr>
            <a:r>
              <a:rPr lang="en-US" sz="3200">
                <a:solidFill>
                  <a:srgbClr val="FFFFFF"/>
                </a:solidFill>
                <a:latin typeface="Arimo"/>
              </a:rPr>
              <a:t>2. Use training data from past years to starting of September 2020 and using data from 1st September 2020 to 24th September 2020 as the validation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833264" y="6956924"/>
            <a:ext cx="6426036" cy="2729645"/>
          </a:xfrm>
          <a:prstGeom prst="rect">
            <a:avLst/>
          </a:prstGeom>
        </p:spPr>
        <p:txBody>
          <a:bodyPr anchor="t" rtlCol="false" tIns="0" lIns="0" bIns="0" rIns="0">
            <a:spAutoFit/>
          </a:bodyPr>
          <a:lstStyle/>
          <a:p>
            <a:pPr algn="r" marL="0" indent="0" lvl="0">
              <a:lnSpc>
                <a:spcPts val="10847"/>
              </a:lnSpc>
              <a:spcBef>
                <a:spcPct val="0"/>
              </a:spcBef>
            </a:pPr>
            <a:r>
              <a:rPr lang="en-US" sz="9599">
                <a:solidFill>
                  <a:srgbClr val="036201"/>
                </a:solidFill>
                <a:latin typeface="Vesper Libre Regular"/>
              </a:rPr>
              <a:t>D</a:t>
            </a:r>
            <a:r>
              <a:rPr lang="en-US" sz="9599" u="none">
                <a:solidFill>
                  <a:srgbClr val="036201"/>
                </a:solidFill>
                <a:latin typeface="Vesper Libre Regular"/>
              </a:rPr>
              <a:t>ay 3 additions</a:t>
            </a:r>
          </a:p>
        </p:txBody>
      </p:sp>
      <p:sp>
        <p:nvSpPr>
          <p:cNvPr name="TextBox 3" id="3"/>
          <p:cNvSpPr txBox="true"/>
          <p:nvPr/>
        </p:nvSpPr>
        <p:spPr>
          <a:xfrm rot="0">
            <a:off x="1028700" y="2431789"/>
            <a:ext cx="8359326" cy="2711711"/>
          </a:xfrm>
          <a:prstGeom prst="rect">
            <a:avLst/>
          </a:prstGeom>
        </p:spPr>
        <p:txBody>
          <a:bodyPr anchor="t" rtlCol="false" tIns="0" lIns="0" bIns="0" rIns="0">
            <a:spAutoFit/>
          </a:bodyPr>
          <a:lstStyle/>
          <a:p>
            <a:pPr marL="0" indent="0" lvl="0">
              <a:lnSpc>
                <a:spcPts val="3573"/>
              </a:lnSpc>
              <a:spcBef>
                <a:spcPct val="0"/>
              </a:spcBef>
            </a:pPr>
            <a:r>
              <a:rPr lang="en-US" sz="3162">
                <a:solidFill>
                  <a:srgbClr val="000000"/>
                </a:solidFill>
                <a:latin typeface="Vesper Libre Regular"/>
              </a:rPr>
              <a:t>Journey through this 36 hours was really amazing. we faced a lot of hurdles in integrating the front end and the backend but the mentors were amazing they helped us in solving our problem. the overall coordination of the HackSprint 2.0 is really amazing.</a:t>
            </a:r>
          </a:p>
        </p:txBody>
      </p:sp>
      <p:pic>
        <p:nvPicPr>
          <p:cNvPr name="Picture 4" id="4"/>
          <p:cNvPicPr>
            <a:picLocks noChangeAspect="true"/>
          </p:cNvPicPr>
          <p:nvPr/>
        </p:nvPicPr>
        <p:blipFill>
          <a:blip r:embed="rId2"/>
          <a:srcRect l="0" t="0" r="0" b="0"/>
          <a:stretch>
            <a:fillRect/>
          </a:stretch>
        </p:blipFill>
        <p:spPr>
          <a:xfrm flipH="false" flipV="false" rot="0">
            <a:off x="14272046" y="-3501604"/>
            <a:ext cx="7003209" cy="700320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DAEI3BcG324</dc:identifier>
  <dcterms:modified xsi:type="dcterms:W3CDTF">2011-08-01T06:04:30Z</dcterms:modified>
  <cp:revision>1</cp:revision>
  <dc:title>Stock market Analyser</dc:title>
</cp:coreProperties>
</file>