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Arimo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yriad Pro Cond" panose="020B050603040302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</p:embeddedFont>
    <p:embeddedFont>
      <p:font typeface="Vesper Libre Regular" panose="020B0604020202020204" charset="0"/>
      <p:regular r:id="rId19"/>
    </p:embeddedFont>
    <p:embeddedFont>
      <p:font typeface="Vesper Libre Regular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211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45716" y="840041"/>
            <a:ext cx="8625968" cy="86259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87282" y="3915277"/>
            <a:ext cx="11066552" cy="2586976"/>
            <a:chOff x="-1" y="114300"/>
            <a:chExt cx="14755402" cy="3449300"/>
          </a:xfrm>
        </p:grpSpPr>
        <p:sp>
          <p:nvSpPr>
            <p:cNvPr id="4" name="TextBox 4"/>
            <p:cNvSpPr txBox="1"/>
            <p:nvPr/>
          </p:nvSpPr>
          <p:spPr>
            <a:xfrm>
              <a:off x="0" y="114300"/>
              <a:ext cx="14755401" cy="2913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8000">
                  <a:solidFill>
                    <a:srgbClr val="D9D9D9"/>
                  </a:solidFill>
                  <a:latin typeface="Vesper Libre Regular"/>
                </a:rPr>
                <a:t>Stock market</a:t>
              </a:r>
            </a:p>
            <a:p>
              <a:pPr marL="0" lvl="0" indent="0">
                <a:lnSpc>
                  <a:spcPts val="8400"/>
                </a:lnSpc>
              </a:pPr>
              <a:r>
                <a:rPr lang="en-US" sz="8000">
                  <a:solidFill>
                    <a:srgbClr val="D9D9D9"/>
                  </a:solidFill>
                  <a:latin typeface="Vesper Libre Regular"/>
                </a:rPr>
                <a:t>Analyser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" y="3040380"/>
              <a:ext cx="13269489" cy="5232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2940"/>
                </a:lnSpc>
                <a:spcBef>
                  <a:spcPct val="0"/>
                </a:spcBef>
              </a:pPr>
              <a:r>
                <a:rPr lang="en-US" sz="3200" b="1" spc="-21" dirty="0">
                  <a:solidFill>
                    <a:srgbClr val="FFFFFF"/>
                  </a:solidFill>
                  <a:latin typeface="Arial Black" panose="020B0A04020102020204" pitchFamily="34" charset="0"/>
                </a:rPr>
                <a:t>ODE To CODE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47385" y="794645"/>
            <a:ext cx="11211915" cy="1596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2192"/>
              </a:lnSpc>
              <a:spcBef>
                <a:spcPct val="0"/>
              </a:spcBef>
            </a:pPr>
            <a:r>
              <a:rPr lang="en-US" sz="11612">
                <a:solidFill>
                  <a:srgbClr val="FFFFFF"/>
                </a:solidFill>
                <a:latin typeface="Vesper Libre Regular"/>
              </a:rPr>
              <a:t>Project Details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925342" y="7112093"/>
            <a:ext cx="7908084" cy="790808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801172" y="2999029"/>
            <a:ext cx="13758955" cy="418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5460"/>
              </a:lnSpc>
              <a:buFont typeface="Wingdings" panose="05000000000000000000" pitchFamily="2" charset="2"/>
              <a:buChar char="§"/>
            </a:pPr>
            <a:r>
              <a:rPr lang="en-US" sz="3900" dirty="0">
                <a:solidFill>
                  <a:srgbClr val="FFFFFF"/>
                </a:solidFill>
                <a:latin typeface="Open Sans"/>
              </a:rPr>
              <a:t>Problem Statement : </a:t>
            </a:r>
            <a:r>
              <a:rPr lang="en-US" sz="3900" dirty="0">
                <a:solidFill>
                  <a:schemeClr val="bg1"/>
                </a:solidFill>
                <a:latin typeface="Myriad Pro Cond" panose="020B0506030403020204" pitchFamily="34" charset="0"/>
              </a:rPr>
              <a:t>Stock Market Price Prediction for the next 10 days using machine learning</a:t>
            </a:r>
          </a:p>
          <a:p>
            <a:pPr marL="571500" indent="-571500">
              <a:lnSpc>
                <a:spcPts val="5460"/>
              </a:lnSpc>
              <a:buFont typeface="Wingdings" panose="05000000000000000000" pitchFamily="2" charset="2"/>
              <a:buChar char="§"/>
            </a:pPr>
            <a:r>
              <a:rPr lang="en-US" sz="3900" dirty="0">
                <a:solidFill>
                  <a:srgbClr val="FFFFFF"/>
                </a:solidFill>
                <a:latin typeface="Arimo"/>
              </a:rPr>
              <a:t>Problem</a:t>
            </a:r>
            <a:r>
              <a:rPr lang="en-US" sz="3900" dirty="0">
                <a:solidFill>
                  <a:srgbClr val="FFFFFF"/>
                </a:solidFill>
                <a:latin typeface="Open Sans"/>
              </a:rPr>
              <a:t> Statement Number: PS05</a:t>
            </a:r>
          </a:p>
          <a:p>
            <a:pPr marL="571500" indent="-571500">
              <a:lnSpc>
                <a:spcPts val="5460"/>
              </a:lnSpc>
              <a:buFont typeface="Wingdings" panose="05000000000000000000" pitchFamily="2" charset="2"/>
              <a:buChar char="§"/>
            </a:pPr>
            <a:r>
              <a:rPr lang="en-US" sz="3900" dirty="0">
                <a:solidFill>
                  <a:srgbClr val="FFFFFF"/>
                </a:solidFill>
                <a:latin typeface="Open Sans"/>
              </a:rPr>
              <a:t>Team Name : ODE to CODE</a:t>
            </a:r>
          </a:p>
          <a:p>
            <a:pPr marL="571500" indent="-571500">
              <a:lnSpc>
                <a:spcPts val="5460"/>
              </a:lnSpc>
              <a:buFont typeface="Wingdings" panose="05000000000000000000" pitchFamily="2" charset="2"/>
              <a:buChar char="§"/>
            </a:pPr>
            <a:r>
              <a:rPr lang="en-US" sz="3900" dirty="0">
                <a:solidFill>
                  <a:srgbClr val="FFFFFF"/>
                </a:solidFill>
                <a:latin typeface="Open Sans"/>
              </a:rPr>
              <a:t>Team Leader Name : Mudit Kumar Jain</a:t>
            </a:r>
          </a:p>
          <a:p>
            <a:pPr marL="571500" indent="-571500">
              <a:lnSpc>
                <a:spcPts val="5460"/>
              </a:lnSpc>
              <a:buFont typeface="Wingdings" panose="05000000000000000000" pitchFamily="2" charset="2"/>
              <a:buChar char="§"/>
            </a:pPr>
            <a:r>
              <a:rPr lang="en-US" sz="3900" dirty="0">
                <a:solidFill>
                  <a:srgbClr val="FFFFFF"/>
                </a:solidFill>
                <a:latin typeface="Open Sans"/>
              </a:rPr>
              <a:t>College Name: SRM Institute of Science and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4100" y="2106481"/>
            <a:ext cx="12001500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4" dirty="0">
                <a:solidFill>
                  <a:srgbClr val="250542"/>
                </a:solidFill>
                <a:latin typeface="Vesper Libre Regular Bold"/>
              </a:rPr>
              <a:t>Our Idea is to Predict the stock prices of any company listed in NSE or Foreign Stock Exchange through analysis of last 5 years of Data. 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4" dirty="0">
                <a:solidFill>
                  <a:srgbClr val="250542"/>
                </a:solidFill>
                <a:latin typeface="Vesper Libre Regular Bold"/>
              </a:rPr>
              <a:t>And Using STACK LSTM (Deep Learning) to extract the Predictions of next 10 consecutive days. 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4" dirty="0">
                <a:solidFill>
                  <a:srgbClr val="250542"/>
                </a:solidFill>
                <a:latin typeface="Vesper Libre Regular Bold"/>
              </a:rPr>
              <a:t>For a functional prototype we have developed Webpage and App prototype to incorporate other important features like trading, marketing and selling and buying to demonstrate the Financial Stock Marketing system. 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4" dirty="0">
                <a:solidFill>
                  <a:srgbClr val="250542"/>
                </a:solidFill>
                <a:latin typeface="Vesper Libre Regular Bold"/>
              </a:rPr>
              <a:t>And finally we have compared the Accuracy of our model using Info Graphics data.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4" dirty="0">
                <a:solidFill>
                  <a:srgbClr val="250542"/>
                </a:solidFill>
                <a:latin typeface="Vesper Libre Regular Bold"/>
              </a:rPr>
              <a:t>We feel this integration of our model in predicting future stock prices as a future scope of development.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00100"/>
            <a:ext cx="15773855" cy="1306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9600" dirty="0">
                <a:solidFill>
                  <a:srgbClr val="036201"/>
                </a:solidFill>
                <a:latin typeface="Vesper Libre Regular"/>
              </a:rPr>
              <a:t>Id</a:t>
            </a:r>
            <a:r>
              <a:rPr lang="en-US" sz="9600" u="none" dirty="0">
                <a:solidFill>
                  <a:srgbClr val="036201"/>
                </a:solidFill>
                <a:latin typeface="Vesper Libre Regular"/>
              </a:rPr>
              <a:t>ea / Approach details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02421" y="6570463"/>
            <a:ext cx="7908084" cy="79080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47114" y="1095375"/>
            <a:ext cx="9912186" cy="1374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847"/>
              </a:lnSpc>
              <a:spcBef>
                <a:spcPct val="0"/>
              </a:spcBef>
            </a:pPr>
            <a:r>
              <a:rPr lang="en-US" sz="9599">
                <a:solidFill>
                  <a:srgbClr val="FFFFFF"/>
                </a:solidFill>
                <a:latin typeface="Vesper Libre Regular"/>
              </a:rPr>
              <a:t>Applica</a:t>
            </a:r>
            <a:r>
              <a:rPr lang="en-US" sz="9599" u="none">
                <a:solidFill>
                  <a:srgbClr val="FFFFFF"/>
                </a:solidFill>
                <a:latin typeface="Vesper Libre Regular"/>
              </a:rPr>
              <a:t>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9200" y="2646379"/>
            <a:ext cx="10624949" cy="6569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162" dirty="0">
                <a:solidFill>
                  <a:srgbClr val="FFFFFF"/>
                </a:solidFill>
                <a:latin typeface="Vesper Libre Regular"/>
              </a:rPr>
              <a:t>Our Application has its Own Webpage and App. 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162" dirty="0">
                <a:solidFill>
                  <a:srgbClr val="FFFFFF"/>
                </a:solidFill>
                <a:latin typeface="Vesper Libre Regular"/>
              </a:rPr>
              <a:t>We at Ode to Code provi</a:t>
            </a: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de t</a:t>
            </a:r>
            <a:r>
              <a:rPr lang="en-US" sz="3162" dirty="0">
                <a:solidFill>
                  <a:srgbClr val="FFFFFF"/>
                </a:solidFill>
                <a:latin typeface="Vesper Libre Regular"/>
              </a:rPr>
              <a:t>h</a:t>
            </a: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e Predictions of Stock Prices of various companies </a:t>
            </a:r>
            <a:r>
              <a:rPr lang="en-US" sz="3162" dirty="0">
                <a:solidFill>
                  <a:srgbClr val="FFFFFF"/>
                </a:solidFill>
                <a:latin typeface="Vesper Libre Regular"/>
              </a:rPr>
              <a:t>li</a:t>
            </a: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sted in NSE and Forei</a:t>
            </a:r>
            <a:r>
              <a:rPr lang="en-US" sz="3162" dirty="0">
                <a:solidFill>
                  <a:srgbClr val="FFFFFF"/>
                </a:solidFill>
                <a:latin typeface="Vesper Libre Regular"/>
              </a:rPr>
              <a:t>g</a:t>
            </a: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n S</a:t>
            </a:r>
            <a:r>
              <a:rPr lang="en-US" sz="3162" dirty="0">
                <a:solidFill>
                  <a:srgbClr val="FFFFFF"/>
                </a:solidFill>
                <a:latin typeface="Vesper Libre Regular"/>
              </a:rPr>
              <a:t>t</a:t>
            </a: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ock</a:t>
            </a:r>
            <a:r>
              <a:rPr lang="en-US" sz="3162" dirty="0">
                <a:solidFill>
                  <a:srgbClr val="FFFFFF"/>
                </a:solidFill>
                <a:latin typeface="Vesper Libre Regular"/>
              </a:rPr>
              <a:t> </a:t>
            </a: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Exchange. 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It's still a difficult task to predict the exact values of the Stock Prices but we provide at par predictions to find the best accurate prices.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Our App and Web has various features like: Market rates, company details, stock price, comparisons.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57746" y="6400800"/>
            <a:ext cx="7003209" cy="70032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77867" y="1444879"/>
            <a:ext cx="7397243" cy="739724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749466"/>
            <a:ext cx="8350086" cy="2400077"/>
            <a:chOff x="0" y="-372312"/>
            <a:chExt cx="11133448" cy="3200101"/>
          </a:xfrm>
        </p:grpSpPr>
        <p:sp>
          <p:nvSpPr>
            <p:cNvPr id="4" name="TextBox 4"/>
            <p:cNvSpPr txBox="1"/>
            <p:nvPr/>
          </p:nvSpPr>
          <p:spPr>
            <a:xfrm>
              <a:off x="0" y="2419584"/>
              <a:ext cx="5566724" cy="4082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72312"/>
              <a:ext cx="11133448" cy="1854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847"/>
                </a:lnSpc>
                <a:spcBef>
                  <a:spcPct val="0"/>
                </a:spcBef>
              </a:pPr>
              <a:r>
                <a:rPr lang="en-US" sz="9599" dirty="0">
                  <a:solidFill>
                    <a:srgbClr val="FFFFFF"/>
                  </a:solidFill>
                  <a:latin typeface="Vesper Libre Regular"/>
                </a:rPr>
                <a:t>Day 2 additions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124367"/>
            <a:ext cx="8675405" cy="729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Use training in GPU(</a:t>
            </a:r>
            <a:r>
              <a:rPr lang="en-US" sz="3200" dirty="0" err="1">
                <a:solidFill>
                  <a:srgbClr val="FFFFFF"/>
                </a:solidFill>
                <a:latin typeface="Arimo"/>
              </a:rPr>
              <a:t>Colab</a:t>
            </a:r>
            <a:r>
              <a:rPr lang="en-US" sz="3200" dirty="0">
                <a:solidFill>
                  <a:srgbClr val="FFFFFF"/>
                </a:solidFill>
                <a:latin typeface="Arimo"/>
              </a:rPr>
              <a:t>) and save the model and import the model to find the Predictions.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Use training data from past years to starting of September 2020 and using data from 1st September 2020 to 24th September 2020 as the validation data.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Arimo"/>
              </a:rPr>
              <a:t>Saving multiple trained models so as to get better results and formation of support code to implement trained model on new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33264" y="6956924"/>
            <a:ext cx="6426036" cy="272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847"/>
              </a:lnSpc>
              <a:spcBef>
                <a:spcPct val="0"/>
              </a:spcBef>
            </a:pPr>
            <a:r>
              <a:rPr lang="en-US" sz="9599">
                <a:solidFill>
                  <a:srgbClr val="036201"/>
                </a:solidFill>
                <a:latin typeface="Vesper Libre Regular"/>
              </a:rPr>
              <a:t>D</a:t>
            </a:r>
            <a:r>
              <a:rPr lang="en-US" sz="9599" u="none">
                <a:solidFill>
                  <a:srgbClr val="036201"/>
                </a:solidFill>
                <a:latin typeface="Vesper Libre Regular"/>
              </a:rPr>
              <a:t>ay 3 additions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31789"/>
            <a:ext cx="9804564" cy="8029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162" dirty="0">
                <a:solidFill>
                  <a:srgbClr val="000000"/>
                </a:solidFill>
                <a:latin typeface="Vesper Libre Regular"/>
              </a:rPr>
              <a:t>Inclusion of infographics to measure the Precision of our model. 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162" dirty="0">
                <a:solidFill>
                  <a:srgbClr val="000000"/>
                </a:solidFill>
                <a:latin typeface="Vesper Libre Regular"/>
              </a:rPr>
              <a:t>Connecting the final Model with frontend using flask.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162" dirty="0">
                <a:solidFill>
                  <a:srgbClr val="000000"/>
                </a:solidFill>
                <a:latin typeface="Vesper Libre Regular"/>
              </a:rPr>
              <a:t>Addition of live running stock prices on the news tab of our webpage.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162" dirty="0">
                <a:solidFill>
                  <a:srgbClr val="000000"/>
                </a:solidFill>
                <a:latin typeface="Vesper Libre Regular"/>
              </a:rPr>
              <a:t>All the 36 </a:t>
            </a:r>
            <a:r>
              <a:rPr lang="en-US" sz="3162" dirty="0" err="1">
                <a:solidFill>
                  <a:srgbClr val="000000"/>
                </a:solidFill>
                <a:latin typeface="Vesper Libre Regular"/>
              </a:rPr>
              <a:t>hrs</a:t>
            </a:r>
            <a:r>
              <a:rPr lang="en-US" sz="3162" dirty="0">
                <a:solidFill>
                  <a:srgbClr val="000000"/>
                </a:solidFill>
                <a:latin typeface="Vesper Libre Regular"/>
              </a:rPr>
              <a:t> of hackathon was a great journey of learning and knowledge sharing.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162" dirty="0">
                <a:solidFill>
                  <a:srgbClr val="000000"/>
                </a:solidFill>
                <a:latin typeface="Vesper Libre Regular"/>
              </a:rPr>
              <a:t>Challenges were faced in the sectors of connection and model implementation which was accomplished through mentor’s advice.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162" dirty="0">
              <a:solidFill>
                <a:srgbClr val="000000"/>
              </a:solidFill>
              <a:latin typeface="Vesper Libre Regula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72046" y="-3501604"/>
            <a:ext cx="7003209" cy="70032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388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Myriad Pro Cond</vt:lpstr>
      <vt:lpstr>Wingdings</vt:lpstr>
      <vt:lpstr>Arial</vt:lpstr>
      <vt:lpstr>Vesper Libre Regular Bold</vt:lpstr>
      <vt:lpstr>Vesper Libre Regular</vt:lpstr>
      <vt:lpstr>Calibri</vt:lpstr>
      <vt:lpstr>Arial Black</vt:lpstr>
      <vt:lpstr>Arimo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Analyser</dc:title>
  <cp:lastModifiedBy>Mudit Kumar Jain</cp:lastModifiedBy>
  <cp:revision>5</cp:revision>
  <dcterms:created xsi:type="dcterms:W3CDTF">2006-08-16T00:00:00Z</dcterms:created>
  <dcterms:modified xsi:type="dcterms:W3CDTF">2020-09-26T07:29:29Z</dcterms:modified>
  <dc:identifier>DAEI3BcG324</dc:identifier>
</cp:coreProperties>
</file>