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22" Type="http://schemas.openxmlformats.org/officeDocument/2006/relationships/slide" Target="slides/slide17.xml"/><Relationship Id="rId44" Type="http://schemas.openxmlformats.org/officeDocument/2006/relationships/font" Target="fonts/Lato-boldItalic.fntdata"/><Relationship Id="rId21" Type="http://schemas.openxmlformats.org/officeDocument/2006/relationships/slide" Target="slides/slide16.xml"/><Relationship Id="rId43" Type="http://schemas.openxmlformats.org/officeDocument/2006/relationships/font" Target="fonts/Lat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511cb0a50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511cb0a50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11cb0a500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11cb0a500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11cb0a500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511cb0a500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11cb0a500_0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511cb0a500_0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11cb0a50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511cb0a50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11cb0a500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11cb0a500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11cb0a500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11cb0a500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511cb0a50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511cb0a50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511cb0a50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511cb0a50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511cb0a500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511cb0a500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11cb0a50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11cb0a50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11cb0a500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11cb0a500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511cb0a500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511cb0a500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511cb0a500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511cb0a500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11cb0a500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11cb0a500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11cb0a500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11cb0a500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11cb0a500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11cb0a500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11cb0a500_0_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11cb0a500_0_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11cb0a500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11cb0a500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11cb0a500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511cb0a500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511cb0a500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511cb0a500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11cb0a500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11cb0a500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511cb0a500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511cb0a500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11cb0a500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3511cb0a500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511cb0a500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511cb0a500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11cb0a500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11cb0a500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11cb0a500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11cb0a500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11cb0a500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11cb0a500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11cb0a500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511cb0a500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511cb0a500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511cb0a500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094150" y="1725750"/>
            <a:ext cx="5420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Times New Roman"/>
                <a:ea typeface="Times New Roman"/>
                <a:cs typeface="Times New Roman"/>
                <a:sym typeface="Times New Roman"/>
              </a:rPr>
              <a:t>Distributed Web Crawler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74125" y="3704775"/>
            <a:ext cx="8520600" cy="11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Mudit Gupta(2024201058)</a:t>
            </a:r>
            <a:b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Anubhav Mishra(2024201001)</a:t>
            </a:r>
            <a:b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Shubham Dewangan(2024202005)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Low-Level Design Snippets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Crawler: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Frontier (In-memory/Redis), Fetcher (requests), Parser (links, URLs), Storage (MD5 files, JSONL).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Indexer: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PySpark RDD pipeline (map, flatMap, reduceByKey, groupByKey).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Search: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FastAPI endpoints, TF-IDF calculation, snippet extraction/highlighting.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Utilities: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Text cleaning, tokenization, configuration management.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Performance Metrics Overview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Key Metrics Measured: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Indexing Performance (Spark build time)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MongoDB Latency (CRUD operations)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Crawl Throughput (pages/sec)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Search API Latency (avg, p50, p95, max)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AutoNum type="arabicPeriod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System Resource Utilization (CPU, I/O, Network)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Metric 1: Indexing Performance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Result: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~19 seconds wall-clock time.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Analysis: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Dominated by Spark startup &amp; I/O, not CPU work (~3s).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Recommendations: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Persist RDDs, reuse Spark contexts, coalesce partitions, pre-warm cluster.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Metric 2: MongoDB Latency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Upsert (~84ms), Read (~1ms), Drop (~33ms).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Analysis: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Reads fast (cache), writes slower (network/journaling).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Recommendations: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Use `bulk_write()`, tune write concern, ensure indexes, shard for scale.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Metric 3: Crawl Throughput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Result: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~1.96 pages/sec (for 20 URLs test).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Analysis: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Network-bound; CPU idle (95%), I/O wait low.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Recommendations: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Increase concurrency (threads/async), reduce sleep delays, scale horizontally.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Metric 4: Search API Latency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Results: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Median ~3.5ms, p95 ~1.7s, Max ~2.5s.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Analysis: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Fast median (in-memory lookup), slow tail (cold start I/O, snippet extraction, rendering).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Recommendations: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Preload index, cache snippets, enable Jinja2 bytecode cache, increase Uvicorn workers, offload rendering.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Metric 5: System Resource Utilization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Observations (during crawl):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CPU mostly idle (95-98%), I/O wait &lt;1%, Network ~200-300KB/s.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Analysis: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System under-utilized, confirms network bottleneck.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Recommendations: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Increase network concurrency, distribute instances, continue monitoring (htop, iotop, etc.).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Performance - Overall Conclusions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Crawling: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Network-bound (~2 pages/sec); needs more concurrency/nodes.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Indexing: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~19s; optimize Spark I/O/overhead.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Storage (MongoDB):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Reads fast (&lt;1ms), writes slow (~84ms); use bulk writes.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Search: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Excellent median (&lt;5ms), slow tail (1.7-2.5s); preload/cache aggressively.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Resources: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CPU/Disk under-utilized; focus on network/concurrency/distribution.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Scalability &amp; Cost: Storage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8" name="Google Shape;238;p3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Assumption: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100 KB/page text size.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1M Pages: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~100 GB raw text.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MongoDB (w/ overhead):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~200 GB.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Example Cloud Cost (AWS EBS gp3):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~$16/month.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Times New Roman"/>
                <a:ea typeface="Times New Roman"/>
                <a:cs typeface="Times New Roman"/>
                <a:sym typeface="Times New Roman"/>
              </a:rPr>
              <a:t>Scalability &amp; Cost: Crawling Compute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Throughput: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7,200 pages/hr per instance.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Time for 1M pages (1 instance):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~139 hours.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Time for 1M pages (10 instances):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~14 hours.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Example Spot Cost (10 x m5.large):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~$13 total for the crawl.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520">
                <a:latin typeface="Times New Roman"/>
                <a:ea typeface="Times New Roman"/>
                <a:cs typeface="Times New Roman"/>
                <a:sym typeface="Times New Roman"/>
              </a:rPr>
              <a:t>Introduction &amp; Motivation</a:t>
            </a:r>
            <a:endParaRPr sz="35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Goal:</a:t>
            </a: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 Build a large-scale search system handling millions of pages.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Requirements:</a:t>
            </a: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 Efficiency, Extensibility, Fault-Tolerance, Observability.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-GB" sz="2100">
                <a:latin typeface="Times New Roman"/>
                <a:ea typeface="Times New Roman"/>
                <a:cs typeface="Times New Roman"/>
                <a:sym typeface="Times New Roman"/>
              </a:rPr>
              <a:t>Our Approach:</a:t>
            </a:r>
            <a:r>
              <a:rPr lang="en-GB" sz="2100">
                <a:latin typeface="Times New Roman"/>
                <a:ea typeface="Times New Roman"/>
                <a:cs typeface="Times New Roman"/>
                <a:sym typeface="Times New Roman"/>
              </a:rPr>
              <a:t> A 3-stage pipeline (Crawler, Indexer, Search Engine) to process, store, index, and serve web content at scale.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Scalability &amp; Cost: Indexing Compute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3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Extrapolated Time (1M pages):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~6.3 minutes.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Example Cluster Cost (m5.xlarge):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~$0.02 per full index run.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Scalability &amp; Cost: Search Serving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Assumption: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200 QPS sustained.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Monthly Requests: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~518 Million.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Example FaaS Cost (~$0.10/M invocations):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~$52/month.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Scalability &amp; Cost: Network Egress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Crawl Bandwidth: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~17 GB/day per node.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Example AWS Egress Cost (~$0.01/GB):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~$5/month per node.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Scalability &amp; Cost: Total Estimate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p3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Example Scenario: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10 crawler nodes + 1 indexer + 1 search cluster.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Estimated Total Cloud Cost: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~$300 - $500 / month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Feasible for a small team budget.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Front-End Architecture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4" name="Google Shape;274;p3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Request Flow: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Browser GET → Uvicorn → FastAPI → `SearchEngine.search()` → Jinja2 → HTML Response.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Template Rationale (Jinja2):</a:t>
            </a:r>
            <a:endParaRPr b="1"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No JS needed for basic UX.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Easy term highlighting (`&lt;mark&gt;`).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Bytecode cache for speed.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Static Assets: 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Served via FastAPI/CDN.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Progressive Enhancement: 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Base HTML + optional JS widgets (e.g., autocomplete).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Assumptions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Provided seed URLs.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Centralized MongoDB (no replicas assumed).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Stable network environment &amp; DNS.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Sufficient CPU/RAM resources.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Consistent data formats (HTML, JSONL).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No complex security/authentication needed for seed domains.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Failures &amp; Challenges Encountered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6" name="Google Shape;286;p3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Network failures (timeouts, DNS errors).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Data skew (link-dense domains).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Resource exhaustion (Spark memory).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Cold-start latency in search.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Index staleness (content updates).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Concurrency races (rare Redis issues).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Cache invalidation complexity.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Future Work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2" name="Google Shape;292;p3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Pagination / Infinite Scroll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Incremental / Real-Time Indexing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Autocomplete / Spell Correction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Learning-to-Rank Models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Domain-Aware Politeness (robots.txt, crawl-delay)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Distributed Caching (Redis/CDN)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Analytics &amp; Monitoring Dashboard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Multilingual Support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Mobile-First UI / PWA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A/B Testing Framework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Individual Contributions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8" name="Google Shape;298;p4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Anubhav Mishra- Crawler, Scheduling &amp; BM25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Distributed Frontier.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Fetcher robustness.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Parser enhancements (filtering, link extraction).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Recrawl logic + scheduler integration.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Implement BM25 core in searcher.py.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IDF &amp; term‐frequency computations.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Performance metric tests for throughput(crawler).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Individual Contributions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304" name="Google Shape;304;p4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Shubham Dewangan- Storage, Deduplication &amp; Indexing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MongoDB schema &amp; storage.py.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URL deduplication (deduplication_urls.py) with domain/shard filtering.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Spark indexing (spark_indexer.py): tuning partitions, memory, shard persistence.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Performance metric tests for MongoDB.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Architectural Overview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Pipeline: 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Crawler → Storage → Spark Indexer → Search Engine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Isolated stages with clear inputs/outputs.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Key Patterns Used</a:t>
            </a: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Microkernel/Plugin: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Core engine orchestrates modules (fetcher, parser, etc.).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Master-Worker: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Redis (Master) coordinates Workers (fetch/parse/store).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○"/>
            </a:pPr>
            <a:r>
              <a:rPr b="1" lang="en-GB" sz="1800">
                <a:latin typeface="Times New Roman"/>
                <a:ea typeface="Times New Roman"/>
                <a:cs typeface="Times New Roman"/>
                <a:sym typeface="Times New Roman"/>
              </a:rPr>
              <a:t>Shared-Nothing (Spark):</a:t>
            </a:r>
            <a:r>
              <a:rPr lang="en-GB" sz="1800">
                <a:latin typeface="Times New Roman"/>
                <a:ea typeface="Times New Roman"/>
                <a:cs typeface="Times New Roman"/>
                <a:sym typeface="Times New Roman"/>
              </a:rPr>
              <a:t> Independent executors for fault isolation.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Individual Contributions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Mudit Gupta- Search API, UI &amp; Searcher Logic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Finish searcher.py code part &amp; glue code.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Query parsing, stopword removal, tokenization hooks.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Caching layer, snippet generation, ranking adjustments.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FastAPI endpoints in api.py &amp; query_coordinator.py.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HTML/CSS/JS UI (search/templates/search.html):</a:t>
            </a:r>
            <a:b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Responsive layout.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Fault‐tolerance in distributed queries.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API performance metrics test.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Q&amp;A / Thank You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4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Open floor for questions.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Thank you.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Architectural Decisions (ADRs)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307850"/>
            <a:ext cx="70389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ADR 1: Redis for Frontier: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Lightweight, atomic operations for queue/set management.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ADR 2: PySpark for Indexing: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Scalable MapReduce, built-in partitioning/shuffle.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ADR 3: JSON Index on Disk: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Human-readable, no external DB dependency for MVP.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ADR 4: FastAPI + Uvicorn: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Asynchronous web framework, easy templating.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b="1" lang="en-GB" sz="1900">
                <a:latin typeface="Times New Roman"/>
                <a:ea typeface="Times New Roman"/>
                <a:cs typeface="Times New Roman"/>
                <a:sym typeface="Times New Roman"/>
              </a:rPr>
              <a:t>ADR 5: MD5-Hashed Filenames:</a:t>
            </a:r>
            <a:r>
              <a:rPr lang="en-GB" sz="1900">
                <a:latin typeface="Times New Roman"/>
                <a:ea typeface="Times New Roman"/>
                <a:cs typeface="Times New Roman"/>
                <a:sym typeface="Times New Roman"/>
              </a:rPr>
              <a:t> Deterministic, filesystem-safe identifiers.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High-Level System Design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142850" y="1526975"/>
            <a:ext cx="7348200" cy="31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highlight>
                  <a:srgbClr val="1E1F2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Flow:</a:t>
            </a:r>
            <a:r>
              <a:rPr lang="en-GB" sz="1400">
                <a:highlight>
                  <a:srgbClr val="1E1F2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Seed URLs → Frontier (Redis) → Worker Pool (Fetch/Parse/Store) → Storage (MongoDB/Files) → Spark Job (Indexing) → Inverted Index (JSON) → FastAPI (Search) → User Response.</a:t>
            </a:r>
            <a:endParaRPr sz="1400">
              <a:highlight>
                <a:srgbClr val="1E1F2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2840" y="1410002"/>
            <a:ext cx="7348225" cy="244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Crawler Layer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307850"/>
            <a:ext cx="7038900" cy="3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Responsibility: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Discover and fetch web pages.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Components: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Seed URLs: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Initial starting points.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Frontier (Redis):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Distributed queue &amp; visited set (deduplication, balancing).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Worker Pool (Concurrent Threads/Processes):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■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Fetcher: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Retrieves HTML (retries, back-off).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■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Parser (BeautifulSoup):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Extracts text, title, links; normalizes URLs.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■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Storage: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Persists HTML (hashed files) &amp; metadata (MongoDB).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Scalability: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Horizontally scalable (add more `main_distributed.py` instances).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Indexer Layer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9"/>
          <p:cNvSpPr txBox="1"/>
          <p:nvPr>
            <p:ph idx="1" type="body"/>
          </p:nvPr>
        </p:nvSpPr>
        <p:spPr>
          <a:xfrm>
            <a:off x="1297500" y="1307850"/>
            <a:ext cx="7038900" cy="34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5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5"/>
              <a:buFont typeface="Times New Roman"/>
              <a:buChar char="●"/>
            </a:pPr>
            <a:r>
              <a:rPr b="1" lang="en-GB" sz="1904">
                <a:latin typeface="Times New Roman"/>
                <a:ea typeface="Times New Roman"/>
                <a:cs typeface="Times New Roman"/>
                <a:sym typeface="Times New Roman"/>
              </a:rPr>
              <a:t>Responsibility:</a:t>
            </a:r>
            <a:r>
              <a:rPr lang="en-GB" sz="1904">
                <a:latin typeface="Times New Roman"/>
                <a:ea typeface="Times New Roman"/>
                <a:cs typeface="Times New Roman"/>
                <a:sym typeface="Times New Roman"/>
              </a:rPr>
              <a:t> Transform raw data into a searchable inverted index.</a:t>
            </a:r>
            <a:endParaRPr sz="190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5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5"/>
              <a:buFont typeface="Times New Roman"/>
              <a:buChar char="●"/>
            </a:pPr>
            <a:r>
              <a:rPr b="1" lang="en-GB" sz="1904">
                <a:latin typeface="Times New Roman"/>
                <a:ea typeface="Times New Roman"/>
                <a:cs typeface="Times New Roman"/>
                <a:sym typeface="Times New Roman"/>
              </a:rPr>
              <a:t>Input:</a:t>
            </a:r>
            <a:r>
              <a:rPr lang="en-GB" sz="1904">
                <a:latin typeface="Times New Roman"/>
                <a:ea typeface="Times New Roman"/>
                <a:cs typeface="Times New Roman"/>
                <a:sym typeface="Times New Roman"/>
              </a:rPr>
              <a:t> Metadata from MongoDB (exported to `metadata.jsonl`).</a:t>
            </a:r>
            <a:endParaRPr sz="190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5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5"/>
              <a:buFont typeface="Times New Roman"/>
              <a:buChar char="●"/>
            </a:pPr>
            <a:r>
              <a:rPr b="1" lang="en-GB" sz="1904">
                <a:latin typeface="Times New Roman"/>
                <a:ea typeface="Times New Roman"/>
                <a:cs typeface="Times New Roman"/>
                <a:sym typeface="Times New Roman"/>
              </a:rPr>
              <a:t>Spark Job (PySpark):</a:t>
            </a:r>
            <a:endParaRPr sz="190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56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5"/>
              <a:buFont typeface="Times New Roman"/>
              <a:buChar char="○"/>
            </a:pPr>
            <a:r>
              <a:rPr lang="en-GB" sz="1904">
                <a:latin typeface="Times New Roman"/>
                <a:ea typeface="Times New Roman"/>
                <a:cs typeface="Times New Roman"/>
                <a:sym typeface="Times New Roman"/>
              </a:rPr>
              <a:t>Reads `metadata.jsonl` into RDD.</a:t>
            </a:r>
            <a:endParaRPr sz="190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56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5"/>
              <a:buFont typeface="Times New Roman"/>
              <a:buChar char="○"/>
            </a:pPr>
            <a:r>
              <a:rPr lang="en-GB" sz="1904">
                <a:latin typeface="Times New Roman"/>
                <a:ea typeface="Times New Roman"/>
                <a:cs typeface="Times New Roman"/>
                <a:sym typeface="Times New Roman"/>
              </a:rPr>
              <a:t>Processes: `map(json.loads)` → extract text → tokenize → `(term, doc)` → `reduceByKey(count)`.</a:t>
            </a:r>
            <a:endParaRPr sz="190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567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5"/>
              <a:buFont typeface="Times New Roman"/>
              <a:buChar char="○"/>
            </a:pPr>
            <a:r>
              <a:rPr lang="en-GB" sz="1904">
                <a:latin typeface="Times New Roman"/>
                <a:ea typeface="Times New Roman"/>
                <a:cs typeface="Times New Roman"/>
                <a:sym typeface="Times New Roman"/>
              </a:rPr>
              <a:t>Custom partitioning creates sharded index files.</a:t>
            </a:r>
            <a:endParaRPr sz="190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5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5"/>
              <a:buFont typeface="Times New Roman"/>
              <a:buChar char="●"/>
            </a:pPr>
            <a:r>
              <a:rPr b="1" lang="en-GB" sz="1904">
                <a:latin typeface="Times New Roman"/>
                <a:ea typeface="Times New Roman"/>
                <a:cs typeface="Times New Roman"/>
                <a:sym typeface="Times New Roman"/>
              </a:rPr>
              <a:t>Output:</a:t>
            </a:r>
            <a:r>
              <a:rPr lang="en-GB" sz="1904">
                <a:latin typeface="Times New Roman"/>
                <a:ea typeface="Times New Roman"/>
                <a:cs typeface="Times New Roman"/>
                <a:sym typeface="Times New Roman"/>
              </a:rPr>
              <a:t> Sharded inverted indices</a:t>
            </a:r>
            <a:r>
              <a:rPr lang="en-GB" sz="1904">
                <a:latin typeface="Times New Roman"/>
                <a:ea typeface="Times New Roman"/>
                <a:cs typeface="Times New Roman"/>
                <a:sym typeface="Times New Roman"/>
              </a:rPr>
              <a:t> (`shard_*.json`) </a:t>
            </a:r>
            <a:r>
              <a:rPr lang="en-GB" sz="1904">
                <a:latin typeface="Times New Roman"/>
                <a:ea typeface="Times New Roman"/>
                <a:cs typeface="Times New Roman"/>
                <a:sym typeface="Times New Roman"/>
              </a:rPr>
              <a:t>mapping terms to posting lists (`docID`, `tf`).</a:t>
            </a:r>
            <a:endParaRPr sz="1904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56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905"/>
              <a:buFont typeface="Times New Roman"/>
              <a:buChar char="●"/>
            </a:pPr>
            <a:r>
              <a:rPr b="1" lang="en-GB" sz="1904">
                <a:latin typeface="Times New Roman"/>
                <a:ea typeface="Times New Roman"/>
                <a:cs typeface="Times New Roman"/>
                <a:sym typeface="Times New Roman"/>
              </a:rPr>
              <a:t>Scalability:</a:t>
            </a:r>
            <a:r>
              <a:rPr lang="en-GB" sz="1904">
                <a:latin typeface="Times New Roman"/>
                <a:ea typeface="Times New Roman"/>
                <a:cs typeface="Times New Roman"/>
                <a:sym typeface="Times New Roman"/>
              </a:rPr>
              <a:t> Shared-nothing Spark executors enable parallelism across a cluster.</a:t>
            </a:r>
            <a:endParaRPr sz="1904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Times New Roman"/>
                <a:ea typeface="Times New Roman"/>
                <a:cs typeface="Times New Roman"/>
                <a:sym typeface="Times New Roman"/>
              </a:rPr>
              <a:t>Search Layer</a:t>
            </a:r>
            <a:endParaRPr sz="3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1297500" y="1307850"/>
            <a:ext cx="7038900" cy="33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Responsibility: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Serve real-time queries via HTTP API.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Components: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FastAPI + Uvicorn: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Hosts API endpoints (JSON/HTML).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In-Memory Index: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Preloads all index shards on startup for O(1) term lookup.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Query Processing: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Tokenize query (optional synonym expansion).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Retrieve posting lists from memory.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Merge &amp; Rank documents (TF-IDF/BM25).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Extract &amp; Highlight snippets from stored HTML.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Render results (Jinja2 templates or JSON).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b="1" lang="en-GB" sz="1600">
                <a:latin typeface="Times New Roman"/>
                <a:ea typeface="Times New Roman"/>
                <a:cs typeface="Times New Roman"/>
                <a:sym typeface="Times New Roman"/>
              </a:rPr>
              <a:t>Scalability:</a:t>
            </a:r>
            <a:r>
              <a:rPr lang="en-GB" sz="1600">
                <a:latin typeface="Times New Roman"/>
                <a:ea typeface="Times New Roman"/>
                <a:cs typeface="Times New Roman"/>
                <a:sym typeface="Times New Roman"/>
              </a:rPr>
              <a:t> Stateless service; scale horizontally behind a load balancer.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400">
                <a:latin typeface="Times New Roman"/>
                <a:ea typeface="Times New Roman"/>
                <a:cs typeface="Times New Roman"/>
                <a:sym typeface="Times New Roman"/>
              </a:rPr>
              <a:t>Asynchronous &amp; Decoupled Workflow</a:t>
            </a:r>
            <a:endParaRPr sz="3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Fully Asynchronous: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Crawler writes without blocking Indexer/Search.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Independent Stages: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Each layer can be scaled, upgraded, or replaced independently.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○"/>
            </a:pP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Example: Hourly index updates via Spark while Search reloads without downtime.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Times New Roman"/>
              <a:buChar char="●"/>
            </a:pPr>
            <a:r>
              <a:rPr b="1" lang="en-GB" sz="2000">
                <a:latin typeface="Times New Roman"/>
                <a:ea typeface="Times New Roman"/>
                <a:cs typeface="Times New Roman"/>
                <a:sym typeface="Times New Roman"/>
              </a:rPr>
              <a:t>Benefits:</a:t>
            </a:r>
            <a:r>
              <a:rPr lang="en-GB" sz="2000">
                <a:latin typeface="Times New Roman"/>
                <a:ea typeface="Times New Roman"/>
                <a:cs typeface="Times New Roman"/>
                <a:sym typeface="Times New Roman"/>
              </a:rPr>
              <a:t> High availability, fault isolation, clear separation of concerns.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