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71" r:id="rId2"/>
    <p:sldId id="481" r:id="rId3"/>
    <p:sldId id="482" r:id="rId4"/>
    <p:sldId id="484" r:id="rId5"/>
    <p:sldId id="485" r:id="rId6"/>
    <p:sldId id="517" r:id="rId7"/>
    <p:sldId id="500" r:id="rId8"/>
    <p:sldId id="476" r:id="rId9"/>
    <p:sldId id="505" r:id="rId10"/>
    <p:sldId id="477" r:id="rId11"/>
    <p:sldId id="478" r:id="rId12"/>
    <p:sldId id="479" r:id="rId13"/>
    <p:sldId id="501" r:id="rId14"/>
    <p:sldId id="502" r:id="rId15"/>
    <p:sldId id="475" r:id="rId16"/>
    <p:sldId id="449" r:id="rId17"/>
    <p:sldId id="452" r:id="rId18"/>
    <p:sldId id="470" r:id="rId19"/>
    <p:sldId id="471" r:id="rId20"/>
    <p:sldId id="472" r:id="rId21"/>
    <p:sldId id="498" r:id="rId22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FF0000"/>
    <a:srgbClr val="9DFFFF"/>
    <a:srgbClr val="005200"/>
    <a:srgbClr val="00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9" autoAdjust="0"/>
    <p:restoredTop sz="92481" autoAdjust="0"/>
  </p:normalViewPr>
  <p:slideViewPr>
    <p:cSldViewPr>
      <p:cViewPr varScale="1">
        <p:scale>
          <a:sx n="102" d="100"/>
          <a:sy n="102" d="100"/>
        </p:scale>
        <p:origin x="61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defTabSz="965200">
              <a:defRPr sz="1200" b="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9" rIns="96635" bIns="48319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b="0">
                <a:latin typeface="Arial" panose="020B0604020202020204" pitchFamily="34" charset="0"/>
              </a:defRPr>
            </a:lvl1pPr>
          </a:lstStyle>
          <a:p>
            <a:fld id="{CE989A72-460D-4FA3-8AAA-D38A218890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8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858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6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2D66A9-7911-4460-8DC2-DC3A710F304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934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2D66A9-7911-4460-8DC2-DC3A710F30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53516A-3F89-4575-8C4F-39E45620F8A9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6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53516A-3F89-4575-8C4F-39E45620F8A9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6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3DF422-D6D8-4E49-AADC-EE4782D6E584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25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4341D03-4E71-464B-B264-5941ECC7AD12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4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37F5A8-FAB9-415D-B1C4-E8ED42AAEEC7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6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F894AF0-1B51-4EBB-82DE-F1E3F0137882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661" tIns="48331" rIns="96661" bIns="48331"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4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77000"/>
            <a:ext cx="6538340" cy="381000"/>
          </a:xfrm>
          <a:solidFill>
            <a:srgbClr val="C00000"/>
          </a:solidFill>
          <a:ln>
            <a:noFill/>
          </a:ln>
        </p:spPr>
        <p:txBody>
          <a:bodyPr/>
          <a:lstStyle>
            <a:lvl1pPr algn="r">
              <a:defRPr sz="1905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INDIAN INSTITUTE OF TECHNOLOGY KHARAGPUR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1" y="4846320"/>
            <a:ext cx="1291167" cy="20116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598" y="838200"/>
            <a:ext cx="10011403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4572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07213" y="1989967"/>
            <a:ext cx="8284202" cy="685800"/>
          </a:xfrm>
        </p:spPr>
        <p:txBody>
          <a:bodyPr>
            <a:normAutofit/>
          </a:bodyPr>
          <a:lstStyle>
            <a:lvl1pPr marL="0" indent="0" algn="l">
              <a:buNone/>
              <a:defRPr sz="2667" b="1" cap="all" spc="98" baseline="0"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 marL="373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6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92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66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39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12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85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defTabSz="979734">
              <a:spcAft>
                <a:spcPts val="643"/>
              </a:spcAft>
            </a:pPr>
            <a:r>
              <a:rPr lang="en-US" sz="2571" i="1" cap="none" spc="129" dirty="0">
                <a:solidFill>
                  <a:srgbClr val="D1282E"/>
                </a:solidFill>
              </a:rPr>
              <a:t>CS60002: Distributed Systems</a:t>
            </a:r>
            <a:endParaRPr lang="en-IN" sz="2571" i="1" cap="none" spc="129" dirty="0">
              <a:solidFill>
                <a:srgbClr val="D1282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11445551" y="6292692"/>
            <a:ext cx="580571" cy="368617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E1BD0BE4-C165-4A97-9685-8F391A2EAA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1" descr="ii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4" y="5773802"/>
            <a:ext cx="1054102" cy="99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-1" y="0"/>
            <a:ext cx="1291167" cy="533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4" name="TextBox 13"/>
          <p:cNvSpPr txBox="1"/>
          <p:nvPr/>
        </p:nvSpPr>
        <p:spPr>
          <a:xfrm>
            <a:off x="3991429" y="2888238"/>
            <a:ext cx="4695049" cy="1447503"/>
          </a:xfrm>
          <a:prstGeom prst="rect">
            <a:avLst/>
          </a:prstGeom>
          <a:noFill/>
        </p:spPr>
        <p:txBody>
          <a:bodyPr wrap="none" lIns="97971" tIns="48986" rIns="97971" bIns="48986" rtlCol="0">
            <a:spAutoFit/>
          </a:bodyPr>
          <a:lstStyle/>
          <a:p>
            <a:r>
              <a:rPr lang="en-US" sz="2191" b="1" dirty="0" err="1">
                <a:latin typeface="Arial Narrow" panose="020B0606020202030204" pitchFamily="34" charset="0"/>
              </a:rPr>
              <a:t>Pallab</a:t>
            </a:r>
            <a:r>
              <a:rPr lang="en-US" sz="2191" b="1" dirty="0">
                <a:latin typeface="Arial Narrow" panose="020B0606020202030204" pitchFamily="34" charset="0"/>
              </a:rPr>
              <a:t> </a:t>
            </a:r>
            <a:r>
              <a:rPr lang="en-US" sz="2191" b="1" dirty="0" err="1">
                <a:latin typeface="Arial Narrow" panose="020B0606020202030204" pitchFamily="34" charset="0"/>
              </a:rPr>
              <a:t>Dasgupta</a:t>
            </a:r>
            <a:endParaRPr lang="en-US" sz="2191" b="1" dirty="0">
              <a:latin typeface="Arial Narrow" panose="020B0606020202030204" pitchFamily="34" charset="0"/>
            </a:endParaRPr>
          </a:p>
          <a:p>
            <a:r>
              <a:rPr lang="en-US" sz="2191" b="1" dirty="0">
                <a:latin typeface="Arial Narrow" panose="020B0606020202030204" pitchFamily="34" charset="0"/>
              </a:rPr>
              <a:t>Professor, 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Dept. of Computer Sc. &amp; </a:t>
            </a:r>
            <a:r>
              <a:rPr lang="en-US" sz="2191" b="1" dirty="0" err="1">
                <a:latin typeface="Arial Narrow" panose="020B0606020202030204" pitchFamily="34" charset="0"/>
              </a:rPr>
              <a:t>Engg</a:t>
            </a:r>
            <a:r>
              <a:rPr lang="en-US" sz="2191" b="1" dirty="0">
                <a:latin typeface="Arial Narrow" panose="020B0606020202030204" pitchFamily="34" charset="0"/>
              </a:rPr>
              <a:t>.,</a:t>
            </a:r>
          </a:p>
          <a:p>
            <a:r>
              <a:rPr lang="en-US" sz="2191" b="1" dirty="0">
                <a:latin typeface="Arial Narrow" panose="020B0606020202030204" pitchFamily="34" charset="0"/>
              </a:rPr>
              <a:t>Indian Institute of Technology </a:t>
            </a:r>
            <a:r>
              <a:rPr lang="en-US" sz="2191" b="1" dirty="0" err="1">
                <a:latin typeface="Arial Narrow" panose="020B0606020202030204" pitchFamily="34" charset="0"/>
              </a:rPr>
              <a:t>Kharagpur</a:t>
            </a:r>
            <a:endParaRPr lang="en-US" sz="2191" b="1" dirty="0">
              <a:latin typeface="Arial Narrow" panose="020B0606020202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20145" y="2888238"/>
            <a:ext cx="171284" cy="1447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971" tIns="48986" rIns="97971" bIns="48986" spcCol="0" rtlCol="0" anchor="ctr"/>
          <a:lstStyle/>
          <a:p>
            <a:pPr algn="ctr"/>
            <a:endParaRPr lang="en-IN" sz="1524"/>
          </a:p>
        </p:txBody>
      </p:sp>
    </p:spTree>
    <p:extLst>
      <p:ext uri="{BB962C8B-B14F-4D97-AF65-F5344CB8AC3E}">
        <p14:creationId xmlns:p14="http://schemas.microsoft.com/office/powerpoint/2010/main" val="2038554937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1580C-DCF1-4347-B2C4-8703E6637C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4747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3"/>
            <a:ext cx="27432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C4CA7-B82A-41E7-A1B7-1FEE33BBB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9376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4200" y="6477000"/>
            <a:ext cx="7416800" cy="29972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IN" dirty="0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5C27D570-BF8C-42DF-B5C0-15D4E0E9C6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6589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3632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7184" b="0" cap="all" spc="-65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28601"/>
            <a:ext cx="10363200" cy="1066800"/>
          </a:xfrm>
        </p:spPr>
        <p:txBody>
          <a:bodyPr anchor="b"/>
          <a:lstStyle>
            <a:lvl1pPr marL="0" indent="0">
              <a:buNone/>
              <a:defRPr sz="1670" b="0" cap="all" spc="98" baseline="0">
                <a:solidFill>
                  <a:schemeClr val="tx2"/>
                </a:solidFill>
                <a:latin typeface="+mj-lt"/>
              </a:defRPr>
            </a:lvl1pPr>
            <a:lvl2pPr marL="373242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2pPr>
            <a:lvl3pPr marL="746484" indent="0">
              <a:buNone/>
              <a:defRPr sz="1307">
                <a:solidFill>
                  <a:schemeClr val="tx1">
                    <a:tint val="75000"/>
                  </a:schemeClr>
                </a:solidFill>
              </a:defRPr>
            </a:lvl3pPr>
            <a:lvl4pPr marL="111972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4pPr>
            <a:lvl5pPr marL="1492968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5pPr>
            <a:lvl6pPr marL="1866210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6pPr>
            <a:lvl7pPr marL="2239451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7pPr>
            <a:lvl8pPr marL="2612693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8pPr>
            <a:lvl9pPr marL="2985935" indent="0">
              <a:buNone/>
              <a:defRPr sz="11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A75D91-7579-4A08-A661-0AF286919D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31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424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6881" y="1574802"/>
            <a:ext cx="4389120" cy="4525963"/>
          </a:xfrm>
        </p:spPr>
        <p:txBody>
          <a:bodyPr/>
          <a:lstStyle>
            <a:lvl1pPr>
              <a:defRPr sz="2322"/>
            </a:lvl1pPr>
            <a:lvl2pPr>
              <a:defRPr sz="1959"/>
            </a:lvl2pPr>
            <a:lvl3pPr>
              <a:defRPr sz="1670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331B-CD87-4D23-A5C4-A82E581DE2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132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0176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sz="1451" b="0" cap="all" spc="82" baseline="0">
                <a:solidFill>
                  <a:schemeClr val="tx1"/>
                </a:solidFill>
                <a:latin typeface="+mj-lt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0176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90944" y="1572768"/>
            <a:ext cx="438912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451" b="0" kern="1200" cap="all" spc="82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73242" indent="0">
              <a:buNone/>
              <a:defRPr sz="1670" b="1"/>
            </a:lvl2pPr>
            <a:lvl3pPr marL="746484" indent="0">
              <a:buNone/>
              <a:defRPr sz="1451" b="1"/>
            </a:lvl3pPr>
            <a:lvl4pPr marL="1119725" indent="0">
              <a:buNone/>
              <a:defRPr sz="1307" b="1"/>
            </a:lvl4pPr>
            <a:lvl5pPr marL="1492968" indent="0">
              <a:buNone/>
              <a:defRPr sz="1307" b="1"/>
            </a:lvl5pPr>
            <a:lvl6pPr marL="1866210" indent="0">
              <a:buNone/>
              <a:defRPr sz="1307" b="1"/>
            </a:lvl6pPr>
            <a:lvl7pPr marL="2239451" indent="0">
              <a:buNone/>
              <a:defRPr sz="1307" b="1"/>
            </a:lvl7pPr>
            <a:lvl8pPr marL="2612693" indent="0">
              <a:buNone/>
              <a:defRPr sz="1307" b="1"/>
            </a:lvl8pPr>
            <a:lvl9pPr marL="2985935" indent="0">
              <a:buNone/>
              <a:defRPr sz="1307" b="1"/>
            </a:lvl9pPr>
          </a:lstStyle>
          <a:p>
            <a:pPr marL="0" lvl="0" indent="0" algn="l" defTabSz="746484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90944" y="2259366"/>
            <a:ext cx="4389120" cy="3840480"/>
          </a:xfrm>
        </p:spPr>
        <p:txBody>
          <a:bodyPr/>
          <a:lstStyle>
            <a:lvl1pPr>
              <a:defRPr sz="1959"/>
            </a:lvl1pPr>
            <a:lvl2pPr>
              <a:defRPr sz="1670"/>
            </a:lvl2pPr>
            <a:lvl3pPr>
              <a:defRPr sz="1451"/>
            </a:lvl3pPr>
            <a:lvl4pPr>
              <a:defRPr sz="1307"/>
            </a:lvl4pPr>
            <a:lvl5pPr>
              <a:defRPr sz="1307"/>
            </a:lvl5pPr>
            <a:lvl6pPr>
              <a:defRPr sz="1307"/>
            </a:lvl6pPr>
            <a:lvl7pPr>
              <a:defRPr sz="1307"/>
            </a:lvl7pPr>
            <a:lvl8pPr>
              <a:defRPr sz="1307"/>
            </a:lvl8pPr>
            <a:lvl9pPr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98B6-3E4A-4DA5-A23E-37C3923C2B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640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2C54-702C-4AB2-B359-EBD12BC9A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56504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42925-BEEA-443D-9483-F3ABF42681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2955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600200"/>
            <a:ext cx="6815668" cy="4480560"/>
          </a:xfrm>
        </p:spPr>
        <p:txBody>
          <a:bodyPr/>
          <a:lstStyle>
            <a:lvl1pPr>
              <a:defRPr sz="2612"/>
            </a:lvl1pPr>
            <a:lvl2pPr>
              <a:defRPr sz="2322"/>
            </a:lvl2pPr>
            <a:lvl3pPr>
              <a:defRPr sz="1959"/>
            </a:lvl3pPr>
            <a:lvl4pPr>
              <a:defRPr sz="1670"/>
            </a:lvl4pPr>
            <a:lvl5pPr>
              <a:defRPr sz="1670"/>
            </a:lvl5pPr>
            <a:lvl6pPr>
              <a:defRPr sz="1670"/>
            </a:lvl6pPr>
            <a:lvl7pPr>
              <a:defRPr sz="1670"/>
            </a:lvl7pPr>
            <a:lvl8pPr>
              <a:defRPr sz="1670"/>
            </a:lvl8pPr>
            <a:lvl9pPr>
              <a:defRPr sz="1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0"/>
            <a:ext cx="4011085" cy="4480560"/>
          </a:xfrm>
        </p:spPr>
        <p:txBody>
          <a:bodyPr>
            <a:normAutofit/>
          </a:bodyPr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901-6E74-48F2-8CD5-5860A4F8E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72146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001499" y="4846320"/>
            <a:ext cx="190502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2001170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2612"/>
            </a:lvl1pPr>
            <a:lvl2pPr marL="373242" indent="0">
              <a:buNone/>
              <a:defRPr sz="2322"/>
            </a:lvl2pPr>
            <a:lvl3pPr marL="746484" indent="0">
              <a:buNone/>
              <a:defRPr sz="1959"/>
            </a:lvl3pPr>
            <a:lvl4pPr marL="1119725" indent="0">
              <a:buNone/>
              <a:defRPr sz="1670"/>
            </a:lvl4pPr>
            <a:lvl5pPr marL="1492968" indent="0">
              <a:buNone/>
              <a:defRPr sz="1670"/>
            </a:lvl5pPr>
            <a:lvl6pPr marL="1866210" indent="0">
              <a:buNone/>
              <a:defRPr sz="1670"/>
            </a:lvl6pPr>
            <a:lvl7pPr marL="2239451" indent="0">
              <a:buNone/>
              <a:defRPr sz="1670"/>
            </a:lvl7pPr>
            <a:lvl8pPr marL="2612693" indent="0">
              <a:buNone/>
              <a:defRPr sz="1670"/>
            </a:lvl8pPr>
            <a:lvl9pPr marL="2985935" indent="0">
              <a:buNone/>
              <a:defRPr sz="167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5715000"/>
            <a:ext cx="10871201" cy="457200"/>
          </a:xfrm>
        </p:spPr>
        <p:txBody>
          <a:bodyPr/>
          <a:lstStyle>
            <a:lvl1pPr marL="0" indent="0">
              <a:buNone/>
              <a:defRPr sz="1307"/>
            </a:lvl1pPr>
            <a:lvl2pPr marL="373242" indent="0">
              <a:buNone/>
              <a:defRPr sz="1016"/>
            </a:lvl2pPr>
            <a:lvl3pPr marL="746484" indent="0">
              <a:buNone/>
              <a:defRPr sz="798"/>
            </a:lvl3pPr>
            <a:lvl4pPr marL="1119725" indent="0">
              <a:buNone/>
              <a:defRPr sz="726"/>
            </a:lvl4pPr>
            <a:lvl5pPr marL="1492968" indent="0">
              <a:buNone/>
              <a:defRPr sz="726"/>
            </a:lvl5pPr>
            <a:lvl6pPr marL="1866210" indent="0">
              <a:buNone/>
              <a:defRPr sz="726"/>
            </a:lvl6pPr>
            <a:lvl7pPr marL="2239451" indent="0">
              <a:buNone/>
              <a:defRPr sz="726"/>
            </a:lvl7pPr>
            <a:lvl8pPr marL="2612693" indent="0">
              <a:buNone/>
              <a:defRPr sz="726"/>
            </a:lvl8pPr>
            <a:lvl9pPr marL="2985935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INDIAN INSTITUTE OF TECHNOLOGY KHARAGPUR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7269A0-92A2-4CA9-AA5C-C99229AD8C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4953000"/>
            <a:ext cx="10871201" cy="762000"/>
          </a:xfrm>
        </p:spPr>
        <p:txBody>
          <a:bodyPr anchor="t">
            <a:normAutofit/>
          </a:bodyPr>
          <a:lstStyle>
            <a:lvl1pPr>
              <a:defRPr sz="26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001499" y="0"/>
            <a:ext cx="190502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566290933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152718"/>
            <a:ext cx="11379200" cy="609282"/>
          </a:xfrm>
          <a:prstGeom prst="rect">
            <a:avLst/>
          </a:prstGeom>
        </p:spPr>
        <p:txBody>
          <a:bodyPr vert="horz" lIns="102870" tIns="51435" rIns="102870" bIns="51435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066801"/>
            <a:ext cx="11176000" cy="5059363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2400" y="6438904"/>
            <a:ext cx="1625600" cy="342900"/>
          </a:xfrm>
          <a:prstGeom prst="rect">
            <a:avLst/>
          </a:prstGeom>
        </p:spPr>
        <p:txBody>
          <a:bodyPr vert="horz" lIns="102870" tIns="51435" rIns="102870" bIns="0" rtlCol="0" anchor="b"/>
          <a:lstStyle>
            <a:lvl1pPr algn="l">
              <a:defRPr sz="1016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477001"/>
            <a:ext cx="7416800" cy="299720"/>
          </a:xfrm>
          <a:prstGeom prst="rect">
            <a:avLst/>
          </a:prstGeom>
        </p:spPr>
        <p:txBody>
          <a:bodyPr vert="horz" lIns="102870" tIns="51435" rIns="102870" bIns="51435" rtlCol="0" anchor="t"/>
          <a:lstStyle>
            <a:lvl1pPr algn="l">
              <a:defRPr sz="1161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INDIAN INSTITUTE OF TECHNOLOGY KHARAGPUR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11381740" y="6276342"/>
            <a:ext cx="706120" cy="304801"/>
          </a:xfrm>
          <a:prstGeom prst="rect">
            <a:avLst/>
          </a:prstGeom>
        </p:spPr>
        <p:txBody>
          <a:bodyPr vert="horz" lIns="102870" tIns="51435" rIns="102870" bIns="51435" rtlCol="0" anchor="ctr"/>
          <a:lstStyle>
            <a:lvl1pPr algn="l">
              <a:defRPr sz="1670" b="1">
                <a:solidFill>
                  <a:schemeClr val="tx2"/>
                </a:solidFill>
              </a:defRPr>
            </a:lvl1pPr>
          </a:lstStyle>
          <a:p>
            <a:fld id="{58AE49E0-B03E-4530-B80B-0CE99A83F9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01499" y="0"/>
            <a:ext cx="190502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8" name="Rectangle 7"/>
          <p:cNvSpPr/>
          <p:nvPr/>
        </p:nvSpPr>
        <p:spPr>
          <a:xfrm>
            <a:off x="12001499" y="1066800"/>
            <a:ext cx="190502" cy="579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9" name="Rectangle 8"/>
          <p:cNvSpPr/>
          <p:nvPr/>
        </p:nvSpPr>
        <p:spPr>
          <a:xfrm>
            <a:off x="1" y="12700"/>
            <a:ext cx="40640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  <p:sp>
        <p:nvSpPr>
          <p:cNvPr id="10" name="Rectangle 9"/>
          <p:cNvSpPr/>
          <p:nvPr/>
        </p:nvSpPr>
        <p:spPr>
          <a:xfrm>
            <a:off x="1" y="1066800"/>
            <a:ext cx="406401" cy="5803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645" tIns="37322" rIns="74645" bIns="37322" rtlCol="0" anchor="ctr"/>
          <a:lstStyle/>
          <a:p>
            <a:pPr algn="ctr"/>
            <a:endParaRPr lang="en-US" sz="1451"/>
          </a:p>
        </p:txBody>
      </p:sp>
    </p:spTree>
    <p:extLst>
      <p:ext uri="{BB962C8B-B14F-4D97-AF65-F5344CB8AC3E}">
        <p14:creationId xmlns:p14="http://schemas.microsoft.com/office/powerpoint/2010/main" val="1175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dissolve/>
  </p:transition>
  <p:hf hdr="0" dt="0"/>
  <p:txStyles>
    <p:titleStyle>
      <a:lvl1pPr algn="l" defTabSz="746484" rtl="0" eaLnBrk="1" latinLnBrk="0" hangingPunct="1">
        <a:spcBef>
          <a:spcPct val="0"/>
        </a:spcBef>
        <a:buNone/>
        <a:defRPr sz="2975" b="1" kern="1200" cap="none" spc="-50" baseline="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0" indent="0" algn="l" defTabSz="746484" rtl="0" eaLnBrk="1" latinLnBrk="0" hangingPunct="1">
        <a:spcBef>
          <a:spcPct val="20000"/>
        </a:spcBef>
        <a:spcAft>
          <a:spcPts val="490"/>
        </a:spcAft>
        <a:buFont typeface="Arial" pitchFamily="34" charset="0"/>
        <a:buNone/>
        <a:defRPr sz="1670" b="1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373242" indent="-149296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002060"/>
          </a:solidFill>
          <a:latin typeface="Arial Narrow" panose="020B0606020202030204" pitchFamily="34" charset="0"/>
          <a:ea typeface="+mn-ea"/>
          <a:cs typeface="+mn-cs"/>
        </a:defRPr>
      </a:lvl2pPr>
      <a:lvl3pPr marL="93310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C00000"/>
          </a:solidFill>
          <a:latin typeface="Arial Narrow" panose="020B0606020202030204" pitchFamily="34" charset="0"/>
          <a:ea typeface="+mn-ea"/>
          <a:cs typeface="+mn-cs"/>
        </a:defRPr>
      </a:lvl3pPr>
      <a:lvl4pPr marL="1306347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>
          <a:solidFill>
            <a:srgbClr val="7030A0"/>
          </a:solidFill>
          <a:latin typeface="Arial Narrow" panose="020B0606020202030204" pitchFamily="34" charset="0"/>
          <a:ea typeface="+mn-ea"/>
          <a:cs typeface="+mn-cs"/>
        </a:defRPr>
      </a:lvl4pPr>
      <a:lvl5pPr marL="1679589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70" b="1" kern="1200" baseline="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052831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6pPr>
      <a:lvl7pPr marL="2426072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7pPr>
      <a:lvl8pPr marL="2799314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8pPr>
      <a:lvl9pPr marL="3172556" indent="-186621" algn="l" defTabSz="746484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1pPr>
      <a:lvl2pPr marL="373242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2pPr>
      <a:lvl3pPr marL="746484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3pPr>
      <a:lvl4pPr marL="111972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4pPr>
      <a:lvl5pPr marL="1492968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5pPr>
      <a:lvl6pPr marL="1866210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6pPr>
      <a:lvl7pPr marL="2239451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7pPr>
      <a:lvl8pPr marL="2612693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8pPr>
      <a:lvl9pPr marL="2985935" algn="l" defTabSz="746484" rtl="0" eaLnBrk="1" latinLnBrk="0" hangingPunct="1">
        <a:defRPr sz="14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500" dirty="0"/>
              <a:t>Agreement Protocols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0BE4-C165-4A97-9685-8F391A2EAA1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495335" y="1863090"/>
            <a:ext cx="8086010" cy="880110"/>
          </a:xfrm>
          <a:prstGeom prst="rect">
            <a:avLst/>
          </a:prstGeom>
        </p:spPr>
        <p:txBody>
          <a:bodyPr vert="horz" lIns="102870" tIns="51435" rIns="102870" bIns="51435" rtlCol="0">
            <a:normAutofit/>
          </a:bodyPr>
          <a:lstStyle>
            <a:lvl1pPr marL="0" indent="0" algn="l" defTabSz="746484" rtl="0" eaLnBrk="1" latinLnBrk="0" hangingPunct="1">
              <a:spcBef>
                <a:spcPct val="20000"/>
              </a:spcBef>
              <a:spcAft>
                <a:spcPts val="490"/>
              </a:spcAft>
              <a:buFont typeface="Arial" pitchFamily="34" charset="0"/>
              <a:buNone/>
              <a:defRPr sz="2667" b="1" kern="1200" cap="all" spc="98" baseline="0">
                <a:solidFill>
                  <a:schemeClr val="tx2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373242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70" b="1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746484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70" b="1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119725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70" b="1" kern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492968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70" b="1" kern="1200" baseline="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1866210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39451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612693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85935" indent="0" algn="ctr" defTabSz="746484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307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0" cap="none" dirty="0"/>
              <a:t>Edited Slides of Prof </a:t>
            </a:r>
            <a:r>
              <a:rPr lang="en-US" b="0" cap="none" dirty="0" err="1"/>
              <a:t>Pallab</a:t>
            </a:r>
            <a:r>
              <a:rPr lang="en-US" b="0" cap="none" dirty="0"/>
              <a:t> </a:t>
            </a:r>
            <a:r>
              <a:rPr lang="en-US" b="0" cap="none" dirty="0" err="1"/>
              <a:t>Dasgupta</a:t>
            </a:r>
            <a:endParaRPr lang="en-IN" b="0" cap="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Correctness of Crash Consensus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282629" name="Rectangle 5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9144000" cy="4953000"/>
          </a:xfrm>
        </p:spPr>
        <p:txBody>
          <a:bodyPr>
            <a:norm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1"/>
                </a:solidFill>
              </a:rPr>
              <a:t>Termination</a:t>
            </a:r>
            <a:r>
              <a:rPr lang="en-US" dirty="0"/>
              <a:t>:  </a:t>
            </a:r>
            <a:r>
              <a:rPr lang="en-US" dirty="0">
                <a:solidFill>
                  <a:srgbClr val="000099"/>
                </a:solidFill>
              </a:rPr>
              <a:t>By the code, finish in round </a:t>
            </a:r>
            <a:r>
              <a:rPr lang="en-US" i="1" dirty="0">
                <a:solidFill>
                  <a:srgbClr val="000099"/>
                </a:solidFill>
              </a:rPr>
              <a:t>f </a:t>
            </a:r>
            <a:r>
              <a:rPr lang="en-US" dirty="0">
                <a:solidFill>
                  <a:srgbClr val="000099"/>
                </a:solidFill>
              </a:rPr>
              <a:t>+ 1.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Validity:</a:t>
            </a:r>
            <a:r>
              <a:rPr lang="en-US" dirty="0"/>
              <a:t>  </a:t>
            </a:r>
            <a:r>
              <a:rPr lang="en-US" dirty="0">
                <a:solidFill>
                  <a:srgbClr val="000099"/>
                </a:solidFill>
              </a:rPr>
              <a:t>Holds since processors do not introduce spurious messages</a:t>
            </a:r>
          </a:p>
          <a:p>
            <a:pPr lvl="3">
              <a:buClr>
                <a:srgbClr val="C00000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C00000"/>
                </a:solidFill>
              </a:rPr>
              <a:t>    if all inputs are the same, then that is the only value ever in </a:t>
            </a:r>
          </a:p>
          <a:p>
            <a:pPr marL="1119726" lvl="3" indent="0">
              <a:buClr>
                <a:srgbClr val="C00000"/>
              </a:buClr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   circulation.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0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Correctness of Crash Consensus Algo</a:t>
            </a:r>
          </a:p>
        </p:txBody>
      </p:sp>
      <p:sp>
        <p:nvSpPr>
          <p:cNvPr id="284709" name="Rectangle 37"/>
          <p:cNvSpPr>
            <a:spLocks noGrp="1" noChangeArrowheads="1"/>
          </p:cNvSpPr>
          <p:nvPr>
            <p:ph idx="1"/>
          </p:nvPr>
        </p:nvSpPr>
        <p:spPr>
          <a:xfrm>
            <a:off x="520699" y="1036637"/>
            <a:ext cx="11176000" cy="5059363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u="sng" dirty="0">
                <a:solidFill>
                  <a:schemeClr val="tx1"/>
                </a:solidFill>
              </a:rPr>
              <a:t>Agreement</a:t>
            </a:r>
            <a:r>
              <a:rPr lang="en-US" dirty="0"/>
              <a:t>:  </a:t>
            </a:r>
          </a:p>
          <a:p>
            <a:pPr marL="716142" lvl="1" indent="-342900">
              <a:buClr>
                <a:srgbClr val="000099"/>
              </a:buClr>
              <a:defRPr/>
            </a:pPr>
            <a:r>
              <a:rPr lang="en-US" dirty="0">
                <a:solidFill>
                  <a:srgbClr val="000099"/>
                </a:solidFill>
              </a:rPr>
              <a:t>Suppose in contradiction </a:t>
            </a:r>
            <a:r>
              <a:rPr lang="en-US" dirty="0" err="1">
                <a:solidFill>
                  <a:srgbClr val="000099"/>
                </a:solidFill>
              </a:rPr>
              <a:t>p</a:t>
            </a:r>
            <a:r>
              <a:rPr lang="en-US" baseline="-25000" dirty="0" err="1">
                <a:solidFill>
                  <a:srgbClr val="000099"/>
                </a:solidFill>
              </a:rPr>
              <a:t>j</a:t>
            </a:r>
            <a:r>
              <a:rPr lang="en-US" baseline="-25000" dirty="0">
                <a:solidFill>
                  <a:srgbClr val="000099"/>
                </a:solidFill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decides on a smaller value, </a:t>
            </a:r>
            <a:r>
              <a:rPr lang="en-US" i="1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, than does p</a:t>
            </a:r>
            <a:r>
              <a:rPr lang="en-US" baseline="-25000" dirty="0">
                <a:solidFill>
                  <a:srgbClr val="000099"/>
                </a:solidFill>
              </a:rPr>
              <a:t>i</a:t>
            </a:r>
            <a:r>
              <a:rPr lang="en-US" dirty="0">
                <a:solidFill>
                  <a:srgbClr val="000099"/>
                </a:solidFill>
              </a:rPr>
              <a:t>.  </a:t>
            </a:r>
          </a:p>
          <a:p>
            <a:pPr marL="716142" lvl="1" indent="-342900">
              <a:buClr>
                <a:srgbClr val="000099"/>
              </a:buClr>
              <a:defRPr/>
            </a:pPr>
            <a:r>
              <a:rPr lang="en-US" dirty="0">
                <a:solidFill>
                  <a:srgbClr val="000099"/>
                </a:solidFill>
              </a:rPr>
              <a:t>Then </a:t>
            </a:r>
            <a:r>
              <a:rPr lang="en-US" i="1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 was hidden from p</a:t>
            </a:r>
            <a:r>
              <a:rPr lang="en-US" baseline="-25000" dirty="0">
                <a:solidFill>
                  <a:srgbClr val="000099"/>
                </a:solidFill>
              </a:rPr>
              <a:t>i</a:t>
            </a:r>
            <a:r>
              <a:rPr lang="en-US" dirty="0">
                <a:solidFill>
                  <a:srgbClr val="000099"/>
                </a:solidFill>
              </a:rPr>
              <a:t> by a chain of faulty processors: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marL="716142" lvl="1" indent="-342900">
              <a:buClr>
                <a:srgbClr val="000099"/>
              </a:buClr>
              <a:defRPr/>
            </a:pPr>
            <a:r>
              <a:rPr lang="en-US" dirty="0">
                <a:solidFill>
                  <a:srgbClr val="000099"/>
                </a:solidFill>
              </a:rPr>
              <a:t>There are </a:t>
            </a:r>
            <a:r>
              <a:rPr lang="en-US" i="1" dirty="0">
                <a:solidFill>
                  <a:srgbClr val="000099"/>
                </a:solidFill>
              </a:rPr>
              <a:t>f </a:t>
            </a:r>
            <a:r>
              <a:rPr lang="en-US" dirty="0">
                <a:solidFill>
                  <a:srgbClr val="000099"/>
                </a:solidFill>
              </a:rPr>
              <a:t>+ 1 faulty processors in this chain, a contradiction.</a:t>
            </a:r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2133600" y="3080544"/>
            <a:ext cx="7086600" cy="1828800"/>
            <a:chOff x="288" y="2064"/>
            <a:chExt cx="4464" cy="1152"/>
          </a:xfrm>
        </p:grpSpPr>
        <p:grpSp>
          <p:nvGrpSpPr>
            <p:cNvPr id="10245" name="Group 5"/>
            <p:cNvGrpSpPr>
              <a:grpSpLocks/>
            </p:cNvGrpSpPr>
            <p:nvPr/>
          </p:nvGrpSpPr>
          <p:grpSpPr bwMode="auto">
            <a:xfrm>
              <a:off x="288" y="2208"/>
              <a:ext cx="384" cy="384"/>
              <a:chOff x="528" y="2688"/>
              <a:chExt cx="384" cy="384"/>
            </a:xfrm>
          </p:grpSpPr>
          <p:sp>
            <p:nvSpPr>
              <p:cNvPr id="10274" name="Oval 6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75" name="Text Box 7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2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q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1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246" name="Group 8"/>
            <p:cNvGrpSpPr>
              <a:grpSpLocks/>
            </p:cNvGrpSpPr>
            <p:nvPr/>
          </p:nvGrpSpPr>
          <p:grpSpPr bwMode="auto">
            <a:xfrm>
              <a:off x="1104" y="2256"/>
              <a:ext cx="384" cy="384"/>
              <a:chOff x="528" y="2688"/>
              <a:chExt cx="384" cy="384"/>
            </a:xfrm>
          </p:grpSpPr>
          <p:sp>
            <p:nvSpPr>
              <p:cNvPr id="10272" name="Oval 9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73" name="Text Box 10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27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q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2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247" name="Group 11"/>
            <p:cNvGrpSpPr>
              <a:grpSpLocks/>
            </p:cNvGrpSpPr>
            <p:nvPr/>
          </p:nvGrpSpPr>
          <p:grpSpPr bwMode="auto">
            <a:xfrm>
              <a:off x="2736" y="2256"/>
              <a:ext cx="384" cy="384"/>
              <a:chOff x="528" y="2688"/>
              <a:chExt cx="384" cy="384"/>
            </a:xfrm>
          </p:grpSpPr>
          <p:sp>
            <p:nvSpPr>
              <p:cNvPr id="10270" name="Oval 12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71" name="Text Box 13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25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q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248" name="Group 14"/>
            <p:cNvGrpSpPr>
              <a:grpSpLocks/>
            </p:cNvGrpSpPr>
            <p:nvPr/>
          </p:nvGrpSpPr>
          <p:grpSpPr bwMode="auto">
            <a:xfrm>
              <a:off x="3552" y="2256"/>
              <a:ext cx="412" cy="384"/>
              <a:chOff x="528" y="2688"/>
              <a:chExt cx="412" cy="384"/>
            </a:xfrm>
          </p:grpSpPr>
          <p:sp>
            <p:nvSpPr>
              <p:cNvPr id="10268" name="Oval 15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69" name="Text Box 16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37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q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f+1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249" name="Group 17"/>
            <p:cNvGrpSpPr>
              <a:grpSpLocks/>
            </p:cNvGrpSpPr>
            <p:nvPr/>
          </p:nvGrpSpPr>
          <p:grpSpPr bwMode="auto">
            <a:xfrm>
              <a:off x="4368" y="2256"/>
              <a:ext cx="384" cy="384"/>
              <a:chOff x="528" y="2688"/>
              <a:chExt cx="384" cy="384"/>
            </a:xfrm>
          </p:grpSpPr>
          <p:sp>
            <p:nvSpPr>
              <p:cNvPr id="10266" name="Oval 18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67" name="Text Box 19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p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j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250" name="Group 20"/>
            <p:cNvGrpSpPr>
              <a:grpSpLocks/>
            </p:cNvGrpSpPr>
            <p:nvPr/>
          </p:nvGrpSpPr>
          <p:grpSpPr bwMode="auto">
            <a:xfrm>
              <a:off x="4272" y="2832"/>
              <a:ext cx="384" cy="384"/>
              <a:chOff x="528" y="2688"/>
              <a:chExt cx="384" cy="384"/>
            </a:xfrm>
          </p:grpSpPr>
          <p:sp>
            <p:nvSpPr>
              <p:cNvPr id="10264" name="Oval 2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84" cy="384"/>
              </a:xfrm>
              <a:prstGeom prst="ellipse">
                <a:avLst/>
              </a:prstGeom>
              <a:noFill/>
              <a:ln w="25400">
                <a:solidFill>
                  <a:srgbClr val="FFCC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10265" name="Text Box 22"/>
              <p:cNvSpPr txBox="1">
                <a:spLocks noChangeArrowheads="1"/>
              </p:cNvSpPr>
              <p:nvPr/>
            </p:nvSpPr>
            <p:spPr bwMode="auto">
              <a:xfrm>
                <a:off x="566" y="2695"/>
                <a:ext cx="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sz="2000" i="1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p</a:t>
                </a:r>
                <a:r>
                  <a:rPr lang="en-US" sz="2000" i="1" baseline="-25000"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i</a:t>
                </a:r>
                <a:endParaRPr lang="en-US" sz="2000" i="1"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0251" name="Line 23"/>
            <p:cNvSpPr>
              <a:spLocks noChangeShapeType="1"/>
            </p:cNvSpPr>
            <p:nvPr/>
          </p:nvSpPr>
          <p:spPr bwMode="auto">
            <a:xfrm>
              <a:off x="672" y="2448"/>
              <a:ext cx="4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24"/>
            <p:cNvSpPr>
              <a:spLocks noChangeShapeType="1"/>
            </p:cNvSpPr>
            <p:nvPr/>
          </p:nvSpPr>
          <p:spPr bwMode="auto">
            <a:xfrm>
              <a:off x="1488" y="2448"/>
              <a:ext cx="4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Line 25"/>
            <p:cNvSpPr>
              <a:spLocks noChangeShapeType="1"/>
            </p:cNvSpPr>
            <p:nvPr/>
          </p:nvSpPr>
          <p:spPr bwMode="auto">
            <a:xfrm>
              <a:off x="2304" y="2448"/>
              <a:ext cx="4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26"/>
            <p:cNvSpPr>
              <a:spLocks noChangeShapeType="1"/>
            </p:cNvSpPr>
            <p:nvPr/>
          </p:nvSpPr>
          <p:spPr bwMode="auto">
            <a:xfrm>
              <a:off x="3120" y="2448"/>
              <a:ext cx="4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27"/>
            <p:cNvSpPr>
              <a:spLocks noChangeShapeType="1"/>
            </p:cNvSpPr>
            <p:nvPr/>
          </p:nvSpPr>
          <p:spPr bwMode="auto">
            <a:xfrm>
              <a:off x="3936" y="2448"/>
              <a:ext cx="432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28"/>
            <p:cNvSpPr>
              <a:spLocks noChangeShapeType="1"/>
            </p:cNvSpPr>
            <p:nvPr/>
          </p:nvSpPr>
          <p:spPr bwMode="auto">
            <a:xfrm>
              <a:off x="3888" y="2592"/>
              <a:ext cx="384" cy="28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29"/>
            <p:cNvSpPr>
              <a:spLocks noChangeShapeType="1"/>
            </p:cNvSpPr>
            <p:nvPr/>
          </p:nvSpPr>
          <p:spPr bwMode="auto">
            <a:xfrm>
              <a:off x="576" y="2592"/>
              <a:ext cx="384" cy="28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30"/>
            <p:cNvSpPr>
              <a:spLocks noChangeShapeType="1"/>
            </p:cNvSpPr>
            <p:nvPr/>
          </p:nvSpPr>
          <p:spPr bwMode="auto">
            <a:xfrm>
              <a:off x="3072" y="2592"/>
              <a:ext cx="384" cy="28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31"/>
            <p:cNvSpPr>
              <a:spLocks noChangeShapeType="1"/>
            </p:cNvSpPr>
            <p:nvPr/>
          </p:nvSpPr>
          <p:spPr bwMode="auto">
            <a:xfrm>
              <a:off x="1440" y="2592"/>
              <a:ext cx="384" cy="28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Text Box 32"/>
            <p:cNvSpPr txBox="1">
              <a:spLocks noChangeArrowheads="1"/>
            </p:cNvSpPr>
            <p:nvPr/>
          </p:nvSpPr>
          <p:spPr bwMode="auto">
            <a:xfrm>
              <a:off x="672" y="2112"/>
              <a:ext cx="4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round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  <a:endParaRPr lang="en-US" sz="2000" dirty="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61" name="Text Box 33"/>
            <p:cNvSpPr txBox="1">
              <a:spLocks noChangeArrowheads="1"/>
            </p:cNvSpPr>
            <p:nvPr/>
          </p:nvSpPr>
          <p:spPr bwMode="auto">
            <a:xfrm>
              <a:off x="1488" y="2112"/>
              <a:ext cx="4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round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  <a:endParaRPr lang="en-US" sz="2000" dirty="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62" name="Text Box 34"/>
            <p:cNvSpPr txBox="1">
              <a:spLocks noChangeArrowheads="1"/>
            </p:cNvSpPr>
            <p:nvPr/>
          </p:nvSpPr>
          <p:spPr bwMode="auto">
            <a:xfrm>
              <a:off x="3072" y="2064"/>
              <a:ext cx="4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>
                  <a:latin typeface="Arial" panose="020B0604020202020204" pitchFamily="34" charset="0"/>
                  <a:ea typeface="ＭＳ Ｐゴシック" panose="020B0600070205080204" pitchFamily="34" charset="-128"/>
                </a:rPr>
                <a:t>round</a:t>
              </a:r>
            </a:p>
            <a:p>
              <a:pPr algn="ctr"/>
              <a:r>
                <a:rPr lang="en-US" i="1">
                  <a:latin typeface="Arial" panose="020B0604020202020204" pitchFamily="34" charset="0"/>
                  <a:ea typeface="ＭＳ Ｐゴシック" panose="020B0600070205080204" pitchFamily="34" charset="-128"/>
                </a:rPr>
                <a:t>f</a:t>
              </a:r>
              <a:endParaRPr lang="en-US" sz="200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263" name="Text Box 35"/>
            <p:cNvSpPr txBox="1">
              <a:spLocks noChangeArrowheads="1"/>
            </p:cNvSpPr>
            <p:nvPr/>
          </p:nvSpPr>
          <p:spPr bwMode="auto">
            <a:xfrm>
              <a:off x="3936" y="2064"/>
              <a:ext cx="47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round</a:t>
              </a:r>
            </a:p>
            <a:p>
              <a:pPr algn="ctr"/>
              <a:r>
                <a:rPr lang="en-US" i="1" dirty="0">
                  <a:latin typeface="Arial" panose="020B0604020202020204" pitchFamily="34" charset="0"/>
                  <a:ea typeface="ＭＳ Ｐゴシック" panose="020B0600070205080204" pitchFamily="34" charset="-128"/>
                </a:rPr>
                <a:t>f+1</a:t>
              </a:r>
              <a:endParaRPr lang="en-US" sz="2000" dirty="0"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Performance of Crash Consensus Algo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371600"/>
            <a:ext cx="11176000" cy="4754564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/>
              <a:t>Number of processors </a:t>
            </a:r>
            <a:r>
              <a:rPr lang="en-US" i="1" dirty="0"/>
              <a:t>n &gt; f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i="1" dirty="0"/>
              <a:t>f + 1</a:t>
            </a:r>
            <a:r>
              <a:rPr lang="en-US" dirty="0"/>
              <a:t> rounds</a:t>
            </a:r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i="1" dirty="0"/>
              <a:t>Each round you have n</a:t>
            </a:r>
            <a:r>
              <a:rPr lang="en-US" i="1" baseline="30000" dirty="0"/>
              <a:t>2 </a:t>
            </a:r>
            <a:r>
              <a:rPr lang="en-US" i="1" dirty="0"/>
              <a:t> messages (each process to n-1 processes = n(n-1))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i="1" dirty="0">
                <a:sym typeface="Symbol" pitchFamily="18" charset="2"/>
              </a:rPr>
              <a:t>Thus total number of messages = (f+1) 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2900" indent="-342900" eaLnBrk="1" hangingPunct="1">
              <a:defRPr/>
            </a:pPr>
            <a:r>
              <a:rPr lang="en-US" dirty="0"/>
              <a:t>Algorithm works even for n-1 crashes as long as you run it for n rounds.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Byzantine Agreement</a:t>
            </a:r>
          </a:p>
        </p:txBody>
      </p:sp>
      <p:sp>
        <p:nvSpPr>
          <p:cNvPr id="24986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</a:rPr>
              <a:t>One process </a:t>
            </a:r>
            <a:r>
              <a:rPr lang="en-US" i="1" dirty="0">
                <a:solidFill>
                  <a:srgbClr val="000099"/>
                </a:solidFill>
              </a:rPr>
              <a:t>x</a:t>
            </a:r>
            <a:r>
              <a:rPr lang="en-US" dirty="0">
                <a:solidFill>
                  <a:srgbClr val="000099"/>
                </a:solidFill>
              </a:rPr>
              <a:t>  broadcasts a value </a:t>
            </a:r>
            <a:r>
              <a:rPr lang="en-US" i="1" dirty="0">
                <a:solidFill>
                  <a:srgbClr val="000099"/>
                </a:solidFill>
              </a:rPr>
              <a:t>v</a:t>
            </a:r>
          </a:p>
          <a:p>
            <a:pPr lvl="3">
              <a:defRPr/>
            </a:pPr>
            <a:r>
              <a:rPr lang="en-US" u="sng" dirty="0">
                <a:solidFill>
                  <a:srgbClr val="C00000"/>
                </a:solidFill>
              </a:rPr>
              <a:t>Agreement Condition: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All non-faulty processes must agree on a common value.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3">
              <a:defRPr/>
            </a:pPr>
            <a:r>
              <a:rPr lang="en-US" u="sng" dirty="0">
                <a:solidFill>
                  <a:srgbClr val="C00000"/>
                </a:solidFill>
              </a:rPr>
              <a:t>Validity Condition: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The agreed upon value by non faulty processes must be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dirty="0">
                <a:solidFill>
                  <a:srgbClr val="006600"/>
                </a:solidFill>
              </a:rPr>
              <a:t> if </a:t>
            </a:r>
            <a:r>
              <a:rPr lang="en-US" i="1" dirty="0">
                <a:solidFill>
                  <a:srgbClr val="006600"/>
                </a:solidFill>
              </a:rPr>
              <a:t>x</a:t>
            </a:r>
            <a:r>
              <a:rPr lang="en-US" dirty="0">
                <a:solidFill>
                  <a:srgbClr val="006600"/>
                </a:solidFill>
              </a:rPr>
              <a:t> is non-faulty. The agreed upon value can be any value (may not be v) if x is faulty.</a:t>
            </a:r>
          </a:p>
          <a:p>
            <a:pPr lvl="1">
              <a:defRPr/>
            </a:pPr>
            <a:endParaRPr lang="en-US" dirty="0">
              <a:solidFill>
                <a:srgbClr val="006600"/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Variants of Byzantine agreement problem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>
          <a:xfrm>
            <a:off x="685799" y="857232"/>
            <a:ext cx="10896599" cy="5486400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Consensus</a:t>
            </a:r>
          </a:p>
          <a:p>
            <a:pPr lvl="1" eaLnBrk="1" hangingPunct="1">
              <a:lnSpc>
                <a:spcPct val="9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/>
              <a:t>    Each process broadcasts its initial value</a:t>
            </a:r>
          </a:p>
          <a:p>
            <a:pPr lvl="3">
              <a:lnSpc>
                <a:spcPct val="90000"/>
              </a:lnSpc>
              <a:buClr>
                <a:srgbClr val="006600"/>
              </a:buClr>
              <a:defRPr/>
            </a:pPr>
            <a:r>
              <a:rPr lang="en-US" dirty="0">
                <a:solidFill>
                  <a:srgbClr val="006600"/>
                </a:solidFill>
              </a:rPr>
              <a:t>All non-faulty processes must agree on a common value.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3">
              <a:lnSpc>
                <a:spcPct val="90000"/>
              </a:lnSpc>
              <a:buClr>
                <a:srgbClr val="006600"/>
              </a:buClr>
              <a:defRPr/>
            </a:pPr>
            <a:r>
              <a:rPr lang="en-US" dirty="0">
                <a:solidFill>
                  <a:srgbClr val="005200"/>
                </a:solidFill>
              </a:rPr>
              <a:t>If initial value of all non-faulty processes is </a:t>
            </a:r>
            <a:r>
              <a:rPr lang="en-US" i="1" dirty="0">
                <a:solidFill>
                  <a:srgbClr val="005200"/>
                </a:solidFill>
              </a:rPr>
              <a:t>v</a:t>
            </a:r>
            <a:r>
              <a:rPr lang="en-US" dirty="0">
                <a:solidFill>
                  <a:srgbClr val="005200"/>
                </a:solidFill>
              </a:rPr>
              <a:t>, then the agreed upon value must be </a:t>
            </a:r>
            <a:r>
              <a:rPr lang="en-US" i="1" dirty="0">
                <a:solidFill>
                  <a:srgbClr val="005200"/>
                </a:solidFill>
              </a:rPr>
              <a:t>v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dirty="0"/>
              <a:t>Interactive Consistency</a:t>
            </a:r>
          </a:p>
          <a:p>
            <a:pPr lvl="1" eaLnBrk="1" hangingPunct="1">
              <a:lnSpc>
                <a:spcPct val="90000"/>
              </a:lnSpc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/>
              <a:t>    Each process </a:t>
            </a:r>
            <a:r>
              <a:rPr lang="en-US" i="1" dirty="0"/>
              <a:t>k</a:t>
            </a:r>
            <a:r>
              <a:rPr lang="en-US" dirty="0"/>
              <a:t> broadcasts its own value </a:t>
            </a:r>
            <a:r>
              <a:rPr lang="en-US" i="1" dirty="0" err="1"/>
              <a:t>v</a:t>
            </a:r>
            <a:r>
              <a:rPr lang="en-US" i="1" baseline="-25000" dirty="0" err="1"/>
              <a:t>k</a:t>
            </a:r>
            <a:endParaRPr lang="en-US" i="1" dirty="0"/>
          </a:p>
          <a:p>
            <a:pPr lvl="3">
              <a:lnSpc>
                <a:spcPct val="90000"/>
              </a:lnSpc>
              <a:buClr>
                <a:srgbClr val="006600"/>
              </a:buClr>
              <a:defRPr/>
            </a:pPr>
            <a:r>
              <a:rPr lang="en-US" dirty="0">
                <a:solidFill>
                  <a:srgbClr val="006600"/>
                </a:solidFill>
              </a:rPr>
              <a:t> All non-faulty processes agree on a common vector (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i="1" baseline="-25000" dirty="0">
                <a:solidFill>
                  <a:srgbClr val="006600"/>
                </a:solidFill>
              </a:rPr>
              <a:t>1</a:t>
            </a:r>
            <a:r>
              <a:rPr lang="en-US" i="1" dirty="0">
                <a:solidFill>
                  <a:srgbClr val="006600"/>
                </a:solidFill>
              </a:rPr>
              <a:t>,v</a:t>
            </a:r>
            <a:r>
              <a:rPr lang="en-US" i="1" baseline="-25000" dirty="0">
                <a:solidFill>
                  <a:srgbClr val="006600"/>
                </a:solidFill>
              </a:rPr>
              <a:t>2</a:t>
            </a:r>
            <a:r>
              <a:rPr lang="en-US" i="1" dirty="0">
                <a:solidFill>
                  <a:srgbClr val="006600"/>
                </a:solidFill>
              </a:rPr>
              <a:t>,…,</a:t>
            </a:r>
            <a:r>
              <a:rPr lang="en-US" i="1" dirty="0" err="1">
                <a:solidFill>
                  <a:srgbClr val="006600"/>
                </a:solidFill>
              </a:rPr>
              <a:t>v</a:t>
            </a:r>
            <a:r>
              <a:rPr lang="en-US" i="1" baseline="-25000" dirty="0" err="1">
                <a:solidFill>
                  <a:srgbClr val="006600"/>
                </a:solidFill>
              </a:rPr>
              <a:t>n</a:t>
            </a:r>
            <a:r>
              <a:rPr lang="en-US" dirty="0">
                <a:solidFill>
                  <a:srgbClr val="006600"/>
                </a:solidFill>
              </a:rPr>
              <a:t>)</a:t>
            </a:r>
          </a:p>
          <a:p>
            <a:pPr lvl="3">
              <a:lnSpc>
                <a:spcPct val="90000"/>
              </a:lnSpc>
              <a:buClr>
                <a:srgbClr val="006600"/>
              </a:buClr>
              <a:defRPr/>
            </a:pPr>
            <a:r>
              <a:rPr lang="en-US" dirty="0">
                <a:solidFill>
                  <a:srgbClr val="006600"/>
                </a:solidFill>
              </a:rPr>
              <a:t> If the </a:t>
            </a:r>
            <a:r>
              <a:rPr lang="en-US" i="1" dirty="0" err="1">
                <a:solidFill>
                  <a:srgbClr val="006600"/>
                </a:solidFill>
              </a:rPr>
              <a:t>k</a:t>
            </a:r>
            <a:r>
              <a:rPr lang="en-US" i="1" baseline="30000" dirty="0" err="1">
                <a:solidFill>
                  <a:srgbClr val="006600"/>
                </a:solidFill>
              </a:rPr>
              <a:t>th</a:t>
            </a:r>
            <a:r>
              <a:rPr lang="en-US" i="1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process is non-faulty and its initial value is </a:t>
            </a:r>
            <a:r>
              <a:rPr lang="en-US" i="1" dirty="0" err="1">
                <a:solidFill>
                  <a:srgbClr val="006600"/>
                </a:solidFill>
              </a:rPr>
              <a:t>v</a:t>
            </a:r>
            <a:r>
              <a:rPr lang="en-US" i="1" baseline="-25000" dirty="0" err="1">
                <a:solidFill>
                  <a:srgbClr val="006600"/>
                </a:solidFill>
              </a:rPr>
              <a:t>k</a:t>
            </a:r>
            <a:r>
              <a:rPr lang="en-US" dirty="0">
                <a:solidFill>
                  <a:srgbClr val="006600"/>
                </a:solidFill>
              </a:rPr>
              <a:t>, then the </a:t>
            </a:r>
            <a:r>
              <a:rPr lang="en-US" i="1" dirty="0" err="1">
                <a:solidFill>
                  <a:srgbClr val="006600"/>
                </a:solidFill>
              </a:rPr>
              <a:t>k</a:t>
            </a:r>
            <a:r>
              <a:rPr lang="en-US" i="1" baseline="30000" dirty="0" err="1">
                <a:solidFill>
                  <a:srgbClr val="006600"/>
                </a:solidFill>
              </a:rPr>
              <a:t>th</a:t>
            </a:r>
            <a:r>
              <a:rPr lang="en-US" dirty="0">
                <a:solidFill>
                  <a:srgbClr val="006600"/>
                </a:solidFill>
              </a:rPr>
              <a:t> value in the vector agreed upon by non-faulty processes must be </a:t>
            </a:r>
            <a:r>
              <a:rPr lang="en-US" i="1" dirty="0" err="1">
                <a:solidFill>
                  <a:srgbClr val="006600"/>
                </a:solidFill>
              </a:rPr>
              <a:t>v</a:t>
            </a:r>
            <a:r>
              <a:rPr lang="en-US" i="1" baseline="-25000" dirty="0" err="1">
                <a:solidFill>
                  <a:srgbClr val="006600"/>
                </a:solidFill>
              </a:rPr>
              <a:t>k</a:t>
            </a:r>
            <a:r>
              <a:rPr lang="en-US" i="1" dirty="0">
                <a:solidFill>
                  <a:srgbClr val="006600"/>
                </a:solidFill>
              </a:rPr>
              <a:t>. If </a:t>
            </a:r>
            <a:r>
              <a:rPr lang="en-US" i="1" dirty="0" err="1">
                <a:solidFill>
                  <a:srgbClr val="006600"/>
                </a:solidFill>
              </a:rPr>
              <a:t>kth</a:t>
            </a:r>
            <a:r>
              <a:rPr lang="en-US" i="1" dirty="0">
                <a:solidFill>
                  <a:srgbClr val="006600"/>
                </a:solidFill>
              </a:rPr>
              <a:t> process </a:t>
            </a:r>
            <a:r>
              <a:rPr lang="en-US" i="1" dirty="0" err="1">
                <a:solidFill>
                  <a:srgbClr val="006600"/>
                </a:solidFill>
              </a:rPr>
              <a:t>process</a:t>
            </a:r>
            <a:r>
              <a:rPr lang="en-US" i="1" dirty="0">
                <a:solidFill>
                  <a:srgbClr val="006600"/>
                </a:solidFill>
              </a:rPr>
              <a:t> is faulty then the </a:t>
            </a:r>
            <a:r>
              <a:rPr lang="en-US" i="1" dirty="0" err="1">
                <a:solidFill>
                  <a:srgbClr val="006600"/>
                </a:solidFill>
              </a:rPr>
              <a:t>kth</a:t>
            </a:r>
            <a:r>
              <a:rPr lang="en-US" i="1" dirty="0">
                <a:solidFill>
                  <a:srgbClr val="006600"/>
                </a:solidFill>
              </a:rPr>
              <a:t> value agreed upon by the non faulty process can be any value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i="1" dirty="0">
              <a:solidFill>
                <a:schemeClr val="tx2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i="1" dirty="0">
                <a:solidFill>
                  <a:srgbClr val="C00000"/>
                </a:solidFill>
              </a:rPr>
              <a:t>Solution to Byzantine agreement problem implies solution to other two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Overview of Results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i="1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i="1" dirty="0"/>
              <a:t>Agreement impossible</a:t>
            </a:r>
            <a:r>
              <a:rPr lang="en-US" dirty="0"/>
              <a:t> in asynchronous case.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Even if we only want to tolerate a single crash failure.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True both for message passing and shared read-write memory.</a:t>
            </a:r>
            <a:br>
              <a:rPr lang="en-US" dirty="0">
                <a:solidFill>
                  <a:srgbClr val="000099"/>
                </a:solidFill>
              </a:rPr>
            </a:br>
            <a:br>
              <a:rPr lang="en-US" dirty="0">
                <a:solidFill>
                  <a:srgbClr val="000099"/>
                </a:solidFill>
              </a:rPr>
            </a:br>
            <a:br>
              <a:rPr lang="en-US" dirty="0">
                <a:solidFill>
                  <a:srgbClr val="000099"/>
                </a:solidFill>
              </a:rPr>
            </a:br>
            <a:br>
              <a:rPr lang="en-US" dirty="0">
                <a:solidFill>
                  <a:srgbClr val="000099"/>
                </a:solidFill>
              </a:rPr>
            </a:br>
            <a:r>
              <a:rPr lang="en-IN" dirty="0"/>
              <a:t>In a synchronised system, all systems will stop at certain points, </a:t>
            </a:r>
            <a:r>
              <a:rPr lang="en-IN" dirty="0" err="1"/>
              <a:t>sychronise</a:t>
            </a:r>
            <a:r>
              <a:rPr lang="en-IN" dirty="0"/>
              <a:t> and then move forward together. We study algorithms further for a </a:t>
            </a:r>
            <a:r>
              <a:rPr lang="en-IN" dirty="0" err="1"/>
              <a:t>sychronised</a:t>
            </a:r>
            <a:r>
              <a:rPr lang="en-IN" dirty="0"/>
              <a:t> setting.</a:t>
            </a:r>
          </a:p>
          <a:p>
            <a:pPr lvl="2">
              <a:buClr>
                <a:srgbClr val="000099"/>
              </a:buClr>
              <a:buNone/>
              <a:defRPr/>
            </a:pPr>
            <a:endParaRPr lang="en-US" i="1" dirty="0">
              <a:solidFill>
                <a:srgbClr val="00009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Byzantine Agreement Problems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u="sng" dirty="0"/>
              <a:t>Model </a:t>
            </a:r>
            <a:r>
              <a:rPr lang="en-US" dirty="0"/>
              <a:t>: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Total of </a:t>
            </a: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dirty="0">
                <a:solidFill>
                  <a:srgbClr val="000099"/>
                </a:solidFill>
              </a:rPr>
              <a:t> processes, at most </a:t>
            </a: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dirty="0">
                <a:solidFill>
                  <a:srgbClr val="000099"/>
                </a:solidFill>
              </a:rPr>
              <a:t> of which can be faulty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Reliable communication medium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Fully connected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Receiver always knows the identity of the sender of a message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Byzantine faults: behave as crashed, send wrong </a:t>
            </a:r>
            <a:r>
              <a:rPr lang="en-US" dirty="0" err="1">
                <a:solidFill>
                  <a:srgbClr val="000099"/>
                </a:solidFill>
              </a:rPr>
              <a:t>msgs</a:t>
            </a:r>
            <a:r>
              <a:rPr lang="en-US" dirty="0">
                <a:solidFill>
                  <a:srgbClr val="000099"/>
                </a:solidFill>
              </a:rPr>
              <a:t> or different mgs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Synchronous system </a:t>
            </a:r>
          </a:p>
          <a:p>
            <a:pPr lvl="4">
              <a:defRPr/>
            </a:pPr>
            <a:r>
              <a:rPr lang="en-US" sz="2300" dirty="0">
                <a:solidFill>
                  <a:srgbClr val="C00000"/>
                </a:solidFill>
              </a:rPr>
              <a:t>  In each round, a process receives messages, performs computation, and sends   </a:t>
            </a:r>
          </a:p>
          <a:p>
            <a:pPr marL="1492968" lvl="4" indent="0">
              <a:buNone/>
              <a:defRPr/>
            </a:pPr>
            <a:r>
              <a:rPr lang="en-US" sz="2300" dirty="0">
                <a:solidFill>
                  <a:srgbClr val="C00000"/>
                </a:solidFill>
              </a:rPr>
              <a:t>     messages.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Byzantine Agreement Problem</a:t>
            </a:r>
          </a:p>
        </p:txBody>
      </p:sp>
      <p:sp>
        <p:nvSpPr>
          <p:cNvPr id="2519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u="sng" dirty="0"/>
              <a:t>No solution possible if</a:t>
            </a:r>
            <a:r>
              <a:rPr lang="en-US" dirty="0"/>
              <a:t>: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 asynchronous system, or </a:t>
            </a:r>
          </a:p>
          <a:p>
            <a:pPr lvl="2">
              <a:buClr>
                <a:srgbClr val="000099"/>
              </a:buClr>
              <a:buFont typeface="Arial Narrow" panose="020B0606020202030204" pitchFamily="34" charset="0"/>
              <a:buChar char="–"/>
              <a:defRPr/>
            </a:pPr>
            <a:r>
              <a:rPr lang="en-US" i="1" dirty="0">
                <a:solidFill>
                  <a:srgbClr val="000099"/>
                </a:solidFill>
              </a:rPr>
              <a:t>   n</a:t>
            </a:r>
            <a:r>
              <a:rPr lang="en-US" dirty="0">
                <a:solidFill>
                  <a:srgbClr val="000099"/>
                </a:solidFill>
              </a:rPr>
              <a:t> &lt; (</a:t>
            </a:r>
            <a:r>
              <a:rPr lang="en-US" i="1" dirty="0">
                <a:solidFill>
                  <a:srgbClr val="000099"/>
                </a:solidFill>
              </a:rPr>
              <a:t>3m + 1</a:t>
            </a:r>
            <a:r>
              <a:rPr lang="en-US" dirty="0">
                <a:solidFill>
                  <a:srgbClr val="000099"/>
                </a:solidFill>
              </a:rPr>
              <a:t>) where n =#generals, m=#faulty generals. </a:t>
            </a:r>
            <a:r>
              <a:rPr lang="en-US" b="0" dirty="0">
                <a:solidFill>
                  <a:srgbClr val="FF0000"/>
                </a:solidFill>
              </a:rPr>
              <a:t>(2/3 non faulty majority needed)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u="sng" dirty="0"/>
              <a:t>Lower Bound</a:t>
            </a:r>
            <a:r>
              <a:rPr lang="en-US" dirty="0"/>
              <a:t>: </a:t>
            </a:r>
          </a:p>
          <a:p>
            <a:pPr lvl="2">
              <a:buClr>
                <a:srgbClr val="006600"/>
              </a:buClr>
              <a:buFont typeface="Arial Narrow" panose="020B0606020202030204" pitchFamily="34" charset="0"/>
              <a:buChar char="–"/>
              <a:defRPr/>
            </a:pPr>
            <a:r>
              <a:rPr lang="en-US" dirty="0">
                <a:solidFill>
                  <a:srgbClr val="000099"/>
                </a:solidFill>
              </a:rPr>
              <a:t>   Needs at least (</a:t>
            </a:r>
            <a:r>
              <a:rPr lang="en-US" i="1" dirty="0">
                <a:solidFill>
                  <a:srgbClr val="000099"/>
                </a:solidFill>
              </a:rPr>
              <a:t>m+1</a:t>
            </a:r>
            <a:r>
              <a:rPr lang="en-US" dirty="0">
                <a:solidFill>
                  <a:srgbClr val="000099"/>
                </a:solidFill>
              </a:rPr>
              <a:t>) rounds of message exchanges </a:t>
            </a:r>
          </a:p>
          <a:p>
            <a:pPr eaLnBrk="1" hangingPunct="1">
              <a:defRPr/>
            </a:pPr>
            <a:endParaRPr lang="en-US" dirty="0"/>
          </a:p>
          <a:p>
            <a:pPr marL="342900" indent="-342900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i="1" dirty="0">
                <a:solidFill>
                  <a:srgbClr val="C00000"/>
                </a:solidFill>
              </a:rPr>
              <a:t>Oral</a:t>
            </a:r>
            <a:r>
              <a:rPr lang="en-US" dirty="0">
                <a:solidFill>
                  <a:srgbClr val="C00000"/>
                </a:solidFill>
              </a:rPr>
              <a:t>” messages – messages can be forged / changed in any manner, but the receiver always knows the sender</a:t>
            </a:r>
          </a:p>
          <a:p>
            <a:pPr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/>
          <p:cNvSpPr txBox="1">
            <a:spLocks noChangeArrowheads="1"/>
          </p:cNvSpPr>
          <p:nvPr/>
        </p:nvSpPr>
        <p:spPr bwMode="auto">
          <a:xfrm>
            <a:off x="595275" y="500042"/>
            <a:ext cx="60722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Byzantine solution does not exist for</a:t>
            </a:r>
            <a:br>
              <a:rPr lang="en-US" sz="24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</a:br>
            <a:r>
              <a:rPr lang="en-US" sz="24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N=3 and f=1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02C54-702C-4AB2-B359-EBD12BC9A8D8}" type="slidenum">
              <a:rPr lang="en-US" sz="2400" smtClean="0"/>
              <a:pPr/>
              <a:t>18</a:t>
            </a:fld>
            <a:endParaRPr lang="en-US" sz="2400"/>
          </a:p>
        </p:txBody>
      </p:sp>
      <p:grpSp>
        <p:nvGrpSpPr>
          <p:cNvPr id="4" name="Group 3"/>
          <p:cNvGrpSpPr/>
          <p:nvPr/>
        </p:nvGrpSpPr>
        <p:grpSpPr>
          <a:xfrm>
            <a:off x="990600" y="1752600"/>
            <a:ext cx="10232539" cy="4838138"/>
            <a:chOff x="914400" y="2209800"/>
            <a:chExt cx="7941672" cy="4227704"/>
          </a:xfrm>
        </p:grpSpPr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1905000" y="2209800"/>
              <a:ext cx="76200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S</a:t>
              </a: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143000" y="3200400"/>
              <a:ext cx="76200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2743200" y="3200398"/>
              <a:ext cx="762000" cy="479417"/>
            </a:xfrm>
            <a:prstGeom prst="rect">
              <a:avLst/>
            </a:prstGeom>
            <a:gradFill>
              <a:gsLst>
                <a:gs pos="0">
                  <a:schemeClr val="accent3">
                    <a:lumMod val="89000"/>
                  </a:schemeClr>
                </a:gs>
                <a:gs pos="0">
                  <a:schemeClr val="accent3">
                    <a:lumMod val="89000"/>
                  </a:schemeClr>
                </a:gs>
                <a:gs pos="0">
                  <a:schemeClr val="accent3">
                    <a:lumMod val="81000"/>
                    <a:lumOff val="19000"/>
                    <a:alpha val="0"/>
                  </a:schemeClr>
                </a:gs>
                <a:gs pos="82000">
                  <a:schemeClr val="accent3">
                    <a:lumMod val="70000"/>
                    <a:alpha val="78000"/>
                  </a:schemeClr>
                </a:gs>
              </a:gsLst>
              <a:path path="circle">
                <a:fillToRect l="50000" t="50000" r="50000" b="50000"/>
              </a:path>
            </a:gradFill>
            <a:ln w="38100" cap="sq">
              <a:solidFill>
                <a:schemeClr val="accent3">
                  <a:shade val="95000"/>
                  <a:satMod val="105000"/>
                </a:schemeClr>
              </a:solidFill>
              <a:bevel/>
              <a:headEnd/>
              <a:tailEnd/>
            </a:ln>
            <a:effectLst>
              <a:innerShdw blurRad="114300">
                <a:prstClr val="black"/>
              </a:innerShdw>
            </a:effectLst>
          </p:spPr>
          <p:style>
            <a:lnRef idx="1">
              <a:schemeClr val="accent3"/>
            </a:lnRef>
            <a:fillRef idx="1003">
              <a:schemeClr val="dk1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U</a:t>
              </a:r>
            </a:p>
          </p:txBody>
        </p:sp>
        <p:sp>
          <p:nvSpPr>
            <p:cNvPr id="57" name="Line 9"/>
            <p:cNvSpPr>
              <a:spLocks noChangeShapeType="1"/>
            </p:cNvSpPr>
            <p:nvPr/>
          </p:nvSpPr>
          <p:spPr bwMode="auto">
            <a:xfrm flipH="1">
              <a:off x="1371600" y="2667000"/>
              <a:ext cx="609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>
              <a:off x="2362200" y="2667000"/>
              <a:ext cx="685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905000" y="33528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1905000" y="3505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1431925" y="2605088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2819400" y="2590800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2133600" y="3048000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68" name="Text Box 20"/>
            <p:cNvSpPr txBox="1">
              <a:spLocks noChangeArrowheads="1"/>
            </p:cNvSpPr>
            <p:nvPr/>
          </p:nvSpPr>
          <p:spPr bwMode="auto">
            <a:xfrm>
              <a:off x="2133600" y="3443288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2743200" y="5791200"/>
              <a:ext cx="76200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4343400" y="5791200"/>
              <a:ext cx="762000" cy="4572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2"/>
                  </a:solidFill>
                  <a:latin typeface="Arial Narrow" panose="020B0606020202030204" pitchFamily="34" charset="0"/>
                </a:rPr>
                <a:t>U</a:t>
              </a: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H="1">
              <a:off x="2971800" y="5257800"/>
              <a:ext cx="609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3962400" y="5257800"/>
              <a:ext cx="685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1" name="Line 43"/>
            <p:cNvSpPr>
              <a:spLocks noChangeShapeType="1"/>
            </p:cNvSpPr>
            <p:nvPr/>
          </p:nvSpPr>
          <p:spPr bwMode="auto">
            <a:xfrm>
              <a:off x="3505200" y="59436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2" name="Line 44"/>
            <p:cNvSpPr>
              <a:spLocks noChangeShapeType="1"/>
            </p:cNvSpPr>
            <p:nvPr/>
          </p:nvSpPr>
          <p:spPr bwMode="auto">
            <a:xfrm>
              <a:off x="3505200" y="6096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Arial Narrow" panose="020B0606020202030204" pitchFamily="34" charset="0"/>
              </a:endParaRPr>
            </a:p>
          </p:txBody>
        </p:sp>
        <p:sp>
          <p:nvSpPr>
            <p:cNvPr id="93" name="Text Box 45"/>
            <p:cNvSpPr txBox="1">
              <a:spLocks noChangeArrowheads="1"/>
            </p:cNvSpPr>
            <p:nvPr/>
          </p:nvSpPr>
          <p:spPr bwMode="auto">
            <a:xfrm>
              <a:off x="3032125" y="5195888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6" name="Text Box 48"/>
            <p:cNvSpPr txBox="1">
              <a:spLocks noChangeArrowheads="1"/>
            </p:cNvSpPr>
            <p:nvPr/>
          </p:nvSpPr>
          <p:spPr bwMode="auto">
            <a:xfrm>
              <a:off x="3733800" y="5638800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0</a:t>
              </a:r>
            </a:p>
          </p:txBody>
        </p:sp>
        <p:sp>
          <p:nvSpPr>
            <p:cNvPr id="97" name="Text Box 49"/>
            <p:cNvSpPr txBox="1">
              <a:spLocks noChangeArrowheads="1"/>
            </p:cNvSpPr>
            <p:nvPr/>
          </p:nvSpPr>
          <p:spPr bwMode="auto">
            <a:xfrm>
              <a:off x="4114800" y="5486400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8" name="Text Box 50"/>
            <p:cNvSpPr txBox="1">
              <a:spLocks noChangeArrowheads="1"/>
            </p:cNvSpPr>
            <p:nvPr/>
          </p:nvSpPr>
          <p:spPr bwMode="auto">
            <a:xfrm>
              <a:off x="3733800" y="6034088"/>
              <a:ext cx="252805" cy="40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sz="2400">
                  <a:latin typeface="Arial Narrow" panose="020B0606020202030204" pitchFamily="34" charset="0"/>
                </a:rPr>
                <a:t>1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914400" y="3810000"/>
              <a:ext cx="3323297" cy="726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Scenario-1: S has to decide 0. Since</a:t>
              </a:r>
              <a:b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</a:br>
              <a: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loyal generals hence T decides 0</a:t>
              </a:r>
              <a:endParaRPr lang="en-US" sz="2400" b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  <p:sp>
          <p:nvSpPr>
            <p:cNvPr id="101" name="Text Box 54"/>
            <p:cNvSpPr txBox="1">
              <a:spLocks noChangeArrowheads="1"/>
            </p:cNvSpPr>
            <p:nvPr/>
          </p:nvSpPr>
          <p:spPr bwMode="auto">
            <a:xfrm>
              <a:off x="5154022" y="5048027"/>
              <a:ext cx="3702050" cy="13716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Scenario-3:  T’s situation is same as Scenario 1 and U’s as scenario 2.</a:t>
              </a:r>
              <a:b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</a:br>
              <a: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T decides 0,  U decides 1.</a:t>
              </a:r>
            </a:p>
            <a:p>
              <a:pPr>
                <a:defRPr/>
              </a:pPr>
              <a:r>
                <a:rPr lang="en-US" sz="2400" b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Here T and U should agree but </a:t>
              </a:r>
              <a:r>
                <a:rPr lang="en-US" sz="2400" b="0" dirty="0" err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anose="020B0606020202030204" pitchFamily="34" charset="0"/>
                </a:rPr>
                <a:t>couldnt</a:t>
              </a:r>
              <a:endParaRPr lang="en-US" sz="2400" b="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endParaRPr>
            </a:p>
          </p:txBody>
        </p:sp>
      </p:grp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4385719" y="4663669"/>
            <a:ext cx="981808" cy="54864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0">
                <a:schemeClr val="accent3">
                  <a:lumMod val="89000"/>
                </a:schemeClr>
              </a:gs>
              <a:gs pos="0">
                <a:schemeClr val="accent3">
                  <a:lumMod val="81000"/>
                  <a:lumOff val="19000"/>
                  <a:alpha val="0"/>
                </a:schemeClr>
              </a:gs>
              <a:gs pos="82000">
                <a:schemeClr val="accent3">
                  <a:lumMod val="70000"/>
                  <a:alpha val="78000"/>
                </a:schemeClr>
              </a:gs>
            </a:gsLst>
            <a:path path="circle">
              <a:fillToRect l="50000" t="50000" r="50000" b="50000"/>
            </a:path>
          </a:gradFill>
          <a:ln w="38100" cap="sq">
            <a:solidFill>
              <a:schemeClr val="accent3">
                <a:shade val="95000"/>
                <a:satMod val="105000"/>
              </a:schemeClr>
            </a:solidFill>
            <a:bevel/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3"/>
          </a:lnRef>
          <a:fillRef idx="1003">
            <a:schemeClr val="dk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953256" y="0"/>
            <a:ext cx="4848288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3">
              <a:defRPr/>
            </a:pPr>
            <a:r>
              <a:rPr lang="en-IN" dirty="0"/>
              <a:t>Byzantine Agreement:</a:t>
            </a:r>
            <a:r>
              <a:rPr lang="en-US" dirty="0">
                <a:solidFill>
                  <a:srgbClr val="006600"/>
                </a:solidFill>
              </a:rPr>
              <a:t>All non-faulty processes must</a:t>
            </a:r>
          </a:p>
          <a:p>
            <a:pPr lvl="3">
              <a:defRPr/>
            </a:pPr>
            <a:r>
              <a:rPr lang="en-US" dirty="0">
                <a:solidFill>
                  <a:srgbClr val="006600"/>
                </a:solidFill>
              </a:rPr>
              <a:t> agree on a common value.</a:t>
            </a:r>
            <a:r>
              <a:rPr lang="en-US" dirty="0"/>
              <a:t> </a:t>
            </a:r>
            <a:r>
              <a:rPr lang="en-US" dirty="0">
                <a:solidFill>
                  <a:srgbClr val="006600"/>
                </a:solidFill>
              </a:rPr>
              <a:t>The agreed upon value by</a:t>
            </a:r>
          </a:p>
          <a:p>
            <a:pPr lvl="3">
              <a:defRPr/>
            </a:pPr>
            <a:r>
              <a:rPr lang="en-US" dirty="0">
                <a:solidFill>
                  <a:srgbClr val="006600"/>
                </a:solidFill>
              </a:rPr>
              <a:t> non faulty processes must be </a:t>
            </a:r>
            <a:r>
              <a:rPr lang="en-US" i="1" dirty="0">
                <a:solidFill>
                  <a:srgbClr val="006600"/>
                </a:solidFill>
              </a:rPr>
              <a:t>v</a:t>
            </a:r>
            <a:r>
              <a:rPr lang="en-US" dirty="0">
                <a:solidFill>
                  <a:srgbClr val="006600"/>
                </a:solidFill>
              </a:rPr>
              <a:t> if </a:t>
            </a:r>
            <a:r>
              <a:rPr lang="en-US" i="1" dirty="0">
                <a:solidFill>
                  <a:srgbClr val="006600"/>
                </a:solidFill>
              </a:rPr>
              <a:t>x</a:t>
            </a:r>
            <a:r>
              <a:rPr lang="en-US" dirty="0">
                <a:solidFill>
                  <a:srgbClr val="006600"/>
                </a:solidFill>
              </a:rPr>
              <a:t> is non-faulty. </a:t>
            </a:r>
            <a:endParaRPr lang="en-IN" dirty="0"/>
          </a:p>
        </p:txBody>
      </p:sp>
      <p:sp>
        <p:nvSpPr>
          <p:cNvPr id="102" name="Rectangle 5"/>
          <p:cNvSpPr>
            <a:spLocks noChangeArrowheads="1"/>
          </p:cNvSpPr>
          <p:nvPr/>
        </p:nvSpPr>
        <p:spPr bwMode="auto">
          <a:xfrm>
            <a:off x="8034732" y="1984373"/>
            <a:ext cx="981808" cy="5232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 flipH="1">
            <a:off x="7347467" y="2507588"/>
            <a:ext cx="785446" cy="6104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 Narrow" panose="020B0606020202030204" pitchFamily="34" charset="0"/>
            </a:endParaRPr>
          </a:p>
        </p:txBody>
      </p:sp>
      <p:sp>
        <p:nvSpPr>
          <p:cNvPr id="108" name="Line 11"/>
          <p:cNvSpPr>
            <a:spLocks noChangeShapeType="1"/>
          </p:cNvSpPr>
          <p:nvPr/>
        </p:nvSpPr>
        <p:spPr bwMode="auto">
          <a:xfrm>
            <a:off x="8623817" y="2507588"/>
            <a:ext cx="883627" cy="61041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 Narrow" panose="020B0606020202030204" pitchFamily="34" charset="0"/>
            </a:endParaRPr>
          </a:p>
        </p:txBody>
      </p:sp>
      <p:sp>
        <p:nvSpPr>
          <p:cNvPr id="109" name="Line 13"/>
          <p:cNvSpPr>
            <a:spLocks noChangeShapeType="1"/>
          </p:cNvSpPr>
          <p:nvPr/>
        </p:nvSpPr>
        <p:spPr bwMode="auto">
          <a:xfrm>
            <a:off x="8034732" y="3292410"/>
            <a:ext cx="107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 Narrow" panose="020B0606020202030204" pitchFamily="34" charset="0"/>
            </a:endParaRP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8034732" y="3466815"/>
            <a:ext cx="1079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 Narrow" panose="020B0606020202030204" pitchFamily="34" charset="0"/>
            </a:endParaRPr>
          </a:p>
        </p:txBody>
      </p:sp>
      <p:sp>
        <p:nvSpPr>
          <p:cNvPr id="111" name="Text Box 15"/>
          <p:cNvSpPr txBox="1">
            <a:spLocks noChangeArrowheads="1"/>
          </p:cNvSpPr>
          <p:nvPr/>
        </p:nvSpPr>
        <p:spPr bwMode="auto">
          <a:xfrm>
            <a:off x="7425193" y="2436736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12" name="Text Box 16"/>
          <p:cNvSpPr txBox="1">
            <a:spLocks noChangeArrowheads="1"/>
          </p:cNvSpPr>
          <p:nvPr/>
        </p:nvSpPr>
        <p:spPr bwMode="auto">
          <a:xfrm>
            <a:off x="9212901" y="2420385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 dirty="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13" name="Text Box 18"/>
          <p:cNvSpPr txBox="1">
            <a:spLocks noChangeArrowheads="1"/>
          </p:cNvSpPr>
          <p:nvPr/>
        </p:nvSpPr>
        <p:spPr bwMode="auto">
          <a:xfrm>
            <a:off x="8329274" y="2943600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 dirty="0"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14" name="Text Box 20"/>
          <p:cNvSpPr txBox="1">
            <a:spLocks noChangeArrowheads="1"/>
          </p:cNvSpPr>
          <p:nvPr/>
        </p:nvSpPr>
        <p:spPr bwMode="auto">
          <a:xfrm>
            <a:off x="8329274" y="339596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400">
                <a:latin typeface="Arial Narrow" panose="020B0606020202030204" pitchFamily="34" charset="0"/>
              </a:rPr>
              <a:t>1</a:t>
            </a:r>
          </a:p>
        </p:txBody>
      </p:sp>
      <p:sp>
        <p:nvSpPr>
          <p:cNvPr id="126" name="Text Box 54"/>
          <p:cNvSpPr txBox="1">
            <a:spLocks noChangeArrowheads="1"/>
          </p:cNvSpPr>
          <p:nvPr/>
        </p:nvSpPr>
        <p:spPr bwMode="auto">
          <a:xfrm>
            <a:off x="6605590" y="3786190"/>
            <a:ext cx="4769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Scenario-2:  Here S and U must agree. S has to decide 1. U decides on 1</a:t>
            </a:r>
            <a:endParaRPr lang="en-US" sz="2400" b="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128" name="Rectangle 7"/>
          <p:cNvSpPr>
            <a:spLocks noChangeArrowheads="1"/>
          </p:cNvSpPr>
          <p:nvPr/>
        </p:nvSpPr>
        <p:spPr bwMode="auto">
          <a:xfrm>
            <a:off x="7024694" y="3143248"/>
            <a:ext cx="981808" cy="54864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0">
                <a:schemeClr val="accent3">
                  <a:lumMod val="89000"/>
                </a:schemeClr>
              </a:gs>
              <a:gs pos="0">
                <a:schemeClr val="accent3">
                  <a:lumMod val="81000"/>
                  <a:lumOff val="19000"/>
                  <a:alpha val="0"/>
                </a:schemeClr>
              </a:gs>
              <a:gs pos="82000">
                <a:schemeClr val="accent3">
                  <a:lumMod val="70000"/>
                  <a:alpha val="78000"/>
                </a:schemeClr>
              </a:gs>
            </a:gsLst>
            <a:path path="circle">
              <a:fillToRect l="50000" t="50000" r="50000" b="50000"/>
            </a:path>
          </a:gradFill>
          <a:ln w="38100" cap="sq">
            <a:solidFill>
              <a:schemeClr val="accent3">
                <a:shade val="95000"/>
                <a:satMod val="105000"/>
              </a:schemeClr>
            </a:solidFill>
            <a:bevel/>
            <a:headEnd/>
            <a:tailEnd/>
          </a:ln>
          <a:effectLst>
            <a:innerShdw blurRad="114300">
              <a:prstClr val="black"/>
            </a:innerShdw>
          </a:effectLst>
        </p:spPr>
        <p:style>
          <a:lnRef idx="1">
            <a:schemeClr val="accent3"/>
          </a:lnRef>
          <a:fillRef idx="1003">
            <a:schemeClr val="dk1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T</a:t>
            </a:r>
          </a:p>
        </p:txBody>
      </p:sp>
      <p:sp>
        <p:nvSpPr>
          <p:cNvPr id="129" name="Rectangle 38"/>
          <p:cNvSpPr>
            <a:spLocks noChangeArrowheads="1"/>
          </p:cNvSpPr>
          <p:nvPr/>
        </p:nvSpPr>
        <p:spPr bwMode="auto">
          <a:xfrm>
            <a:off x="9167834" y="3143248"/>
            <a:ext cx="981808" cy="5232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solidFill>
                  <a:schemeClr val="tx2"/>
                </a:solidFill>
                <a:latin typeface="Arial Narrow" panose="020B0606020202030204" pitchFamily="34" charset="0"/>
              </a:rPr>
              <a:t>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Lamport</a:t>
            </a:r>
            <a:r>
              <a:rPr lang="en-US" dirty="0"/>
              <a:t>-</a:t>
            </a:r>
            <a:r>
              <a:rPr lang="en-US" dirty="0" err="1"/>
              <a:t>Shostak</a:t>
            </a:r>
            <a:r>
              <a:rPr lang="en-US" dirty="0"/>
              <a:t>-Pease Algorithm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10668000" cy="5638800"/>
          </a:xfrm>
        </p:spPr>
        <p:txBody>
          <a:bodyPr>
            <a:noAutofit/>
          </a:bodyPr>
          <a:lstStyle/>
          <a:p>
            <a:pPr marL="342900" indent="-342900" eaLnBrk="1" hangingPunct="1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/>
              <a:t>Algorithm </a:t>
            </a:r>
            <a:r>
              <a:rPr lang="en-US" i="1" dirty="0"/>
              <a:t>Broadcast</a:t>
            </a:r>
            <a:r>
              <a:rPr lang="en-US" dirty="0"/>
              <a:t>( </a:t>
            </a:r>
            <a:r>
              <a:rPr lang="en-US" i="1" dirty="0"/>
              <a:t>N, t 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where </a:t>
            </a:r>
            <a:r>
              <a:rPr lang="en-US" i="1" dirty="0"/>
              <a:t>t </a:t>
            </a:r>
            <a:r>
              <a:rPr lang="en-US" dirty="0"/>
              <a:t>is the resilience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dirty="0"/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u="sng" dirty="0"/>
              <a:t>For </a:t>
            </a:r>
            <a:r>
              <a:rPr lang="en-US" i="1" u="sng" dirty="0"/>
              <a:t>t</a:t>
            </a:r>
            <a:r>
              <a:rPr lang="en-US" u="sng" dirty="0"/>
              <a:t> = 0, </a:t>
            </a:r>
            <a:r>
              <a:rPr lang="en-US" i="1" u="sng" dirty="0"/>
              <a:t>Broadcast</a:t>
            </a:r>
            <a:r>
              <a:rPr lang="en-US" u="sng" dirty="0"/>
              <a:t>( </a:t>
            </a:r>
            <a:r>
              <a:rPr lang="en-US" i="1" u="sng" dirty="0"/>
              <a:t>N, </a:t>
            </a:r>
            <a:r>
              <a:rPr lang="en-US" u="sng" dirty="0"/>
              <a:t>0 ):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Pulse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1</a:t>
            </a:r>
            <a:r>
              <a:rPr lang="en-US" dirty="0">
                <a:solidFill>
                  <a:srgbClr val="004600"/>
                </a:solidFill>
              </a:rPr>
              <a:t>		</a:t>
            </a:r>
            <a:r>
              <a:rPr lang="en-US" sz="2200" dirty="0">
                <a:solidFill>
                  <a:srgbClr val="000099"/>
                </a:solidFill>
              </a:rPr>
              <a:t>The general sends 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value,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 to all processes,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			the lieutenants do not send.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Receive messages of pulse 1.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The general decides on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i="1" baseline="-25000" dirty="0" err="1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Lieutenants decide as follows: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	if a message value,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 was received from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g</a:t>
            </a: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 in pulse-1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  		  then decide on </a:t>
            </a:r>
            <a:r>
              <a:rPr lang="en-US" sz="2200" i="1" dirty="0">
                <a:solidFill>
                  <a:srgbClr val="000099"/>
                </a:solidFill>
                <a:sym typeface="Symbol" pitchFamily="18" charset="2"/>
              </a:rPr>
              <a:t>x</a:t>
            </a:r>
            <a:endParaRPr lang="en-US" sz="2200" dirty="0">
              <a:solidFill>
                <a:srgbClr val="000099"/>
              </a:solidFill>
              <a:sym typeface="Symbol" pitchFamily="18" charset="2"/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200" dirty="0">
                <a:solidFill>
                  <a:srgbClr val="000099"/>
                </a:solidFill>
                <a:sym typeface="Symbol" pitchFamily="18" charset="2"/>
              </a:rPr>
              <a:t>			  		  else decide on </a:t>
            </a:r>
            <a:r>
              <a:rPr lang="en-US" sz="2200" i="1" dirty="0" err="1">
                <a:solidFill>
                  <a:srgbClr val="000099"/>
                </a:solidFill>
                <a:sym typeface="Symbol" pitchFamily="18" charset="2"/>
              </a:rPr>
              <a:t>udef</a:t>
            </a:r>
            <a:endParaRPr lang="en-US" sz="2200" dirty="0">
              <a:solidFill>
                <a:srgbClr val="000099"/>
              </a:solidFill>
              <a:sym typeface="Symbol" pitchFamily="18" charset="2"/>
            </a:endParaRP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solidFill>
                  <a:srgbClr val="004600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Screenshot (17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64" y="-93853"/>
            <a:ext cx="9715568" cy="6654278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Lamport</a:t>
            </a:r>
            <a:r>
              <a:rPr lang="en-US" dirty="0"/>
              <a:t>-</a:t>
            </a:r>
            <a:r>
              <a:rPr lang="en-US" dirty="0" err="1"/>
              <a:t>Shostak</a:t>
            </a:r>
            <a:r>
              <a:rPr lang="en-US" dirty="0"/>
              <a:t>-Pease Algorithm contd..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>
          <a:xfrm>
            <a:off x="876142" y="1367135"/>
            <a:ext cx="4838858" cy="5109865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Pulse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1</a:t>
            </a:r>
            <a:r>
              <a:rPr lang="en-US" sz="2000" dirty="0">
                <a:solidFill>
                  <a:srgbClr val="004600"/>
                </a:solidFill>
              </a:rPr>
              <a:t>	</a:t>
            </a:r>
            <a:r>
              <a:rPr lang="en-US" sz="2000" dirty="0"/>
              <a:t>   The general sends </a:t>
            </a:r>
            <a:r>
              <a:rPr lang="en-US" sz="2000" dirty="0">
                <a:sym typeface="Symbol" pitchFamily="18" charset="2"/>
              </a:rPr>
              <a:t>value,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g</a:t>
            </a:r>
            <a:r>
              <a:rPr lang="en-US" sz="2000" dirty="0">
                <a:sym typeface="Symbol" pitchFamily="18" charset="2"/>
              </a:rPr>
              <a:t> to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all processes, the lieutenants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do not send.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lieutenants Receive messages of 	 		pulse 1.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Lieutenant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acts as follows: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 if a message value,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 was	    	received from </a:t>
            </a:r>
            <a:r>
              <a:rPr lang="en-US" sz="2000" i="1" dirty="0">
                <a:sym typeface="Symbol" pitchFamily="18" charset="2"/>
              </a:rPr>
              <a:t>g</a:t>
            </a:r>
            <a:r>
              <a:rPr lang="en-US" sz="2000" dirty="0">
                <a:sym typeface="Symbol" pitchFamily="18" charset="2"/>
              </a:rPr>
              <a:t> in pulse-1 then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= </a:t>
            </a:r>
            <a:r>
              <a:rPr lang="en-US" sz="2000" i="1" dirty="0">
                <a:sym typeface="Symbol" pitchFamily="18" charset="2"/>
              </a:rPr>
              <a:t>x</a:t>
            </a:r>
            <a:r>
              <a:rPr lang="en-US" sz="2000" dirty="0">
                <a:sym typeface="Symbol" pitchFamily="18" charset="2"/>
              </a:rPr>
              <a:t> 	else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i="1" dirty="0">
                <a:sym typeface="Symbol" pitchFamily="18" charset="2"/>
              </a:rPr>
              <a:t> = </a:t>
            </a:r>
            <a:r>
              <a:rPr lang="en-US" sz="2000" i="1" dirty="0" err="1">
                <a:sym typeface="Symbol" pitchFamily="18" charset="2"/>
              </a:rPr>
              <a:t>udef</a:t>
            </a:r>
            <a:r>
              <a:rPr lang="en-US" sz="2000" i="1" dirty="0"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              Announce </a:t>
            </a:r>
            <a:r>
              <a:rPr lang="en-US" sz="2000" i="1" dirty="0" err="1">
                <a:sym typeface="Symbol" pitchFamily="18" charset="2"/>
              </a:rPr>
              <a:t>x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to the other lieutenants 	        by acting as a general in </a:t>
            </a:r>
          </a:p>
          <a:p>
            <a:pPr eaLnBrk="1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sym typeface="Symbol" pitchFamily="18" charset="2"/>
              </a:rPr>
              <a:t>	       </a:t>
            </a:r>
            <a:r>
              <a:rPr lang="en-US" sz="2000" i="1" dirty="0" err="1">
                <a:sym typeface="Symbol" pitchFamily="18" charset="2"/>
              </a:rPr>
              <a:t>Broadcast</a:t>
            </a:r>
            <a:r>
              <a:rPr lang="en-US" sz="2000" i="1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N – 1,t – 1 </a:t>
            </a:r>
            <a:r>
              <a:rPr lang="en-US" sz="2000" dirty="0">
                <a:sym typeface="Symbol" pitchFamily="18" charset="2"/>
              </a:rPr>
              <a:t>) in the next      	       pulse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880822" y="762000"/>
            <a:ext cx="3767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For </a:t>
            </a:r>
            <a:r>
              <a:rPr lang="en-US" sz="24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&gt; 0, </a:t>
            </a:r>
            <a:r>
              <a:rPr lang="en-US" sz="2400" i="1" u="sng" dirty="0">
                <a:latin typeface="Arial Narrow" panose="020B0606020202030204" pitchFamily="34" charset="0"/>
              </a:rPr>
              <a:t>Broadcast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 </a:t>
            </a:r>
            <a:r>
              <a:rPr lang="en-US" sz="2400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N, t</a:t>
            </a:r>
            <a:r>
              <a:rPr lang="en-US" sz="240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):</a:t>
            </a:r>
            <a:endParaRPr lang="en-US" sz="2400" dirty="0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6400800" y="1371600"/>
            <a:ext cx="45720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Pulse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  </a:t>
            </a:r>
            <a:r>
              <a:rPr lang="en-US" sz="2000" i="1" dirty="0">
                <a:solidFill>
                  <a:srgbClr val="C00000"/>
                </a:solidFill>
                <a:latin typeface="Arial Narrow" panose="020B0606020202030204" pitchFamily="34" charset="0"/>
              </a:rPr>
              <a:t>t +</a:t>
            </a:r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1  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Receive messages of pulse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+1.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     The general decides on 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g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.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      For lieutenant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: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A decision occurs in</a:t>
            </a: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   </a:t>
            </a:r>
            <a:r>
              <a:rPr lang="en-US" sz="2000" i="1" dirty="0" err="1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Broadcast</a:t>
            </a:r>
            <a:r>
              <a:rPr lang="en-US" sz="2000" i="1" baseline="-25000" dirty="0" err="1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( </a:t>
            </a:r>
            <a:r>
              <a:rPr lang="en-US" sz="2000" i="1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N – 1, t – 1 </a:t>
            </a: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) for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		   each lieutenant </a:t>
            </a:r>
            <a:r>
              <a:rPr lang="en-US" sz="2000" i="1" dirty="0">
                <a:solidFill>
                  <a:srgbClr val="000099"/>
                </a:solidFill>
                <a:latin typeface="Arial Narrow" panose="020B0606020202030204" pitchFamily="34" charset="0"/>
                <a:sym typeface="Symbol" pitchFamily="18" charset="2"/>
              </a:rPr>
              <a:t>q</a:t>
            </a:r>
            <a:endParaRPr lang="en-US" sz="2000" dirty="0">
              <a:solidFill>
                <a:srgbClr val="004600"/>
              </a:solidFill>
              <a:latin typeface="Arial Narrow" panose="020B0606020202030204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solidFill>
                  <a:srgbClr val="004600"/>
                </a:solidFill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dirty="0" err="1">
                <a:latin typeface="Arial Narrow" panose="020B0606020202030204" pitchFamily="34" charset="0"/>
                <a:sym typeface="Symbol" pitchFamily="18" charset="2"/>
              </a:rPr>
              <a:t>W</a:t>
            </a:r>
            <a:r>
              <a:rPr lang="en-US" sz="2000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[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] = decision in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	   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Broadcast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q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N – 1, t – 1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)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		</a:t>
            </a:r>
            <a:r>
              <a:rPr lang="en-US" sz="2000" i="1" dirty="0" err="1">
                <a:latin typeface="Arial Narrow" panose="020B0606020202030204" pitchFamily="34" charset="0"/>
                <a:sym typeface="Symbol" pitchFamily="18" charset="2"/>
              </a:rPr>
              <a:t>y</a:t>
            </a:r>
            <a:r>
              <a:rPr lang="en-US" sz="2000" i="1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i="1" baseline="-25000" dirty="0">
                <a:latin typeface="Arial Narrow" panose="020B0606020202030204" pitchFamily="34" charset="0"/>
                <a:sym typeface="Symbol" pitchFamily="18" charset="2"/>
              </a:rPr>
              <a:t> </a:t>
            </a:r>
            <a:r>
              <a:rPr lang="en-US" sz="2000" i="1" dirty="0">
                <a:latin typeface="Arial Narrow" panose="020B0606020202030204" pitchFamily="34" charset="0"/>
                <a:sym typeface="Symbol" pitchFamily="18" charset="2"/>
              </a:rPr>
              <a:t>= </a:t>
            </a:r>
            <a:r>
              <a:rPr lang="en-US" sz="2000" i="1">
                <a:latin typeface="Arial Narrow" panose="020B0606020202030204" pitchFamily="34" charset="0"/>
                <a:sym typeface="Symbol" pitchFamily="18" charset="2"/>
              </a:rPr>
              <a:t>majoity 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(</a:t>
            </a:r>
            <a:r>
              <a:rPr lang="en-US" sz="2000" dirty="0" err="1">
                <a:latin typeface="Arial Narrow" panose="020B0606020202030204" pitchFamily="34" charset="0"/>
                <a:sym typeface="Symbol" pitchFamily="18" charset="2"/>
              </a:rPr>
              <a:t>W</a:t>
            </a:r>
            <a:r>
              <a:rPr lang="en-US" sz="2000" baseline="-25000" dirty="0" err="1">
                <a:latin typeface="Arial Narrow" panose="020B0606020202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Arial Narrow" panose="020B0606020202030204" pitchFamily="34" charset="0"/>
                <a:sym typeface="Symbol" pitchFamily="18" charset="2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PDF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advClick="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17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30" y="12019"/>
            <a:ext cx="9572691" cy="723128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Screenshot (17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836" y="-1"/>
            <a:ext cx="9644130" cy="709543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Consensus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Designed to achieve reliability in a network involving multiple unreliable nodes.</a:t>
            </a:r>
          </a:p>
          <a:p>
            <a:r>
              <a:rPr lang="en-IN" b="0" dirty="0"/>
              <a:t>Required for decisions like</a:t>
            </a:r>
          </a:p>
          <a:p>
            <a:r>
              <a:rPr lang="en-IN" b="0" dirty="0"/>
              <a:t>- Whether to commit a distributed transaction to a database</a:t>
            </a:r>
          </a:p>
          <a:p>
            <a:pPr>
              <a:buFontTx/>
              <a:buChar char="-"/>
            </a:pPr>
            <a:r>
              <a:rPr lang="en-IN" b="0" dirty="0"/>
              <a:t> Consensus on leader (leader election)</a:t>
            </a:r>
          </a:p>
          <a:p>
            <a:pPr>
              <a:buFontTx/>
              <a:buChar char="-"/>
            </a:pPr>
            <a:r>
              <a:rPr lang="en-IN" b="0" dirty="0"/>
              <a:t> What is the current value of the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00547-9785-B145-98DB-A78B000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Failures we will study (in synchronous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B3550-A9D6-9643-8A4D-94C793C4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 Failure : </a:t>
            </a:r>
            <a:r>
              <a:rPr lang="en-US" b="0" dirty="0"/>
              <a:t>node can crash before/between/after sending </a:t>
            </a:r>
            <a:r>
              <a:rPr lang="en-US" b="0" dirty="0" err="1"/>
              <a:t>msgs</a:t>
            </a:r>
            <a:r>
              <a:rPr lang="en-US" b="0" dirty="0"/>
              <a:t> but wont send wrong messages. Once it crashes it stops participating in any further activity forever.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Byzantine Failure: 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A Byzantine failure, in the context of distributed systems, is a type of fault where a component can exhibit arbitrary or malicious </a:t>
            </a:r>
            <a:r>
              <a:rPr lang="en-IN" b="0" i="0" dirty="0" err="1">
                <a:solidFill>
                  <a:srgbClr val="001D35"/>
                </a:solidFill>
                <a:effectLst/>
                <a:latin typeface="Google Sans"/>
              </a:rPr>
              <a:t>behavior</a:t>
            </a:r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, sending incorrect or conflicting information, and potentially misleading other components, making it difficult to distinguish between faulty and correct nodes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1986-E9B2-F446-9918-E7EA4D18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27199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Byzantine Agreement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/>
              <a:t>A designated process (source) with an initial value has to reach an agreement with the other processes about its initial value under the following conditions:</a:t>
            </a:r>
          </a:p>
          <a:p>
            <a:r>
              <a:rPr lang="en-IN" b="0" dirty="0"/>
              <a:t>Agreement: All non faulty processes must agree on the same value</a:t>
            </a:r>
          </a:p>
          <a:p>
            <a:r>
              <a:rPr lang="en-IN" b="0" dirty="0"/>
              <a:t>Validity: A decided value is the proposed value if the source is non faulty</a:t>
            </a:r>
          </a:p>
          <a:p>
            <a:r>
              <a:rPr lang="en-IN" b="0" dirty="0"/>
              <a:t>Termination: Every correct process returns a value (decides)</a:t>
            </a:r>
          </a:p>
          <a:p>
            <a:endParaRPr lang="en-IN" b="0" dirty="0"/>
          </a:p>
          <a:p>
            <a:r>
              <a:rPr lang="en-IN" b="0" dirty="0"/>
              <a:t>Process is Byzantine if it deviates from some specification</a:t>
            </a:r>
          </a:p>
          <a:p>
            <a:r>
              <a:rPr lang="en-IN" b="0" dirty="0"/>
              <a:t>-behave as crashed process</a:t>
            </a:r>
          </a:p>
          <a:p>
            <a:pPr>
              <a:buFontTx/>
              <a:buChar char="-"/>
            </a:pPr>
            <a:r>
              <a:rPr lang="en-IN" b="0" dirty="0"/>
              <a:t>Send wrong information</a:t>
            </a:r>
          </a:p>
          <a:p>
            <a:r>
              <a:rPr lang="en-IN" b="0" dirty="0"/>
              <a:t>-send different information to different processes</a:t>
            </a:r>
          </a:p>
          <a:p>
            <a:pPr>
              <a:buFontTx/>
              <a:buChar char="-"/>
            </a:pPr>
            <a:endParaRPr lang="en-IN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Consensus Algorithm for Crash Failures (synchronous system)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 n processes,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 </a:t>
            </a:r>
            <a:r>
              <a:rPr lang="en-US" b="0" dirty="0" err="1">
                <a:solidFill>
                  <a:srgbClr val="000099"/>
                </a:solidFill>
              </a:rPr>
              <a:t>upto</a:t>
            </a:r>
            <a:r>
              <a:rPr lang="en-US" b="0" dirty="0">
                <a:solidFill>
                  <a:srgbClr val="000099"/>
                </a:solidFill>
              </a:rPr>
              <a:t> f &lt; n processes may fail. 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Crash failure indicates that the node can crash before/between/after sending </a:t>
            </a:r>
            <a:r>
              <a:rPr lang="en-US" b="0" dirty="0" err="1">
                <a:solidFill>
                  <a:srgbClr val="000099"/>
                </a:solidFill>
              </a:rPr>
              <a:t>msgs</a:t>
            </a:r>
            <a:r>
              <a:rPr lang="en-US" b="0" dirty="0">
                <a:solidFill>
                  <a:srgbClr val="000099"/>
                </a:solidFill>
              </a:rPr>
              <a:t> but wont send wrong messages. Once it crashes it stops participating in any further activity forever.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The consensus variable x is integer value.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Each process has an initial value xi.</a:t>
            </a:r>
          </a:p>
          <a:p>
            <a:pPr eaLnBrk="1" hangingPunct="1">
              <a:buFontTx/>
              <a:buNone/>
              <a:defRPr/>
            </a:pPr>
            <a:r>
              <a:rPr lang="en-US" b="0" dirty="0" err="1">
                <a:solidFill>
                  <a:srgbClr val="000099"/>
                </a:solidFill>
              </a:rPr>
              <a:t>Upto</a:t>
            </a:r>
            <a:r>
              <a:rPr lang="en-US" b="0" dirty="0">
                <a:solidFill>
                  <a:srgbClr val="000099"/>
                </a:solidFill>
              </a:rPr>
              <a:t> f+1 rounds are executed</a:t>
            </a:r>
          </a:p>
          <a:p>
            <a:pPr eaLnBrk="1" hangingPunct="1">
              <a:buFontTx/>
              <a:buNone/>
              <a:defRPr/>
            </a:pPr>
            <a:endParaRPr lang="en-US" b="0" dirty="0">
              <a:solidFill>
                <a:srgbClr val="000099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In each round process pi sends its value xi to all process if that value has not been sent before.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Process pi then takes min of all values received in the round and its own value.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Updates its own value to the min calculated</a:t>
            </a:r>
          </a:p>
          <a:p>
            <a:pPr eaLnBrk="1" hangingPunct="1">
              <a:buFontTx/>
              <a:buNone/>
              <a:defRPr/>
            </a:pPr>
            <a:r>
              <a:rPr lang="en-US" b="0" dirty="0">
                <a:solidFill>
                  <a:srgbClr val="000099"/>
                </a:solidFill>
              </a:rPr>
              <a:t>At the end of f+1 rounds all correct processes decide the same value.</a:t>
            </a:r>
            <a:endParaRPr lang="en-US" b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Consensus Algorithm for Crash Failures (synchronous system)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u="sng" dirty="0">
                <a:solidFill>
                  <a:srgbClr val="000099"/>
                </a:solidFill>
              </a:rPr>
              <a:t>Code for each processor</a:t>
            </a:r>
            <a:r>
              <a:rPr lang="en-US" dirty="0">
                <a:solidFill>
                  <a:srgbClr val="000099"/>
                </a:solidFill>
              </a:rPr>
              <a:t>:</a:t>
            </a:r>
          </a:p>
          <a:p>
            <a:pPr eaLnBrk="1" hangingPunct="1">
              <a:buFontTx/>
              <a:buNone/>
              <a:defRPr/>
            </a:pPr>
            <a:endParaRPr lang="en-US" i="1" dirty="0"/>
          </a:p>
          <a:p>
            <a:pPr eaLnBrk="1" hangingPunct="1">
              <a:buFontTx/>
              <a:buNone/>
              <a:defRPr/>
            </a:pPr>
            <a:r>
              <a:rPr lang="en-US" i="1" dirty="0"/>
              <a:t>v</a:t>
            </a:r>
            <a:r>
              <a:rPr lang="en-US" dirty="0"/>
              <a:t> := my input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at each round 1 through </a:t>
            </a:r>
            <a:r>
              <a:rPr lang="en-US" i="1" dirty="0"/>
              <a:t>f+1:</a:t>
            </a:r>
          </a:p>
          <a:p>
            <a:pPr eaLnBrk="1" hangingPunct="1">
              <a:buFontTx/>
              <a:buNone/>
              <a:defRPr/>
            </a:pPr>
            <a:r>
              <a:rPr lang="en-US" i="1" dirty="0"/>
              <a:t>   </a:t>
            </a:r>
            <a:r>
              <a:rPr lang="en-US" dirty="0"/>
              <a:t>if I have not yet sent </a:t>
            </a:r>
            <a:r>
              <a:rPr lang="en-US" i="1" dirty="0"/>
              <a:t>v</a:t>
            </a:r>
            <a:r>
              <a:rPr lang="en-US" dirty="0"/>
              <a:t> then send </a:t>
            </a:r>
            <a:r>
              <a:rPr lang="en-US" i="1" dirty="0"/>
              <a:t>v</a:t>
            </a:r>
            <a:r>
              <a:rPr lang="en-US" dirty="0"/>
              <a:t> to all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   wait to receive messages for this round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   </a:t>
            </a:r>
            <a:r>
              <a:rPr lang="en-US" i="1" dirty="0"/>
              <a:t>v</a:t>
            </a:r>
            <a:r>
              <a:rPr lang="en-US" dirty="0"/>
              <a:t> := minimum among all received values and</a:t>
            </a:r>
          </a:p>
          <a:p>
            <a:pPr eaLnBrk="1" hangingPunct="1">
              <a:buFontTx/>
              <a:buNone/>
              <a:defRPr/>
            </a:pPr>
            <a:r>
              <a:rPr lang="en-US" dirty="0"/>
              <a:t>			 current value of </a:t>
            </a:r>
            <a:r>
              <a:rPr lang="en-US" i="1" dirty="0"/>
              <a:t>v</a:t>
            </a:r>
          </a:p>
          <a:p>
            <a:pPr eaLnBrk="1" hangingPunct="1">
              <a:buFontTx/>
              <a:buNone/>
              <a:defRPr/>
            </a:pPr>
            <a:r>
              <a:rPr lang="en-US" i="1" dirty="0"/>
              <a:t>   </a:t>
            </a:r>
            <a:r>
              <a:rPr lang="en-US" dirty="0"/>
              <a:t>if this is round </a:t>
            </a:r>
            <a:r>
              <a:rPr lang="en-US" i="1" dirty="0"/>
              <a:t>f+1</a:t>
            </a:r>
            <a:r>
              <a:rPr lang="en-US" dirty="0"/>
              <a:t> then decide on </a:t>
            </a:r>
            <a:r>
              <a:rPr lang="en-US" i="1" dirty="0"/>
              <a:t>v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7D570-BF8C-42DF-B5C0-15D4E0E9C6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37056D-0AFD-4BF0-87DD-172C79D57557}" vid="{DFCBE75B-5C31-4176-835E-117672E43D9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</Template>
  <TotalTime>14415</TotalTime>
  <Words>1529</Words>
  <Application>Microsoft Macintosh PowerPoint</Application>
  <PresentationFormat>Widescreen</PresentationFormat>
  <Paragraphs>217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Arial Narrow</vt:lpstr>
      <vt:lpstr>Google Sans</vt:lpstr>
      <vt:lpstr>Times New Roman</vt:lpstr>
      <vt:lpstr>Wingdings</vt:lpstr>
      <vt:lpstr>Essential</vt:lpstr>
      <vt:lpstr>Agreement Protocols</vt:lpstr>
      <vt:lpstr>PowerPoint Presentation</vt:lpstr>
      <vt:lpstr>PowerPoint Presentation</vt:lpstr>
      <vt:lpstr>PowerPoint Presentation</vt:lpstr>
      <vt:lpstr>Applications of Consensus in Distributed Systems</vt:lpstr>
      <vt:lpstr>Failures we will study (in synchronous systems)</vt:lpstr>
      <vt:lpstr>Byzantine Agreement Problem</vt:lpstr>
      <vt:lpstr>Consensus Algorithm for Crash Failures (synchronous system)</vt:lpstr>
      <vt:lpstr>Consensus Algorithm for Crash Failures (synchronous system)</vt:lpstr>
      <vt:lpstr>Correctness of Crash Consensus Algo</vt:lpstr>
      <vt:lpstr>Correctness of Crash Consensus Algo</vt:lpstr>
      <vt:lpstr>Performance of Crash Consensus Algo</vt:lpstr>
      <vt:lpstr>Byzantine Agreement</vt:lpstr>
      <vt:lpstr>Variants of Byzantine agreement problem</vt:lpstr>
      <vt:lpstr>Overview of Results</vt:lpstr>
      <vt:lpstr>Byzantine Agreement Problems</vt:lpstr>
      <vt:lpstr>Byzantine Agreement Problem</vt:lpstr>
      <vt:lpstr>PowerPoint Presentation</vt:lpstr>
      <vt:lpstr>Lamport-Shostak-Pease Algorithm</vt:lpstr>
      <vt:lpstr>Lamport-Shostak-Pease Algorithm contd..</vt:lpstr>
      <vt:lpstr>PowerPoint Presentation</vt:lpstr>
    </vt:vector>
  </TitlesOfParts>
  <Company>Indian Institute of Technology, Kharagpur, India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Arobinda Gupta</dc:creator>
  <cp:lastModifiedBy>Lini Thomas</cp:lastModifiedBy>
  <cp:revision>224</cp:revision>
  <dcterms:created xsi:type="dcterms:W3CDTF">2002-01-01T17:32:30Z</dcterms:created>
  <dcterms:modified xsi:type="dcterms:W3CDTF">2025-03-24T08:24:31Z</dcterms:modified>
</cp:coreProperties>
</file>