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509" r:id="rId2"/>
    <p:sldId id="510" r:id="rId3"/>
    <p:sldId id="511" r:id="rId4"/>
    <p:sldId id="513" r:id="rId5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FF0000"/>
    <a:srgbClr val="9DFFFF"/>
    <a:srgbClr val="005200"/>
    <a:srgbClr val="00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 autoAdjust="0"/>
    <p:restoredTop sz="92481" autoAdjust="0"/>
  </p:normalViewPr>
  <p:slideViewPr>
    <p:cSldViewPr>
      <p:cViewPr varScale="1">
        <p:scale>
          <a:sx n="102" d="100"/>
          <a:sy n="102" d="100"/>
        </p:scale>
        <p:origin x="61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9" rIns="96635" bIns="48319" numCol="1" anchor="t" anchorCtr="0" compatLnSpc="1">
            <a:prstTxWarp prst="textNoShape">
              <a:avLst/>
            </a:prstTxWarp>
          </a:bodyPr>
          <a:lstStyle>
            <a:lvl1pPr defTabSz="96520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9" rIns="96635" bIns="4831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9" rIns="96635" bIns="48319" numCol="1" anchor="b" anchorCtr="0" compatLnSpc="1">
            <a:prstTxWarp prst="textNoShape">
              <a:avLst/>
            </a:prstTxWarp>
          </a:bodyPr>
          <a:lstStyle>
            <a:lvl1pPr defTabSz="96520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9" rIns="96635" bIns="4831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b="0">
                <a:latin typeface="Arial" panose="020B0604020202020204" pitchFamily="34" charset="0"/>
              </a:defRPr>
            </a:lvl1pPr>
          </a:lstStyle>
          <a:p>
            <a:fld id="{CE989A72-460D-4FA3-8AAA-D38A21889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8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2D66A9-7911-4460-8DC2-DC3A710F30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93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majority is set to default then is </a:t>
            </a:r>
            <a:r>
              <a:rPr lang="en-US" dirty="0" err="1"/>
              <a:t>mult</a:t>
            </a:r>
            <a:r>
              <a:rPr lang="en-US" dirty="0"/>
              <a:t> still number of times that default occurs?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D66A9-7911-4460-8DC2-DC3A710F30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1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What if phase king did not get n/2+f due to which it sent default value ---not possible as non malicious phase king always sends majority even if less than n/2+f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D66A9-7911-4460-8DC2-DC3A710F304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2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77000"/>
            <a:ext cx="6538340" cy="381000"/>
          </a:xfrm>
          <a:solidFill>
            <a:srgbClr val="C00000"/>
          </a:solidFill>
          <a:ln>
            <a:noFill/>
          </a:ln>
        </p:spPr>
        <p:txBody>
          <a:bodyPr/>
          <a:lstStyle>
            <a:lvl1pPr algn="r">
              <a:defRPr sz="190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INDIAN INSTITUTE OF TECHNOLOGY KHARAGPUR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" y="4846320"/>
            <a:ext cx="1291167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598" y="838200"/>
            <a:ext cx="10011403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72" spc="-65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7213" y="1989967"/>
            <a:ext cx="8284202" cy="685800"/>
          </a:xfrm>
        </p:spPr>
        <p:txBody>
          <a:bodyPr>
            <a:normAutofit/>
          </a:bodyPr>
          <a:lstStyle>
            <a:lvl1pPr marL="0" indent="0" algn="l">
              <a:buNone/>
              <a:defRPr sz="2667" b="1" cap="all" spc="98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373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6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39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2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85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79734">
              <a:spcAft>
                <a:spcPts val="643"/>
              </a:spcAft>
            </a:pPr>
            <a:r>
              <a:rPr lang="en-US" sz="2571" i="1" cap="none" spc="129" dirty="0">
                <a:solidFill>
                  <a:srgbClr val="D1282E"/>
                </a:solidFill>
              </a:rPr>
              <a:t>CS60002: Distributed Systems</a:t>
            </a:r>
            <a:endParaRPr lang="en-IN" sz="2571" i="1" cap="none" spc="129" dirty="0">
              <a:solidFill>
                <a:srgbClr val="D1282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2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445551" y="6292692"/>
            <a:ext cx="580571" cy="36861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E1BD0BE4-C165-4A97-9685-8F391A2EAA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1" descr="ii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4" y="5773802"/>
            <a:ext cx="1054102" cy="9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-1" y="0"/>
            <a:ext cx="1291167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4" name="TextBox 13"/>
          <p:cNvSpPr txBox="1"/>
          <p:nvPr/>
        </p:nvSpPr>
        <p:spPr>
          <a:xfrm>
            <a:off x="3991429" y="2888238"/>
            <a:ext cx="4695049" cy="1447503"/>
          </a:xfrm>
          <a:prstGeom prst="rect">
            <a:avLst/>
          </a:prstGeom>
          <a:noFill/>
        </p:spPr>
        <p:txBody>
          <a:bodyPr wrap="none" lIns="97971" tIns="48986" rIns="97971" bIns="48986" rtlCol="0">
            <a:spAutoFit/>
          </a:bodyPr>
          <a:lstStyle/>
          <a:p>
            <a:r>
              <a:rPr lang="en-US" sz="2191" b="1" dirty="0" err="1">
                <a:latin typeface="Arial Narrow" panose="020B0606020202030204" pitchFamily="34" charset="0"/>
              </a:rPr>
              <a:t>Pallab</a:t>
            </a:r>
            <a:r>
              <a:rPr lang="en-US" sz="2191" b="1" dirty="0">
                <a:latin typeface="Arial Narrow" panose="020B0606020202030204" pitchFamily="34" charset="0"/>
              </a:rPr>
              <a:t> </a:t>
            </a:r>
            <a:r>
              <a:rPr lang="en-US" sz="2191" b="1" dirty="0" err="1">
                <a:latin typeface="Arial Narrow" panose="020B0606020202030204" pitchFamily="34" charset="0"/>
              </a:rPr>
              <a:t>Dasgupta</a:t>
            </a:r>
            <a:endParaRPr lang="en-US" sz="2191" b="1" dirty="0">
              <a:latin typeface="Arial Narrow" panose="020B0606020202030204" pitchFamily="34" charset="0"/>
            </a:endParaRPr>
          </a:p>
          <a:p>
            <a:r>
              <a:rPr lang="en-US" sz="2191" b="1" dirty="0">
                <a:latin typeface="Arial Narrow" panose="020B0606020202030204" pitchFamily="34" charset="0"/>
              </a:rPr>
              <a:t>Professor, </a:t>
            </a:r>
          </a:p>
          <a:p>
            <a:r>
              <a:rPr lang="en-US" sz="2191" b="1" dirty="0">
                <a:latin typeface="Arial Narrow" panose="020B0606020202030204" pitchFamily="34" charset="0"/>
              </a:rPr>
              <a:t>Dept. of Computer Sc. &amp; </a:t>
            </a:r>
            <a:r>
              <a:rPr lang="en-US" sz="2191" b="1" dirty="0" err="1">
                <a:latin typeface="Arial Narrow" panose="020B0606020202030204" pitchFamily="34" charset="0"/>
              </a:rPr>
              <a:t>Engg</a:t>
            </a:r>
            <a:r>
              <a:rPr lang="en-US" sz="2191" b="1" dirty="0">
                <a:latin typeface="Arial Narrow" panose="020B0606020202030204" pitchFamily="34" charset="0"/>
              </a:rPr>
              <a:t>.,</a:t>
            </a:r>
          </a:p>
          <a:p>
            <a:r>
              <a:rPr lang="en-US" sz="2191" b="1" dirty="0">
                <a:latin typeface="Arial Narrow" panose="020B0606020202030204" pitchFamily="34" charset="0"/>
              </a:rPr>
              <a:t>Indian Institute of Technology </a:t>
            </a:r>
            <a:r>
              <a:rPr lang="en-US" sz="2191" b="1" dirty="0" err="1">
                <a:latin typeface="Arial Narrow" panose="020B0606020202030204" pitchFamily="34" charset="0"/>
              </a:rPr>
              <a:t>Kharagpur</a:t>
            </a:r>
            <a:endParaRPr lang="en-US" sz="2191" b="1" dirty="0"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20145" y="2888238"/>
            <a:ext cx="171284" cy="144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71" tIns="48986" rIns="97971" bIns="48986" spcCol="0" rtlCol="0" anchor="ctr"/>
          <a:lstStyle/>
          <a:p>
            <a:pPr algn="ctr"/>
            <a:endParaRPr lang="en-IN" sz="1524"/>
          </a:p>
        </p:txBody>
      </p:sp>
    </p:spTree>
    <p:extLst>
      <p:ext uri="{BB962C8B-B14F-4D97-AF65-F5344CB8AC3E}">
        <p14:creationId xmlns:p14="http://schemas.microsoft.com/office/powerpoint/2010/main" val="2038554937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580C-DCF1-4347-B2C4-8703E6637C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47471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3"/>
            <a:ext cx="27432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4CA7-B82A-41E7-A1B7-1FEE33BBB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937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200" y="6477000"/>
            <a:ext cx="7416800" cy="29972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IN" dirty="0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5C27D570-BF8C-42DF-B5C0-15D4E0E9C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658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184" b="0" cap="all" spc="-65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1670" b="0" cap="all" spc="98" baseline="0">
                <a:solidFill>
                  <a:schemeClr val="tx2"/>
                </a:solidFill>
                <a:latin typeface="+mj-lt"/>
              </a:defRPr>
            </a:lvl1pPr>
            <a:lvl2pPr marL="373242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2pPr>
            <a:lvl3pPr marL="746484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3pPr>
            <a:lvl4pPr marL="1119725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4pPr>
            <a:lvl5pPr marL="1492968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5pPr>
            <a:lvl6pPr marL="1866210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6pPr>
            <a:lvl7pPr marL="2239451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7pPr>
            <a:lvl8pPr marL="2612693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8pPr>
            <a:lvl9pPr marL="2985935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A75D91-7579-4A08-A661-0AF286919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9314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1" y="1574802"/>
            <a:ext cx="4389120" cy="4525963"/>
          </a:xfrm>
        </p:spPr>
        <p:txBody>
          <a:bodyPr/>
          <a:lstStyle>
            <a:lvl1pPr>
              <a:defRPr sz="2322"/>
            </a:lvl1pPr>
            <a:lvl2pPr>
              <a:defRPr sz="1959"/>
            </a:lvl2pPr>
            <a:lvl3pPr>
              <a:defRPr sz="1670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1" y="1574802"/>
            <a:ext cx="4389120" cy="4525963"/>
          </a:xfrm>
        </p:spPr>
        <p:txBody>
          <a:bodyPr/>
          <a:lstStyle>
            <a:lvl1pPr>
              <a:defRPr sz="2322"/>
            </a:lvl1pPr>
            <a:lvl2pPr>
              <a:defRPr sz="1959"/>
            </a:lvl2pPr>
            <a:lvl3pPr>
              <a:defRPr sz="1670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331B-CD87-4D23-A5C4-A82E581DE2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1326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451" b="0" cap="all" spc="82" baseline="0">
                <a:solidFill>
                  <a:schemeClr val="tx1"/>
                </a:solidFill>
                <a:latin typeface="+mj-lt"/>
              </a:defRPr>
            </a:lvl1pPr>
            <a:lvl2pPr marL="373242" indent="0">
              <a:buNone/>
              <a:defRPr sz="1670" b="1"/>
            </a:lvl2pPr>
            <a:lvl3pPr marL="746484" indent="0">
              <a:buNone/>
              <a:defRPr sz="1451" b="1"/>
            </a:lvl3pPr>
            <a:lvl4pPr marL="1119725" indent="0">
              <a:buNone/>
              <a:defRPr sz="1307" b="1"/>
            </a:lvl4pPr>
            <a:lvl5pPr marL="1492968" indent="0">
              <a:buNone/>
              <a:defRPr sz="1307" b="1"/>
            </a:lvl5pPr>
            <a:lvl6pPr marL="1866210" indent="0">
              <a:buNone/>
              <a:defRPr sz="1307" b="1"/>
            </a:lvl6pPr>
            <a:lvl7pPr marL="2239451" indent="0">
              <a:buNone/>
              <a:defRPr sz="1307" b="1"/>
            </a:lvl7pPr>
            <a:lvl8pPr marL="2612693" indent="0">
              <a:buNone/>
              <a:defRPr sz="1307" b="1"/>
            </a:lvl8pPr>
            <a:lvl9pPr marL="2985935" indent="0">
              <a:buNone/>
              <a:defRPr sz="13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1959"/>
            </a:lvl1pPr>
            <a:lvl2pPr>
              <a:defRPr sz="1670"/>
            </a:lvl2pPr>
            <a:lvl3pPr>
              <a:defRPr sz="1451"/>
            </a:lvl3pPr>
            <a:lvl4pPr>
              <a:defRPr sz="1307"/>
            </a:lvl4pPr>
            <a:lvl5pPr>
              <a:defRPr sz="1307"/>
            </a:lvl5pPr>
            <a:lvl6pPr>
              <a:defRPr sz="1307"/>
            </a:lvl6pPr>
            <a:lvl7pPr>
              <a:defRPr sz="1307"/>
            </a:lvl7pPr>
            <a:lvl8pPr>
              <a:defRPr sz="1307"/>
            </a:lvl8pPr>
            <a:lvl9pPr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451" b="0" kern="1200" cap="all" spc="82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73242" indent="0">
              <a:buNone/>
              <a:defRPr sz="1670" b="1"/>
            </a:lvl2pPr>
            <a:lvl3pPr marL="746484" indent="0">
              <a:buNone/>
              <a:defRPr sz="1451" b="1"/>
            </a:lvl3pPr>
            <a:lvl4pPr marL="1119725" indent="0">
              <a:buNone/>
              <a:defRPr sz="1307" b="1"/>
            </a:lvl4pPr>
            <a:lvl5pPr marL="1492968" indent="0">
              <a:buNone/>
              <a:defRPr sz="1307" b="1"/>
            </a:lvl5pPr>
            <a:lvl6pPr marL="1866210" indent="0">
              <a:buNone/>
              <a:defRPr sz="1307" b="1"/>
            </a:lvl6pPr>
            <a:lvl7pPr marL="2239451" indent="0">
              <a:buNone/>
              <a:defRPr sz="1307" b="1"/>
            </a:lvl7pPr>
            <a:lvl8pPr marL="2612693" indent="0">
              <a:buNone/>
              <a:defRPr sz="1307" b="1"/>
            </a:lvl8pPr>
            <a:lvl9pPr marL="2985935" indent="0">
              <a:buNone/>
              <a:defRPr sz="1307" b="1"/>
            </a:lvl9pPr>
          </a:lstStyle>
          <a:p>
            <a:pPr marL="0" lvl="0" indent="0" algn="l" defTabSz="746484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1959"/>
            </a:lvl1pPr>
            <a:lvl2pPr>
              <a:defRPr sz="1670"/>
            </a:lvl2pPr>
            <a:lvl3pPr>
              <a:defRPr sz="1451"/>
            </a:lvl3pPr>
            <a:lvl4pPr>
              <a:defRPr sz="1307"/>
            </a:lvl4pPr>
            <a:lvl5pPr>
              <a:defRPr sz="1307"/>
            </a:lvl5pPr>
            <a:lvl6pPr>
              <a:defRPr sz="1307"/>
            </a:lvl6pPr>
            <a:lvl7pPr>
              <a:defRPr sz="1307"/>
            </a:lvl7pPr>
            <a:lvl8pPr>
              <a:defRPr sz="1307"/>
            </a:lvl8pPr>
            <a:lvl9pPr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98B6-3E4A-4DA5-A23E-37C3923C2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640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2C54-702C-4AB2-B359-EBD12BC9A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5650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2925-BEEA-443D-9483-F3ABF42681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2955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1600200"/>
            <a:ext cx="6815668" cy="4480560"/>
          </a:xfrm>
        </p:spPr>
        <p:txBody>
          <a:bodyPr/>
          <a:lstStyle>
            <a:lvl1pPr>
              <a:defRPr sz="2612"/>
            </a:lvl1pPr>
            <a:lvl2pPr>
              <a:defRPr sz="2322"/>
            </a:lvl2pPr>
            <a:lvl3pPr>
              <a:defRPr sz="1959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600200"/>
            <a:ext cx="4011085" cy="4480560"/>
          </a:xfrm>
        </p:spPr>
        <p:txBody>
          <a:bodyPr>
            <a:normAutofit/>
          </a:bodyPr>
          <a:lstStyle>
            <a:lvl1pPr marL="0" indent="0">
              <a:buNone/>
              <a:defRPr sz="1307"/>
            </a:lvl1pPr>
            <a:lvl2pPr marL="373242" indent="0">
              <a:buNone/>
              <a:defRPr sz="1016"/>
            </a:lvl2pPr>
            <a:lvl3pPr marL="746484" indent="0">
              <a:buNone/>
              <a:defRPr sz="798"/>
            </a:lvl3pPr>
            <a:lvl4pPr marL="1119725" indent="0">
              <a:buNone/>
              <a:defRPr sz="726"/>
            </a:lvl4pPr>
            <a:lvl5pPr marL="1492968" indent="0">
              <a:buNone/>
              <a:defRPr sz="726"/>
            </a:lvl5pPr>
            <a:lvl6pPr marL="1866210" indent="0">
              <a:buNone/>
              <a:defRPr sz="726"/>
            </a:lvl6pPr>
            <a:lvl7pPr marL="2239451" indent="0">
              <a:buNone/>
              <a:defRPr sz="726"/>
            </a:lvl7pPr>
            <a:lvl8pPr marL="2612693" indent="0">
              <a:buNone/>
              <a:defRPr sz="726"/>
            </a:lvl8pPr>
            <a:lvl9pPr marL="2985935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901-6E74-48F2-8CD5-5860A4F8E2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1721462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70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612"/>
            </a:lvl1pPr>
            <a:lvl2pPr marL="373242" indent="0">
              <a:buNone/>
              <a:defRPr sz="2322"/>
            </a:lvl2pPr>
            <a:lvl3pPr marL="746484" indent="0">
              <a:buNone/>
              <a:defRPr sz="1959"/>
            </a:lvl3pPr>
            <a:lvl4pPr marL="1119725" indent="0">
              <a:buNone/>
              <a:defRPr sz="1670"/>
            </a:lvl4pPr>
            <a:lvl5pPr marL="1492968" indent="0">
              <a:buNone/>
              <a:defRPr sz="1670"/>
            </a:lvl5pPr>
            <a:lvl6pPr marL="1866210" indent="0">
              <a:buNone/>
              <a:defRPr sz="1670"/>
            </a:lvl6pPr>
            <a:lvl7pPr marL="2239451" indent="0">
              <a:buNone/>
              <a:defRPr sz="1670"/>
            </a:lvl7pPr>
            <a:lvl8pPr marL="2612693" indent="0">
              <a:buNone/>
              <a:defRPr sz="1670"/>
            </a:lvl8pPr>
            <a:lvl9pPr marL="2985935" indent="0">
              <a:buNone/>
              <a:defRPr sz="167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5715000"/>
            <a:ext cx="10871201" cy="457200"/>
          </a:xfrm>
        </p:spPr>
        <p:txBody>
          <a:bodyPr/>
          <a:lstStyle>
            <a:lvl1pPr marL="0" indent="0">
              <a:buNone/>
              <a:defRPr sz="1307"/>
            </a:lvl1pPr>
            <a:lvl2pPr marL="373242" indent="0">
              <a:buNone/>
              <a:defRPr sz="1016"/>
            </a:lvl2pPr>
            <a:lvl3pPr marL="746484" indent="0">
              <a:buNone/>
              <a:defRPr sz="798"/>
            </a:lvl3pPr>
            <a:lvl4pPr marL="1119725" indent="0">
              <a:buNone/>
              <a:defRPr sz="726"/>
            </a:lvl4pPr>
            <a:lvl5pPr marL="1492968" indent="0">
              <a:buNone/>
              <a:defRPr sz="726"/>
            </a:lvl5pPr>
            <a:lvl6pPr marL="1866210" indent="0">
              <a:buNone/>
              <a:defRPr sz="726"/>
            </a:lvl6pPr>
            <a:lvl7pPr marL="2239451" indent="0">
              <a:buNone/>
              <a:defRPr sz="726"/>
            </a:lvl7pPr>
            <a:lvl8pPr marL="2612693" indent="0">
              <a:buNone/>
              <a:defRPr sz="726"/>
            </a:lvl8pPr>
            <a:lvl9pPr marL="2985935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7269A0-92A2-4CA9-AA5C-C99229AD8C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1" y="4953000"/>
            <a:ext cx="10871201" cy="762000"/>
          </a:xfrm>
        </p:spPr>
        <p:txBody>
          <a:bodyPr anchor="t">
            <a:normAutofit/>
          </a:bodyPr>
          <a:lstStyle>
            <a:lvl1pPr>
              <a:defRPr sz="26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2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</p:spTree>
    <p:extLst>
      <p:ext uri="{BB962C8B-B14F-4D97-AF65-F5344CB8AC3E}">
        <p14:creationId xmlns:p14="http://schemas.microsoft.com/office/powerpoint/2010/main" val="566290933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999" y="152718"/>
            <a:ext cx="11379200" cy="609282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066801"/>
            <a:ext cx="11176000" cy="5059363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2400" y="6438904"/>
            <a:ext cx="1625600" cy="342900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016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477001"/>
            <a:ext cx="7416800" cy="299720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161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381740" y="6276342"/>
            <a:ext cx="706120" cy="30480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1670" b="1">
                <a:solidFill>
                  <a:schemeClr val="tx2"/>
                </a:solidFill>
              </a:defRPr>
            </a:lvl1pPr>
          </a:lstStyle>
          <a:p>
            <a:fld id="{58AE49E0-B03E-4530-B80B-0CE99A83F9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2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8" name="Rectangle 7"/>
          <p:cNvSpPr/>
          <p:nvPr/>
        </p:nvSpPr>
        <p:spPr>
          <a:xfrm>
            <a:off x="12001499" y="1066800"/>
            <a:ext cx="190502" cy="579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9" name="Rectangle 8"/>
          <p:cNvSpPr/>
          <p:nvPr/>
        </p:nvSpPr>
        <p:spPr>
          <a:xfrm>
            <a:off x="1" y="12700"/>
            <a:ext cx="4064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0" name="Rectangle 9"/>
          <p:cNvSpPr/>
          <p:nvPr/>
        </p:nvSpPr>
        <p:spPr>
          <a:xfrm>
            <a:off x="1" y="1066800"/>
            <a:ext cx="406401" cy="580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</p:spTree>
    <p:extLst>
      <p:ext uri="{BB962C8B-B14F-4D97-AF65-F5344CB8AC3E}">
        <p14:creationId xmlns:p14="http://schemas.microsoft.com/office/powerpoint/2010/main" val="11757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dissolve/>
  </p:transition>
  <p:hf hdr="0" dt="0"/>
  <p:txStyles>
    <p:titleStyle>
      <a:lvl1pPr algn="l" defTabSz="746484" rtl="0" eaLnBrk="1" latinLnBrk="0" hangingPunct="1">
        <a:spcBef>
          <a:spcPct val="0"/>
        </a:spcBef>
        <a:buNone/>
        <a:defRPr sz="2975" b="1" kern="1200" cap="none" spc="-50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746484" rtl="0" eaLnBrk="1" latinLnBrk="0" hangingPunct="1">
        <a:spcBef>
          <a:spcPct val="20000"/>
        </a:spcBef>
        <a:spcAft>
          <a:spcPts val="490"/>
        </a:spcAft>
        <a:buFont typeface="Arial" pitchFamily="34" charset="0"/>
        <a:buNone/>
        <a:defRPr sz="167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373242" indent="-149296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933104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306347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1679589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052831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6pPr>
      <a:lvl7pPr marL="2426072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7pPr>
      <a:lvl8pPr marL="2799314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8pPr>
      <a:lvl9pPr marL="3172556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1pPr>
      <a:lvl2pPr marL="373242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2pPr>
      <a:lvl3pPr marL="746484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3pPr>
      <a:lvl4pPr marL="1119725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4pPr>
      <a:lvl5pPr marL="1492968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5pPr>
      <a:lvl6pPr marL="1866210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6pPr>
      <a:lvl7pPr marL="2239451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7pPr>
      <a:lvl8pPr marL="2612693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8pPr>
      <a:lvl9pPr marL="2985935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8C20-7BEF-EC40-87B1-5E5A0235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King Algorithm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504B82A-7A8F-CB47-AFB2-7EC3DBBE8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3" t="25341" r="22790" b="10613"/>
          <a:stretch/>
        </p:blipFill>
        <p:spPr>
          <a:xfrm>
            <a:off x="1055440" y="761999"/>
            <a:ext cx="6696744" cy="615007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FAA44-5F18-F24E-8A24-02516E91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B7CB1-72F4-7D47-8F19-343A3EFDC16A}"/>
              </a:ext>
            </a:extLst>
          </p:cNvPr>
          <p:cNvSpPr txBox="1"/>
          <p:nvPr/>
        </p:nvSpPr>
        <p:spPr>
          <a:xfrm>
            <a:off x="7824192" y="2204864"/>
            <a:ext cx="30161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dirty="0">
                <a:effectLst/>
                <a:latin typeface="intirr"/>
              </a:rPr>
              <a:t>If neither 0 or 1’s are greater than </a:t>
            </a:r>
            <a:r>
              <a:rPr lang="en-IN" sz="1400" b="0" dirty="0">
                <a:effectLst/>
                <a:latin typeface="R1"/>
              </a:rPr>
              <a:t>n/</a:t>
            </a:r>
            <a:r>
              <a:rPr lang="en-IN" sz="1400" b="0" dirty="0">
                <a:effectLst/>
                <a:latin typeface="intirr"/>
              </a:rPr>
              <a:t>2,</a:t>
            </a:r>
            <a:br>
              <a:rPr lang="en-IN" sz="1400" b="0" dirty="0">
                <a:effectLst/>
                <a:latin typeface="intirr"/>
              </a:rPr>
            </a:br>
            <a:r>
              <a:rPr lang="en-IN" sz="1400" b="0" dirty="0">
                <a:effectLst/>
                <a:latin typeface="intirr"/>
              </a:rPr>
              <a:t> which may happen when the </a:t>
            </a:r>
            <a:br>
              <a:rPr lang="en-IN" sz="1400" b="0" dirty="0">
                <a:effectLst/>
                <a:latin typeface="intirr"/>
              </a:rPr>
            </a:br>
            <a:r>
              <a:rPr lang="en-IN" sz="1400" b="0" dirty="0">
                <a:effectLst/>
                <a:latin typeface="intirr"/>
              </a:rPr>
              <a:t>malicious processes do not respond, </a:t>
            </a:r>
            <a:br>
              <a:rPr lang="en-IN" sz="1400" b="0" dirty="0">
                <a:effectLst/>
                <a:latin typeface="intirr"/>
              </a:rPr>
            </a:br>
            <a:r>
              <a:rPr lang="en-IN" sz="1400" b="0" dirty="0">
                <a:effectLst/>
                <a:latin typeface="intirr"/>
              </a:rPr>
              <a:t>and the correct processes are split </a:t>
            </a:r>
            <a:br>
              <a:rPr lang="en-IN" sz="1400" b="0" dirty="0">
                <a:effectLst/>
                <a:latin typeface="intirr"/>
              </a:rPr>
            </a:br>
            <a:r>
              <a:rPr lang="en-IN" sz="1400" b="0" dirty="0">
                <a:effectLst/>
                <a:latin typeface="intirr"/>
              </a:rPr>
              <a:t>among themselves, then a default </a:t>
            </a:r>
            <a:br>
              <a:rPr lang="en-IN" sz="1400" b="0" dirty="0">
                <a:effectLst/>
                <a:latin typeface="intirr"/>
              </a:rPr>
            </a:br>
            <a:r>
              <a:rPr lang="en-IN" sz="1400" b="0" dirty="0">
                <a:effectLst/>
                <a:latin typeface="intirr"/>
              </a:rPr>
              <a:t>value is used for the </a:t>
            </a:r>
            <a:r>
              <a:rPr lang="en-IN" sz="1400" b="0" dirty="0">
                <a:effectLst/>
                <a:latin typeface="R1"/>
              </a:rPr>
              <a:t>majority </a:t>
            </a:r>
            <a:r>
              <a:rPr lang="en-IN" sz="1400" b="0" dirty="0">
                <a:effectLst/>
                <a:latin typeface="intirr"/>
              </a:rPr>
              <a:t>variable</a:t>
            </a:r>
            <a:r>
              <a:rPr lang="en-IN" sz="1400" dirty="0">
                <a:effectLst/>
                <a:latin typeface="intirr"/>
              </a:rPr>
              <a:t>. 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2E988-04AD-9140-9661-C19EFBFADBA8}"/>
              </a:ext>
            </a:extLst>
          </p:cNvPr>
          <p:cNvSpPr txBox="1"/>
          <p:nvPr/>
        </p:nvSpPr>
        <p:spPr>
          <a:xfrm>
            <a:off x="7392144" y="4492277"/>
            <a:ext cx="432823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dirty="0">
                <a:latin typeface="intirr"/>
              </a:rPr>
              <a:t>If correct processes have equal 0 and 1’s then no </a:t>
            </a:r>
            <a:br>
              <a:rPr lang="en-IN" sz="1400" b="0" dirty="0">
                <a:latin typeface="intirr"/>
              </a:rPr>
            </a:br>
            <a:r>
              <a:rPr lang="en-IN" sz="1400" b="0" dirty="0">
                <a:latin typeface="intirr"/>
              </a:rPr>
              <a:t>correct process can have </a:t>
            </a:r>
            <a:r>
              <a:rPr lang="en-IN" sz="1400" b="0" dirty="0" err="1">
                <a:latin typeface="intirr"/>
              </a:rPr>
              <a:t>mult</a:t>
            </a:r>
            <a:r>
              <a:rPr lang="en-IN" sz="1400" b="0" dirty="0">
                <a:latin typeface="intirr"/>
              </a:rPr>
              <a:t> &gt;n/2+f. Because for</a:t>
            </a:r>
            <a:br>
              <a:rPr lang="en-IN" sz="1400" b="0" dirty="0">
                <a:latin typeface="intirr"/>
              </a:rPr>
            </a:br>
            <a:r>
              <a:rPr lang="en-IN" sz="1400" b="0" dirty="0">
                <a:latin typeface="intirr"/>
              </a:rPr>
              <a:t>this to happen all f faulty ppl should send say 0. and </a:t>
            </a:r>
            <a:br>
              <a:rPr lang="en-IN" sz="1400" b="0" dirty="0">
                <a:latin typeface="intirr"/>
              </a:rPr>
            </a:br>
            <a:r>
              <a:rPr lang="en-IN" sz="1400" b="0" dirty="0">
                <a:latin typeface="intirr"/>
              </a:rPr>
              <a:t>apart from them you also need </a:t>
            </a:r>
            <a:r>
              <a:rPr lang="en-IN" sz="1400" b="0" dirty="0" err="1">
                <a:latin typeface="intirr"/>
              </a:rPr>
              <a:t>grt</a:t>
            </a:r>
            <a:r>
              <a:rPr lang="en-IN" sz="1400" b="0" dirty="0">
                <a:latin typeface="intirr"/>
              </a:rPr>
              <a:t> than n/2 ppl </a:t>
            </a:r>
            <a:br>
              <a:rPr lang="en-IN" sz="1400" b="0" dirty="0">
                <a:latin typeface="intirr"/>
              </a:rPr>
            </a:br>
            <a:r>
              <a:rPr lang="en-IN" sz="1400" b="0" dirty="0">
                <a:latin typeface="intirr"/>
              </a:rPr>
              <a:t>sending 0. bus only half of non faulty ppl have 0 which is </a:t>
            </a:r>
            <a:br>
              <a:rPr lang="en-IN" sz="1400" b="0" dirty="0">
                <a:latin typeface="intirr"/>
              </a:rPr>
            </a:br>
            <a:r>
              <a:rPr lang="en-IN" sz="1400" b="0" dirty="0">
                <a:latin typeface="intirr"/>
              </a:rPr>
              <a:t>less than n/2. so everyone will use tie breaker so all will </a:t>
            </a:r>
            <a:br>
              <a:rPr lang="en-IN" sz="1400" b="0" dirty="0">
                <a:latin typeface="intirr"/>
              </a:rPr>
            </a:br>
            <a:r>
              <a:rPr lang="en-IN" sz="1400" b="0" dirty="0">
                <a:latin typeface="intirr"/>
              </a:rPr>
              <a:t>decide the same value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4B4D9-FBF0-4646-B412-3AF195B4E213}"/>
              </a:ext>
            </a:extLst>
          </p:cNvPr>
          <p:cNvSpPr txBox="1"/>
          <p:nvPr/>
        </p:nvSpPr>
        <p:spPr>
          <a:xfrm>
            <a:off x="2920280" y="409855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5DE61-A063-304A-86D8-B0B94E93B8E4}"/>
              </a:ext>
            </a:extLst>
          </p:cNvPr>
          <p:cNvSpPr txBox="1"/>
          <p:nvPr/>
        </p:nvSpPr>
        <p:spPr>
          <a:xfrm>
            <a:off x="3863752" y="4005064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its</a:t>
            </a:r>
          </a:p>
        </p:txBody>
      </p:sp>
    </p:spTree>
    <p:extLst>
      <p:ext uri="{BB962C8B-B14F-4D97-AF65-F5344CB8AC3E}">
        <p14:creationId xmlns:p14="http://schemas.microsoft.com/office/powerpoint/2010/main" val="133132022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BAC2-5F6A-0548-A5C2-BFCF8BAA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17633-E6E5-9D45-8AFC-1FE22235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C0E5879-901C-DF42-B724-DA8C45E7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There are f+1 phases but only f malicious process hence at least one of the phase kings is non malicious. Let that be for phase K.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Consider the three cases that might be true for two non malicious process Pi and </a:t>
            </a:r>
            <a:r>
              <a:rPr lang="en-US" b="0" dirty="0" err="1"/>
              <a:t>Pj</a:t>
            </a:r>
            <a:r>
              <a:rPr lang="en-US" b="0" dirty="0"/>
              <a:t>.</a:t>
            </a:r>
            <a:br>
              <a:rPr lang="en-US" b="0" dirty="0"/>
            </a:br>
            <a:r>
              <a:rPr lang="en-US" b="0" dirty="0"/>
              <a:t>1.  Pi and </a:t>
            </a:r>
            <a:r>
              <a:rPr lang="en-US" b="0" dirty="0" err="1"/>
              <a:t>Pj</a:t>
            </a:r>
            <a:r>
              <a:rPr lang="en-US" b="0" dirty="0"/>
              <a:t> decided on their majority value at the end of round K</a:t>
            </a:r>
          </a:p>
          <a:p>
            <a:r>
              <a:rPr lang="en-US" b="0" dirty="0"/>
              <a:t>2. Pi and </a:t>
            </a:r>
            <a:r>
              <a:rPr lang="en-US" b="0" dirty="0" err="1"/>
              <a:t>Pj</a:t>
            </a:r>
            <a:r>
              <a:rPr lang="en-US" b="0" dirty="0"/>
              <a:t> decided on the phase king value at the end of round K</a:t>
            </a:r>
          </a:p>
          <a:p>
            <a:r>
              <a:rPr lang="en-US" b="0" dirty="0"/>
              <a:t>3. Pi decided on majority and </a:t>
            </a:r>
            <a:r>
              <a:rPr lang="en-US" b="0" dirty="0" err="1"/>
              <a:t>Pj</a:t>
            </a:r>
            <a:r>
              <a:rPr lang="en-US" b="0" dirty="0"/>
              <a:t> decided on phase king value at the end of round K</a:t>
            </a:r>
          </a:p>
        </p:txBody>
      </p:sp>
    </p:spTree>
    <p:extLst>
      <p:ext uri="{BB962C8B-B14F-4D97-AF65-F5344CB8AC3E}">
        <p14:creationId xmlns:p14="http://schemas.microsoft.com/office/powerpoint/2010/main" val="752034802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BAC2-5F6A-0548-A5C2-BFCF8BAA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17633-E6E5-9D45-8AFC-1FE22235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Content Placeholder 10" descr="A text on a white background&#10;&#10;Description automatically generated">
            <a:extLst>
              <a:ext uri="{FF2B5EF4-FFF2-40B4-BE49-F238E27FC236}">
                <a16:creationId xmlns:a16="http://schemas.microsoft.com/office/drawing/2014/main" id="{BB6EB796-784B-F840-8EF9-0DB463829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7" y="152718"/>
            <a:ext cx="7831427" cy="3417350"/>
          </a:xfrm>
        </p:spPr>
      </p:pic>
      <p:pic>
        <p:nvPicPr>
          <p:cNvPr id="13" name="Picture 12" descr="A text on a page&#10;&#10;Description automatically generated">
            <a:extLst>
              <a:ext uri="{FF2B5EF4-FFF2-40B4-BE49-F238E27FC236}">
                <a16:creationId xmlns:a16="http://schemas.microsoft.com/office/drawing/2014/main" id="{A2139FF2-ACE1-A547-A612-4F6A3B1E4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19" y="3356992"/>
            <a:ext cx="8154375" cy="28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71455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B473-B881-C24F-9E81-7BF676B5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7634-B86F-1C45-8511-F41B8DAB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non malicious </a:t>
            </a:r>
            <a:r>
              <a:rPr lang="en-US" dirty="0" err="1"/>
              <a:t>phaseking</a:t>
            </a:r>
            <a:r>
              <a:rPr lang="en-US" dirty="0"/>
              <a:t> executes his two rounds; the values of the non malicious processes will not change with any further phase king rounds</a:t>
            </a:r>
            <a:br>
              <a:rPr lang="en-US" dirty="0"/>
            </a:br>
            <a:br>
              <a:rPr lang="en-US" b="0" dirty="0"/>
            </a:br>
            <a:r>
              <a:rPr lang="en-US" b="0" dirty="0"/>
              <a:t>Going forward, all the non faulty processes already have agreed on a same value. That is </a:t>
            </a:r>
            <a:br>
              <a:rPr lang="en-US" b="0" dirty="0"/>
            </a:br>
            <a:r>
              <a:rPr lang="en-US" b="0" dirty="0"/>
              <a:t>more than 3n/4 process now have the same value of v which they send everyone else in round1 of future phases. So all non faulty ppl will get a clear majority of &gt; n/2+f and will continue to decide</a:t>
            </a:r>
            <a:br>
              <a:rPr lang="en-US" b="0" dirty="0"/>
            </a:br>
            <a:r>
              <a:rPr lang="en-US" b="0" dirty="0"/>
              <a:t>on their v value.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1FA0A-926C-3843-B458-DD650106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00590"/>
      </p:ext>
    </p:extLst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37056D-0AFD-4BF0-87DD-172C79D57557}" vid="{DFCBE75B-5C31-4176-835E-117672E43D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15682</TotalTime>
  <Words>411</Words>
  <Application>Microsoft Macintosh PowerPoint</Application>
  <PresentationFormat>Widescreen</PresentationFormat>
  <Paragraphs>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Arial Narrow</vt:lpstr>
      <vt:lpstr>intirr</vt:lpstr>
      <vt:lpstr>R1</vt:lpstr>
      <vt:lpstr>Times New Roman</vt:lpstr>
      <vt:lpstr>Essential</vt:lpstr>
      <vt:lpstr>Phase King Algorithm</vt:lpstr>
      <vt:lpstr>Proof</vt:lpstr>
      <vt:lpstr>Proof</vt:lpstr>
      <vt:lpstr>Proof</vt:lpstr>
    </vt:vector>
  </TitlesOfParts>
  <Company>Indian Institute of Technology, Kharagpur, India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Arobinda Gupta</dc:creator>
  <cp:lastModifiedBy>Lini Thomas</cp:lastModifiedBy>
  <cp:revision>225</cp:revision>
  <dcterms:created xsi:type="dcterms:W3CDTF">2002-01-01T17:32:30Z</dcterms:created>
  <dcterms:modified xsi:type="dcterms:W3CDTF">2025-03-31T11:16:33Z</dcterms:modified>
</cp:coreProperties>
</file>