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321" r:id="rId2"/>
    <p:sldId id="624" r:id="rId3"/>
    <p:sldId id="623" r:id="rId4"/>
    <p:sldId id="590" r:id="rId5"/>
    <p:sldId id="576" r:id="rId6"/>
    <p:sldId id="574" r:id="rId7"/>
    <p:sldId id="616" r:id="rId8"/>
    <p:sldId id="628" r:id="rId9"/>
    <p:sldId id="631" r:id="rId10"/>
    <p:sldId id="597" r:id="rId11"/>
    <p:sldId id="632" r:id="rId12"/>
    <p:sldId id="633" r:id="rId13"/>
    <p:sldId id="634" r:id="rId14"/>
    <p:sldId id="622" r:id="rId15"/>
    <p:sldId id="613" r:id="rId16"/>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8EB"/>
    <a:srgbClr val="122956"/>
    <a:srgbClr val="2A5DC4"/>
    <a:srgbClr val="00BC00"/>
    <a:srgbClr val="D5FFD5"/>
    <a:srgbClr val="B3C7EF"/>
    <a:srgbClr val="704316"/>
    <a:srgbClr val="008E00"/>
    <a:srgbClr val="00B800"/>
    <a:srgbClr val="3167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4" autoAdjust="0"/>
    <p:restoredTop sz="80563" autoAdjust="0"/>
  </p:normalViewPr>
  <p:slideViewPr>
    <p:cSldViewPr>
      <p:cViewPr varScale="1">
        <p:scale>
          <a:sx n="98" d="100"/>
          <a:sy n="98" d="100"/>
        </p:scale>
        <p:origin x="2024" y="19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B2B4B71-9140-4B38-8FE9-F08556C51C98}" type="datetimeFigureOut">
              <a:rPr lang="en-US" smtClean="0"/>
              <a:t>4/17/25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4AC1B91-1108-473C-9275-6CAD8333AF47}" type="slidenum">
              <a:rPr lang="en-US" smtClean="0"/>
              <a:t>‹#›</a:t>
            </a:fld>
            <a:endParaRPr lang="en-US"/>
          </a:p>
        </p:txBody>
      </p:sp>
    </p:spTree>
    <p:extLst>
      <p:ext uri="{BB962C8B-B14F-4D97-AF65-F5344CB8AC3E}">
        <p14:creationId xmlns:p14="http://schemas.microsoft.com/office/powerpoint/2010/main" val="2474606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FF33C5A0-49AD-4456-B170-B4454905C7F9}" type="slidenum">
              <a:rPr lang="en-US"/>
              <a:pPr>
                <a:defRPr/>
              </a:pPr>
              <a:t>‹#›</a:t>
            </a:fld>
            <a:endParaRPr lang="en-US"/>
          </a:p>
        </p:txBody>
      </p:sp>
    </p:spTree>
    <p:extLst>
      <p:ext uri="{BB962C8B-B14F-4D97-AF65-F5344CB8AC3E}">
        <p14:creationId xmlns:p14="http://schemas.microsoft.com/office/powerpoint/2010/main" val="3433039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F33C5A0-49AD-4456-B170-B4454905C7F9}" type="slidenum">
              <a:rPr lang="en-US" smtClean="0"/>
              <a:pPr>
                <a:defRPr/>
              </a:pPr>
              <a:t>7</a:t>
            </a:fld>
            <a:endParaRPr lang="en-US"/>
          </a:p>
        </p:txBody>
      </p:sp>
    </p:spTree>
    <p:extLst>
      <p:ext uri="{BB962C8B-B14F-4D97-AF65-F5344CB8AC3E}">
        <p14:creationId xmlns:p14="http://schemas.microsoft.com/office/powerpoint/2010/main" val="167669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F33C5A0-49AD-4456-B170-B4454905C7F9}" type="slidenum">
              <a:rPr lang="en-US" smtClean="0"/>
              <a:pPr>
                <a:defRPr/>
              </a:pPr>
              <a:t>9</a:t>
            </a:fld>
            <a:endParaRPr lang="en-US"/>
          </a:p>
        </p:txBody>
      </p:sp>
    </p:spTree>
    <p:extLst>
      <p:ext uri="{BB962C8B-B14F-4D97-AF65-F5344CB8AC3E}">
        <p14:creationId xmlns:p14="http://schemas.microsoft.com/office/powerpoint/2010/main" val="2100380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F33C5A0-49AD-4456-B170-B4454905C7F9}" type="slidenum">
              <a:rPr lang="en-US" smtClean="0"/>
              <a:pPr>
                <a:defRPr/>
              </a:pPr>
              <a:t>10</a:t>
            </a:fld>
            <a:endParaRPr lang="en-US"/>
          </a:p>
        </p:txBody>
      </p:sp>
    </p:spTree>
    <p:extLst>
      <p:ext uri="{BB962C8B-B14F-4D97-AF65-F5344CB8AC3E}">
        <p14:creationId xmlns:p14="http://schemas.microsoft.com/office/powerpoint/2010/main" val="1676694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want to ensure that command is stored in majority logs of a follower. Eventually he will know that its committed either by the term leader of that time or even from a new leader. </a:t>
            </a:r>
          </a:p>
        </p:txBody>
      </p:sp>
      <p:sp>
        <p:nvSpPr>
          <p:cNvPr id="4" name="Slide Number Placeholder 3"/>
          <p:cNvSpPr>
            <a:spLocks noGrp="1"/>
          </p:cNvSpPr>
          <p:nvPr>
            <p:ph type="sldNum" sz="quarter" idx="5"/>
          </p:nvPr>
        </p:nvSpPr>
        <p:spPr/>
        <p:txBody>
          <a:bodyPr/>
          <a:lstStyle/>
          <a:p>
            <a:pPr>
              <a:defRPr/>
            </a:pPr>
            <a:fld id="{FF33C5A0-49AD-4456-B170-B4454905C7F9}" type="slidenum">
              <a:rPr lang="en-US" smtClean="0"/>
              <a:pPr>
                <a:defRPr/>
              </a:pPr>
              <a:t>11</a:t>
            </a:fld>
            <a:endParaRPr lang="en-US"/>
          </a:p>
        </p:txBody>
      </p:sp>
    </p:spTree>
    <p:extLst>
      <p:ext uri="{BB962C8B-B14F-4D97-AF65-F5344CB8AC3E}">
        <p14:creationId xmlns:p14="http://schemas.microsoft.com/office/powerpoint/2010/main" val="142723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F33C5A0-49AD-4456-B170-B4454905C7F9}" type="slidenum">
              <a:rPr lang="en-US" smtClean="0"/>
              <a:pPr>
                <a:defRPr/>
              </a:pPr>
              <a:t>12</a:t>
            </a:fld>
            <a:endParaRPr lang="en-US"/>
          </a:p>
        </p:txBody>
      </p:sp>
    </p:spTree>
    <p:extLst>
      <p:ext uri="{BB962C8B-B14F-4D97-AF65-F5344CB8AC3E}">
        <p14:creationId xmlns:p14="http://schemas.microsoft.com/office/powerpoint/2010/main" val="2101822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2"/>
          <p:cNvSpPr>
            <a:spLocks noChangeArrowheads="1"/>
          </p:cNvSpPr>
          <p:nvPr userDrawn="1"/>
        </p:nvSpPr>
        <p:spPr bwMode="auto">
          <a:xfrm>
            <a:off x="457200" y="457200"/>
            <a:ext cx="8272463" cy="5986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 name="Picture 9" descr="stanfor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4025" y="5257800"/>
            <a:ext cx="6143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685800" y="1371600"/>
            <a:ext cx="7772400" cy="1698625"/>
          </a:xfrm>
        </p:spPr>
        <p:txBody>
          <a:bodyPr/>
          <a:lstStyle>
            <a:lvl1pPr>
              <a:defRPr sz="3600">
                <a:solidFill>
                  <a:schemeClr val="tx2"/>
                </a:solidFill>
              </a:defRPr>
            </a:lvl1pPr>
          </a:lstStyle>
          <a:p>
            <a:pPr lvl="0"/>
            <a:r>
              <a:rPr lang="en-US" noProof="0" dirty="0"/>
              <a:t>Click to edit Master title style</a:t>
            </a:r>
          </a:p>
        </p:txBody>
      </p:sp>
      <p:sp>
        <p:nvSpPr>
          <p:cNvPr id="8195" name="Rectangle 3"/>
          <p:cNvSpPr>
            <a:spLocks noGrp="1" noChangeArrowheads="1"/>
          </p:cNvSpPr>
          <p:nvPr>
            <p:ph type="subTitle" idx="1"/>
          </p:nvPr>
        </p:nvSpPr>
        <p:spPr>
          <a:xfrm>
            <a:off x="1371600" y="3810000"/>
            <a:ext cx="6400800" cy="1219200"/>
          </a:xfrm>
        </p:spPr>
        <p:txBody>
          <a:bodyPr/>
          <a:lstStyle>
            <a:lvl1pPr marL="0" indent="0" algn="ctr">
              <a:spcBef>
                <a:spcPct val="0"/>
              </a:spcBef>
              <a:buFont typeface="Arial" charset="0"/>
              <a:buNone/>
              <a:defRPr/>
            </a:lvl1pPr>
          </a:lstStyle>
          <a:p>
            <a:pPr lvl="0"/>
            <a:r>
              <a:rPr lang="en-US" noProof="0"/>
              <a:t>Click to edit Master subtitle style</a:t>
            </a:r>
          </a:p>
        </p:txBody>
      </p:sp>
    </p:spTree>
    <p:extLst>
      <p:ext uri="{BB962C8B-B14F-4D97-AF65-F5344CB8AC3E}">
        <p14:creationId xmlns:p14="http://schemas.microsoft.com/office/powerpoint/2010/main" val="97033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September 2014</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Raft Consensus 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Slide </a:t>
            </a:r>
            <a:fld id="{EBF7A2FB-5E63-4F6B-AD89-DAD0D43D40D8}" type="slidenum">
              <a:rPr lang="en-US"/>
              <a:pPr>
                <a:defRPr/>
              </a:pPr>
              <a:t>‹#›</a:t>
            </a:fld>
            <a:endParaRPr lang="en-US"/>
          </a:p>
        </p:txBody>
      </p:sp>
    </p:spTree>
    <p:extLst>
      <p:ext uri="{BB962C8B-B14F-4D97-AF65-F5344CB8AC3E}">
        <p14:creationId xmlns:p14="http://schemas.microsoft.com/office/powerpoint/2010/main" val="2256769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September 2014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Raft Consensus 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Slide </a:t>
            </a:r>
            <a:fld id="{3D21A300-A8DA-4985-B9D1-8777291959AF}" type="slidenum">
              <a:rPr lang="en-US"/>
              <a:pPr>
                <a:defRPr/>
              </a:pPr>
              <a:t>‹#›</a:t>
            </a:fld>
            <a:endParaRPr lang="en-US"/>
          </a:p>
        </p:txBody>
      </p:sp>
    </p:spTree>
    <p:extLst>
      <p:ext uri="{BB962C8B-B14F-4D97-AF65-F5344CB8AC3E}">
        <p14:creationId xmlns:p14="http://schemas.microsoft.com/office/powerpoint/2010/main" val="178259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September 2014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Raft Consensus 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Slide </a:t>
            </a:r>
            <a:fld id="{569EA510-711E-4808-BDFF-EEB70A6ECC87}" type="slidenum">
              <a:rPr lang="en-US"/>
              <a:pPr>
                <a:defRPr/>
              </a:pPr>
              <a:t>‹#›</a:t>
            </a:fld>
            <a:endParaRPr lang="en-US"/>
          </a:p>
        </p:txBody>
      </p:sp>
    </p:spTree>
    <p:extLst>
      <p:ext uri="{BB962C8B-B14F-4D97-AF65-F5344CB8AC3E}">
        <p14:creationId xmlns:p14="http://schemas.microsoft.com/office/powerpoint/2010/main" val="3284022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200"/>
              </a:spcBef>
              <a:buClr>
                <a:schemeClr val="tx2"/>
              </a:buClr>
              <a:defRPr/>
            </a:lvl1pPr>
            <a:lvl2pPr>
              <a:spcBef>
                <a:spcPts val="600"/>
              </a:spcBef>
              <a:buClr>
                <a:schemeClr val="tx2"/>
              </a:buClr>
              <a:defRPr/>
            </a:lvl2pPr>
            <a:lvl3pPr>
              <a:spcBef>
                <a:spcPts val="400"/>
              </a:spcBef>
              <a:buClr>
                <a:schemeClr val="tx2"/>
              </a:buClr>
              <a:defRPr/>
            </a:lvl3pPr>
            <a:lvl4pPr>
              <a:spcBef>
                <a:spcPts val="300"/>
              </a:spcBef>
              <a:buClr>
                <a:schemeClr val="tx2"/>
              </a:buClr>
              <a:defRPr/>
            </a:lvl4pPr>
            <a:lvl5pPr>
              <a:spcBef>
                <a:spcPts val="300"/>
              </a:spcBef>
              <a:buClr>
                <a:schemeClr val="tx2"/>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bwMode="auto">
          <a:xfrm>
            <a:off x="457200" y="914400"/>
            <a:ext cx="8229600" cy="0"/>
          </a:xfrm>
          <a:prstGeom prst="line">
            <a:avLst/>
          </a:prstGeom>
          <a:solidFill>
            <a:schemeClr val="accent1"/>
          </a:solidFill>
          <a:ln w="5080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Date Placeholder 8"/>
          <p:cNvSpPr>
            <a:spLocks noGrp="1"/>
          </p:cNvSpPr>
          <p:nvPr>
            <p:ph type="dt" sz="half" idx="10"/>
          </p:nvPr>
        </p:nvSpPr>
        <p:spPr/>
        <p:txBody>
          <a:bodyPr/>
          <a:lstStyle>
            <a:lvl1pPr>
              <a:defRPr/>
            </a:lvl1pPr>
          </a:lstStyle>
          <a:p>
            <a:pPr>
              <a:defRPr/>
            </a:pPr>
            <a:r>
              <a:rPr lang="en-US" dirty="0"/>
              <a:t>September 2014</a:t>
            </a:r>
          </a:p>
        </p:txBody>
      </p:sp>
      <p:sp>
        <p:nvSpPr>
          <p:cNvPr id="10" name="Footer Placeholder 9"/>
          <p:cNvSpPr>
            <a:spLocks noGrp="1"/>
          </p:cNvSpPr>
          <p:nvPr>
            <p:ph type="ftr" sz="quarter" idx="11"/>
          </p:nvPr>
        </p:nvSpPr>
        <p:spPr/>
        <p:txBody>
          <a:bodyPr/>
          <a:lstStyle/>
          <a:p>
            <a:pPr>
              <a:defRPr/>
            </a:pPr>
            <a:r>
              <a:rPr lang="en-US"/>
              <a:t>Raft Consensus Algorithm</a:t>
            </a:r>
          </a:p>
        </p:txBody>
      </p:sp>
      <p:sp>
        <p:nvSpPr>
          <p:cNvPr id="11" name="Slide Number Placeholder 10"/>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816858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a:t>Raft Consensus Algorithm</a:t>
            </a:r>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a:t>
            </a:fld>
            <a:endParaRPr lang="en-US"/>
          </a:p>
        </p:txBody>
      </p:sp>
    </p:spTree>
    <p:extLst>
      <p:ext uri="{BB962C8B-B14F-4D97-AF65-F5344CB8AC3E}">
        <p14:creationId xmlns:p14="http://schemas.microsoft.com/office/powerpoint/2010/main" val="11063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September 2014</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Raft Consensus 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Slide </a:t>
            </a:r>
            <a:fld id="{ECBA6D86-DBBA-4E58-B0C7-18EC35491596}" type="slidenum">
              <a:rPr lang="en-US"/>
              <a:pPr>
                <a:defRPr/>
              </a:pPr>
              <a:t>‹#›</a:t>
            </a:fld>
            <a:endParaRPr lang="en-US"/>
          </a:p>
        </p:txBody>
      </p:sp>
    </p:spTree>
    <p:extLst>
      <p:ext uri="{BB962C8B-B14F-4D97-AF65-F5344CB8AC3E}">
        <p14:creationId xmlns:p14="http://schemas.microsoft.com/office/powerpoint/2010/main" val="79689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19200"/>
            <a:ext cx="4038600" cy="4906963"/>
          </a:xfrm>
        </p:spPr>
        <p:txBody>
          <a:bodyPr/>
          <a:lstStyle>
            <a:lvl1pPr>
              <a:buClr>
                <a:schemeClr val="tx2"/>
              </a:buClr>
              <a:defRPr sz="2200"/>
            </a:lvl1pPr>
            <a:lvl2pPr>
              <a:buClr>
                <a:schemeClr val="tx2"/>
              </a:buClr>
              <a:defRPr sz="2000"/>
            </a:lvl2pPr>
            <a:lvl3pPr>
              <a:buClr>
                <a:schemeClr val="tx2"/>
              </a:buClr>
              <a:defRPr sz="1800"/>
            </a:lvl3pPr>
            <a:lvl4pPr>
              <a:buClr>
                <a:schemeClr val="tx2"/>
              </a:buClr>
              <a:defRPr sz="1600"/>
            </a:lvl4pPr>
            <a:lvl5pPr>
              <a:buClr>
                <a:schemeClr val="tx2"/>
              </a:buCl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September 2014</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Raft Consensus 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Slide </a:t>
            </a:r>
            <a:fld id="{1659D765-7126-4B95-ADF3-403BFECAA360}" type="slidenum">
              <a:rPr lang="en-US"/>
              <a:pPr>
                <a:defRPr/>
              </a:pPr>
              <a:t>‹#›</a:t>
            </a:fld>
            <a:endParaRPr lang="en-US"/>
          </a:p>
        </p:txBody>
      </p:sp>
      <p:cxnSp>
        <p:nvCxnSpPr>
          <p:cNvPr id="9" name="Straight Connector 8"/>
          <p:cNvCxnSpPr/>
          <p:nvPr userDrawn="1"/>
        </p:nvCxnSpPr>
        <p:spPr>
          <a:xfrm>
            <a:off x="457200" y="914400"/>
            <a:ext cx="8229600" cy="0"/>
          </a:xfrm>
          <a:prstGeom prst="line">
            <a:avLst/>
          </a:prstGeom>
          <a:ln w="50800" cap="flat">
            <a:solidFill>
              <a:schemeClr val="tx2"/>
            </a:solidFill>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2120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dirty="0"/>
              <a:t>September 2014</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Raft Consensus 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Slide </a:t>
            </a:r>
            <a:fld id="{9F191DFC-BCA0-443D-B994-97C841DC0450}" type="slidenum">
              <a:rPr lang="en-US"/>
              <a:pPr>
                <a:defRPr/>
              </a:pPr>
              <a:t>‹#›</a:t>
            </a:fld>
            <a:endParaRPr lang="en-US"/>
          </a:p>
        </p:txBody>
      </p:sp>
    </p:spTree>
    <p:extLst>
      <p:ext uri="{BB962C8B-B14F-4D97-AF65-F5344CB8AC3E}">
        <p14:creationId xmlns:p14="http://schemas.microsoft.com/office/powerpoint/2010/main" val="2978373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dirty="0"/>
              <a:t>September 2014</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Raft Consensus 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Slide </a:t>
            </a:r>
            <a:fld id="{FB45DFE7-D7AD-4ECD-A9C8-CA1FF5BAF737}" type="slidenum">
              <a:rPr lang="en-US"/>
              <a:pPr>
                <a:defRPr/>
              </a:pPr>
              <a:t>‹#›</a:t>
            </a:fld>
            <a:endParaRPr lang="en-US"/>
          </a:p>
        </p:txBody>
      </p:sp>
    </p:spTree>
    <p:extLst>
      <p:ext uri="{BB962C8B-B14F-4D97-AF65-F5344CB8AC3E}">
        <p14:creationId xmlns:p14="http://schemas.microsoft.com/office/powerpoint/2010/main" val="2413183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dirty="0"/>
              <a:t>September 2014</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Raft Consensus 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Slide </a:t>
            </a:r>
            <a:fld id="{E4FA54A8-AC05-4E51-97BF-0AE6FFDEEBEA}" type="slidenum">
              <a:rPr lang="en-US"/>
              <a:pPr>
                <a:defRPr/>
              </a:pPr>
              <a:t>‹#›</a:t>
            </a:fld>
            <a:endParaRPr lang="en-US"/>
          </a:p>
        </p:txBody>
      </p:sp>
    </p:spTree>
    <p:extLst>
      <p:ext uri="{BB962C8B-B14F-4D97-AF65-F5344CB8AC3E}">
        <p14:creationId xmlns:p14="http://schemas.microsoft.com/office/powerpoint/2010/main" val="138669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dirty="0"/>
              <a:t>September 2014</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Raft Consensus 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Slide </a:t>
            </a:r>
            <a:fld id="{8E048402-9490-480C-B493-607B1E845ABA}" type="slidenum">
              <a:rPr lang="en-US"/>
              <a:pPr>
                <a:defRPr/>
              </a:pPr>
              <a:t>‹#›</a:t>
            </a:fld>
            <a:endParaRPr lang="en-US"/>
          </a:p>
        </p:txBody>
      </p:sp>
    </p:spTree>
    <p:extLst>
      <p:ext uri="{BB962C8B-B14F-4D97-AF65-F5344CB8AC3E}">
        <p14:creationId xmlns:p14="http://schemas.microsoft.com/office/powerpoint/2010/main" val="4270090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457200" y="63246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smtClean="0">
                <a:solidFill>
                  <a:schemeClr val="bg2"/>
                </a:solidFill>
              </a:defRPr>
            </a:lvl1pPr>
          </a:lstStyle>
          <a:p>
            <a:pPr>
              <a:defRPr/>
            </a:pPr>
            <a:r>
              <a:rPr lang="en-US" dirty="0"/>
              <a:t>September 2014</a:t>
            </a:r>
          </a:p>
        </p:txBody>
      </p:sp>
      <p:sp>
        <p:nvSpPr>
          <p:cNvPr id="1029" name="Rectangle 5"/>
          <p:cNvSpPr>
            <a:spLocks noGrp="1" noChangeArrowheads="1"/>
          </p:cNvSpPr>
          <p:nvPr>
            <p:ph type="ftr" sz="quarter" idx="3"/>
          </p:nvPr>
        </p:nvSpPr>
        <p:spPr bwMode="auto">
          <a:xfrm>
            <a:off x="2895600" y="6324600"/>
            <a:ext cx="3429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smtClean="0">
                <a:solidFill>
                  <a:schemeClr val="bg2"/>
                </a:solidFill>
              </a:defRPr>
            </a:lvl1pPr>
          </a:lstStyle>
          <a:p>
            <a:pPr>
              <a:defRPr/>
            </a:pPr>
            <a:r>
              <a:rPr lang="en-US"/>
              <a:t>Raft Consensus Algorithm</a:t>
            </a:r>
          </a:p>
        </p:txBody>
      </p:sp>
      <p:sp>
        <p:nvSpPr>
          <p:cNvPr id="1030" name="Rectangle 6"/>
          <p:cNvSpPr>
            <a:spLocks noGrp="1" noChangeArrowheads="1"/>
          </p:cNvSpPr>
          <p:nvPr>
            <p:ph type="sldNum" sz="quarter" idx="4"/>
          </p:nvPr>
        </p:nvSpPr>
        <p:spPr bwMode="auto">
          <a:xfrm>
            <a:off x="6553200" y="6324600"/>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smtClean="0">
                <a:solidFill>
                  <a:schemeClr val="bg2"/>
                </a:solidFill>
              </a:defRPr>
            </a:lvl1pPr>
          </a:lstStyle>
          <a:p>
            <a:pPr>
              <a:defRPr/>
            </a:pPr>
            <a:r>
              <a:rPr lang="en-US"/>
              <a:t>Slide </a:t>
            </a:r>
            <a:fld id="{E2162002-2512-45FD-82AF-2FE8F2E9185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hdr="0"/>
  <p:txStyles>
    <p:titleStyle>
      <a:lvl1pPr algn="ctr" rtl="0" eaLnBrk="0" fontAlgn="base" hangingPunct="0">
        <a:spcBef>
          <a:spcPct val="0"/>
        </a:spcBef>
        <a:spcAft>
          <a:spcPct val="0"/>
        </a:spcAft>
        <a:defRPr sz="3200" b="1">
          <a:solidFill>
            <a:srgbClr val="0050A0"/>
          </a:solidFill>
          <a:latin typeface="+mj-lt"/>
          <a:ea typeface="+mj-ea"/>
          <a:cs typeface="+mj-cs"/>
        </a:defRPr>
      </a:lvl1pPr>
      <a:lvl2pPr algn="ctr" rtl="0" eaLnBrk="0" fontAlgn="base" hangingPunct="0">
        <a:spcBef>
          <a:spcPct val="0"/>
        </a:spcBef>
        <a:spcAft>
          <a:spcPct val="0"/>
        </a:spcAft>
        <a:defRPr sz="3200" b="1">
          <a:solidFill>
            <a:srgbClr val="0050A0"/>
          </a:solidFill>
          <a:latin typeface="Verdana" pitchFamily="34" charset="0"/>
        </a:defRPr>
      </a:lvl2pPr>
      <a:lvl3pPr algn="ctr" rtl="0" eaLnBrk="0" fontAlgn="base" hangingPunct="0">
        <a:spcBef>
          <a:spcPct val="0"/>
        </a:spcBef>
        <a:spcAft>
          <a:spcPct val="0"/>
        </a:spcAft>
        <a:defRPr sz="3200" b="1">
          <a:solidFill>
            <a:srgbClr val="0050A0"/>
          </a:solidFill>
          <a:latin typeface="Verdana" pitchFamily="34" charset="0"/>
        </a:defRPr>
      </a:lvl3pPr>
      <a:lvl4pPr algn="ctr" rtl="0" eaLnBrk="0" fontAlgn="base" hangingPunct="0">
        <a:spcBef>
          <a:spcPct val="0"/>
        </a:spcBef>
        <a:spcAft>
          <a:spcPct val="0"/>
        </a:spcAft>
        <a:defRPr sz="3200" b="1">
          <a:solidFill>
            <a:srgbClr val="0050A0"/>
          </a:solidFill>
          <a:latin typeface="Verdana" pitchFamily="34" charset="0"/>
        </a:defRPr>
      </a:lvl4pPr>
      <a:lvl5pPr algn="ctr" rtl="0" eaLnBrk="0" fontAlgn="base" hangingPunct="0">
        <a:spcBef>
          <a:spcPct val="0"/>
        </a:spcBef>
        <a:spcAft>
          <a:spcPct val="0"/>
        </a:spcAft>
        <a:defRPr sz="3200" b="1">
          <a:solidFill>
            <a:srgbClr val="0050A0"/>
          </a:solidFill>
          <a:latin typeface="Verdana" pitchFamily="34" charset="0"/>
        </a:defRPr>
      </a:lvl5pPr>
      <a:lvl6pPr marL="457200" algn="ctr" rtl="0" fontAlgn="base">
        <a:spcBef>
          <a:spcPct val="0"/>
        </a:spcBef>
        <a:spcAft>
          <a:spcPct val="0"/>
        </a:spcAft>
        <a:defRPr sz="3200" b="1">
          <a:solidFill>
            <a:srgbClr val="0050A0"/>
          </a:solidFill>
          <a:latin typeface="Verdana" pitchFamily="34" charset="0"/>
        </a:defRPr>
      </a:lvl6pPr>
      <a:lvl7pPr marL="914400" algn="ctr" rtl="0" fontAlgn="base">
        <a:spcBef>
          <a:spcPct val="0"/>
        </a:spcBef>
        <a:spcAft>
          <a:spcPct val="0"/>
        </a:spcAft>
        <a:defRPr sz="3200" b="1">
          <a:solidFill>
            <a:srgbClr val="0050A0"/>
          </a:solidFill>
          <a:latin typeface="Verdana" pitchFamily="34" charset="0"/>
        </a:defRPr>
      </a:lvl7pPr>
      <a:lvl8pPr marL="1371600" algn="ctr" rtl="0" fontAlgn="base">
        <a:spcBef>
          <a:spcPct val="0"/>
        </a:spcBef>
        <a:spcAft>
          <a:spcPct val="0"/>
        </a:spcAft>
        <a:defRPr sz="3200" b="1">
          <a:solidFill>
            <a:srgbClr val="0050A0"/>
          </a:solidFill>
          <a:latin typeface="Verdana" pitchFamily="34" charset="0"/>
        </a:defRPr>
      </a:lvl8pPr>
      <a:lvl9pPr marL="1828800" algn="ctr" rtl="0" fontAlgn="base">
        <a:spcBef>
          <a:spcPct val="0"/>
        </a:spcBef>
        <a:spcAft>
          <a:spcPct val="0"/>
        </a:spcAft>
        <a:defRPr sz="3200" b="1">
          <a:solidFill>
            <a:srgbClr val="0050A0"/>
          </a:solidFill>
          <a:latin typeface="Verdana" pitchFamily="34" charset="0"/>
        </a:defRPr>
      </a:lvl9pPr>
    </p:titleStyle>
    <p:bodyStyle>
      <a:lvl1pPr marL="342900" indent="-342900" algn="l" rtl="0" eaLnBrk="0" fontAlgn="base" hangingPunct="0">
        <a:spcBef>
          <a:spcPct val="50000"/>
        </a:spcBef>
        <a:spcAft>
          <a:spcPct val="0"/>
        </a:spcAft>
        <a:buClr>
          <a:schemeClr val="tx2"/>
        </a:buClr>
        <a:buSzPct val="90000"/>
        <a:buFont typeface="Arial" charset="0"/>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chemeClr val="tx2"/>
        </a:buClr>
        <a:buSzPct val="90000"/>
        <a:buFont typeface="Arial" charset="0"/>
        <a:buChar char="●"/>
        <a:defRPr>
          <a:solidFill>
            <a:schemeClr val="tx1"/>
          </a:solidFill>
          <a:latin typeface="+mn-lt"/>
        </a:defRPr>
      </a:lvl3pPr>
      <a:lvl4pPr marL="1600200" indent="-228600" algn="l" rtl="0" eaLnBrk="0" fontAlgn="base" hangingPunct="0">
        <a:spcBef>
          <a:spcPct val="20000"/>
        </a:spcBef>
        <a:spcAft>
          <a:spcPct val="0"/>
        </a:spcAft>
        <a:buClr>
          <a:schemeClr val="tx2"/>
        </a:buClr>
        <a:buFont typeface="Wingdings" pitchFamily="2" charset="2"/>
        <a:buChar char="§"/>
        <a:defRPr sz="1600">
          <a:solidFill>
            <a:schemeClr val="tx1"/>
          </a:solidFill>
          <a:latin typeface="+mn-lt"/>
        </a:defRPr>
      </a:lvl4pPr>
      <a:lvl5pPr marL="2057400" indent="-228600" algn="l" rtl="0" eaLnBrk="0" fontAlgn="base" hangingPunct="0">
        <a:spcBef>
          <a:spcPct val="20000"/>
        </a:spcBef>
        <a:spcAft>
          <a:spcPct val="0"/>
        </a:spcAft>
        <a:buClr>
          <a:schemeClr val="tx2"/>
        </a:buClr>
        <a:buSzPct val="90000"/>
        <a:buFont typeface="Arial" charset="0"/>
        <a:buChar char="●"/>
        <a:defRPr sz="1600">
          <a:solidFill>
            <a:schemeClr val="tx1"/>
          </a:solidFill>
          <a:latin typeface="+mn-lt"/>
        </a:defRPr>
      </a:lvl5pPr>
      <a:lvl6pPr marL="2514600" indent="-228600" algn="l" rtl="0" fontAlgn="base">
        <a:spcBef>
          <a:spcPct val="20000"/>
        </a:spcBef>
        <a:spcAft>
          <a:spcPct val="0"/>
        </a:spcAft>
        <a:buClr>
          <a:schemeClr val="accent2"/>
        </a:buClr>
        <a:buSzPct val="90000"/>
        <a:buFont typeface="Arial" charset="0"/>
        <a:buChar char="●"/>
        <a:defRPr sz="1600">
          <a:solidFill>
            <a:schemeClr val="tx1"/>
          </a:solidFill>
          <a:latin typeface="+mn-lt"/>
        </a:defRPr>
      </a:lvl6pPr>
      <a:lvl7pPr marL="2971800" indent="-228600" algn="l" rtl="0" fontAlgn="base">
        <a:spcBef>
          <a:spcPct val="20000"/>
        </a:spcBef>
        <a:spcAft>
          <a:spcPct val="0"/>
        </a:spcAft>
        <a:buClr>
          <a:schemeClr val="accent2"/>
        </a:buClr>
        <a:buSzPct val="90000"/>
        <a:buFont typeface="Arial" charset="0"/>
        <a:buChar char="●"/>
        <a:defRPr sz="1600">
          <a:solidFill>
            <a:schemeClr val="tx1"/>
          </a:solidFill>
          <a:latin typeface="+mn-lt"/>
        </a:defRPr>
      </a:lvl7pPr>
      <a:lvl8pPr marL="3429000" indent="-228600" algn="l" rtl="0" fontAlgn="base">
        <a:spcBef>
          <a:spcPct val="20000"/>
        </a:spcBef>
        <a:spcAft>
          <a:spcPct val="0"/>
        </a:spcAft>
        <a:buClr>
          <a:schemeClr val="accent2"/>
        </a:buClr>
        <a:buSzPct val="90000"/>
        <a:buFont typeface="Arial" charset="0"/>
        <a:buChar char="●"/>
        <a:defRPr sz="1600">
          <a:solidFill>
            <a:schemeClr val="tx1"/>
          </a:solidFill>
          <a:latin typeface="+mn-lt"/>
        </a:defRPr>
      </a:lvl8pPr>
      <a:lvl9pPr marL="3886200" indent="-228600" algn="l" rtl="0" fontAlgn="base">
        <a:spcBef>
          <a:spcPct val="20000"/>
        </a:spcBef>
        <a:spcAft>
          <a:spcPct val="0"/>
        </a:spcAft>
        <a:buClr>
          <a:schemeClr val="accent2"/>
        </a:buClr>
        <a:buSzPct val="90000"/>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7200" y="1654174"/>
            <a:ext cx="8229600" cy="1698626"/>
          </a:xfrm>
        </p:spPr>
        <p:txBody>
          <a:bodyPr/>
          <a:lstStyle/>
          <a:p>
            <a:pPr eaLnBrk="1" hangingPunct="1"/>
            <a:r>
              <a:rPr lang="en-US" dirty="0"/>
              <a:t>The Raft Consensus Algorithm</a:t>
            </a:r>
          </a:p>
        </p:txBody>
      </p:sp>
      <p:sp>
        <p:nvSpPr>
          <p:cNvPr id="3075" name="Rectangle 3"/>
          <p:cNvSpPr>
            <a:spLocks noGrp="1" noChangeArrowheads="1"/>
          </p:cNvSpPr>
          <p:nvPr>
            <p:ph type="subTitle" idx="1"/>
          </p:nvPr>
        </p:nvSpPr>
        <p:spPr>
          <a:xfrm>
            <a:off x="952500" y="3124200"/>
            <a:ext cx="7239000" cy="1600200"/>
          </a:xfrm>
        </p:spPr>
        <p:txBody>
          <a:bodyPr/>
          <a:lstStyle/>
          <a:p>
            <a:pPr eaLnBrk="1" hangingPunct="1"/>
            <a:r>
              <a:rPr lang="en-US" sz="2200" dirty="0"/>
              <a:t>Originally by :Diego Ongaro  </a:t>
            </a:r>
            <a:r>
              <a:rPr lang="en-US" sz="2200" dirty="0">
                <a:solidFill>
                  <a:schemeClr val="bg2"/>
                </a:solidFill>
              </a:rPr>
              <a:t> </a:t>
            </a:r>
            <a:r>
              <a:rPr lang="en-US" sz="2200" dirty="0"/>
              <a:t>John Ousterhout</a:t>
            </a:r>
            <a:endParaRPr lang="en-US" sz="2200" dirty="0">
              <a:cs typeface="Arial" charset="0"/>
            </a:endParaRPr>
          </a:p>
          <a:p>
            <a:pPr eaLnBrk="1" hangingPunct="1">
              <a:lnSpc>
                <a:spcPct val="150000"/>
              </a:lnSpc>
            </a:pPr>
            <a:r>
              <a:rPr lang="en-US" sz="2200" dirty="0"/>
              <a:t>Stanford University</a:t>
            </a:r>
            <a:br>
              <a:rPr lang="en-US" sz="2200" dirty="0"/>
            </a:br>
            <a:br>
              <a:rPr lang="en-US" sz="2200" dirty="0"/>
            </a:br>
            <a:r>
              <a:rPr lang="en-US" sz="2200" dirty="0"/>
              <a:t>Edited using content from the paper as well.</a:t>
            </a:r>
          </a:p>
          <a:p>
            <a:pPr eaLnBrk="1" hangingPunct="1"/>
            <a:endParaRPr lang="en-US" sz="1600" dirty="0"/>
          </a:p>
        </p:txBody>
      </p:sp>
      <p:sp>
        <p:nvSpPr>
          <p:cNvPr id="3" name="Rectangle 2"/>
          <p:cNvSpPr/>
          <p:nvPr/>
        </p:nvSpPr>
        <p:spPr>
          <a:xfrm>
            <a:off x="152400" y="6248400"/>
            <a:ext cx="3134191" cy="369332"/>
          </a:xfrm>
          <a:prstGeom prst="rect">
            <a:avLst/>
          </a:prstGeom>
        </p:spPr>
        <p:txBody>
          <a:bodyPr wrap="none">
            <a:spAutoFit/>
          </a:bodyPr>
          <a:lstStyle/>
          <a:p>
            <a:r>
              <a:rPr lang="en-US" dirty="0"/>
              <a:t>http://raftconsensus.github.io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dirty="0">
                <a:solidFill>
                  <a:schemeClr val="tx2"/>
                </a:solidFill>
              </a:rPr>
              <a:t>Leader election</a:t>
            </a:r>
          </a:p>
          <a:p>
            <a:pPr lvl="1"/>
            <a:r>
              <a:rPr lang="en-US" dirty="0"/>
              <a:t>Heartbeats and timeouts to detect crashes</a:t>
            </a:r>
          </a:p>
          <a:p>
            <a:pPr lvl="1"/>
            <a:r>
              <a:rPr lang="en-US" dirty="0"/>
              <a:t>Randomized timeouts to avoid split votes</a:t>
            </a:r>
          </a:p>
          <a:p>
            <a:pPr lvl="1"/>
            <a:r>
              <a:rPr lang="en-US" dirty="0"/>
              <a:t>Majority voting to guarantee at most one leader per term</a:t>
            </a:r>
          </a:p>
          <a:p>
            <a:pPr marL="457200" indent="-457200">
              <a:buFont typeface="+mj-lt"/>
              <a:buAutoNum type="arabicPeriod"/>
            </a:pPr>
            <a:r>
              <a:rPr lang="en-US" dirty="0">
                <a:solidFill>
                  <a:schemeClr val="tx2"/>
                </a:solidFill>
              </a:rPr>
              <a:t>Log replication (normal operation)</a:t>
            </a:r>
          </a:p>
          <a:p>
            <a:pPr lvl="1">
              <a:buClr>
                <a:srgbClr val="1F4899"/>
              </a:buClr>
            </a:pPr>
            <a:r>
              <a:rPr lang="en-US" dirty="0">
                <a:solidFill>
                  <a:srgbClr val="000000"/>
                </a:solidFill>
              </a:rPr>
              <a:t>Leader takes commands from clients, appends them to its log</a:t>
            </a:r>
          </a:p>
          <a:p>
            <a:pPr lvl="1">
              <a:buClr>
                <a:srgbClr val="1F4899"/>
              </a:buClr>
            </a:pPr>
            <a:r>
              <a:rPr lang="en-US" dirty="0">
                <a:solidFill>
                  <a:srgbClr val="000000"/>
                </a:solidFill>
              </a:rPr>
              <a:t>Leader replicates its log to other servers</a:t>
            </a:r>
          </a:p>
          <a:p>
            <a:pPr lvl="1">
              <a:buClr>
                <a:srgbClr val="1F4899"/>
              </a:buClr>
            </a:pPr>
            <a:r>
              <a:rPr lang="en-US" dirty="0">
                <a:solidFill>
                  <a:srgbClr val="000000"/>
                </a:solidFill>
              </a:rPr>
              <a:t>Built-in consistency check simplifies how logs may differ</a:t>
            </a:r>
            <a:endParaRPr lang="en-US" dirty="0">
              <a:solidFill>
                <a:schemeClr val="tx2"/>
              </a:solidFill>
            </a:endParaRPr>
          </a:p>
          <a:p>
            <a:pPr marL="457200" indent="-457200">
              <a:buFont typeface="+mj-lt"/>
              <a:buAutoNum type="arabicPeriod"/>
            </a:pPr>
            <a:r>
              <a:rPr lang="en-US" dirty="0">
                <a:solidFill>
                  <a:schemeClr val="tx2"/>
                </a:solidFill>
              </a:rPr>
              <a:t>Safety</a:t>
            </a:r>
            <a:endParaRPr lang="en-US" dirty="0">
              <a:solidFill>
                <a:srgbClr val="000000"/>
              </a:solidFill>
            </a:endParaRPr>
          </a:p>
          <a:p>
            <a:pPr lvl="1">
              <a:buClr>
                <a:srgbClr val="1F4899"/>
              </a:buClr>
            </a:pPr>
            <a:r>
              <a:rPr lang="en-US" dirty="0">
                <a:solidFill>
                  <a:srgbClr val="000000"/>
                </a:solidFill>
              </a:rPr>
              <a:t>Only elect leaders with all committed entries in their logs</a:t>
            </a:r>
          </a:p>
          <a:p>
            <a:pPr lvl="1">
              <a:buClr>
                <a:srgbClr val="1F4899"/>
              </a:buClr>
            </a:pPr>
            <a:r>
              <a:rPr lang="en-US" dirty="0">
                <a:solidFill>
                  <a:srgbClr val="000000"/>
                </a:solidFill>
              </a:rPr>
              <a:t>New leader defers committing entries from prior terms</a:t>
            </a:r>
          </a:p>
        </p:txBody>
      </p:sp>
      <p:sp>
        <p:nvSpPr>
          <p:cNvPr id="3" name="Date Placeholder 2"/>
          <p:cNvSpPr>
            <a:spLocks noGrp="1"/>
          </p:cNvSpPr>
          <p:nvPr>
            <p:ph type="dt" sz="half" idx="10"/>
          </p:nvPr>
        </p:nvSpPr>
        <p:spPr/>
        <p:txBody>
          <a:body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dirty="0"/>
              <a:t>Raft Consensus Algorithm</a:t>
            </a:r>
          </a:p>
        </p:txBody>
      </p:sp>
      <p:sp>
        <p:nvSpPr>
          <p:cNvPr id="5" name="Slide Number Placeholder 4"/>
          <p:cNvSpPr>
            <a:spLocks noGrp="1"/>
          </p:cNvSpPr>
          <p:nvPr>
            <p:ph type="sldNum" sz="quarter" idx="12"/>
          </p:nvPr>
        </p:nvSpPr>
        <p:spPr/>
        <p:txBody>
          <a:bodyPr/>
          <a:lstStyle/>
          <a:p>
            <a:pPr>
              <a:defRPr/>
            </a:pPr>
            <a:r>
              <a:rPr lang="en-US" dirty="0"/>
              <a:t>Slide </a:t>
            </a:r>
            <a:fld id="{E2162002-2512-45FD-82AF-2FE8F2E91859}" type="slidenum">
              <a:rPr lang="en-US" smtClean="0"/>
              <a:pPr>
                <a:defRPr/>
              </a:pPr>
              <a:t>10</a:t>
            </a:fld>
            <a:endParaRPr lang="en-US" dirty="0"/>
          </a:p>
        </p:txBody>
      </p:sp>
      <p:sp>
        <p:nvSpPr>
          <p:cNvPr id="6" name="Title 5"/>
          <p:cNvSpPr>
            <a:spLocks noGrp="1"/>
          </p:cNvSpPr>
          <p:nvPr>
            <p:ph type="title"/>
          </p:nvPr>
        </p:nvSpPr>
        <p:spPr/>
        <p:txBody>
          <a:bodyPr/>
          <a:lstStyle/>
          <a:p>
            <a:r>
              <a:rPr lang="en-US" dirty="0"/>
              <a:t>Core Raft Review</a:t>
            </a:r>
          </a:p>
        </p:txBody>
      </p:sp>
    </p:spTree>
    <p:extLst>
      <p:ext uri="{BB962C8B-B14F-4D97-AF65-F5344CB8AC3E}">
        <p14:creationId xmlns:p14="http://schemas.microsoft.com/office/powerpoint/2010/main" val="2553371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4B10B-4055-AF4A-9088-35D9782B6DC3}"/>
              </a:ext>
            </a:extLst>
          </p:cNvPr>
          <p:cNvSpPr>
            <a:spLocks noGrp="1"/>
          </p:cNvSpPr>
          <p:nvPr>
            <p:ph idx="1"/>
          </p:nvPr>
        </p:nvSpPr>
        <p:spPr/>
        <p:txBody>
          <a:bodyPr/>
          <a:lstStyle/>
          <a:p>
            <a:r>
              <a:rPr lang="en-US" dirty="0"/>
              <a:t>Client sends request to leader</a:t>
            </a:r>
          </a:p>
          <a:p>
            <a:r>
              <a:rPr lang="en-US" dirty="0"/>
              <a:t>Leader appends to its log and sends it to followers to append</a:t>
            </a:r>
          </a:p>
          <a:p>
            <a:r>
              <a:rPr lang="en-US" dirty="0"/>
              <a:t>Once leader gets enough response from followers he then executes on his state machine and tells client. For next RPCS it also informs other followers who also executes on their SM. </a:t>
            </a:r>
          </a:p>
          <a:p>
            <a:r>
              <a:rPr lang="en-US" dirty="0"/>
              <a:t>Leader keeps connecting to followers till its done if follower crashes meanwhile</a:t>
            </a:r>
            <a:br>
              <a:rPr lang="en-US" dirty="0"/>
            </a:br>
            <a:br>
              <a:rPr lang="en-US" dirty="0"/>
            </a:br>
            <a:r>
              <a:rPr lang="en-US" dirty="0"/>
              <a:t>Assumption: majority of servers always up.</a:t>
            </a:r>
          </a:p>
        </p:txBody>
      </p:sp>
      <p:sp>
        <p:nvSpPr>
          <p:cNvPr id="3" name="Date Placeholder 2">
            <a:extLst>
              <a:ext uri="{FF2B5EF4-FFF2-40B4-BE49-F238E27FC236}">
                <a16:creationId xmlns:a16="http://schemas.microsoft.com/office/drawing/2014/main" id="{DEE71512-99F8-EC46-953F-5ADB1018C9E1}"/>
              </a:ext>
            </a:extLst>
          </p:cNvPr>
          <p:cNvSpPr>
            <a:spLocks noGrp="1"/>
          </p:cNvSpPr>
          <p:nvPr>
            <p:ph type="dt" sz="half" idx="10"/>
          </p:nvPr>
        </p:nvSpPr>
        <p:spPr/>
        <p:txBody>
          <a:bodyPr/>
          <a:lstStyle/>
          <a:p>
            <a:pPr>
              <a:defRPr/>
            </a:pPr>
            <a:r>
              <a:rPr lang="en-US"/>
              <a:t>September 2014</a:t>
            </a:r>
            <a:endParaRPr lang="en-US" dirty="0"/>
          </a:p>
        </p:txBody>
      </p:sp>
      <p:sp>
        <p:nvSpPr>
          <p:cNvPr id="4" name="Footer Placeholder 3">
            <a:extLst>
              <a:ext uri="{FF2B5EF4-FFF2-40B4-BE49-F238E27FC236}">
                <a16:creationId xmlns:a16="http://schemas.microsoft.com/office/drawing/2014/main" id="{C88CD349-D0EF-5643-B0C0-7040592E0987}"/>
              </a:ext>
            </a:extLst>
          </p:cNvPr>
          <p:cNvSpPr>
            <a:spLocks noGrp="1"/>
          </p:cNvSpPr>
          <p:nvPr>
            <p:ph type="ftr" sz="quarter" idx="11"/>
          </p:nvPr>
        </p:nvSpPr>
        <p:spPr/>
        <p:txBody>
          <a:bodyPr/>
          <a:lstStyle/>
          <a:p>
            <a:pPr>
              <a:defRPr/>
            </a:pPr>
            <a:r>
              <a:rPr lang="en-US"/>
              <a:t>Raft Consensus Algorithm</a:t>
            </a:r>
          </a:p>
        </p:txBody>
      </p:sp>
      <p:sp>
        <p:nvSpPr>
          <p:cNvPr id="5" name="Slide Number Placeholder 4">
            <a:extLst>
              <a:ext uri="{FF2B5EF4-FFF2-40B4-BE49-F238E27FC236}">
                <a16:creationId xmlns:a16="http://schemas.microsoft.com/office/drawing/2014/main" id="{11118804-0ED4-4E40-87D6-7DF8CA19B67C}"/>
              </a:ext>
            </a:extLst>
          </p:cNvPr>
          <p:cNvSpPr>
            <a:spLocks noGrp="1"/>
          </p:cNvSpPr>
          <p:nvPr>
            <p:ph type="sldNum" sz="quarter" idx="12"/>
          </p:nvPr>
        </p:nvSpPr>
        <p:spPr/>
        <p:txBody>
          <a:bodyPr/>
          <a:lstStyle/>
          <a:p>
            <a:pPr>
              <a:defRPr/>
            </a:pPr>
            <a:r>
              <a:rPr lang="en-US"/>
              <a:t>Slide </a:t>
            </a:r>
            <a:fld id="{E2162002-2512-45FD-82AF-2FE8F2E91859}" type="slidenum">
              <a:rPr lang="en-US" smtClean="0"/>
              <a:pPr>
                <a:defRPr/>
              </a:pPr>
              <a:t>11</a:t>
            </a:fld>
            <a:endParaRPr lang="en-US"/>
          </a:p>
        </p:txBody>
      </p:sp>
      <p:sp>
        <p:nvSpPr>
          <p:cNvPr id="6" name="Title 5">
            <a:extLst>
              <a:ext uri="{FF2B5EF4-FFF2-40B4-BE49-F238E27FC236}">
                <a16:creationId xmlns:a16="http://schemas.microsoft.com/office/drawing/2014/main" id="{E5CFE4DE-B824-A141-A508-4AC034701C36}"/>
              </a:ext>
            </a:extLst>
          </p:cNvPr>
          <p:cNvSpPr>
            <a:spLocks noGrp="1"/>
          </p:cNvSpPr>
          <p:nvPr>
            <p:ph type="title"/>
          </p:nvPr>
        </p:nvSpPr>
        <p:spPr/>
        <p:txBody>
          <a:bodyPr/>
          <a:lstStyle/>
          <a:p>
            <a:r>
              <a:rPr lang="en-US" dirty="0"/>
              <a:t>Leader Operation</a:t>
            </a:r>
          </a:p>
        </p:txBody>
      </p:sp>
    </p:spTree>
    <p:extLst>
      <p:ext uri="{BB962C8B-B14F-4D97-AF65-F5344CB8AC3E}">
        <p14:creationId xmlns:p14="http://schemas.microsoft.com/office/powerpoint/2010/main" val="271986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a:extLst>
              <a:ext uri="{FF2B5EF4-FFF2-40B4-BE49-F238E27FC236}">
                <a16:creationId xmlns:a16="http://schemas.microsoft.com/office/drawing/2014/main" id="{8CD7B89B-B28E-804E-8828-E80AF517A65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0676" t="48140" r="17001" b="17697"/>
          <a:stretch/>
        </p:blipFill>
        <p:spPr>
          <a:xfrm>
            <a:off x="152400" y="609600"/>
            <a:ext cx="4876800" cy="4664765"/>
          </a:xfrm>
        </p:spPr>
      </p:pic>
      <p:sp>
        <p:nvSpPr>
          <p:cNvPr id="3" name="Date Placeholder 2">
            <a:extLst>
              <a:ext uri="{FF2B5EF4-FFF2-40B4-BE49-F238E27FC236}">
                <a16:creationId xmlns:a16="http://schemas.microsoft.com/office/drawing/2014/main" id="{D521BE6C-AA87-7946-968D-34403F9DDB68}"/>
              </a:ext>
            </a:extLst>
          </p:cNvPr>
          <p:cNvSpPr>
            <a:spLocks noGrp="1"/>
          </p:cNvSpPr>
          <p:nvPr>
            <p:ph type="dt" sz="half" idx="10"/>
          </p:nvPr>
        </p:nvSpPr>
        <p:spPr/>
        <p:txBody>
          <a:bodyPr/>
          <a:lstStyle/>
          <a:p>
            <a:pPr>
              <a:defRPr/>
            </a:pPr>
            <a:r>
              <a:rPr lang="en-US"/>
              <a:t>September 2014</a:t>
            </a:r>
            <a:endParaRPr lang="en-US" dirty="0"/>
          </a:p>
        </p:txBody>
      </p:sp>
      <p:sp>
        <p:nvSpPr>
          <p:cNvPr id="4" name="Footer Placeholder 3">
            <a:extLst>
              <a:ext uri="{FF2B5EF4-FFF2-40B4-BE49-F238E27FC236}">
                <a16:creationId xmlns:a16="http://schemas.microsoft.com/office/drawing/2014/main" id="{A766511B-E9F1-5544-968A-30342B3DF8D4}"/>
              </a:ext>
            </a:extLst>
          </p:cNvPr>
          <p:cNvSpPr>
            <a:spLocks noGrp="1"/>
          </p:cNvSpPr>
          <p:nvPr>
            <p:ph type="ftr" sz="quarter" idx="11"/>
          </p:nvPr>
        </p:nvSpPr>
        <p:spPr/>
        <p:txBody>
          <a:bodyPr/>
          <a:lstStyle/>
          <a:p>
            <a:pPr>
              <a:defRPr/>
            </a:pPr>
            <a:r>
              <a:rPr lang="en-US"/>
              <a:t>Raft Consensus Algorithm</a:t>
            </a:r>
          </a:p>
        </p:txBody>
      </p:sp>
      <p:sp>
        <p:nvSpPr>
          <p:cNvPr id="5" name="Slide Number Placeholder 4">
            <a:extLst>
              <a:ext uri="{FF2B5EF4-FFF2-40B4-BE49-F238E27FC236}">
                <a16:creationId xmlns:a16="http://schemas.microsoft.com/office/drawing/2014/main" id="{14FA26D7-AC99-6B4A-ABF8-505D878C2876}"/>
              </a:ext>
            </a:extLst>
          </p:cNvPr>
          <p:cNvSpPr>
            <a:spLocks noGrp="1"/>
          </p:cNvSpPr>
          <p:nvPr>
            <p:ph type="sldNum" sz="quarter" idx="12"/>
          </p:nvPr>
        </p:nvSpPr>
        <p:spPr/>
        <p:txBody>
          <a:bodyPr/>
          <a:lstStyle/>
          <a:p>
            <a:pPr>
              <a:defRPr/>
            </a:pPr>
            <a:r>
              <a:rPr lang="en-US"/>
              <a:t>Slide </a:t>
            </a:r>
            <a:fld id="{E2162002-2512-45FD-82AF-2FE8F2E91859}" type="slidenum">
              <a:rPr lang="en-US" smtClean="0"/>
              <a:pPr>
                <a:defRPr/>
              </a:pPr>
              <a:t>12</a:t>
            </a:fld>
            <a:endParaRPr lang="en-US"/>
          </a:p>
        </p:txBody>
      </p:sp>
      <p:sp>
        <p:nvSpPr>
          <p:cNvPr id="6" name="Title 5">
            <a:extLst>
              <a:ext uri="{FF2B5EF4-FFF2-40B4-BE49-F238E27FC236}">
                <a16:creationId xmlns:a16="http://schemas.microsoft.com/office/drawing/2014/main" id="{4EF7EF7C-0488-9B46-8A1D-5164A5B03537}"/>
              </a:ext>
            </a:extLst>
          </p:cNvPr>
          <p:cNvSpPr>
            <a:spLocks noGrp="1"/>
          </p:cNvSpPr>
          <p:nvPr>
            <p:ph type="title"/>
          </p:nvPr>
        </p:nvSpPr>
        <p:spPr/>
        <p:txBody>
          <a:bodyPr/>
          <a:lstStyle/>
          <a:p>
            <a:r>
              <a:rPr lang="en-US" dirty="0"/>
              <a:t>Log entries</a:t>
            </a:r>
            <a:br>
              <a:rPr lang="en-US" dirty="0"/>
            </a:br>
            <a:endParaRPr lang="en-US" dirty="0"/>
          </a:p>
        </p:txBody>
      </p:sp>
    </p:spTree>
    <p:extLst>
      <p:ext uri="{BB962C8B-B14F-4D97-AF65-F5344CB8AC3E}">
        <p14:creationId xmlns:p14="http://schemas.microsoft.com/office/powerpoint/2010/main" val="153440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Description automatically generated">
            <a:extLst>
              <a:ext uri="{FF2B5EF4-FFF2-40B4-BE49-F238E27FC236}">
                <a16:creationId xmlns:a16="http://schemas.microsoft.com/office/drawing/2014/main" id="{46E27D8D-E4CC-1346-97B7-BFCE381F245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1647" t="46587" r="13119" b="11485"/>
          <a:stretch/>
        </p:blipFill>
        <p:spPr>
          <a:xfrm>
            <a:off x="1066800" y="1024060"/>
            <a:ext cx="5486400" cy="5697415"/>
          </a:xfrm>
        </p:spPr>
      </p:pic>
      <p:sp>
        <p:nvSpPr>
          <p:cNvPr id="3" name="Date Placeholder 2">
            <a:extLst>
              <a:ext uri="{FF2B5EF4-FFF2-40B4-BE49-F238E27FC236}">
                <a16:creationId xmlns:a16="http://schemas.microsoft.com/office/drawing/2014/main" id="{8312EF8E-E51C-4B4A-8FBE-33BF1A49F050}"/>
              </a:ext>
            </a:extLst>
          </p:cNvPr>
          <p:cNvSpPr>
            <a:spLocks noGrp="1"/>
          </p:cNvSpPr>
          <p:nvPr>
            <p:ph type="dt" sz="half" idx="10"/>
          </p:nvPr>
        </p:nvSpPr>
        <p:spPr/>
        <p:txBody>
          <a:bodyPr/>
          <a:lstStyle/>
          <a:p>
            <a:pPr>
              <a:defRPr/>
            </a:pPr>
            <a:r>
              <a:rPr lang="en-US"/>
              <a:t>September 2014</a:t>
            </a:r>
            <a:endParaRPr lang="en-US" dirty="0"/>
          </a:p>
        </p:txBody>
      </p:sp>
      <p:sp>
        <p:nvSpPr>
          <p:cNvPr id="4" name="Footer Placeholder 3">
            <a:extLst>
              <a:ext uri="{FF2B5EF4-FFF2-40B4-BE49-F238E27FC236}">
                <a16:creationId xmlns:a16="http://schemas.microsoft.com/office/drawing/2014/main" id="{A4F6B7BB-B262-5E44-89FD-89C4DA8DFF56}"/>
              </a:ext>
            </a:extLst>
          </p:cNvPr>
          <p:cNvSpPr>
            <a:spLocks noGrp="1"/>
          </p:cNvSpPr>
          <p:nvPr>
            <p:ph type="ftr" sz="quarter" idx="11"/>
          </p:nvPr>
        </p:nvSpPr>
        <p:spPr/>
        <p:txBody>
          <a:bodyPr/>
          <a:lstStyle/>
          <a:p>
            <a:pPr>
              <a:defRPr/>
            </a:pPr>
            <a:r>
              <a:rPr lang="en-US"/>
              <a:t>Raft Consensus Algorithm</a:t>
            </a:r>
          </a:p>
        </p:txBody>
      </p:sp>
      <p:sp>
        <p:nvSpPr>
          <p:cNvPr id="5" name="Slide Number Placeholder 4">
            <a:extLst>
              <a:ext uri="{FF2B5EF4-FFF2-40B4-BE49-F238E27FC236}">
                <a16:creationId xmlns:a16="http://schemas.microsoft.com/office/drawing/2014/main" id="{EAF08B1C-716B-6240-ADD7-2D8952B23AA7}"/>
              </a:ext>
            </a:extLst>
          </p:cNvPr>
          <p:cNvSpPr>
            <a:spLocks noGrp="1"/>
          </p:cNvSpPr>
          <p:nvPr>
            <p:ph type="sldNum" sz="quarter" idx="12"/>
          </p:nvPr>
        </p:nvSpPr>
        <p:spPr/>
        <p:txBody>
          <a:bodyPr/>
          <a:lstStyle/>
          <a:p>
            <a:pPr>
              <a:defRPr/>
            </a:pPr>
            <a:r>
              <a:rPr lang="en-US"/>
              <a:t>Slide </a:t>
            </a:r>
            <a:fld id="{E2162002-2512-45FD-82AF-2FE8F2E91859}" type="slidenum">
              <a:rPr lang="en-US" smtClean="0"/>
              <a:pPr>
                <a:defRPr/>
              </a:pPr>
              <a:t>13</a:t>
            </a:fld>
            <a:endParaRPr lang="en-US"/>
          </a:p>
        </p:txBody>
      </p:sp>
      <p:sp>
        <p:nvSpPr>
          <p:cNvPr id="6" name="Title 5">
            <a:extLst>
              <a:ext uri="{FF2B5EF4-FFF2-40B4-BE49-F238E27FC236}">
                <a16:creationId xmlns:a16="http://schemas.microsoft.com/office/drawing/2014/main" id="{C788ACFB-42BB-A941-BD59-F5C24B34B8F8}"/>
              </a:ext>
            </a:extLst>
          </p:cNvPr>
          <p:cNvSpPr>
            <a:spLocks noGrp="1"/>
          </p:cNvSpPr>
          <p:nvPr>
            <p:ph type="title"/>
          </p:nvPr>
        </p:nvSpPr>
        <p:spPr/>
        <p:txBody>
          <a:bodyPr/>
          <a:lstStyle/>
          <a:p>
            <a:r>
              <a:rPr lang="en-US" dirty="0"/>
              <a:t>Inconsistencies: Can this happen?</a:t>
            </a:r>
          </a:p>
        </p:txBody>
      </p:sp>
    </p:spTree>
    <p:extLst>
      <p:ext uri="{BB962C8B-B14F-4D97-AF65-F5344CB8AC3E}">
        <p14:creationId xmlns:p14="http://schemas.microsoft.com/office/powerpoint/2010/main" val="1233259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Consensus widely regarded as difficult</a:t>
            </a:r>
          </a:p>
          <a:p>
            <a:r>
              <a:rPr lang="en-US" dirty="0"/>
              <a:t>Raft designed for understandability</a:t>
            </a:r>
          </a:p>
          <a:p>
            <a:pPr lvl="1"/>
            <a:r>
              <a:rPr lang="en-US" sz="2400" dirty="0"/>
              <a:t>Easier to teach in classrooms</a:t>
            </a:r>
          </a:p>
          <a:p>
            <a:pPr lvl="1"/>
            <a:r>
              <a:rPr lang="en-US" sz="2400" dirty="0"/>
              <a:t>Better foundation for building practical systems</a:t>
            </a:r>
            <a:endParaRPr lang="en-US" dirty="0"/>
          </a:p>
          <a:p>
            <a:r>
              <a:rPr lang="en-US" dirty="0"/>
              <a:t>Paper/thesis covers much more</a:t>
            </a:r>
          </a:p>
          <a:p>
            <a:pPr lvl="1"/>
            <a:r>
              <a:rPr lang="en-US" sz="2400" dirty="0"/>
              <a:t>Cluster membership changes (simpler in thesis)</a:t>
            </a:r>
          </a:p>
          <a:p>
            <a:pPr lvl="1"/>
            <a:r>
              <a:rPr lang="en-US" sz="2400" dirty="0"/>
              <a:t>Log compaction (expanded tech report/thesis)</a:t>
            </a:r>
          </a:p>
          <a:p>
            <a:pPr lvl="1"/>
            <a:r>
              <a:rPr lang="en-US" sz="2400" dirty="0"/>
              <a:t>Client interaction (expanded tech report/thesis)</a:t>
            </a:r>
          </a:p>
          <a:p>
            <a:pPr lvl="1"/>
            <a:r>
              <a:rPr lang="en-US" sz="2400" dirty="0"/>
              <a:t>Evaluation (thesis)</a:t>
            </a:r>
          </a:p>
        </p:txBody>
      </p:sp>
      <p:sp>
        <p:nvSpPr>
          <p:cNvPr id="3" name="Date Placeholder 2"/>
          <p:cNvSpPr>
            <a:spLocks noGrp="1"/>
          </p:cNvSpPr>
          <p:nvPr>
            <p:ph type="dt" sz="half" idx="10"/>
          </p:nvPr>
        </p:nvSpPr>
        <p:spPr/>
        <p:txBody>
          <a:body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dirty="0"/>
              <a:t>Raft Consensus Algorithm</a:t>
            </a:r>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14</a:t>
            </a:fld>
            <a:endParaRPr lang="en-US"/>
          </a:p>
        </p:txBody>
      </p:sp>
      <p:sp>
        <p:nvSpPr>
          <p:cNvPr id="6" name="Title 5"/>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3893902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ctr">
              <a:buNone/>
            </a:pPr>
            <a:endParaRPr lang="en-US" b="0" dirty="0"/>
          </a:p>
          <a:p>
            <a:pPr marL="0" indent="0" algn="ctr">
              <a:buNone/>
            </a:pPr>
            <a:endParaRPr lang="en-US" b="0" dirty="0"/>
          </a:p>
          <a:p>
            <a:pPr marL="0" indent="0" algn="ctr">
              <a:buNone/>
            </a:pPr>
            <a:endParaRPr lang="en-US" b="0" dirty="0"/>
          </a:p>
          <a:p>
            <a:pPr marL="0" indent="0" algn="ctr">
              <a:buNone/>
            </a:pPr>
            <a:endParaRPr lang="en-US" b="0" dirty="0"/>
          </a:p>
          <a:p>
            <a:pPr marL="0" indent="0" algn="ctr">
              <a:buNone/>
            </a:pPr>
            <a:r>
              <a:rPr lang="en-US" b="0" dirty="0"/>
              <a:t>raftconsensus.github.io</a:t>
            </a:r>
          </a:p>
        </p:txBody>
      </p:sp>
      <p:sp>
        <p:nvSpPr>
          <p:cNvPr id="3" name="Date Placeholder 2"/>
          <p:cNvSpPr>
            <a:spLocks noGrp="1"/>
          </p:cNvSpPr>
          <p:nvPr>
            <p:ph type="dt" sz="half" idx="10"/>
          </p:nvPr>
        </p:nvSpPr>
        <p:spPr/>
        <p:txBody>
          <a:body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dirty="0"/>
              <a:t>Raft Consensus Algorithm</a:t>
            </a:r>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15</a:t>
            </a:fld>
            <a:endParaRPr lang="en-US"/>
          </a:p>
        </p:txBody>
      </p:sp>
      <p:sp>
        <p:nvSpPr>
          <p:cNvPr id="6" name="Title 5"/>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580322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Agreement on shared state (single system image)</a:t>
            </a:r>
          </a:p>
          <a:p>
            <a:r>
              <a:rPr lang="en-US" dirty="0"/>
              <a:t>Recovers from server failures autonomously</a:t>
            </a:r>
          </a:p>
          <a:p>
            <a:pPr lvl="1"/>
            <a:r>
              <a:rPr lang="en-US" sz="2200" dirty="0"/>
              <a:t>Minority of servers fail: no problem</a:t>
            </a:r>
          </a:p>
          <a:p>
            <a:pPr lvl="1"/>
            <a:r>
              <a:rPr lang="en-US" sz="2200" dirty="0"/>
              <a:t>Majority fail: lose availability, retain consistency</a:t>
            </a:r>
          </a:p>
          <a:p>
            <a:pPr lvl="1"/>
            <a:endParaRPr lang="en-US" sz="2200" dirty="0"/>
          </a:p>
          <a:p>
            <a:pPr lvl="1"/>
            <a:endParaRPr lang="en-US" sz="2200" dirty="0"/>
          </a:p>
          <a:p>
            <a:pPr lvl="1"/>
            <a:endParaRPr lang="en-US" sz="2200" dirty="0"/>
          </a:p>
          <a:p>
            <a:pPr lvl="1"/>
            <a:endParaRPr lang="en-US" sz="2200" dirty="0"/>
          </a:p>
          <a:p>
            <a:pPr lvl="1"/>
            <a:endParaRPr lang="en-US" sz="2200" dirty="0"/>
          </a:p>
          <a:p>
            <a:pPr lvl="1"/>
            <a:endParaRPr lang="en-US" sz="2200" dirty="0"/>
          </a:p>
          <a:p>
            <a:r>
              <a:rPr lang="en-US" dirty="0"/>
              <a:t>Key to building consistent storage systems</a:t>
            </a:r>
          </a:p>
          <a:p>
            <a:pPr lvl="1"/>
            <a:endParaRPr lang="en-US" sz="2200" dirty="0"/>
          </a:p>
        </p:txBody>
      </p:sp>
      <p:sp>
        <p:nvSpPr>
          <p:cNvPr id="3" name="Date Placeholder 2"/>
          <p:cNvSpPr>
            <a:spLocks noGrp="1"/>
          </p:cNvSpPr>
          <p:nvPr>
            <p:ph type="dt" sz="half" idx="10"/>
          </p:nvPr>
        </p:nvSpPr>
        <p:spPr/>
        <p:txBody>
          <a:body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a:t>Raft Consensus Algorithm</a:t>
            </a:r>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2</a:t>
            </a:fld>
            <a:endParaRPr lang="en-US"/>
          </a:p>
        </p:txBody>
      </p:sp>
      <p:sp>
        <p:nvSpPr>
          <p:cNvPr id="6" name="Title 5"/>
          <p:cNvSpPr>
            <a:spLocks noGrp="1"/>
          </p:cNvSpPr>
          <p:nvPr>
            <p:ph type="title"/>
          </p:nvPr>
        </p:nvSpPr>
        <p:spPr/>
        <p:txBody>
          <a:bodyPr/>
          <a:lstStyle/>
          <a:p>
            <a:r>
              <a:rPr lang="en-US" dirty="0"/>
              <a:t>What is Consensus?</a:t>
            </a:r>
          </a:p>
        </p:txBody>
      </p:sp>
      <p:sp>
        <p:nvSpPr>
          <p:cNvPr id="7" name="Rounded Rectangle 6"/>
          <p:cNvSpPr/>
          <p:nvPr/>
        </p:nvSpPr>
        <p:spPr>
          <a:xfrm>
            <a:off x="3422371" y="3984007"/>
            <a:ext cx="457200" cy="457200"/>
          </a:xfrm>
          <a:prstGeom prst="round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8" name="Rounded Rectangle 7"/>
          <p:cNvSpPr/>
          <p:nvPr/>
        </p:nvSpPr>
        <p:spPr>
          <a:xfrm>
            <a:off x="4055162" y="3424103"/>
            <a:ext cx="457200" cy="457200"/>
          </a:xfrm>
          <a:prstGeom prst="round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9" name="Rounded Rectangle 8"/>
          <p:cNvSpPr/>
          <p:nvPr/>
        </p:nvSpPr>
        <p:spPr>
          <a:xfrm>
            <a:off x="4707832" y="3984007"/>
            <a:ext cx="457200" cy="457200"/>
          </a:xfrm>
          <a:prstGeom prst="round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0" name="Rounded Rectangle 9"/>
          <p:cNvSpPr/>
          <p:nvPr/>
        </p:nvSpPr>
        <p:spPr>
          <a:xfrm>
            <a:off x="3664228" y="4550538"/>
            <a:ext cx="457200" cy="457200"/>
          </a:xfrm>
          <a:prstGeom prst="round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sp>
        <p:nvSpPr>
          <p:cNvPr id="11" name="Rounded Rectangle 10"/>
          <p:cNvSpPr/>
          <p:nvPr/>
        </p:nvSpPr>
        <p:spPr>
          <a:xfrm>
            <a:off x="4532246" y="4550538"/>
            <a:ext cx="457200" cy="457200"/>
          </a:xfrm>
          <a:prstGeom prst="roundRect">
            <a:avLst/>
          </a:prstGeom>
          <a:solidFill>
            <a:srgbClr val="CCD9F4"/>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nSpc>
                <a:spcPts val="1700"/>
              </a:lnSpc>
            </a:pPr>
            <a:endParaRPr lang="en-US" sz="1600"/>
          </a:p>
        </p:txBody>
      </p:sp>
      <p:grpSp>
        <p:nvGrpSpPr>
          <p:cNvPr id="16" name="Group 15"/>
          <p:cNvGrpSpPr/>
          <p:nvPr/>
        </p:nvGrpSpPr>
        <p:grpSpPr>
          <a:xfrm>
            <a:off x="3621158" y="4524033"/>
            <a:ext cx="543339" cy="543339"/>
            <a:chOff x="4038600" y="5715000"/>
            <a:chExt cx="304800" cy="304800"/>
          </a:xfrm>
        </p:grpSpPr>
        <p:cxnSp>
          <p:nvCxnSpPr>
            <p:cNvPr id="17" name="Straight Connector 16"/>
            <p:cNvCxnSpPr/>
            <p:nvPr/>
          </p:nvCxnSpPr>
          <p:spPr>
            <a:xfrm>
              <a:off x="4038600" y="5715000"/>
              <a:ext cx="304800" cy="304800"/>
            </a:xfrm>
            <a:prstGeom prst="line">
              <a:avLst/>
            </a:prstGeom>
            <a:ln w="57150" cap="rnd">
              <a:solidFill>
                <a:schemeClr val="accent4"/>
              </a:solidFill>
            </a:ln>
            <a:effectLst/>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flipV="1">
              <a:off x="4038600" y="5715000"/>
              <a:ext cx="304800" cy="304800"/>
            </a:xfrm>
            <a:prstGeom prst="line">
              <a:avLst/>
            </a:prstGeom>
            <a:ln w="57150" cap="rnd">
              <a:solidFill>
                <a:schemeClr val="accent4"/>
              </a:solidFill>
            </a:ln>
            <a:effectLst/>
          </p:spPr>
          <p:style>
            <a:lnRef idx="2">
              <a:schemeClr val="dk1"/>
            </a:lnRef>
            <a:fillRef idx="0">
              <a:schemeClr val="dk1"/>
            </a:fillRef>
            <a:effectRef idx="1">
              <a:schemeClr val="dk1"/>
            </a:effectRef>
            <a:fontRef idx="minor">
              <a:schemeClr val="tx1"/>
            </a:fontRef>
          </p:style>
        </p:cxnSp>
      </p:grpSp>
      <p:grpSp>
        <p:nvGrpSpPr>
          <p:cNvPr id="19" name="Group 18"/>
          <p:cNvGrpSpPr/>
          <p:nvPr/>
        </p:nvGrpSpPr>
        <p:grpSpPr>
          <a:xfrm>
            <a:off x="4485861" y="4507468"/>
            <a:ext cx="543339" cy="543339"/>
            <a:chOff x="4038600" y="5715000"/>
            <a:chExt cx="304800" cy="304800"/>
          </a:xfrm>
        </p:grpSpPr>
        <p:cxnSp>
          <p:nvCxnSpPr>
            <p:cNvPr id="20" name="Straight Connector 19"/>
            <p:cNvCxnSpPr/>
            <p:nvPr/>
          </p:nvCxnSpPr>
          <p:spPr>
            <a:xfrm>
              <a:off x="4038600" y="5715000"/>
              <a:ext cx="304800" cy="304800"/>
            </a:xfrm>
            <a:prstGeom prst="line">
              <a:avLst/>
            </a:prstGeom>
            <a:ln w="57150" cap="rnd">
              <a:solidFill>
                <a:schemeClr val="accent4"/>
              </a:solidFill>
            </a:ln>
            <a:effectLst/>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4038600" y="5715000"/>
              <a:ext cx="304800" cy="304800"/>
            </a:xfrm>
            <a:prstGeom prst="line">
              <a:avLst/>
            </a:prstGeom>
            <a:ln w="57150" cap="rnd">
              <a:solidFill>
                <a:schemeClr val="accent4"/>
              </a:solidFill>
            </a:ln>
            <a:effectLst/>
          </p:spPr>
          <p:style>
            <a:lnRef idx="2">
              <a:schemeClr val="dk1"/>
            </a:lnRef>
            <a:fillRef idx="0">
              <a:schemeClr val="dk1"/>
            </a:fillRef>
            <a:effectRef idx="1">
              <a:schemeClr val="dk1"/>
            </a:effectRef>
            <a:fontRef idx="minor">
              <a:schemeClr val="tx1"/>
            </a:fontRef>
          </p:style>
        </p:cxnSp>
      </p:grpSp>
      <p:sp>
        <p:nvSpPr>
          <p:cNvPr id="22" name="TextBox 21"/>
          <p:cNvSpPr txBox="1"/>
          <p:nvPr/>
        </p:nvSpPr>
        <p:spPr>
          <a:xfrm>
            <a:off x="3750362" y="5193268"/>
            <a:ext cx="1066800" cy="369332"/>
          </a:xfrm>
          <a:prstGeom prst="rect">
            <a:avLst/>
          </a:prstGeom>
          <a:noFill/>
        </p:spPr>
        <p:txBody>
          <a:bodyPr wrap="square" rtlCol="0">
            <a:spAutoFit/>
          </a:bodyPr>
          <a:lstStyle/>
          <a:p>
            <a:r>
              <a:rPr lang="en-US" dirty="0"/>
              <a:t>Servers</a:t>
            </a:r>
          </a:p>
        </p:txBody>
      </p:sp>
    </p:spTree>
    <p:extLst>
      <p:ext uri="{BB962C8B-B14F-4D97-AF65-F5344CB8AC3E}">
        <p14:creationId xmlns:p14="http://schemas.microsoft.com/office/powerpoint/2010/main" val="66051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r>
              <a:rPr lang="en-US" dirty="0">
                <a:solidFill>
                  <a:schemeClr val="accent4"/>
                </a:solidFill>
              </a:rPr>
              <a:t>TODO: </a:t>
            </a:r>
            <a:r>
              <a:rPr lang="en-US" dirty="0"/>
              <a:t>eliminate single point of failure</a:t>
            </a:r>
          </a:p>
          <a:p>
            <a:r>
              <a:rPr lang="en-US" dirty="0"/>
              <a:t>An ad hoc algorithm</a:t>
            </a:r>
          </a:p>
          <a:p>
            <a:pPr marL="800100" lvl="1" indent="-342900"/>
            <a:r>
              <a:rPr lang="en-US" sz="2600" b="1" dirty="0"/>
              <a:t>“</a:t>
            </a:r>
            <a:r>
              <a:rPr lang="en-US" sz="2600" dirty="0"/>
              <a:t>This case is </a:t>
            </a:r>
            <a:r>
              <a:rPr lang="en-US" sz="2600" dirty="0">
                <a:solidFill>
                  <a:schemeClr val="accent4"/>
                </a:solidFill>
              </a:rPr>
              <a:t>rare</a:t>
            </a:r>
            <a:r>
              <a:rPr lang="en-US" sz="2600" dirty="0"/>
              <a:t> and typically occurs as a result of a network partition with replication lag.</a:t>
            </a:r>
            <a:r>
              <a:rPr lang="en-US" sz="2600" b="1" dirty="0"/>
              <a:t>”</a:t>
            </a:r>
            <a:br>
              <a:rPr lang="en-US" sz="2600" b="1" dirty="0"/>
            </a:br>
            <a:endParaRPr lang="en-US" sz="2400" b="1" dirty="0"/>
          </a:p>
          <a:p>
            <a:pPr marL="857250" lvl="2" indent="0" algn="ctr">
              <a:buNone/>
            </a:pPr>
            <a:r>
              <a:rPr lang="en-US" sz="2400" b="1" dirty="0">
                <a:solidFill>
                  <a:schemeClr val="tx2"/>
                </a:solidFill>
              </a:rPr>
              <a:t> – OR – </a:t>
            </a:r>
            <a:br>
              <a:rPr lang="en-US" sz="2400" b="1" dirty="0">
                <a:solidFill>
                  <a:schemeClr val="tx2"/>
                </a:solidFill>
              </a:rPr>
            </a:br>
            <a:endParaRPr lang="en-US" sz="2400" b="1" dirty="0">
              <a:solidFill>
                <a:schemeClr val="tx2"/>
              </a:solidFill>
            </a:endParaRPr>
          </a:p>
          <a:p>
            <a:r>
              <a:rPr lang="en-US" b="1" dirty="0"/>
              <a:t>A </a:t>
            </a:r>
            <a:r>
              <a:rPr lang="en-US" dirty="0"/>
              <a:t>consensus algorithm (built-in or library)</a:t>
            </a:r>
          </a:p>
          <a:p>
            <a:pPr lvl="1"/>
            <a:r>
              <a:rPr lang="en-US" sz="2400" dirty="0"/>
              <a:t>Paxos, Raft, …</a:t>
            </a:r>
          </a:p>
          <a:p>
            <a:r>
              <a:rPr lang="en-US" b="1" dirty="0"/>
              <a:t>A consensus service</a:t>
            </a:r>
          </a:p>
          <a:p>
            <a:pPr lvl="1"/>
            <a:r>
              <a:rPr lang="en-US" sz="2400" dirty="0" err="1"/>
              <a:t>ZooKeeper</a:t>
            </a:r>
            <a:r>
              <a:rPr lang="en-US" sz="2400" dirty="0"/>
              <a:t>, </a:t>
            </a:r>
            <a:r>
              <a:rPr lang="en-US" sz="2400" dirty="0" err="1"/>
              <a:t>etcd</a:t>
            </a:r>
            <a:r>
              <a:rPr lang="en-US" sz="2400" dirty="0"/>
              <a:t>, consul, …</a:t>
            </a:r>
          </a:p>
        </p:txBody>
      </p:sp>
      <p:sp>
        <p:nvSpPr>
          <p:cNvPr id="3" name="Date Placeholder 2"/>
          <p:cNvSpPr>
            <a:spLocks noGrp="1"/>
          </p:cNvSpPr>
          <p:nvPr>
            <p:ph type="dt" sz="half" idx="10"/>
          </p:nvPr>
        </p:nvSpPr>
        <p:spPr/>
        <p:txBody>
          <a:body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a:t>Raft Consensus Algorithm</a:t>
            </a:r>
          </a:p>
        </p:txBody>
      </p:sp>
      <p:sp>
        <p:nvSpPr>
          <p:cNvPr id="5" name="Slide Number Placeholder 4"/>
          <p:cNvSpPr>
            <a:spLocks noGrp="1"/>
          </p:cNvSpPr>
          <p:nvPr>
            <p:ph type="sldNum" sz="quarter" idx="12"/>
          </p:nvPr>
        </p:nvSpPr>
        <p:spPr/>
        <p:txBody>
          <a:bodyPr/>
          <a:lstStyle/>
          <a:p>
            <a:pPr>
              <a:defRPr/>
            </a:pPr>
            <a:r>
              <a:rPr lang="en-US"/>
              <a:t>Slide </a:t>
            </a:r>
            <a:fld id="{FB45DFE7-D7AD-4ECD-A9C8-CA1FF5BAF737}" type="slidenum">
              <a:rPr lang="en-US" smtClean="0"/>
              <a:pPr>
                <a:defRPr/>
              </a:pPr>
              <a:t>3</a:t>
            </a:fld>
            <a:endParaRPr lang="en-US"/>
          </a:p>
        </p:txBody>
      </p:sp>
      <p:sp>
        <p:nvSpPr>
          <p:cNvPr id="2" name="Title 1"/>
          <p:cNvSpPr>
            <a:spLocks noGrp="1"/>
          </p:cNvSpPr>
          <p:nvPr>
            <p:ph type="title"/>
          </p:nvPr>
        </p:nvSpPr>
        <p:spPr/>
        <p:txBody>
          <a:bodyPr/>
          <a:lstStyle/>
          <a:p>
            <a:r>
              <a:rPr lang="en-US" dirty="0"/>
              <a:t>Inside a Consistent System</a:t>
            </a:r>
          </a:p>
        </p:txBody>
      </p:sp>
    </p:spTree>
    <p:extLst>
      <p:ext uri="{BB962C8B-B14F-4D97-AF65-F5344CB8AC3E}">
        <p14:creationId xmlns:p14="http://schemas.microsoft.com/office/powerpoint/2010/main" val="275891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191000"/>
            <a:ext cx="8458200" cy="2057400"/>
          </a:xfrm>
        </p:spPr>
        <p:txBody>
          <a:bodyPr/>
          <a:lstStyle/>
          <a:p>
            <a:r>
              <a:rPr lang="en-US" sz="2000" dirty="0"/>
              <a:t>Replicated log </a:t>
            </a:r>
            <a:r>
              <a:rPr lang="en-US" sz="2000" dirty="0">
                <a:sym typeface="Symbol"/>
              </a:rPr>
              <a:t></a:t>
            </a:r>
            <a:r>
              <a:rPr lang="en-US" sz="2000" dirty="0"/>
              <a:t> </a:t>
            </a:r>
            <a:r>
              <a:rPr lang="en-US" sz="2000" dirty="0">
                <a:solidFill>
                  <a:schemeClr val="accent4"/>
                </a:solidFill>
              </a:rPr>
              <a:t>replicated state machine</a:t>
            </a:r>
          </a:p>
          <a:p>
            <a:pPr lvl="1"/>
            <a:r>
              <a:rPr lang="en-US" sz="1800" dirty="0"/>
              <a:t>All servers execute same commands in same order</a:t>
            </a:r>
            <a:endParaRPr lang="en-US" sz="1800" dirty="0">
              <a:solidFill>
                <a:schemeClr val="accent4"/>
              </a:solidFill>
            </a:endParaRPr>
          </a:p>
          <a:p>
            <a:r>
              <a:rPr lang="en-US" sz="2000" dirty="0"/>
              <a:t>Consensus module ensures proper log replication</a:t>
            </a:r>
          </a:p>
          <a:p>
            <a:r>
              <a:rPr lang="en-US" sz="2000" dirty="0"/>
              <a:t>System makes progress as long as any majority of servers are up</a:t>
            </a:r>
          </a:p>
          <a:p>
            <a:r>
              <a:rPr lang="en-US" sz="2000" dirty="0"/>
              <a:t>Failure model: fail-stop (not Byzantine), delayed/lost messages</a:t>
            </a:r>
          </a:p>
        </p:txBody>
      </p:sp>
      <p:sp>
        <p:nvSpPr>
          <p:cNvPr id="3" name="Date Placeholder 2"/>
          <p:cNvSpPr>
            <a:spLocks noGrp="1"/>
          </p:cNvSpPr>
          <p:nvPr>
            <p:ph type="dt" sz="half" idx="10"/>
          </p:nvPr>
        </p:nvSpPr>
        <p:spPr/>
        <p:txBody>
          <a:body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dirty="0"/>
              <a:t>Raft Consensus Algorithm</a:t>
            </a:r>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4</a:t>
            </a:fld>
            <a:endParaRPr lang="en-US"/>
          </a:p>
        </p:txBody>
      </p:sp>
      <p:sp>
        <p:nvSpPr>
          <p:cNvPr id="6" name="Title 5"/>
          <p:cNvSpPr>
            <a:spLocks noGrp="1"/>
          </p:cNvSpPr>
          <p:nvPr>
            <p:ph type="title"/>
          </p:nvPr>
        </p:nvSpPr>
        <p:spPr/>
        <p:txBody>
          <a:bodyPr/>
          <a:lstStyle/>
          <a:p>
            <a:r>
              <a:rPr lang="en-US" dirty="0"/>
              <a:t>Replicated State Machines</a:t>
            </a:r>
          </a:p>
        </p:txBody>
      </p:sp>
      <p:sp>
        <p:nvSpPr>
          <p:cNvPr id="64" name="Rounded Rectangle 63"/>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91" name="Group 90"/>
          <p:cNvGrpSpPr/>
          <p:nvPr/>
        </p:nvGrpSpPr>
        <p:grpSpPr>
          <a:xfrm>
            <a:off x="685800" y="3657600"/>
            <a:ext cx="1828800" cy="228600"/>
            <a:chOff x="1676400" y="3733800"/>
            <a:chExt cx="1828800" cy="228600"/>
          </a:xfrm>
        </p:grpSpPr>
        <p:sp>
          <p:nvSpPr>
            <p:cNvPr id="66" name="Rectangle 65"/>
            <p:cNvSpPr/>
            <p:nvPr/>
          </p:nvSpPr>
          <p:spPr>
            <a:xfrm>
              <a:off x="1676400"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t>x</a:t>
              </a:r>
              <a:r>
                <a:rPr lang="en-US" sz="1400" dirty="0">
                  <a:sym typeface="Symbol"/>
                </a:rPr>
                <a:t>3</a:t>
              </a:r>
              <a:endParaRPr lang="en-US" sz="1400" dirty="0">
                <a:solidFill>
                  <a:schemeClr val="tx1"/>
                </a:solidFill>
                <a:latin typeface="Arial" charset="0"/>
              </a:endParaRPr>
            </a:p>
          </p:txBody>
        </p:sp>
        <p:sp>
          <p:nvSpPr>
            <p:cNvPr id="67" name="Rectangle 66"/>
            <p:cNvSpPr/>
            <p:nvPr/>
          </p:nvSpPr>
          <p:spPr>
            <a:xfrm>
              <a:off x="2133601"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sym typeface="Symbol"/>
                </a:rPr>
                <a:t>y2</a:t>
              </a:r>
              <a:endParaRPr lang="en-US" sz="1400" dirty="0">
                <a:solidFill>
                  <a:schemeClr val="tx1"/>
                </a:solidFill>
                <a:latin typeface="Arial" charset="0"/>
              </a:endParaRPr>
            </a:p>
          </p:txBody>
        </p:sp>
        <p:sp>
          <p:nvSpPr>
            <p:cNvPr id="68" name="Rectangle 67"/>
            <p:cNvSpPr/>
            <p:nvPr/>
          </p:nvSpPr>
          <p:spPr>
            <a:xfrm>
              <a:off x="2590800"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solidFill>
                    <a:schemeClr val="tx1"/>
                  </a:solidFill>
                  <a:latin typeface="Arial" charset="0"/>
                </a:rPr>
                <a:t>x</a:t>
              </a:r>
              <a:r>
                <a:rPr lang="en-US" sz="1400" dirty="0">
                  <a:sym typeface="Symbol"/>
                </a:rPr>
                <a:t>1</a:t>
              </a:r>
              <a:endParaRPr lang="en-US" sz="1400" dirty="0">
                <a:solidFill>
                  <a:schemeClr val="tx1"/>
                </a:solidFill>
                <a:latin typeface="Arial" charset="0"/>
              </a:endParaRPr>
            </a:p>
          </p:txBody>
        </p:sp>
        <p:sp>
          <p:nvSpPr>
            <p:cNvPr id="69" name="Rectangle 68"/>
            <p:cNvSpPr/>
            <p:nvPr/>
          </p:nvSpPr>
          <p:spPr>
            <a:xfrm>
              <a:off x="3048000"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sym typeface="Symbol"/>
                </a:rPr>
                <a:t>z6</a:t>
              </a:r>
              <a:endParaRPr lang="en-US" sz="1400" dirty="0">
                <a:solidFill>
                  <a:schemeClr val="tx1"/>
                </a:solidFill>
                <a:latin typeface="Arial" charset="0"/>
              </a:endParaRPr>
            </a:p>
          </p:txBody>
        </p:sp>
      </p:grpSp>
      <p:sp>
        <p:nvSpPr>
          <p:cNvPr id="70" name="TextBox 69"/>
          <p:cNvSpPr txBox="1"/>
          <p:nvPr/>
        </p:nvSpPr>
        <p:spPr>
          <a:xfrm>
            <a:off x="1436694" y="3429000"/>
            <a:ext cx="327013" cy="215444"/>
          </a:xfrm>
          <a:prstGeom prst="rect">
            <a:avLst/>
          </a:prstGeom>
          <a:noFill/>
        </p:spPr>
        <p:txBody>
          <a:bodyPr wrap="none" lIns="0" tIns="0" rIns="0" bIns="0" rtlCol="0">
            <a:spAutoFit/>
          </a:bodyPr>
          <a:lstStyle/>
          <a:p>
            <a:r>
              <a:rPr lang="en-US" sz="1400" b="1" dirty="0"/>
              <a:t>Log</a:t>
            </a:r>
          </a:p>
        </p:txBody>
      </p:sp>
      <p:grpSp>
        <p:nvGrpSpPr>
          <p:cNvPr id="89" name="Group 88"/>
          <p:cNvGrpSpPr/>
          <p:nvPr/>
        </p:nvGrpSpPr>
        <p:grpSpPr>
          <a:xfrm>
            <a:off x="901728" y="2667000"/>
            <a:ext cx="531549" cy="533400"/>
            <a:chOff x="2057400" y="2438400"/>
            <a:chExt cx="379678" cy="381000"/>
          </a:xfrm>
        </p:grpSpPr>
        <p:sp>
          <p:nvSpPr>
            <p:cNvPr id="84" name="AutoShape 568"/>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5" name="AutoShape 569"/>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AutoShape 570"/>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7" name="TextBox 86"/>
          <p:cNvSpPr txBox="1"/>
          <p:nvPr/>
        </p:nvSpPr>
        <p:spPr>
          <a:xfrm>
            <a:off x="685800" y="2209800"/>
            <a:ext cx="963405" cy="384721"/>
          </a:xfrm>
          <a:prstGeom prst="rect">
            <a:avLst/>
          </a:prstGeom>
          <a:noFill/>
        </p:spPr>
        <p:txBody>
          <a:bodyPr wrap="none" lIns="0" tIns="0" rIns="0" bIns="0" rtlCol="0">
            <a:spAutoFit/>
          </a:bodyPr>
          <a:lstStyle/>
          <a:p>
            <a:pPr>
              <a:lnSpc>
                <a:spcPts val="1500"/>
              </a:lnSpc>
            </a:pPr>
            <a:r>
              <a:rPr lang="en-US" sz="1400" b="1" dirty="0"/>
              <a:t>Consensus</a:t>
            </a:r>
            <a:br>
              <a:rPr lang="en-US" sz="1400" b="1" dirty="0"/>
            </a:br>
            <a:r>
              <a:rPr lang="en-US" sz="1400" b="1" dirty="0"/>
              <a:t>Module</a:t>
            </a:r>
          </a:p>
        </p:txBody>
      </p:sp>
      <p:sp>
        <p:nvSpPr>
          <p:cNvPr id="63" name="TextBox 62"/>
          <p:cNvSpPr txBox="1"/>
          <p:nvPr/>
        </p:nvSpPr>
        <p:spPr>
          <a:xfrm>
            <a:off x="1905000" y="2209800"/>
            <a:ext cx="714939" cy="384721"/>
          </a:xfrm>
          <a:prstGeom prst="rect">
            <a:avLst/>
          </a:prstGeom>
          <a:noFill/>
        </p:spPr>
        <p:txBody>
          <a:bodyPr wrap="none" lIns="0" tIns="0" rIns="0" bIns="0" rtlCol="0">
            <a:spAutoFit/>
          </a:bodyPr>
          <a:lstStyle/>
          <a:p>
            <a:pPr>
              <a:lnSpc>
                <a:spcPts val="1500"/>
              </a:lnSpc>
            </a:pPr>
            <a:r>
              <a:rPr lang="en-US" sz="1400" b="1" dirty="0"/>
              <a:t>State</a:t>
            </a:r>
            <a:br>
              <a:rPr lang="en-US" sz="1400" b="1" dirty="0"/>
            </a:br>
            <a:r>
              <a:rPr lang="en-US" sz="1400" b="1" dirty="0"/>
              <a:t>Machine</a:t>
            </a:r>
          </a:p>
        </p:txBody>
      </p:sp>
      <p:grpSp>
        <p:nvGrpSpPr>
          <p:cNvPr id="195" name="Group 194"/>
          <p:cNvGrpSpPr/>
          <p:nvPr/>
        </p:nvGrpSpPr>
        <p:grpSpPr>
          <a:xfrm>
            <a:off x="2971800" y="2133600"/>
            <a:ext cx="2286000" cy="1905000"/>
            <a:chOff x="533400" y="2133600"/>
            <a:chExt cx="2286000" cy="1905000"/>
          </a:xfrm>
        </p:grpSpPr>
        <p:sp>
          <p:nvSpPr>
            <p:cNvPr id="196" name="Rounded Rectangle 195"/>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8" name="TextBox 197"/>
            <p:cNvSpPr txBox="1"/>
            <p:nvPr/>
          </p:nvSpPr>
          <p:spPr>
            <a:xfrm>
              <a:off x="1436694" y="3429000"/>
              <a:ext cx="327013" cy="215444"/>
            </a:xfrm>
            <a:prstGeom prst="rect">
              <a:avLst/>
            </a:prstGeom>
            <a:noFill/>
          </p:spPr>
          <p:txBody>
            <a:bodyPr wrap="none" lIns="0" tIns="0" rIns="0" bIns="0" rtlCol="0">
              <a:spAutoFit/>
            </a:bodyPr>
            <a:lstStyle/>
            <a:p>
              <a:r>
                <a:rPr lang="en-US" sz="1400" b="1" dirty="0"/>
                <a:t>Log</a:t>
              </a:r>
            </a:p>
          </p:txBody>
        </p:sp>
        <p:grpSp>
          <p:nvGrpSpPr>
            <p:cNvPr id="200" name="Group 199"/>
            <p:cNvGrpSpPr/>
            <p:nvPr/>
          </p:nvGrpSpPr>
          <p:grpSpPr>
            <a:xfrm>
              <a:off x="901728" y="2667000"/>
              <a:ext cx="531549" cy="533400"/>
              <a:chOff x="2057400" y="2438400"/>
              <a:chExt cx="379678" cy="381000"/>
            </a:xfrm>
          </p:grpSpPr>
          <p:sp>
            <p:nvSpPr>
              <p:cNvPr id="203" name="AutoShape 568"/>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 name="AutoShape 569"/>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 name="AutoShape 570"/>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01" name="TextBox 200"/>
            <p:cNvSpPr txBox="1"/>
            <p:nvPr/>
          </p:nvSpPr>
          <p:spPr>
            <a:xfrm>
              <a:off x="685800" y="2209800"/>
              <a:ext cx="963405" cy="384721"/>
            </a:xfrm>
            <a:prstGeom prst="rect">
              <a:avLst/>
            </a:prstGeom>
            <a:noFill/>
          </p:spPr>
          <p:txBody>
            <a:bodyPr wrap="none" lIns="0" tIns="0" rIns="0" bIns="0" rtlCol="0">
              <a:spAutoFit/>
            </a:bodyPr>
            <a:lstStyle/>
            <a:p>
              <a:pPr>
                <a:lnSpc>
                  <a:spcPts val="1500"/>
                </a:lnSpc>
              </a:pPr>
              <a:r>
                <a:rPr lang="en-US" sz="1400" b="1" dirty="0"/>
                <a:t>Consensus</a:t>
              </a:r>
              <a:br>
                <a:rPr lang="en-US" sz="1400" b="1" dirty="0"/>
              </a:br>
              <a:r>
                <a:rPr lang="en-US" sz="1400" b="1" dirty="0"/>
                <a:t>Module</a:t>
              </a:r>
            </a:p>
          </p:txBody>
        </p:sp>
        <p:sp>
          <p:nvSpPr>
            <p:cNvPr id="202" name="TextBox 201"/>
            <p:cNvSpPr txBox="1"/>
            <p:nvPr/>
          </p:nvSpPr>
          <p:spPr>
            <a:xfrm>
              <a:off x="1905000" y="2209800"/>
              <a:ext cx="714939" cy="384721"/>
            </a:xfrm>
            <a:prstGeom prst="rect">
              <a:avLst/>
            </a:prstGeom>
            <a:noFill/>
          </p:spPr>
          <p:txBody>
            <a:bodyPr wrap="none" lIns="0" tIns="0" rIns="0" bIns="0" rtlCol="0">
              <a:spAutoFit/>
            </a:bodyPr>
            <a:lstStyle/>
            <a:p>
              <a:pPr>
                <a:lnSpc>
                  <a:spcPts val="1500"/>
                </a:lnSpc>
              </a:pPr>
              <a:r>
                <a:rPr lang="en-US" sz="1400" b="1" dirty="0"/>
                <a:t>State</a:t>
              </a:r>
              <a:br>
                <a:rPr lang="en-US" sz="1400" b="1" dirty="0"/>
              </a:br>
              <a:r>
                <a:rPr lang="en-US" sz="1400" b="1" dirty="0"/>
                <a:t>Machine</a:t>
              </a:r>
            </a:p>
          </p:txBody>
        </p:sp>
      </p:grpSp>
      <p:grpSp>
        <p:nvGrpSpPr>
          <p:cNvPr id="220" name="Group 219"/>
          <p:cNvGrpSpPr/>
          <p:nvPr/>
        </p:nvGrpSpPr>
        <p:grpSpPr>
          <a:xfrm>
            <a:off x="5410200" y="2133600"/>
            <a:ext cx="2286000" cy="1905000"/>
            <a:chOff x="533400" y="2133600"/>
            <a:chExt cx="2286000" cy="1905000"/>
          </a:xfrm>
        </p:grpSpPr>
        <p:sp>
          <p:nvSpPr>
            <p:cNvPr id="221" name="Rounded Rectangle 220"/>
            <p:cNvSpPr/>
            <p:nvPr/>
          </p:nvSpPr>
          <p:spPr>
            <a:xfrm>
              <a:off x="533400" y="2133600"/>
              <a:ext cx="2286000" cy="1905000"/>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3" name="TextBox 222"/>
            <p:cNvSpPr txBox="1"/>
            <p:nvPr/>
          </p:nvSpPr>
          <p:spPr>
            <a:xfrm>
              <a:off x="1436694" y="3429000"/>
              <a:ext cx="327013" cy="215444"/>
            </a:xfrm>
            <a:prstGeom prst="rect">
              <a:avLst/>
            </a:prstGeom>
            <a:noFill/>
          </p:spPr>
          <p:txBody>
            <a:bodyPr wrap="none" lIns="0" tIns="0" rIns="0" bIns="0" rtlCol="0">
              <a:spAutoFit/>
            </a:bodyPr>
            <a:lstStyle/>
            <a:p>
              <a:r>
                <a:rPr lang="en-US" sz="1400" b="1" dirty="0"/>
                <a:t>Log</a:t>
              </a:r>
            </a:p>
          </p:txBody>
        </p:sp>
        <p:grpSp>
          <p:nvGrpSpPr>
            <p:cNvPr id="225" name="Group 224"/>
            <p:cNvGrpSpPr/>
            <p:nvPr/>
          </p:nvGrpSpPr>
          <p:grpSpPr>
            <a:xfrm>
              <a:off x="901728" y="2667000"/>
              <a:ext cx="531549" cy="533400"/>
              <a:chOff x="2057400" y="2438400"/>
              <a:chExt cx="379678" cy="381000"/>
            </a:xfrm>
          </p:grpSpPr>
          <p:sp>
            <p:nvSpPr>
              <p:cNvPr id="228" name="AutoShape 568"/>
              <p:cNvSpPr>
                <a:spLocks noChangeArrowheads="1"/>
              </p:cNvSpPr>
              <p:nvPr/>
            </p:nvSpPr>
            <p:spPr bwMode="auto">
              <a:xfrm>
                <a:off x="2057400" y="2438400"/>
                <a:ext cx="379678" cy="379204"/>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9" name="AutoShape 569"/>
              <p:cNvSpPr>
                <a:spLocks noChangeArrowheads="1"/>
              </p:cNvSpPr>
              <p:nvPr/>
            </p:nvSpPr>
            <p:spPr bwMode="auto">
              <a:xfrm rot="7281778">
                <a:off x="2057637" y="2439959"/>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0" name="AutoShape 570"/>
              <p:cNvSpPr>
                <a:spLocks noChangeArrowheads="1"/>
              </p:cNvSpPr>
              <p:nvPr/>
            </p:nvSpPr>
            <p:spPr bwMode="auto">
              <a:xfrm rot="14395787">
                <a:off x="2057637" y="2438163"/>
                <a:ext cx="379204" cy="379678"/>
              </a:xfrm>
              <a:custGeom>
                <a:avLst/>
                <a:gdLst>
                  <a:gd name="T0" fmla="*/ 101 w 21600"/>
                  <a:gd name="T1" fmla="*/ 217 h 21600"/>
                  <a:gd name="T2" fmla="*/ 134 w 21600"/>
                  <a:gd name="T3" fmla="*/ 528 h 21600"/>
                  <a:gd name="T4" fmla="*/ 317 w 21600"/>
                  <a:gd name="T5" fmla="*/ 375 h 21600"/>
                  <a:gd name="T6" fmla="*/ 325 w 21600"/>
                  <a:gd name="T7" fmla="*/ -100 h 21600"/>
                  <a:gd name="T8" fmla="*/ 660 w 21600"/>
                  <a:gd name="T9" fmla="*/ 71 h 21600"/>
                  <a:gd name="T10" fmla="*/ 488 w 21600"/>
                  <a:gd name="T11" fmla="*/ 406 h 21600"/>
                  <a:gd name="T12" fmla="*/ 0 60000 65536"/>
                  <a:gd name="T13" fmla="*/ 0 60000 65536"/>
                  <a:gd name="T14" fmla="*/ 0 60000 65536"/>
                  <a:gd name="T15" fmla="*/ 0 60000 65536"/>
                  <a:gd name="T16" fmla="*/ 0 60000 65536"/>
                  <a:gd name="T17" fmla="*/ 0 60000 65536"/>
                  <a:gd name="T18" fmla="*/ 3170 w 21600"/>
                  <a:gd name="T19" fmla="*/ 3170 h 21600"/>
                  <a:gd name="T20" fmla="*/ 18430 w 21600"/>
                  <a:gd name="T21" fmla="*/ 1843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9164" y="5727"/>
                    </a:moveTo>
                    <a:cubicBezTo>
                      <a:pt x="6962" y="6437"/>
                      <a:pt x="5470" y="8486"/>
                      <a:pt x="5470" y="10799"/>
                    </a:cubicBezTo>
                    <a:lnTo>
                      <a:pt x="0" y="10800"/>
                    </a:lnTo>
                    <a:cubicBezTo>
                      <a:pt x="0" y="6112"/>
                      <a:pt x="3023" y="1960"/>
                      <a:pt x="7485" y="521"/>
                    </a:cubicBezTo>
                    <a:lnTo>
                      <a:pt x="6656" y="-2049"/>
                    </a:lnTo>
                    <a:lnTo>
                      <a:pt x="13496" y="1456"/>
                    </a:lnTo>
                    <a:lnTo>
                      <a:pt x="9992" y="8296"/>
                    </a:lnTo>
                    <a:lnTo>
                      <a:pt x="9164" y="5727"/>
                    </a:lnTo>
                    <a:close/>
                  </a:path>
                </a:pathLst>
              </a:custGeom>
              <a:solidFill>
                <a:srgbClr val="7171E5"/>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6" name="TextBox 225"/>
            <p:cNvSpPr txBox="1"/>
            <p:nvPr/>
          </p:nvSpPr>
          <p:spPr>
            <a:xfrm>
              <a:off x="685800" y="2209800"/>
              <a:ext cx="963405" cy="384721"/>
            </a:xfrm>
            <a:prstGeom prst="rect">
              <a:avLst/>
            </a:prstGeom>
            <a:noFill/>
          </p:spPr>
          <p:txBody>
            <a:bodyPr wrap="none" lIns="0" tIns="0" rIns="0" bIns="0" rtlCol="0">
              <a:spAutoFit/>
            </a:bodyPr>
            <a:lstStyle/>
            <a:p>
              <a:pPr>
                <a:lnSpc>
                  <a:spcPts val="1500"/>
                </a:lnSpc>
              </a:pPr>
              <a:r>
                <a:rPr lang="en-US" sz="1400" b="1" dirty="0"/>
                <a:t>Consensus</a:t>
              </a:r>
              <a:br>
                <a:rPr lang="en-US" sz="1400" b="1" dirty="0"/>
              </a:br>
              <a:r>
                <a:rPr lang="en-US" sz="1400" b="1" dirty="0"/>
                <a:t>Module</a:t>
              </a:r>
            </a:p>
          </p:txBody>
        </p:sp>
        <p:sp>
          <p:nvSpPr>
            <p:cNvPr id="227" name="TextBox 226"/>
            <p:cNvSpPr txBox="1"/>
            <p:nvPr/>
          </p:nvSpPr>
          <p:spPr>
            <a:xfrm>
              <a:off x="1905000" y="2209800"/>
              <a:ext cx="714939" cy="384721"/>
            </a:xfrm>
            <a:prstGeom prst="rect">
              <a:avLst/>
            </a:prstGeom>
            <a:noFill/>
          </p:spPr>
          <p:txBody>
            <a:bodyPr wrap="none" lIns="0" tIns="0" rIns="0" bIns="0" rtlCol="0">
              <a:spAutoFit/>
            </a:bodyPr>
            <a:lstStyle/>
            <a:p>
              <a:pPr>
                <a:lnSpc>
                  <a:spcPts val="1500"/>
                </a:lnSpc>
              </a:pPr>
              <a:r>
                <a:rPr lang="en-US" sz="1400" b="1" dirty="0"/>
                <a:t>State</a:t>
              </a:r>
              <a:br>
                <a:rPr lang="en-US" sz="1400" b="1" dirty="0"/>
              </a:br>
              <a:r>
                <a:rPr lang="en-US" sz="1400" b="1" dirty="0"/>
                <a:t>Machine</a:t>
              </a:r>
            </a:p>
          </p:txBody>
        </p:sp>
      </p:grpSp>
      <p:sp>
        <p:nvSpPr>
          <p:cNvPr id="245" name="TextBox 244"/>
          <p:cNvSpPr txBox="1"/>
          <p:nvPr/>
        </p:nvSpPr>
        <p:spPr>
          <a:xfrm>
            <a:off x="7866474" y="2901434"/>
            <a:ext cx="1031052" cy="369332"/>
          </a:xfrm>
          <a:prstGeom prst="rect">
            <a:avLst/>
          </a:prstGeom>
          <a:noFill/>
        </p:spPr>
        <p:txBody>
          <a:bodyPr wrap="none" rtlCol="0">
            <a:spAutoFit/>
          </a:bodyPr>
          <a:lstStyle/>
          <a:p>
            <a:r>
              <a:rPr lang="en-US" b="1" dirty="0"/>
              <a:t>Servers</a:t>
            </a:r>
          </a:p>
        </p:txBody>
      </p:sp>
      <p:sp>
        <p:nvSpPr>
          <p:cNvPr id="262" name="TextBox 261"/>
          <p:cNvSpPr txBox="1"/>
          <p:nvPr/>
        </p:nvSpPr>
        <p:spPr>
          <a:xfrm>
            <a:off x="7904947" y="1295400"/>
            <a:ext cx="954107" cy="369332"/>
          </a:xfrm>
          <a:prstGeom prst="rect">
            <a:avLst/>
          </a:prstGeom>
          <a:noFill/>
        </p:spPr>
        <p:txBody>
          <a:bodyPr wrap="none" rtlCol="0">
            <a:spAutoFit/>
          </a:bodyPr>
          <a:lstStyle/>
          <a:p>
            <a:r>
              <a:rPr lang="en-US" b="1" dirty="0"/>
              <a:t>Clients</a:t>
            </a:r>
          </a:p>
        </p:txBody>
      </p:sp>
      <p:pic>
        <p:nvPicPr>
          <p:cNvPr id="263"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138428"/>
            <a:ext cx="685800" cy="6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4"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138428"/>
            <a:ext cx="685800" cy="6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5"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1138428"/>
            <a:ext cx="685800" cy="6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800" y="1138428"/>
            <a:ext cx="685800" cy="6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7"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1138428"/>
            <a:ext cx="685800" cy="6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8"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1138428"/>
            <a:ext cx="685800" cy="6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559" descr="j04315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1138428"/>
            <a:ext cx="685800" cy="69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72" name="Straight Connector 271"/>
          <p:cNvCxnSpPr/>
          <p:nvPr/>
        </p:nvCxnSpPr>
        <p:spPr>
          <a:xfrm>
            <a:off x="6019800" y="1828800"/>
            <a:ext cx="0" cy="7620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273" name="Freeform 272"/>
          <p:cNvSpPr/>
          <p:nvPr/>
        </p:nvSpPr>
        <p:spPr>
          <a:xfrm>
            <a:off x="3828081" y="2325422"/>
            <a:ext cx="2007031" cy="355783"/>
          </a:xfrm>
          <a:custGeom>
            <a:avLst/>
            <a:gdLst>
              <a:gd name="connsiteX0" fmla="*/ 1983783 w 1983783"/>
              <a:gd name="connsiteY0" fmla="*/ 25352 h 25352"/>
              <a:gd name="connsiteX1" fmla="*/ 0 w 1983783"/>
              <a:gd name="connsiteY1" fmla="*/ 25352 h 25352"/>
              <a:gd name="connsiteX0" fmla="*/ 1983783 w 1983783"/>
              <a:gd name="connsiteY0" fmla="*/ 203577 h 203577"/>
              <a:gd name="connsiteX1" fmla="*/ 0 w 1983783"/>
              <a:gd name="connsiteY1" fmla="*/ 203577 h 203577"/>
              <a:gd name="connsiteX0" fmla="*/ 1983783 w 1983783"/>
              <a:gd name="connsiteY0" fmla="*/ 283044 h 283044"/>
              <a:gd name="connsiteX1" fmla="*/ 0 w 1983783"/>
              <a:gd name="connsiteY1" fmla="*/ 283044 h 283044"/>
              <a:gd name="connsiteX0" fmla="*/ 2007031 w 2007031"/>
              <a:gd name="connsiteY0" fmla="*/ 265800 h 296797"/>
              <a:gd name="connsiteX1" fmla="*/ 0 w 2007031"/>
              <a:gd name="connsiteY1" fmla="*/ 296797 h 296797"/>
              <a:gd name="connsiteX0" fmla="*/ 2007031 w 2007031"/>
              <a:gd name="connsiteY0" fmla="*/ 306367 h 337364"/>
              <a:gd name="connsiteX1" fmla="*/ 0 w 2007031"/>
              <a:gd name="connsiteY1" fmla="*/ 337364 h 337364"/>
              <a:gd name="connsiteX0" fmla="*/ 2007031 w 2007031"/>
              <a:gd name="connsiteY0" fmla="*/ 324786 h 355783"/>
              <a:gd name="connsiteX1" fmla="*/ 0 w 2007031"/>
              <a:gd name="connsiteY1" fmla="*/ 355783 h 355783"/>
            </a:gdLst>
            <a:ahLst/>
            <a:cxnLst>
              <a:cxn ang="0">
                <a:pos x="connsiteX0" y="connsiteY0"/>
              </a:cxn>
              <a:cxn ang="0">
                <a:pos x="connsiteX1" y="connsiteY1"/>
              </a:cxn>
            </a:cxnLst>
            <a:rect l="l" t="t" r="r" b="b"/>
            <a:pathLst>
              <a:path w="2007031" h="355783">
                <a:moveTo>
                  <a:pt x="2007031" y="324786"/>
                </a:moveTo>
                <a:cubicBezTo>
                  <a:pt x="1444571" y="-30384"/>
                  <a:pt x="796872" y="-191824"/>
                  <a:pt x="0" y="355783"/>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aphicFrame>
        <p:nvGraphicFramePr>
          <p:cNvPr id="102" name="Table 101"/>
          <p:cNvGraphicFramePr>
            <a:graphicFrameLocks noGrp="1"/>
          </p:cNvGraphicFramePr>
          <p:nvPr>
            <p:extLst>
              <p:ext uri="{D42A27DB-BD31-4B8C-83A1-F6EECF244321}">
                <p14:modId xmlns:p14="http://schemas.microsoft.com/office/powerpoint/2010/main" val="1846300796"/>
              </p:ext>
            </p:extLst>
          </p:nvPr>
        </p:nvGraphicFramePr>
        <p:xfrm>
          <a:off x="2098040" y="2586084"/>
          <a:ext cx="416560" cy="822960"/>
        </p:xfrm>
        <a:graphic>
          <a:graphicData uri="http://schemas.openxmlformats.org/drawingml/2006/table">
            <a:tbl>
              <a:tblPr bandRow="1">
                <a:tableStyleId>{00A15C55-8517-42AA-B614-E9B94910E393}</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152400">
                <a:tc>
                  <a:txBody>
                    <a:bodyPr/>
                    <a:lstStyle/>
                    <a:p>
                      <a:pPr algn="ctr">
                        <a:lnSpc>
                          <a:spcPct val="100000"/>
                        </a:lnSpc>
                      </a:pPr>
                      <a:r>
                        <a:rPr lang="en-US" sz="1200" dirty="0"/>
                        <a:t>x</a:t>
                      </a:r>
                    </a:p>
                  </a:txBody>
                  <a:tcPr/>
                </a:tc>
                <a:tc>
                  <a:txBody>
                    <a:bodyPr/>
                    <a:lstStyle/>
                    <a:p>
                      <a:pPr algn="ctr">
                        <a:lnSpc>
                          <a:spcPct val="100000"/>
                        </a:lnSpc>
                      </a:pPr>
                      <a:r>
                        <a:rPr lang="en-US" sz="1200" dirty="0"/>
                        <a:t>1</a:t>
                      </a:r>
                    </a:p>
                  </a:txBody>
                  <a:tcPr/>
                </a:tc>
                <a:extLst>
                  <a:ext uri="{0D108BD9-81ED-4DB2-BD59-A6C34878D82A}">
                    <a16:rowId xmlns:a16="http://schemas.microsoft.com/office/drawing/2014/main" val="10000"/>
                  </a:ext>
                </a:extLst>
              </a:tr>
              <a:tr h="152400">
                <a:tc>
                  <a:txBody>
                    <a:bodyPr/>
                    <a:lstStyle/>
                    <a:p>
                      <a:pPr algn="ctr">
                        <a:lnSpc>
                          <a:spcPct val="100000"/>
                        </a:lnSpc>
                      </a:pPr>
                      <a:r>
                        <a:rPr lang="en-US" sz="1200" dirty="0"/>
                        <a:t>y</a:t>
                      </a:r>
                    </a:p>
                  </a:txBody>
                  <a:tcPr/>
                </a:tc>
                <a:tc>
                  <a:txBody>
                    <a:bodyPr/>
                    <a:lstStyle/>
                    <a:p>
                      <a:pPr algn="ctr">
                        <a:lnSpc>
                          <a:spcPct val="100000"/>
                        </a:lnSpc>
                      </a:pPr>
                      <a:r>
                        <a:rPr lang="en-US" sz="1200" dirty="0"/>
                        <a:t>2</a:t>
                      </a:r>
                    </a:p>
                  </a:txBody>
                  <a:tcPr/>
                </a:tc>
                <a:extLst>
                  <a:ext uri="{0D108BD9-81ED-4DB2-BD59-A6C34878D82A}">
                    <a16:rowId xmlns:a16="http://schemas.microsoft.com/office/drawing/2014/main" val="10001"/>
                  </a:ext>
                </a:extLst>
              </a:tr>
              <a:tr h="152400">
                <a:tc>
                  <a:txBody>
                    <a:bodyPr/>
                    <a:lstStyle/>
                    <a:p>
                      <a:pPr algn="ctr">
                        <a:lnSpc>
                          <a:spcPct val="100000"/>
                        </a:lnSpc>
                      </a:pPr>
                      <a:r>
                        <a:rPr lang="en-US" sz="1200" dirty="0"/>
                        <a:t>z</a:t>
                      </a:r>
                    </a:p>
                  </a:txBody>
                  <a:tcPr/>
                </a:tc>
                <a:tc>
                  <a:txBody>
                    <a:bodyPr/>
                    <a:lstStyle/>
                    <a:p>
                      <a:pPr algn="ctr">
                        <a:lnSpc>
                          <a:spcPct val="100000"/>
                        </a:lnSpc>
                      </a:pPr>
                      <a:r>
                        <a:rPr lang="en-US" sz="1200" dirty="0"/>
                        <a:t>6</a:t>
                      </a:r>
                    </a:p>
                  </a:txBody>
                  <a:tcPr/>
                </a:tc>
                <a:extLst>
                  <a:ext uri="{0D108BD9-81ED-4DB2-BD59-A6C34878D82A}">
                    <a16:rowId xmlns:a16="http://schemas.microsoft.com/office/drawing/2014/main" val="10002"/>
                  </a:ext>
                </a:extLst>
              </a:tr>
            </a:tbl>
          </a:graphicData>
        </a:graphic>
      </p:graphicFrame>
      <p:sp>
        <p:nvSpPr>
          <p:cNvPr id="274" name="Freeform 273"/>
          <p:cNvSpPr/>
          <p:nvPr/>
        </p:nvSpPr>
        <p:spPr>
          <a:xfrm>
            <a:off x="1371601" y="2081773"/>
            <a:ext cx="4463512" cy="599432"/>
          </a:xfrm>
          <a:custGeom>
            <a:avLst/>
            <a:gdLst>
              <a:gd name="connsiteX0" fmla="*/ 1983783 w 1983783"/>
              <a:gd name="connsiteY0" fmla="*/ 25352 h 25352"/>
              <a:gd name="connsiteX1" fmla="*/ 0 w 1983783"/>
              <a:gd name="connsiteY1" fmla="*/ 25352 h 25352"/>
              <a:gd name="connsiteX0" fmla="*/ 1983783 w 1983783"/>
              <a:gd name="connsiteY0" fmla="*/ 203577 h 203577"/>
              <a:gd name="connsiteX1" fmla="*/ 0 w 1983783"/>
              <a:gd name="connsiteY1" fmla="*/ 203577 h 203577"/>
              <a:gd name="connsiteX0" fmla="*/ 1983783 w 1983783"/>
              <a:gd name="connsiteY0" fmla="*/ 283044 h 283044"/>
              <a:gd name="connsiteX1" fmla="*/ 0 w 1983783"/>
              <a:gd name="connsiteY1" fmla="*/ 283044 h 283044"/>
              <a:gd name="connsiteX0" fmla="*/ 2007031 w 2007031"/>
              <a:gd name="connsiteY0" fmla="*/ 265800 h 296797"/>
              <a:gd name="connsiteX1" fmla="*/ 0 w 2007031"/>
              <a:gd name="connsiteY1" fmla="*/ 296797 h 296797"/>
              <a:gd name="connsiteX0" fmla="*/ 2007031 w 2007031"/>
              <a:gd name="connsiteY0" fmla="*/ 306367 h 337364"/>
              <a:gd name="connsiteX1" fmla="*/ 0 w 2007031"/>
              <a:gd name="connsiteY1" fmla="*/ 337364 h 337364"/>
              <a:gd name="connsiteX0" fmla="*/ 2007031 w 2007031"/>
              <a:gd name="connsiteY0" fmla="*/ 324786 h 355783"/>
              <a:gd name="connsiteX1" fmla="*/ 0 w 2007031"/>
              <a:gd name="connsiteY1" fmla="*/ 355783 h 355783"/>
              <a:gd name="connsiteX0" fmla="*/ 2007031 w 2007031"/>
              <a:gd name="connsiteY0" fmla="*/ 375253 h 406250"/>
              <a:gd name="connsiteX1" fmla="*/ 0 w 2007031"/>
              <a:gd name="connsiteY1" fmla="*/ 406250 h 406250"/>
              <a:gd name="connsiteX0" fmla="*/ 2007031 w 2007031"/>
              <a:gd name="connsiteY0" fmla="*/ 568435 h 599432"/>
              <a:gd name="connsiteX1" fmla="*/ 0 w 2007031"/>
              <a:gd name="connsiteY1" fmla="*/ 599432 h 599432"/>
            </a:gdLst>
            <a:ahLst/>
            <a:cxnLst>
              <a:cxn ang="0">
                <a:pos x="connsiteX0" y="connsiteY0"/>
              </a:cxn>
              <a:cxn ang="0">
                <a:pos x="connsiteX1" y="connsiteY1"/>
              </a:cxn>
            </a:cxnLst>
            <a:rect l="l" t="t" r="r" b="b"/>
            <a:pathLst>
              <a:path w="2007031" h="599432">
                <a:moveTo>
                  <a:pt x="2007031" y="568435"/>
                </a:moveTo>
                <a:cubicBezTo>
                  <a:pt x="1570010" y="-305928"/>
                  <a:pt x="605228" y="-72162"/>
                  <a:pt x="0" y="599432"/>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nvGrpSpPr>
          <p:cNvPr id="104" name="Group 103"/>
          <p:cNvGrpSpPr/>
          <p:nvPr/>
        </p:nvGrpSpPr>
        <p:grpSpPr>
          <a:xfrm>
            <a:off x="3124200" y="3657600"/>
            <a:ext cx="1828800" cy="228600"/>
            <a:chOff x="1676400" y="3733800"/>
            <a:chExt cx="1828800" cy="228600"/>
          </a:xfrm>
        </p:grpSpPr>
        <p:sp>
          <p:nvSpPr>
            <p:cNvPr id="105" name="Rectangle 104"/>
            <p:cNvSpPr/>
            <p:nvPr/>
          </p:nvSpPr>
          <p:spPr>
            <a:xfrm>
              <a:off x="1676400"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t>x</a:t>
              </a:r>
              <a:r>
                <a:rPr lang="en-US" sz="1400" dirty="0">
                  <a:sym typeface="Symbol"/>
                </a:rPr>
                <a:t>3</a:t>
              </a:r>
              <a:endParaRPr lang="en-US" sz="1400" dirty="0">
                <a:solidFill>
                  <a:schemeClr val="tx1"/>
                </a:solidFill>
                <a:latin typeface="Arial" charset="0"/>
              </a:endParaRPr>
            </a:p>
          </p:txBody>
        </p:sp>
        <p:sp>
          <p:nvSpPr>
            <p:cNvPr id="106" name="Rectangle 105"/>
            <p:cNvSpPr/>
            <p:nvPr/>
          </p:nvSpPr>
          <p:spPr>
            <a:xfrm>
              <a:off x="2133601"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sym typeface="Symbol"/>
                </a:rPr>
                <a:t>y2</a:t>
              </a:r>
              <a:endParaRPr lang="en-US" sz="1400" dirty="0">
                <a:solidFill>
                  <a:schemeClr val="tx1"/>
                </a:solidFill>
                <a:latin typeface="Arial" charset="0"/>
              </a:endParaRPr>
            </a:p>
          </p:txBody>
        </p:sp>
        <p:sp>
          <p:nvSpPr>
            <p:cNvPr id="107" name="Rectangle 106"/>
            <p:cNvSpPr/>
            <p:nvPr/>
          </p:nvSpPr>
          <p:spPr>
            <a:xfrm>
              <a:off x="2590800"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solidFill>
                    <a:schemeClr val="tx1"/>
                  </a:solidFill>
                  <a:latin typeface="Arial" charset="0"/>
                </a:rPr>
                <a:t>x</a:t>
              </a:r>
              <a:r>
                <a:rPr lang="en-US" sz="1400" dirty="0">
                  <a:sym typeface="Symbol"/>
                </a:rPr>
                <a:t>1</a:t>
              </a:r>
              <a:endParaRPr lang="en-US" sz="1400" dirty="0">
                <a:solidFill>
                  <a:schemeClr val="tx1"/>
                </a:solidFill>
                <a:latin typeface="Arial" charset="0"/>
              </a:endParaRPr>
            </a:p>
          </p:txBody>
        </p:sp>
        <p:sp>
          <p:nvSpPr>
            <p:cNvPr id="108" name="Rectangle 107"/>
            <p:cNvSpPr/>
            <p:nvPr/>
          </p:nvSpPr>
          <p:spPr>
            <a:xfrm>
              <a:off x="3048000"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sym typeface="Symbol"/>
                </a:rPr>
                <a:t>z6</a:t>
              </a:r>
              <a:endParaRPr lang="en-US" sz="1400" dirty="0">
                <a:solidFill>
                  <a:schemeClr val="tx1"/>
                </a:solidFill>
                <a:latin typeface="Arial" charset="0"/>
              </a:endParaRPr>
            </a:p>
          </p:txBody>
        </p:sp>
      </p:grpSp>
      <p:sp>
        <p:nvSpPr>
          <p:cNvPr id="275" name="Freeform 274"/>
          <p:cNvSpPr/>
          <p:nvPr/>
        </p:nvSpPr>
        <p:spPr>
          <a:xfrm>
            <a:off x="3611105"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aphicFrame>
        <p:nvGraphicFramePr>
          <p:cNvPr id="103" name="Table 102"/>
          <p:cNvGraphicFramePr>
            <a:graphicFrameLocks noGrp="1"/>
          </p:cNvGraphicFramePr>
          <p:nvPr>
            <p:extLst>
              <p:ext uri="{D42A27DB-BD31-4B8C-83A1-F6EECF244321}">
                <p14:modId xmlns:p14="http://schemas.microsoft.com/office/powerpoint/2010/main" val="2528382074"/>
              </p:ext>
            </p:extLst>
          </p:nvPr>
        </p:nvGraphicFramePr>
        <p:xfrm>
          <a:off x="4536440" y="2588627"/>
          <a:ext cx="416560" cy="822960"/>
        </p:xfrm>
        <a:graphic>
          <a:graphicData uri="http://schemas.openxmlformats.org/drawingml/2006/table">
            <a:tbl>
              <a:tblPr bandRow="1">
                <a:tableStyleId>{00A15C55-8517-42AA-B614-E9B94910E393}</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152400">
                <a:tc>
                  <a:txBody>
                    <a:bodyPr/>
                    <a:lstStyle/>
                    <a:p>
                      <a:pPr algn="ctr">
                        <a:lnSpc>
                          <a:spcPct val="100000"/>
                        </a:lnSpc>
                      </a:pPr>
                      <a:r>
                        <a:rPr lang="en-US" sz="1200" dirty="0"/>
                        <a:t>x</a:t>
                      </a:r>
                    </a:p>
                  </a:txBody>
                  <a:tcPr/>
                </a:tc>
                <a:tc>
                  <a:txBody>
                    <a:bodyPr/>
                    <a:lstStyle/>
                    <a:p>
                      <a:pPr algn="ctr">
                        <a:lnSpc>
                          <a:spcPct val="100000"/>
                        </a:lnSpc>
                      </a:pPr>
                      <a:r>
                        <a:rPr lang="en-US" sz="1200" dirty="0"/>
                        <a:t>1</a:t>
                      </a:r>
                    </a:p>
                  </a:txBody>
                  <a:tcPr/>
                </a:tc>
                <a:extLst>
                  <a:ext uri="{0D108BD9-81ED-4DB2-BD59-A6C34878D82A}">
                    <a16:rowId xmlns:a16="http://schemas.microsoft.com/office/drawing/2014/main" val="10000"/>
                  </a:ext>
                </a:extLst>
              </a:tr>
              <a:tr h="152400">
                <a:tc>
                  <a:txBody>
                    <a:bodyPr/>
                    <a:lstStyle/>
                    <a:p>
                      <a:pPr algn="ctr">
                        <a:lnSpc>
                          <a:spcPct val="100000"/>
                        </a:lnSpc>
                      </a:pPr>
                      <a:r>
                        <a:rPr lang="en-US" sz="1200" dirty="0"/>
                        <a:t>y</a:t>
                      </a:r>
                    </a:p>
                  </a:txBody>
                  <a:tcPr/>
                </a:tc>
                <a:tc>
                  <a:txBody>
                    <a:bodyPr/>
                    <a:lstStyle/>
                    <a:p>
                      <a:pPr algn="ctr">
                        <a:lnSpc>
                          <a:spcPct val="100000"/>
                        </a:lnSpc>
                      </a:pPr>
                      <a:r>
                        <a:rPr lang="en-US" sz="1200" dirty="0"/>
                        <a:t>2</a:t>
                      </a:r>
                    </a:p>
                  </a:txBody>
                  <a:tcPr/>
                </a:tc>
                <a:extLst>
                  <a:ext uri="{0D108BD9-81ED-4DB2-BD59-A6C34878D82A}">
                    <a16:rowId xmlns:a16="http://schemas.microsoft.com/office/drawing/2014/main" val="10001"/>
                  </a:ext>
                </a:extLst>
              </a:tr>
              <a:tr h="152400">
                <a:tc>
                  <a:txBody>
                    <a:bodyPr/>
                    <a:lstStyle/>
                    <a:p>
                      <a:pPr algn="ctr">
                        <a:lnSpc>
                          <a:spcPct val="100000"/>
                        </a:lnSpc>
                      </a:pPr>
                      <a:r>
                        <a:rPr lang="en-US" sz="1200" dirty="0"/>
                        <a:t>z</a:t>
                      </a:r>
                    </a:p>
                  </a:txBody>
                  <a:tcPr/>
                </a:tc>
                <a:tc>
                  <a:txBody>
                    <a:bodyPr/>
                    <a:lstStyle/>
                    <a:p>
                      <a:pPr algn="ctr">
                        <a:lnSpc>
                          <a:spcPct val="100000"/>
                        </a:lnSpc>
                      </a:pPr>
                      <a:r>
                        <a:rPr lang="en-US" sz="1200" dirty="0"/>
                        <a:t>6</a:t>
                      </a:r>
                    </a:p>
                  </a:txBody>
                  <a:tcPr/>
                </a:tc>
                <a:extLst>
                  <a:ext uri="{0D108BD9-81ED-4DB2-BD59-A6C34878D82A}">
                    <a16:rowId xmlns:a16="http://schemas.microsoft.com/office/drawing/2014/main" val="10002"/>
                  </a:ext>
                </a:extLst>
              </a:tr>
            </a:tbl>
          </a:graphicData>
        </a:graphic>
      </p:graphicFrame>
      <p:cxnSp>
        <p:nvCxnSpPr>
          <p:cNvPr id="277" name="Straight Connector 276"/>
          <p:cNvCxnSpPr/>
          <p:nvPr/>
        </p:nvCxnSpPr>
        <p:spPr>
          <a:xfrm flipV="1">
            <a:off x="4724400"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grpSp>
        <p:nvGrpSpPr>
          <p:cNvPr id="109" name="Group 108"/>
          <p:cNvGrpSpPr/>
          <p:nvPr/>
        </p:nvGrpSpPr>
        <p:grpSpPr>
          <a:xfrm>
            <a:off x="5562600" y="3657600"/>
            <a:ext cx="1828800" cy="228600"/>
            <a:chOff x="1676400" y="3733800"/>
            <a:chExt cx="1828800" cy="228600"/>
          </a:xfrm>
        </p:grpSpPr>
        <p:sp>
          <p:nvSpPr>
            <p:cNvPr id="110" name="Rectangle 109"/>
            <p:cNvSpPr/>
            <p:nvPr/>
          </p:nvSpPr>
          <p:spPr>
            <a:xfrm>
              <a:off x="1676400"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t>x</a:t>
              </a:r>
              <a:r>
                <a:rPr lang="en-US" sz="1400" dirty="0">
                  <a:sym typeface="Symbol"/>
                </a:rPr>
                <a:t>3</a:t>
              </a:r>
              <a:endParaRPr lang="en-US" sz="1400" dirty="0">
                <a:solidFill>
                  <a:schemeClr val="tx1"/>
                </a:solidFill>
                <a:latin typeface="Arial" charset="0"/>
              </a:endParaRPr>
            </a:p>
          </p:txBody>
        </p:sp>
        <p:sp>
          <p:nvSpPr>
            <p:cNvPr id="111" name="Rectangle 110"/>
            <p:cNvSpPr/>
            <p:nvPr/>
          </p:nvSpPr>
          <p:spPr>
            <a:xfrm>
              <a:off x="2133601"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sym typeface="Symbol"/>
                </a:rPr>
                <a:t>y2</a:t>
              </a:r>
              <a:endParaRPr lang="en-US" sz="1400" dirty="0">
                <a:solidFill>
                  <a:schemeClr val="tx1"/>
                </a:solidFill>
                <a:latin typeface="Arial" charset="0"/>
              </a:endParaRPr>
            </a:p>
          </p:txBody>
        </p:sp>
        <p:sp>
          <p:nvSpPr>
            <p:cNvPr id="112" name="Rectangle 111"/>
            <p:cNvSpPr/>
            <p:nvPr/>
          </p:nvSpPr>
          <p:spPr>
            <a:xfrm>
              <a:off x="2590800"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solidFill>
                    <a:schemeClr val="tx1"/>
                  </a:solidFill>
                  <a:latin typeface="Arial" charset="0"/>
                </a:rPr>
                <a:t>x</a:t>
              </a:r>
              <a:r>
                <a:rPr lang="en-US" sz="1400" dirty="0">
                  <a:sym typeface="Symbol"/>
                </a:rPr>
                <a:t>1</a:t>
              </a:r>
              <a:endParaRPr lang="en-US" sz="1400" dirty="0">
                <a:solidFill>
                  <a:schemeClr val="tx1"/>
                </a:solidFill>
                <a:latin typeface="Arial" charset="0"/>
              </a:endParaRPr>
            </a:p>
          </p:txBody>
        </p:sp>
        <p:sp>
          <p:nvSpPr>
            <p:cNvPr id="113" name="Rectangle 112"/>
            <p:cNvSpPr/>
            <p:nvPr/>
          </p:nvSpPr>
          <p:spPr>
            <a:xfrm>
              <a:off x="3048000" y="3733800"/>
              <a:ext cx="4572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sym typeface="Symbol"/>
                </a:rPr>
                <a:t>z6</a:t>
              </a:r>
              <a:endParaRPr lang="en-US" sz="1400" dirty="0">
                <a:solidFill>
                  <a:schemeClr val="tx1"/>
                </a:solidFill>
                <a:latin typeface="Arial" charset="0"/>
              </a:endParaRPr>
            </a:p>
          </p:txBody>
        </p:sp>
      </p:grpSp>
      <p:sp>
        <p:nvSpPr>
          <p:cNvPr id="278" name="Freeform 277"/>
          <p:cNvSpPr/>
          <p:nvPr/>
        </p:nvSpPr>
        <p:spPr>
          <a:xfrm>
            <a:off x="6043048"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aphicFrame>
        <p:nvGraphicFramePr>
          <p:cNvPr id="115" name="Table 114"/>
          <p:cNvGraphicFramePr>
            <a:graphicFrameLocks noGrp="1"/>
          </p:cNvGraphicFramePr>
          <p:nvPr>
            <p:extLst>
              <p:ext uri="{D42A27DB-BD31-4B8C-83A1-F6EECF244321}">
                <p14:modId xmlns:p14="http://schemas.microsoft.com/office/powerpoint/2010/main" val="3262844235"/>
              </p:ext>
            </p:extLst>
          </p:nvPr>
        </p:nvGraphicFramePr>
        <p:xfrm>
          <a:off x="6974840" y="2588927"/>
          <a:ext cx="416560" cy="822960"/>
        </p:xfrm>
        <a:graphic>
          <a:graphicData uri="http://schemas.openxmlformats.org/drawingml/2006/table">
            <a:tbl>
              <a:tblPr bandRow="1">
                <a:tableStyleId>{00A15C55-8517-42AA-B614-E9B94910E393}</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tblGrid>
              <a:tr h="152400">
                <a:tc>
                  <a:txBody>
                    <a:bodyPr/>
                    <a:lstStyle/>
                    <a:p>
                      <a:pPr algn="ctr">
                        <a:lnSpc>
                          <a:spcPct val="100000"/>
                        </a:lnSpc>
                      </a:pPr>
                      <a:r>
                        <a:rPr lang="en-US" sz="1200" dirty="0"/>
                        <a:t>x</a:t>
                      </a:r>
                    </a:p>
                  </a:txBody>
                  <a:tcPr/>
                </a:tc>
                <a:tc>
                  <a:txBody>
                    <a:bodyPr/>
                    <a:lstStyle/>
                    <a:p>
                      <a:pPr algn="ctr">
                        <a:lnSpc>
                          <a:spcPct val="100000"/>
                        </a:lnSpc>
                      </a:pPr>
                      <a:r>
                        <a:rPr lang="en-US" sz="1200" dirty="0"/>
                        <a:t>1</a:t>
                      </a:r>
                    </a:p>
                  </a:txBody>
                  <a:tcPr/>
                </a:tc>
                <a:extLst>
                  <a:ext uri="{0D108BD9-81ED-4DB2-BD59-A6C34878D82A}">
                    <a16:rowId xmlns:a16="http://schemas.microsoft.com/office/drawing/2014/main" val="10000"/>
                  </a:ext>
                </a:extLst>
              </a:tr>
              <a:tr h="152400">
                <a:tc>
                  <a:txBody>
                    <a:bodyPr/>
                    <a:lstStyle/>
                    <a:p>
                      <a:pPr algn="ctr">
                        <a:lnSpc>
                          <a:spcPct val="100000"/>
                        </a:lnSpc>
                      </a:pPr>
                      <a:r>
                        <a:rPr lang="en-US" sz="1200" dirty="0"/>
                        <a:t>y</a:t>
                      </a:r>
                    </a:p>
                  </a:txBody>
                  <a:tcPr/>
                </a:tc>
                <a:tc>
                  <a:txBody>
                    <a:bodyPr/>
                    <a:lstStyle/>
                    <a:p>
                      <a:pPr algn="ctr">
                        <a:lnSpc>
                          <a:spcPct val="100000"/>
                        </a:lnSpc>
                      </a:pPr>
                      <a:r>
                        <a:rPr lang="en-US" sz="1200" dirty="0"/>
                        <a:t>2</a:t>
                      </a:r>
                    </a:p>
                  </a:txBody>
                  <a:tcPr/>
                </a:tc>
                <a:extLst>
                  <a:ext uri="{0D108BD9-81ED-4DB2-BD59-A6C34878D82A}">
                    <a16:rowId xmlns:a16="http://schemas.microsoft.com/office/drawing/2014/main" val="10001"/>
                  </a:ext>
                </a:extLst>
              </a:tr>
              <a:tr h="152400">
                <a:tc>
                  <a:txBody>
                    <a:bodyPr/>
                    <a:lstStyle/>
                    <a:p>
                      <a:pPr algn="ctr">
                        <a:lnSpc>
                          <a:spcPct val="100000"/>
                        </a:lnSpc>
                      </a:pPr>
                      <a:r>
                        <a:rPr lang="en-US" sz="1200" dirty="0"/>
                        <a:t>z</a:t>
                      </a:r>
                    </a:p>
                  </a:txBody>
                  <a:tcPr/>
                </a:tc>
                <a:tc>
                  <a:txBody>
                    <a:bodyPr/>
                    <a:lstStyle/>
                    <a:p>
                      <a:pPr algn="ctr">
                        <a:lnSpc>
                          <a:spcPct val="100000"/>
                        </a:lnSpc>
                      </a:pPr>
                      <a:r>
                        <a:rPr lang="en-US" sz="1200" dirty="0"/>
                        <a:t>6</a:t>
                      </a:r>
                    </a:p>
                  </a:txBody>
                  <a:tcPr/>
                </a:tc>
                <a:extLst>
                  <a:ext uri="{0D108BD9-81ED-4DB2-BD59-A6C34878D82A}">
                    <a16:rowId xmlns:a16="http://schemas.microsoft.com/office/drawing/2014/main" val="10002"/>
                  </a:ext>
                </a:extLst>
              </a:tr>
            </a:tbl>
          </a:graphicData>
        </a:graphic>
      </p:graphicFrame>
      <p:sp>
        <p:nvSpPr>
          <p:cNvPr id="279" name="Freeform 278"/>
          <p:cNvSpPr/>
          <p:nvPr/>
        </p:nvSpPr>
        <p:spPr>
          <a:xfrm>
            <a:off x="1166248" y="3239146"/>
            <a:ext cx="867905" cy="371959"/>
          </a:xfrm>
          <a:custGeom>
            <a:avLst/>
            <a:gdLst>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 name="connsiteX0" fmla="*/ 0 w 867905"/>
              <a:gd name="connsiteY0" fmla="*/ 0 h 371959"/>
              <a:gd name="connsiteX1" fmla="*/ 867905 w 867905"/>
              <a:gd name="connsiteY1" fmla="*/ 371959 h 371959"/>
            </a:gdLst>
            <a:ahLst/>
            <a:cxnLst>
              <a:cxn ang="0">
                <a:pos x="connsiteX0" y="connsiteY0"/>
              </a:cxn>
              <a:cxn ang="0">
                <a:pos x="connsiteX1" y="connsiteY1"/>
              </a:cxn>
            </a:cxnLst>
            <a:rect l="l" t="t" r="r" b="b"/>
            <a:pathLst>
              <a:path w="867905" h="371959">
                <a:moveTo>
                  <a:pt x="0" y="0"/>
                </a:moveTo>
                <a:cubicBezTo>
                  <a:pt x="12916" y="335796"/>
                  <a:pt x="552773" y="-41330"/>
                  <a:pt x="867905" y="371959"/>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283" name="Straight Connector 282"/>
          <p:cNvCxnSpPr/>
          <p:nvPr/>
        </p:nvCxnSpPr>
        <p:spPr>
          <a:xfrm flipV="1">
            <a:off x="7162800"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cxnSp>
        <p:nvCxnSpPr>
          <p:cNvPr id="284" name="Straight Connector 283"/>
          <p:cNvCxnSpPr/>
          <p:nvPr/>
        </p:nvCxnSpPr>
        <p:spPr>
          <a:xfrm flipV="1">
            <a:off x="2286000" y="3306306"/>
            <a:ext cx="0" cy="45720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285" name="Freeform 284"/>
          <p:cNvSpPr/>
          <p:nvPr/>
        </p:nvSpPr>
        <p:spPr>
          <a:xfrm>
            <a:off x="6207071" y="1557580"/>
            <a:ext cx="922149" cy="1022888"/>
          </a:xfrm>
          <a:custGeom>
            <a:avLst/>
            <a:gdLst>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68644 w 968644"/>
              <a:gd name="connsiteY0" fmla="*/ 759417 h 759417"/>
              <a:gd name="connsiteX1" fmla="*/ 0 w 968644"/>
              <a:gd name="connsiteY1" fmla="*/ 0 h 759417"/>
              <a:gd name="connsiteX0" fmla="*/ 922149 w 922149"/>
              <a:gd name="connsiteY0" fmla="*/ 1022888 h 1022888"/>
              <a:gd name="connsiteX1" fmla="*/ 0 w 922149"/>
              <a:gd name="connsiteY1" fmla="*/ 0 h 1022888"/>
            </a:gdLst>
            <a:ahLst/>
            <a:cxnLst>
              <a:cxn ang="0">
                <a:pos x="connsiteX0" y="connsiteY0"/>
              </a:cxn>
              <a:cxn ang="0">
                <a:pos x="connsiteX1" y="connsiteY1"/>
              </a:cxn>
            </a:cxnLst>
            <a:rect l="l" t="t" r="r" b="b"/>
            <a:pathLst>
              <a:path w="922149" h="1022888">
                <a:moveTo>
                  <a:pt x="922149" y="1022888"/>
                </a:moveTo>
                <a:cubicBezTo>
                  <a:pt x="876945" y="548898"/>
                  <a:pt x="669011" y="198894"/>
                  <a:pt x="0" y="0"/>
                </a:cubicBezTo>
              </a:path>
            </a:pathLst>
          </a:cu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sp>
        <p:nvSpPr>
          <p:cNvPr id="7" name="TextBox 6"/>
          <p:cNvSpPr txBox="1"/>
          <p:nvPr/>
        </p:nvSpPr>
        <p:spPr>
          <a:xfrm>
            <a:off x="5491294" y="1800725"/>
            <a:ext cx="551754" cy="307777"/>
          </a:xfrm>
          <a:prstGeom prst="rect">
            <a:avLst/>
          </a:prstGeom>
          <a:noFill/>
        </p:spPr>
        <p:txBody>
          <a:bodyPr wrap="none" rtlCol="0">
            <a:spAutoFit/>
          </a:bodyPr>
          <a:lstStyle/>
          <a:p>
            <a:r>
              <a:rPr lang="en-US" sz="1400" dirty="0">
                <a:sym typeface="Symbol"/>
              </a:rPr>
              <a:t>z6</a:t>
            </a:r>
            <a:endParaRPr lang="en-US" sz="1400" dirty="0"/>
          </a:p>
        </p:txBody>
      </p:sp>
    </p:spTree>
    <p:extLst>
      <p:ext uri="{BB962C8B-B14F-4D97-AF65-F5344CB8AC3E}">
        <p14:creationId xmlns:p14="http://schemas.microsoft.com/office/powerpoint/2010/main" val="14056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Leslie </a:t>
            </a:r>
            <a:r>
              <a:rPr lang="en-US" dirty="0" err="1"/>
              <a:t>Lamport</a:t>
            </a:r>
            <a:r>
              <a:rPr lang="en-US" dirty="0"/>
              <a:t>, 1989</a:t>
            </a:r>
          </a:p>
          <a:p>
            <a:r>
              <a:rPr lang="en-US" dirty="0"/>
              <a:t>Nearly synonymous with consensus</a:t>
            </a:r>
          </a:p>
          <a:p>
            <a:endParaRPr lang="en-US" dirty="0"/>
          </a:p>
          <a:p>
            <a:pPr marL="400050" lvl="1" indent="0" algn="just">
              <a:buNone/>
            </a:pPr>
            <a:r>
              <a:rPr lang="en-US" sz="2400" b="1" i="1" dirty="0"/>
              <a:t>“</a:t>
            </a:r>
            <a:r>
              <a:rPr lang="en-US" sz="2400" i="1" dirty="0"/>
              <a:t>The dirty little secret of the NSDI community is that at most five people really, truly understand every part of Paxos ;-).</a:t>
            </a:r>
            <a:r>
              <a:rPr lang="en-US" sz="2400" b="1" i="1" dirty="0"/>
              <a:t>”</a:t>
            </a:r>
            <a:r>
              <a:rPr lang="en-US" sz="2400" i="1" dirty="0"/>
              <a:t>  </a:t>
            </a:r>
            <a:r>
              <a:rPr lang="en-US" sz="2400" dirty="0">
                <a:solidFill>
                  <a:schemeClr val="bg2"/>
                </a:solidFill>
              </a:rPr>
              <a:t>– NSDI reviewer</a:t>
            </a:r>
            <a:endParaRPr lang="en-US" dirty="0">
              <a:solidFill>
                <a:schemeClr val="bg2"/>
              </a:solidFill>
            </a:endParaRPr>
          </a:p>
          <a:p>
            <a:pPr marL="400050" lvl="1" indent="0" algn="just">
              <a:buNone/>
            </a:pPr>
            <a:endParaRPr lang="en-US" dirty="0"/>
          </a:p>
          <a:p>
            <a:pPr marL="400050" lvl="1" indent="0" algn="just">
              <a:buNone/>
            </a:pPr>
            <a:r>
              <a:rPr lang="en-US" sz="2400" b="1" i="1" dirty="0"/>
              <a:t>“</a:t>
            </a:r>
            <a:r>
              <a:rPr lang="en-US" sz="2400" i="1" dirty="0"/>
              <a:t>There are significant gaps between the description of the Paxos algorithm and the needs of a real-world system…the final system will be based on an unproven protocol.</a:t>
            </a:r>
            <a:r>
              <a:rPr lang="en-US" sz="2400" b="1" i="1" dirty="0"/>
              <a:t>”</a:t>
            </a:r>
            <a:r>
              <a:rPr lang="en-US" sz="2400" i="1" dirty="0"/>
              <a:t>  </a:t>
            </a:r>
            <a:r>
              <a:rPr lang="en-US" sz="2400" dirty="0">
                <a:solidFill>
                  <a:schemeClr val="bg2"/>
                </a:solidFill>
              </a:rPr>
              <a:t>– Chubby authors</a:t>
            </a:r>
          </a:p>
          <a:p>
            <a:pPr algn="ctr"/>
            <a:endParaRPr lang="en-US" dirty="0"/>
          </a:p>
          <a:p>
            <a:endParaRPr lang="en-US" dirty="0"/>
          </a:p>
          <a:p>
            <a:endParaRPr lang="en-US" dirty="0"/>
          </a:p>
        </p:txBody>
      </p:sp>
      <p:sp>
        <p:nvSpPr>
          <p:cNvPr id="3" name="Date Placeholder 2"/>
          <p:cNvSpPr>
            <a:spLocks noGrp="1"/>
          </p:cNvSpPr>
          <p:nvPr>
            <p:ph type="dt" sz="half" idx="10"/>
          </p:nvPr>
        </p:nvSpPr>
        <p:spPr/>
        <p:txBody>
          <a:body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a:t>Raft Consensus Algorithm</a:t>
            </a:r>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5</a:t>
            </a:fld>
            <a:endParaRPr lang="en-US"/>
          </a:p>
        </p:txBody>
      </p:sp>
      <p:sp>
        <p:nvSpPr>
          <p:cNvPr id="6" name="Title 5"/>
          <p:cNvSpPr>
            <a:spLocks noGrp="1"/>
          </p:cNvSpPr>
          <p:nvPr>
            <p:ph type="title"/>
          </p:nvPr>
        </p:nvSpPr>
        <p:spPr/>
        <p:txBody>
          <a:bodyPr/>
          <a:lstStyle/>
          <a:p>
            <a:r>
              <a:rPr lang="en-US" dirty="0"/>
              <a:t>Paxos Protocol</a:t>
            </a:r>
          </a:p>
        </p:txBody>
      </p:sp>
    </p:spTree>
    <p:extLst>
      <p:ext uri="{BB962C8B-B14F-4D97-AF65-F5344CB8AC3E}">
        <p14:creationId xmlns:p14="http://schemas.microsoft.com/office/powerpoint/2010/main" val="536214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We wanted the </a:t>
            </a:r>
            <a:r>
              <a:rPr lang="en-US" dirty="0">
                <a:solidFill>
                  <a:schemeClr val="tx2"/>
                </a:solidFill>
              </a:rPr>
              <a:t>best</a:t>
            </a:r>
            <a:r>
              <a:rPr lang="en-US" dirty="0"/>
              <a:t> algorithm for building real systems</a:t>
            </a:r>
          </a:p>
          <a:p>
            <a:pPr lvl="1"/>
            <a:r>
              <a:rPr lang="en-US" sz="2400" dirty="0"/>
              <a:t>Must be correct, complete, and perform well</a:t>
            </a:r>
          </a:p>
          <a:p>
            <a:pPr lvl="1"/>
            <a:r>
              <a:rPr lang="en-US" sz="2400" dirty="0"/>
              <a:t>Must also be </a:t>
            </a:r>
            <a:r>
              <a:rPr lang="en-US" sz="2400" dirty="0">
                <a:solidFill>
                  <a:schemeClr val="tx2"/>
                </a:solidFill>
              </a:rPr>
              <a:t>understandable</a:t>
            </a:r>
          </a:p>
          <a:p>
            <a:r>
              <a:rPr lang="en-US" dirty="0"/>
              <a:t>“What would be easier to understand or explain?”</a:t>
            </a:r>
          </a:p>
          <a:p>
            <a:pPr lvl="1"/>
            <a:r>
              <a:rPr lang="en-US" sz="2400" dirty="0"/>
              <a:t>Fundamentally different decomposition than Paxos</a:t>
            </a:r>
          </a:p>
          <a:p>
            <a:pPr lvl="1"/>
            <a:r>
              <a:rPr lang="en-US" sz="2400" dirty="0"/>
              <a:t>Less complexity in state space</a:t>
            </a:r>
          </a:p>
          <a:p>
            <a:pPr lvl="1"/>
            <a:r>
              <a:rPr lang="en-US" sz="2400" dirty="0"/>
              <a:t>Less mechanism</a:t>
            </a:r>
          </a:p>
        </p:txBody>
      </p:sp>
      <p:sp>
        <p:nvSpPr>
          <p:cNvPr id="3" name="Date Placeholder 2"/>
          <p:cNvSpPr>
            <a:spLocks noGrp="1"/>
          </p:cNvSpPr>
          <p:nvPr>
            <p:ph type="dt" sz="half" idx="10"/>
          </p:nvPr>
        </p:nvSpPr>
        <p:spPr/>
        <p:txBody>
          <a:body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a:t>Raft Consensus Algorithm</a:t>
            </a:r>
          </a:p>
        </p:txBody>
      </p:sp>
      <p:sp>
        <p:nvSpPr>
          <p:cNvPr id="5" name="Slide Number Placeholder 4"/>
          <p:cNvSpPr>
            <a:spLocks noGrp="1"/>
          </p:cNvSpPr>
          <p:nvPr>
            <p:ph type="sldNum" sz="quarter" idx="12"/>
          </p:nvPr>
        </p:nvSpPr>
        <p:spPr/>
        <p:txBody>
          <a:bodyPr/>
          <a:lstStyle/>
          <a:p>
            <a:pPr>
              <a:defRPr/>
            </a:pPr>
            <a:r>
              <a:rPr lang="en-US"/>
              <a:t>Slide </a:t>
            </a:r>
            <a:fld id="{E2162002-2512-45FD-82AF-2FE8F2E91859}" type="slidenum">
              <a:rPr lang="en-US" smtClean="0"/>
              <a:pPr>
                <a:defRPr/>
              </a:pPr>
              <a:t>6</a:t>
            </a:fld>
            <a:endParaRPr lang="en-US"/>
          </a:p>
        </p:txBody>
      </p:sp>
      <p:sp>
        <p:nvSpPr>
          <p:cNvPr id="6" name="Title 5"/>
          <p:cNvSpPr>
            <a:spLocks noGrp="1"/>
          </p:cNvSpPr>
          <p:nvPr>
            <p:ph type="title"/>
          </p:nvPr>
        </p:nvSpPr>
        <p:spPr/>
        <p:txBody>
          <a:bodyPr/>
          <a:lstStyle/>
          <a:p>
            <a:r>
              <a:rPr lang="en-US" dirty="0"/>
              <a:t>Raft’s Design for Understandability</a:t>
            </a:r>
          </a:p>
        </p:txBody>
      </p:sp>
    </p:spTree>
    <p:extLst>
      <p:ext uri="{BB962C8B-B14F-4D97-AF65-F5344CB8AC3E}">
        <p14:creationId xmlns:p14="http://schemas.microsoft.com/office/powerpoint/2010/main" val="377566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4906963"/>
          </a:xfrm>
        </p:spPr>
        <p:txBody>
          <a:bodyPr/>
          <a:lstStyle/>
          <a:p>
            <a:pPr marL="457200" indent="-457200">
              <a:buFont typeface="+mj-lt"/>
              <a:buAutoNum type="arabicPeriod"/>
            </a:pPr>
            <a:r>
              <a:rPr lang="en-US" dirty="0">
                <a:solidFill>
                  <a:schemeClr val="tx2"/>
                </a:solidFill>
              </a:rPr>
              <a:t>Leader election</a:t>
            </a:r>
          </a:p>
          <a:p>
            <a:pPr lvl="1"/>
            <a:r>
              <a:rPr lang="en-US" sz="2400" dirty="0"/>
              <a:t>Select one of the servers to act as cluster leader</a:t>
            </a:r>
          </a:p>
          <a:p>
            <a:pPr lvl="1"/>
            <a:r>
              <a:rPr lang="en-US" sz="2400" dirty="0"/>
              <a:t>Detect crashes, choose new leader</a:t>
            </a:r>
          </a:p>
          <a:p>
            <a:pPr marL="457200" indent="-457200">
              <a:buFont typeface="+mj-lt"/>
              <a:buAutoNum type="arabicPeriod"/>
            </a:pPr>
            <a:r>
              <a:rPr lang="en-US" dirty="0">
                <a:solidFill>
                  <a:schemeClr val="tx2"/>
                </a:solidFill>
              </a:rPr>
              <a:t>Log replication (normal operation)</a:t>
            </a:r>
          </a:p>
          <a:p>
            <a:pPr lvl="1">
              <a:buClr>
                <a:srgbClr val="1F4899"/>
              </a:buClr>
            </a:pPr>
            <a:r>
              <a:rPr lang="en-US" sz="2400" dirty="0">
                <a:solidFill>
                  <a:srgbClr val="000000"/>
                </a:solidFill>
              </a:rPr>
              <a:t>Leader takes commands from clients, appends them to its log</a:t>
            </a:r>
          </a:p>
          <a:p>
            <a:pPr lvl="1">
              <a:buClr>
                <a:srgbClr val="1F4899"/>
              </a:buClr>
            </a:pPr>
            <a:r>
              <a:rPr lang="en-US" sz="2400" dirty="0">
                <a:solidFill>
                  <a:srgbClr val="000000"/>
                </a:solidFill>
              </a:rPr>
              <a:t>Leader replicates its log to other servers (overwriting inconsistencies)</a:t>
            </a:r>
          </a:p>
          <a:p>
            <a:pPr marL="457200" indent="-457200">
              <a:buFont typeface="+mj-lt"/>
              <a:buAutoNum type="arabicPeriod"/>
            </a:pPr>
            <a:r>
              <a:rPr lang="en-US" dirty="0">
                <a:solidFill>
                  <a:schemeClr val="tx2"/>
                </a:solidFill>
              </a:rPr>
              <a:t>Safety</a:t>
            </a:r>
          </a:p>
          <a:p>
            <a:pPr lvl="1">
              <a:buClr>
                <a:srgbClr val="1F4899"/>
              </a:buClr>
            </a:pPr>
            <a:r>
              <a:rPr lang="en-US" sz="2400" dirty="0">
                <a:solidFill>
                  <a:srgbClr val="000000"/>
                </a:solidFill>
              </a:rPr>
              <a:t>How to keep log consistent even on leader crash. Could crash half way between log replication.</a:t>
            </a:r>
          </a:p>
          <a:p>
            <a:pPr lvl="1">
              <a:buClr>
                <a:srgbClr val="1F4899"/>
              </a:buClr>
            </a:pPr>
            <a:r>
              <a:rPr lang="en-US" sz="2400" dirty="0">
                <a:solidFill>
                  <a:srgbClr val="000000"/>
                </a:solidFill>
              </a:rPr>
              <a:t>Only servers with </a:t>
            </a:r>
            <a:r>
              <a:rPr lang="en-US" sz="2400" dirty="0" err="1">
                <a:solidFill>
                  <a:srgbClr val="000000"/>
                </a:solidFill>
              </a:rPr>
              <a:t>uptodate</a:t>
            </a:r>
            <a:r>
              <a:rPr lang="en-US" sz="2400" dirty="0">
                <a:solidFill>
                  <a:srgbClr val="000000"/>
                </a:solidFill>
              </a:rPr>
              <a:t> logs can be leaders</a:t>
            </a:r>
          </a:p>
        </p:txBody>
      </p:sp>
      <p:sp>
        <p:nvSpPr>
          <p:cNvPr id="3" name="Date Placeholder 2"/>
          <p:cNvSpPr>
            <a:spLocks noGrp="1"/>
          </p:cNvSpPr>
          <p:nvPr>
            <p:ph type="dt" sz="half" idx="10"/>
          </p:nvPr>
        </p:nvSpPr>
        <p:spPr/>
        <p:txBody>
          <a:bodyPr/>
          <a:lstStyle/>
          <a:p>
            <a:pPr>
              <a:defRPr/>
            </a:pPr>
            <a:r>
              <a:rPr lang="en-US" dirty="0"/>
              <a:t>September 2014</a:t>
            </a:r>
          </a:p>
        </p:txBody>
      </p:sp>
      <p:sp>
        <p:nvSpPr>
          <p:cNvPr id="4" name="Footer Placeholder 3"/>
          <p:cNvSpPr>
            <a:spLocks noGrp="1"/>
          </p:cNvSpPr>
          <p:nvPr>
            <p:ph type="ftr" sz="quarter" idx="11"/>
          </p:nvPr>
        </p:nvSpPr>
        <p:spPr/>
        <p:txBody>
          <a:bodyPr/>
          <a:lstStyle/>
          <a:p>
            <a:pPr>
              <a:defRPr/>
            </a:pPr>
            <a:r>
              <a:rPr lang="en-US" dirty="0"/>
              <a:t>Raft Consensus Algorithm</a:t>
            </a:r>
          </a:p>
        </p:txBody>
      </p:sp>
      <p:sp>
        <p:nvSpPr>
          <p:cNvPr id="5" name="Slide Number Placeholder 4"/>
          <p:cNvSpPr>
            <a:spLocks noGrp="1"/>
          </p:cNvSpPr>
          <p:nvPr>
            <p:ph type="sldNum" sz="quarter" idx="12"/>
          </p:nvPr>
        </p:nvSpPr>
        <p:spPr/>
        <p:txBody>
          <a:bodyPr/>
          <a:lstStyle/>
          <a:p>
            <a:pPr>
              <a:defRPr/>
            </a:pPr>
            <a:r>
              <a:rPr lang="en-US" dirty="0"/>
              <a:t>Slide </a:t>
            </a:r>
            <a:fld id="{E2162002-2512-45FD-82AF-2FE8F2E91859}" type="slidenum">
              <a:rPr lang="en-US" smtClean="0"/>
              <a:pPr>
                <a:defRPr/>
              </a:pPr>
              <a:t>7</a:t>
            </a:fld>
            <a:endParaRPr lang="en-US" dirty="0"/>
          </a:p>
        </p:txBody>
      </p:sp>
      <p:sp>
        <p:nvSpPr>
          <p:cNvPr id="6" name="Title 5"/>
          <p:cNvSpPr>
            <a:spLocks noGrp="1"/>
          </p:cNvSpPr>
          <p:nvPr>
            <p:ph type="title"/>
          </p:nvPr>
        </p:nvSpPr>
        <p:spPr/>
        <p:txBody>
          <a:bodyPr/>
          <a:lstStyle/>
          <a:p>
            <a:r>
              <a:rPr lang="en-US" dirty="0"/>
              <a:t>Raft Overview</a:t>
            </a:r>
          </a:p>
        </p:txBody>
      </p:sp>
    </p:spTree>
    <p:extLst>
      <p:ext uri="{BB962C8B-B14F-4D97-AF65-F5344CB8AC3E}">
        <p14:creationId xmlns:p14="http://schemas.microsoft.com/office/powerpoint/2010/main" val="4042641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CB9-E206-754E-8AFC-F09B874A484D}"/>
              </a:ext>
            </a:extLst>
          </p:cNvPr>
          <p:cNvSpPr>
            <a:spLocks noGrp="1"/>
          </p:cNvSpPr>
          <p:nvPr>
            <p:ph type="title"/>
          </p:nvPr>
        </p:nvSpPr>
        <p:spPr/>
        <p:txBody>
          <a:bodyPr/>
          <a:lstStyle/>
          <a:p>
            <a:r>
              <a:rPr lang="en-US" dirty="0"/>
              <a:t>Leader election</a:t>
            </a:r>
          </a:p>
        </p:txBody>
      </p:sp>
      <p:sp>
        <p:nvSpPr>
          <p:cNvPr id="3" name="Date Placeholder 2">
            <a:extLst>
              <a:ext uri="{FF2B5EF4-FFF2-40B4-BE49-F238E27FC236}">
                <a16:creationId xmlns:a16="http://schemas.microsoft.com/office/drawing/2014/main" id="{ADEA46CA-0A49-444D-BAC1-4B75DAA40081}"/>
              </a:ext>
            </a:extLst>
          </p:cNvPr>
          <p:cNvSpPr>
            <a:spLocks noGrp="1"/>
          </p:cNvSpPr>
          <p:nvPr>
            <p:ph type="dt" sz="half" idx="10"/>
          </p:nvPr>
        </p:nvSpPr>
        <p:spPr/>
        <p:txBody>
          <a:bodyPr/>
          <a:lstStyle/>
          <a:p>
            <a:pPr>
              <a:defRPr/>
            </a:pPr>
            <a:r>
              <a:rPr lang="en-US"/>
              <a:t>September 2014</a:t>
            </a:r>
            <a:endParaRPr lang="en-US" dirty="0"/>
          </a:p>
        </p:txBody>
      </p:sp>
      <p:sp>
        <p:nvSpPr>
          <p:cNvPr id="4" name="Footer Placeholder 3">
            <a:extLst>
              <a:ext uri="{FF2B5EF4-FFF2-40B4-BE49-F238E27FC236}">
                <a16:creationId xmlns:a16="http://schemas.microsoft.com/office/drawing/2014/main" id="{04F8679B-52A0-ED4C-A0ED-6F97890E76BE}"/>
              </a:ext>
            </a:extLst>
          </p:cNvPr>
          <p:cNvSpPr>
            <a:spLocks noGrp="1"/>
          </p:cNvSpPr>
          <p:nvPr>
            <p:ph type="ftr" sz="quarter" idx="11"/>
          </p:nvPr>
        </p:nvSpPr>
        <p:spPr/>
        <p:txBody>
          <a:bodyPr/>
          <a:lstStyle/>
          <a:p>
            <a:pPr>
              <a:defRPr/>
            </a:pPr>
            <a:r>
              <a:rPr lang="en-US"/>
              <a:t>Raft Consensus Algorithm</a:t>
            </a:r>
          </a:p>
        </p:txBody>
      </p:sp>
      <p:sp>
        <p:nvSpPr>
          <p:cNvPr id="5" name="Slide Number Placeholder 4">
            <a:extLst>
              <a:ext uri="{FF2B5EF4-FFF2-40B4-BE49-F238E27FC236}">
                <a16:creationId xmlns:a16="http://schemas.microsoft.com/office/drawing/2014/main" id="{0CD226AF-38C5-A04C-B400-92B8701016F5}"/>
              </a:ext>
            </a:extLst>
          </p:cNvPr>
          <p:cNvSpPr>
            <a:spLocks noGrp="1"/>
          </p:cNvSpPr>
          <p:nvPr>
            <p:ph type="sldNum" sz="quarter" idx="12"/>
          </p:nvPr>
        </p:nvSpPr>
        <p:spPr/>
        <p:txBody>
          <a:bodyPr/>
          <a:lstStyle/>
          <a:p>
            <a:pPr>
              <a:defRPr/>
            </a:pPr>
            <a:r>
              <a:rPr lang="en-US"/>
              <a:t>Slide </a:t>
            </a:r>
            <a:fld id="{FB45DFE7-D7AD-4ECD-A9C8-CA1FF5BAF737}" type="slidenum">
              <a:rPr lang="en-US" smtClean="0"/>
              <a:pPr>
                <a:defRPr/>
              </a:pPr>
              <a:t>8</a:t>
            </a:fld>
            <a:endParaRPr lang="en-US"/>
          </a:p>
        </p:txBody>
      </p:sp>
      <p:sp>
        <p:nvSpPr>
          <p:cNvPr id="6" name="TextBox 5">
            <a:extLst>
              <a:ext uri="{FF2B5EF4-FFF2-40B4-BE49-F238E27FC236}">
                <a16:creationId xmlns:a16="http://schemas.microsoft.com/office/drawing/2014/main" id="{7D6910D2-A183-454E-81FE-1583B8282100}"/>
              </a:ext>
            </a:extLst>
          </p:cNvPr>
          <p:cNvSpPr txBox="1"/>
          <p:nvPr/>
        </p:nvSpPr>
        <p:spPr>
          <a:xfrm>
            <a:off x="465909" y="1120676"/>
            <a:ext cx="6917278" cy="2308324"/>
          </a:xfrm>
          <a:prstGeom prst="rect">
            <a:avLst/>
          </a:prstGeom>
          <a:noFill/>
        </p:spPr>
        <p:txBody>
          <a:bodyPr wrap="none" rtlCol="0">
            <a:spAutoFit/>
          </a:bodyPr>
          <a:lstStyle/>
          <a:p>
            <a:pPr algn="l"/>
            <a:r>
              <a:rPr lang="en-US" dirty="0"/>
              <a:t>Time out (random numbers ) on not receiving any heart beat.</a:t>
            </a:r>
          </a:p>
          <a:p>
            <a:pPr algn="l"/>
            <a:r>
              <a:rPr lang="en-US" dirty="0"/>
              <a:t>First server to time out will send out leader election requests.</a:t>
            </a:r>
          </a:p>
          <a:p>
            <a:pPr algn="l"/>
            <a:r>
              <a:rPr lang="en-US" dirty="0"/>
              <a:t>If gets vote from majority then he considers himself as leader and </a:t>
            </a:r>
            <a:br>
              <a:rPr lang="en-US" dirty="0"/>
            </a:br>
            <a:r>
              <a:rPr lang="en-US" dirty="0"/>
              <a:t>starts sending heartbeat </a:t>
            </a:r>
            <a:r>
              <a:rPr lang="en-US" dirty="0" err="1"/>
              <a:t>msgs</a:t>
            </a:r>
            <a:br>
              <a:rPr lang="en-US" dirty="0"/>
            </a:br>
            <a:r>
              <a:rPr lang="en-US" dirty="0"/>
              <a:t>For every heart beat received all reset their timeout value</a:t>
            </a:r>
            <a:br>
              <a:rPr lang="en-US" dirty="0"/>
            </a:br>
            <a:br>
              <a:rPr lang="en-US" dirty="0"/>
            </a:br>
            <a:br>
              <a:rPr lang="en-US" dirty="0"/>
            </a:br>
            <a:r>
              <a:rPr lang="en-US" dirty="0"/>
              <a:t>  </a:t>
            </a:r>
          </a:p>
        </p:txBody>
      </p:sp>
      <p:sp>
        <p:nvSpPr>
          <p:cNvPr id="7" name="Title 1">
            <a:extLst>
              <a:ext uri="{FF2B5EF4-FFF2-40B4-BE49-F238E27FC236}">
                <a16:creationId xmlns:a16="http://schemas.microsoft.com/office/drawing/2014/main" id="{533FE056-54E4-4E4A-91B6-6828AB6374BF}"/>
              </a:ext>
            </a:extLst>
          </p:cNvPr>
          <p:cNvSpPr txBox="1">
            <a:spLocks/>
          </p:cNvSpPr>
          <p:nvPr/>
        </p:nvSpPr>
        <p:spPr bwMode="auto">
          <a:xfrm>
            <a:off x="0" y="3400697"/>
            <a:ext cx="8229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rgbClr val="0050A0"/>
                </a:solidFill>
                <a:latin typeface="+mj-lt"/>
                <a:ea typeface="+mj-ea"/>
                <a:cs typeface="+mj-cs"/>
              </a:defRPr>
            </a:lvl1pPr>
            <a:lvl2pPr algn="ctr" rtl="0" eaLnBrk="0" fontAlgn="base" hangingPunct="0">
              <a:spcBef>
                <a:spcPct val="0"/>
              </a:spcBef>
              <a:spcAft>
                <a:spcPct val="0"/>
              </a:spcAft>
              <a:defRPr sz="3200" b="1">
                <a:solidFill>
                  <a:srgbClr val="0050A0"/>
                </a:solidFill>
                <a:latin typeface="Verdana" pitchFamily="34" charset="0"/>
              </a:defRPr>
            </a:lvl2pPr>
            <a:lvl3pPr algn="ctr" rtl="0" eaLnBrk="0" fontAlgn="base" hangingPunct="0">
              <a:spcBef>
                <a:spcPct val="0"/>
              </a:spcBef>
              <a:spcAft>
                <a:spcPct val="0"/>
              </a:spcAft>
              <a:defRPr sz="3200" b="1">
                <a:solidFill>
                  <a:srgbClr val="0050A0"/>
                </a:solidFill>
                <a:latin typeface="Verdana" pitchFamily="34" charset="0"/>
              </a:defRPr>
            </a:lvl3pPr>
            <a:lvl4pPr algn="ctr" rtl="0" eaLnBrk="0" fontAlgn="base" hangingPunct="0">
              <a:spcBef>
                <a:spcPct val="0"/>
              </a:spcBef>
              <a:spcAft>
                <a:spcPct val="0"/>
              </a:spcAft>
              <a:defRPr sz="3200" b="1">
                <a:solidFill>
                  <a:srgbClr val="0050A0"/>
                </a:solidFill>
                <a:latin typeface="Verdana" pitchFamily="34" charset="0"/>
              </a:defRPr>
            </a:lvl4pPr>
            <a:lvl5pPr algn="ctr" rtl="0" eaLnBrk="0" fontAlgn="base" hangingPunct="0">
              <a:spcBef>
                <a:spcPct val="0"/>
              </a:spcBef>
              <a:spcAft>
                <a:spcPct val="0"/>
              </a:spcAft>
              <a:defRPr sz="3200" b="1">
                <a:solidFill>
                  <a:srgbClr val="0050A0"/>
                </a:solidFill>
                <a:latin typeface="Verdana" pitchFamily="34" charset="0"/>
              </a:defRPr>
            </a:lvl5pPr>
            <a:lvl6pPr marL="457200" algn="ctr" rtl="0" fontAlgn="base">
              <a:spcBef>
                <a:spcPct val="0"/>
              </a:spcBef>
              <a:spcAft>
                <a:spcPct val="0"/>
              </a:spcAft>
              <a:defRPr sz="3200" b="1">
                <a:solidFill>
                  <a:srgbClr val="0050A0"/>
                </a:solidFill>
                <a:latin typeface="Verdana" pitchFamily="34" charset="0"/>
              </a:defRPr>
            </a:lvl6pPr>
            <a:lvl7pPr marL="914400" algn="ctr" rtl="0" fontAlgn="base">
              <a:spcBef>
                <a:spcPct val="0"/>
              </a:spcBef>
              <a:spcAft>
                <a:spcPct val="0"/>
              </a:spcAft>
              <a:defRPr sz="3200" b="1">
                <a:solidFill>
                  <a:srgbClr val="0050A0"/>
                </a:solidFill>
                <a:latin typeface="Verdana" pitchFamily="34" charset="0"/>
              </a:defRPr>
            </a:lvl7pPr>
            <a:lvl8pPr marL="1371600" algn="ctr" rtl="0" fontAlgn="base">
              <a:spcBef>
                <a:spcPct val="0"/>
              </a:spcBef>
              <a:spcAft>
                <a:spcPct val="0"/>
              </a:spcAft>
              <a:defRPr sz="3200" b="1">
                <a:solidFill>
                  <a:srgbClr val="0050A0"/>
                </a:solidFill>
                <a:latin typeface="Verdana" pitchFamily="34" charset="0"/>
              </a:defRPr>
            </a:lvl8pPr>
            <a:lvl9pPr marL="1828800" algn="ctr" rtl="0" fontAlgn="base">
              <a:spcBef>
                <a:spcPct val="0"/>
              </a:spcBef>
              <a:spcAft>
                <a:spcPct val="0"/>
              </a:spcAft>
              <a:defRPr sz="3200" b="1">
                <a:solidFill>
                  <a:srgbClr val="0050A0"/>
                </a:solidFill>
                <a:latin typeface="Verdana" pitchFamily="34" charset="0"/>
              </a:defRPr>
            </a:lvl9pPr>
          </a:lstStyle>
          <a:p>
            <a:r>
              <a:rPr lang="en-US" kern="0" dirty="0"/>
              <a:t>Log replication</a:t>
            </a:r>
          </a:p>
        </p:txBody>
      </p:sp>
      <p:sp>
        <p:nvSpPr>
          <p:cNvPr id="8" name="TextBox 7">
            <a:extLst>
              <a:ext uri="{FF2B5EF4-FFF2-40B4-BE49-F238E27FC236}">
                <a16:creationId xmlns:a16="http://schemas.microsoft.com/office/drawing/2014/main" id="{641D7F85-ABFB-404D-8BA2-AB326ABB33E9}"/>
              </a:ext>
            </a:extLst>
          </p:cNvPr>
          <p:cNvSpPr txBox="1"/>
          <p:nvPr/>
        </p:nvSpPr>
        <p:spPr>
          <a:xfrm>
            <a:off x="762000" y="4038600"/>
            <a:ext cx="7327647" cy="1200329"/>
          </a:xfrm>
          <a:prstGeom prst="rect">
            <a:avLst/>
          </a:prstGeom>
          <a:noFill/>
        </p:spPr>
        <p:txBody>
          <a:bodyPr wrap="none" rtlCol="0">
            <a:spAutoFit/>
          </a:bodyPr>
          <a:lstStyle/>
          <a:p>
            <a:pPr algn="l"/>
            <a:r>
              <a:rPr lang="en-US" dirty="0"/>
              <a:t>Client when wants to write sends to leader.</a:t>
            </a:r>
            <a:br>
              <a:rPr lang="en-US" dirty="0"/>
            </a:br>
            <a:r>
              <a:rPr lang="en-US" dirty="0"/>
              <a:t>Leader writes to its log</a:t>
            </a:r>
            <a:br>
              <a:rPr lang="en-US" dirty="0"/>
            </a:br>
            <a:r>
              <a:rPr lang="en-US" dirty="0"/>
              <a:t>Sends requests to other servers to write into log</a:t>
            </a:r>
            <a:br>
              <a:rPr lang="en-US" dirty="0"/>
            </a:br>
            <a:r>
              <a:rPr lang="en-US" dirty="0"/>
              <a:t>After replication done then marks that it can be used by state machine</a:t>
            </a:r>
          </a:p>
        </p:txBody>
      </p:sp>
    </p:spTree>
    <p:extLst>
      <p:ext uri="{BB962C8B-B14F-4D97-AF65-F5344CB8AC3E}">
        <p14:creationId xmlns:p14="http://schemas.microsoft.com/office/powerpoint/2010/main" val="253801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CFBD-0928-504B-BA56-9566FE7C9CEA}"/>
              </a:ext>
            </a:extLst>
          </p:cNvPr>
          <p:cNvSpPr>
            <a:spLocks noGrp="1"/>
          </p:cNvSpPr>
          <p:nvPr>
            <p:ph type="title"/>
          </p:nvPr>
        </p:nvSpPr>
        <p:spPr/>
        <p:txBody>
          <a:bodyPr/>
          <a:lstStyle/>
          <a:p>
            <a:r>
              <a:rPr lang="en-US" dirty="0"/>
              <a:t>Terms</a:t>
            </a:r>
          </a:p>
        </p:txBody>
      </p:sp>
      <p:sp>
        <p:nvSpPr>
          <p:cNvPr id="3" name="Date Placeholder 2">
            <a:extLst>
              <a:ext uri="{FF2B5EF4-FFF2-40B4-BE49-F238E27FC236}">
                <a16:creationId xmlns:a16="http://schemas.microsoft.com/office/drawing/2014/main" id="{42C7981C-7812-5D4A-A228-3AF0B613DBE3}"/>
              </a:ext>
            </a:extLst>
          </p:cNvPr>
          <p:cNvSpPr>
            <a:spLocks noGrp="1"/>
          </p:cNvSpPr>
          <p:nvPr>
            <p:ph type="dt" sz="half" idx="10"/>
          </p:nvPr>
        </p:nvSpPr>
        <p:spPr/>
        <p:txBody>
          <a:bodyPr/>
          <a:lstStyle/>
          <a:p>
            <a:pPr>
              <a:defRPr/>
            </a:pPr>
            <a:r>
              <a:rPr lang="en-US"/>
              <a:t>September 2014</a:t>
            </a:r>
            <a:endParaRPr lang="en-US" dirty="0"/>
          </a:p>
        </p:txBody>
      </p:sp>
      <p:sp>
        <p:nvSpPr>
          <p:cNvPr id="4" name="Footer Placeholder 3">
            <a:extLst>
              <a:ext uri="{FF2B5EF4-FFF2-40B4-BE49-F238E27FC236}">
                <a16:creationId xmlns:a16="http://schemas.microsoft.com/office/drawing/2014/main" id="{75FA0162-30D6-D24F-85D3-43DA5E06E61D}"/>
              </a:ext>
            </a:extLst>
          </p:cNvPr>
          <p:cNvSpPr>
            <a:spLocks noGrp="1"/>
          </p:cNvSpPr>
          <p:nvPr>
            <p:ph type="ftr" sz="quarter" idx="11"/>
          </p:nvPr>
        </p:nvSpPr>
        <p:spPr/>
        <p:txBody>
          <a:bodyPr/>
          <a:lstStyle/>
          <a:p>
            <a:pPr>
              <a:defRPr/>
            </a:pPr>
            <a:r>
              <a:rPr lang="en-US"/>
              <a:t>Raft Consensus Algorithm</a:t>
            </a:r>
          </a:p>
        </p:txBody>
      </p:sp>
      <p:sp>
        <p:nvSpPr>
          <p:cNvPr id="5" name="Slide Number Placeholder 4">
            <a:extLst>
              <a:ext uri="{FF2B5EF4-FFF2-40B4-BE49-F238E27FC236}">
                <a16:creationId xmlns:a16="http://schemas.microsoft.com/office/drawing/2014/main" id="{446378E6-8471-A147-8495-943994F362A1}"/>
              </a:ext>
            </a:extLst>
          </p:cNvPr>
          <p:cNvSpPr>
            <a:spLocks noGrp="1"/>
          </p:cNvSpPr>
          <p:nvPr>
            <p:ph type="sldNum" sz="quarter" idx="12"/>
          </p:nvPr>
        </p:nvSpPr>
        <p:spPr/>
        <p:txBody>
          <a:bodyPr/>
          <a:lstStyle/>
          <a:p>
            <a:pPr>
              <a:defRPr/>
            </a:pPr>
            <a:r>
              <a:rPr lang="en-US"/>
              <a:t>Slide </a:t>
            </a:r>
            <a:fld id="{FB45DFE7-D7AD-4ECD-A9C8-CA1FF5BAF737}" type="slidenum">
              <a:rPr lang="en-US" smtClean="0"/>
              <a:pPr>
                <a:defRPr/>
              </a:pPr>
              <a:t>9</a:t>
            </a:fld>
            <a:endParaRPr lang="en-US"/>
          </a:p>
        </p:txBody>
      </p:sp>
      <p:pic>
        <p:nvPicPr>
          <p:cNvPr id="7" name="Picture 6" descr="A screenshot of a computer&#10;&#10;Description automatically generated">
            <a:extLst>
              <a:ext uri="{FF2B5EF4-FFF2-40B4-BE49-F238E27FC236}">
                <a16:creationId xmlns:a16="http://schemas.microsoft.com/office/drawing/2014/main" id="{BDB9484D-2D4F-6D4F-9F27-1E02CA37B02D}"/>
              </a:ext>
            </a:extLst>
          </p:cNvPr>
          <p:cNvPicPr>
            <a:picLocks noChangeAspect="1"/>
          </p:cNvPicPr>
          <p:nvPr/>
        </p:nvPicPr>
        <p:blipFill rotWithShape="1">
          <a:blip r:embed="rId3">
            <a:extLst>
              <a:ext uri="{28A0092B-C50C-407E-A947-70E740481C1C}">
                <a14:useLocalDpi xmlns:a14="http://schemas.microsoft.com/office/drawing/2010/main" val="0"/>
              </a:ext>
            </a:extLst>
          </a:blip>
          <a:srcRect l="61777" t="49587" r="17562" b="28925"/>
          <a:stretch/>
        </p:blipFill>
        <p:spPr>
          <a:xfrm>
            <a:off x="1524000" y="842010"/>
            <a:ext cx="5181600" cy="3368040"/>
          </a:xfrm>
          <a:prstGeom prst="rect">
            <a:avLst/>
          </a:prstGeom>
        </p:spPr>
      </p:pic>
      <p:sp>
        <p:nvSpPr>
          <p:cNvPr id="8" name="TextBox 7">
            <a:extLst>
              <a:ext uri="{FF2B5EF4-FFF2-40B4-BE49-F238E27FC236}">
                <a16:creationId xmlns:a16="http://schemas.microsoft.com/office/drawing/2014/main" id="{E0F28DB7-A32C-B94C-96B5-7CCE5B2B76CD}"/>
              </a:ext>
            </a:extLst>
          </p:cNvPr>
          <p:cNvSpPr txBox="1"/>
          <p:nvPr/>
        </p:nvSpPr>
        <p:spPr>
          <a:xfrm>
            <a:off x="990600" y="4506002"/>
            <a:ext cx="8430578" cy="1754326"/>
          </a:xfrm>
          <a:prstGeom prst="rect">
            <a:avLst/>
          </a:prstGeom>
          <a:noFill/>
        </p:spPr>
        <p:txBody>
          <a:bodyPr wrap="none" rtlCol="0">
            <a:spAutoFit/>
          </a:bodyPr>
          <a:lstStyle/>
          <a:p>
            <a:pPr algn="l"/>
            <a:r>
              <a:rPr lang="en-US" dirty="0"/>
              <a:t>Detect obsolete leader.</a:t>
            </a:r>
            <a:br>
              <a:rPr lang="en-US" dirty="0"/>
            </a:br>
            <a:r>
              <a:rPr lang="en-US" dirty="0"/>
              <a:t>One term is for one leader. When leader crashes then next term.</a:t>
            </a:r>
            <a:br>
              <a:rPr lang="en-US" dirty="0"/>
            </a:br>
            <a:r>
              <a:rPr lang="en-US" dirty="0"/>
              <a:t>No global view of terms. Each server has his own understanding of term number.</a:t>
            </a:r>
            <a:br>
              <a:rPr lang="en-US" dirty="0"/>
            </a:br>
            <a:r>
              <a:rPr lang="en-US" dirty="0"/>
              <a:t>Updated when servers talk to each other and ensures he is follower if leader.</a:t>
            </a:r>
            <a:br>
              <a:rPr lang="en-US" dirty="0"/>
            </a:br>
            <a:r>
              <a:rPr lang="en-US" dirty="0"/>
              <a:t>If gets client request then he wont execute and just steps down.</a:t>
            </a:r>
            <a:br>
              <a:rPr lang="en-US" dirty="0"/>
            </a:br>
            <a:endParaRPr lang="en-US" dirty="0"/>
          </a:p>
        </p:txBody>
      </p:sp>
    </p:spTree>
    <p:extLst>
      <p:ext uri="{BB962C8B-B14F-4D97-AF65-F5344CB8AC3E}">
        <p14:creationId xmlns:p14="http://schemas.microsoft.com/office/powerpoint/2010/main" val="1577079360"/>
      </p:ext>
    </p:extLst>
  </p:cSld>
  <p:clrMapOvr>
    <a:masterClrMapping/>
  </p:clrMapOvr>
</p:sld>
</file>

<file path=ppt/theme/theme1.xml><?xml version="1.0" encoding="utf-8"?>
<a:theme xmlns:a="http://schemas.openxmlformats.org/drawingml/2006/main" name="Default Design">
  <a:themeElements>
    <a:clrScheme name="JO Colors">
      <a:dk1>
        <a:srgbClr val="000000"/>
      </a:dk1>
      <a:lt1>
        <a:srgbClr val="FFFFFF"/>
      </a:lt1>
      <a:dk2>
        <a:srgbClr val="1F4899"/>
      </a:dk2>
      <a:lt2>
        <a:srgbClr val="7F7F7F"/>
      </a:lt2>
      <a:accent1>
        <a:srgbClr val="0B590B"/>
      </a:accent1>
      <a:accent2>
        <a:srgbClr val="E1FFE1"/>
      </a:accent2>
      <a:accent3>
        <a:srgbClr val="DEE7F8"/>
      </a:accent3>
      <a:accent4>
        <a:srgbClr val="A5001E"/>
      </a:accent4>
      <a:accent5>
        <a:srgbClr val="FFFFB9"/>
      </a:accent5>
      <a:accent6>
        <a:srgbClr val="844F1A"/>
      </a:accent6>
      <a:hlink>
        <a:srgbClr val="005239"/>
      </a:hlink>
      <a:folHlink>
        <a:srgbClr val="A5001E"/>
      </a:folHlink>
    </a:clrScheme>
    <a:fontScheme name="Default Design">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lnDef>
      <a:spPr>
        <a:ln w="19050" cap="rnd"/>
        <a:effectLst/>
      </a:spPr>
      <a:bodyPr/>
      <a:lstStyle/>
      <a:style>
        <a:lnRef idx="2">
          <a:schemeClr val="dk1"/>
        </a:lnRef>
        <a:fillRef idx="0">
          <a:schemeClr val="dk1"/>
        </a:fillRef>
        <a:effectRef idx="1">
          <a:schemeClr val="dk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A5001E"/>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5239"/>
        </a:hlink>
        <a:folHlink>
          <a:srgbClr val="A5001E"/>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D5EAFF"/>
        </a:accent1>
        <a:accent2>
          <a:srgbClr val="333399"/>
        </a:accent2>
        <a:accent3>
          <a:srgbClr val="FFFFFF"/>
        </a:accent3>
        <a:accent4>
          <a:srgbClr val="000000"/>
        </a:accent4>
        <a:accent5>
          <a:srgbClr val="E7F3FF"/>
        </a:accent5>
        <a:accent6>
          <a:srgbClr val="2D2D8A"/>
        </a:accent6>
        <a:hlink>
          <a:srgbClr val="005239"/>
        </a:hlink>
        <a:folHlink>
          <a:srgbClr val="A5001E"/>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D5EAFF"/>
        </a:accent1>
        <a:accent2>
          <a:srgbClr val="0050A0"/>
        </a:accent2>
        <a:accent3>
          <a:srgbClr val="FFFFFF"/>
        </a:accent3>
        <a:accent4>
          <a:srgbClr val="000000"/>
        </a:accent4>
        <a:accent5>
          <a:srgbClr val="E7F3FF"/>
        </a:accent5>
        <a:accent6>
          <a:srgbClr val="004891"/>
        </a:accent6>
        <a:hlink>
          <a:srgbClr val="005239"/>
        </a:hlink>
        <a:folHlink>
          <a:srgbClr val="A5001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988</Words>
  <Application>Microsoft Macintosh PowerPoint</Application>
  <PresentationFormat>On-screen Show (4:3)</PresentationFormat>
  <Paragraphs>191</Paragraphs>
  <Slides>15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Verdana</vt:lpstr>
      <vt:lpstr>Wingdings</vt:lpstr>
      <vt:lpstr>Default Design</vt:lpstr>
      <vt:lpstr>The Raft Consensus Algorithm</vt:lpstr>
      <vt:lpstr>What is Consensus?</vt:lpstr>
      <vt:lpstr>Inside a Consistent System</vt:lpstr>
      <vt:lpstr>Replicated State Machines</vt:lpstr>
      <vt:lpstr>Paxos Protocol</vt:lpstr>
      <vt:lpstr>Raft’s Design for Understandability</vt:lpstr>
      <vt:lpstr>Raft Overview</vt:lpstr>
      <vt:lpstr>Leader election</vt:lpstr>
      <vt:lpstr>Terms</vt:lpstr>
      <vt:lpstr>Core Raft Review</vt:lpstr>
      <vt:lpstr>Leader Operation</vt:lpstr>
      <vt:lpstr>Log entries </vt:lpstr>
      <vt:lpstr>Inconsistencies: Can this happen?</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Raft Consensus Algorithm</dc:title>
  <dc:creator>Lini Thomas</dc:creator>
  <cp:lastModifiedBy>Lini Thomas</cp:lastModifiedBy>
  <cp:revision>3</cp:revision>
  <dcterms:created xsi:type="dcterms:W3CDTF">2025-04-17T04:14:09Z</dcterms:created>
  <dcterms:modified xsi:type="dcterms:W3CDTF">2025-04-17T08:28:07Z</dcterms:modified>
</cp:coreProperties>
</file>