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32" r:id="rId2"/>
    <p:sldId id="333" r:id="rId3"/>
    <p:sldId id="44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89"/>
    <p:restoredTop sz="75039"/>
  </p:normalViewPr>
  <p:slideViewPr>
    <p:cSldViewPr>
      <p:cViewPr varScale="1">
        <p:scale>
          <a:sx n="82" d="100"/>
          <a:sy n="82" d="100"/>
        </p:scale>
        <p:origin x="18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1A6FD-0F16-436D-B038-E0527E66A377}" type="datetimeFigureOut">
              <a:rPr lang="en-US" smtClean="0"/>
              <a:pPr/>
              <a:t>4/23/25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6F384-214D-48A5-A3D1-195925E51DD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Lecture 27 Time13: </a:t>
            </a:r>
            <a:r>
              <a:rPr lang="en-US" sz="1200" dirty="0">
                <a:solidFill>
                  <a:schemeClr val="tx1"/>
                </a:solidFill>
              </a:rPr>
              <a:t>(assume initiator already got engaging query so if anyone sends a query to the initiator; it will get a reply back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07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28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26:12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6F384-214D-48A5-A3D1-195925E51DDE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05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CC5F-FFF3-45F7-A3AE-AE5B9EFB2FE8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CC5F-FFF3-45F7-A3AE-AE5B9EFB2FE8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42AD-1450-46AE-9A4F-05884B56FF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-32" y="-16"/>
            <a:ext cx="9072626" cy="1143000"/>
          </a:xfrm>
        </p:spPr>
        <p:txBody>
          <a:bodyPr>
            <a:normAutofit/>
          </a:bodyPr>
          <a:lstStyle/>
          <a:p>
            <a:r>
              <a:rPr lang="en-US" sz="3500" dirty="0" err="1"/>
              <a:t>Chandy</a:t>
            </a:r>
            <a:r>
              <a:rPr lang="en-US" sz="3500" dirty="0"/>
              <a:t> et al.’s Diffusion Computation Based </a:t>
            </a:r>
            <a:r>
              <a:rPr lang="en-US" sz="3500" dirty="0" err="1"/>
              <a:t>Algo</a:t>
            </a:r>
            <a:endParaRPr lang="en-US" sz="35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883886"/>
            <a:ext cx="7943850" cy="5440714"/>
          </a:xfrm>
        </p:spPr>
        <p:txBody>
          <a:bodyPr>
            <a:noAutofit/>
          </a:bodyPr>
          <a:lstStyle/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99"/>
                </a:solidFill>
              </a:rPr>
              <a:t>Initiate a diffusion computation for a blocked process P</a:t>
            </a:r>
            <a:r>
              <a:rPr lang="en-US" sz="2200" baseline="-25000" dirty="0">
                <a:solidFill>
                  <a:srgbClr val="000099"/>
                </a:solidFill>
              </a:rPr>
              <a:t>i</a:t>
            </a:r>
            <a:r>
              <a:rPr lang="en-US" sz="2200" dirty="0">
                <a:solidFill>
                  <a:srgbClr val="000099"/>
                </a:solidFill>
              </a:rPr>
              <a:t>:</a:t>
            </a:r>
          </a:p>
          <a:p>
            <a:pPr>
              <a:lnSpc>
                <a:spcPct val="140000"/>
              </a:lnSpc>
              <a:spcAft>
                <a:spcPts val="0"/>
              </a:spcAft>
              <a:buFontTx/>
              <a:buNone/>
            </a:pPr>
            <a:r>
              <a:rPr lang="en-US" sz="2200" dirty="0"/>
              <a:t>        </a:t>
            </a:r>
            <a:r>
              <a:rPr lang="en-US" sz="2200" dirty="0">
                <a:solidFill>
                  <a:schemeClr val="tx1"/>
                </a:solidFill>
              </a:rPr>
              <a:t>send query (</a:t>
            </a:r>
            <a:r>
              <a:rPr lang="en-US" sz="2200" i="1" dirty="0" err="1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, </a:t>
            </a:r>
            <a:r>
              <a:rPr lang="en-US" sz="2200" i="1" dirty="0" err="1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, j</a:t>
            </a:r>
            <a:r>
              <a:rPr lang="en-US" sz="2200" dirty="0">
                <a:solidFill>
                  <a:schemeClr val="tx1"/>
                </a:solidFill>
              </a:rPr>
              <a:t>) to each process </a:t>
            </a:r>
            <a:r>
              <a:rPr lang="en-US" sz="2200" dirty="0" err="1">
                <a:solidFill>
                  <a:schemeClr val="tx1"/>
                </a:solidFill>
              </a:rPr>
              <a:t>P</a:t>
            </a:r>
            <a:r>
              <a:rPr lang="en-US" sz="2200" baseline="-25000" dirty="0" err="1">
                <a:solidFill>
                  <a:schemeClr val="tx1"/>
                </a:solidFill>
              </a:rPr>
              <a:t>j</a:t>
            </a:r>
            <a:r>
              <a:rPr lang="en-US" sz="2200" i="1" baseline="-250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in the </a:t>
            </a:r>
          </a:p>
          <a:p>
            <a:pPr>
              <a:lnSpc>
                <a:spcPct val="140000"/>
              </a:lnSpc>
              <a:spcAft>
                <a:spcPts val="0"/>
              </a:spcAft>
              <a:buFontTx/>
              <a:buNone/>
            </a:pPr>
            <a:r>
              <a:rPr lang="en-US" sz="2200" dirty="0">
                <a:solidFill>
                  <a:schemeClr val="tx1"/>
                </a:solidFill>
              </a:rPr>
              <a:t>					dependent set </a:t>
            </a:r>
            <a:r>
              <a:rPr lang="en-US" sz="2200" dirty="0" err="1">
                <a:solidFill>
                  <a:schemeClr val="tx1"/>
                </a:solidFill>
              </a:rPr>
              <a:t>DS</a:t>
            </a:r>
            <a:r>
              <a:rPr lang="en-US" sz="2200" baseline="-25000" dirty="0" err="1">
                <a:solidFill>
                  <a:schemeClr val="tx1"/>
                </a:solidFill>
              </a:rPr>
              <a:t>i</a:t>
            </a:r>
            <a:r>
              <a:rPr lang="en-US" sz="2200" baseline="-250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of P</a:t>
            </a:r>
            <a:r>
              <a:rPr lang="en-US" sz="2200" baseline="-25000" dirty="0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// processes on which Pi is dependent</a:t>
            </a:r>
          </a:p>
          <a:p>
            <a:pPr>
              <a:lnSpc>
                <a:spcPct val="140000"/>
              </a:lnSpc>
              <a:spcAft>
                <a:spcPts val="0"/>
              </a:spcAft>
              <a:buFontTx/>
              <a:buNone/>
            </a:pPr>
            <a:r>
              <a:rPr lang="en-US" sz="2200" i="1" dirty="0">
                <a:solidFill>
                  <a:schemeClr val="tx1"/>
                </a:solidFill>
              </a:rPr>
              <a:t>        </a:t>
            </a:r>
            <a:r>
              <a:rPr lang="en-US" sz="2200" i="1" dirty="0" err="1">
                <a:solidFill>
                  <a:schemeClr val="tx1"/>
                </a:solidFill>
              </a:rPr>
              <a:t>num</a:t>
            </a:r>
            <a:r>
              <a:rPr lang="en-US" sz="2200" i="1" baseline="-25000" dirty="0" err="1">
                <a:solidFill>
                  <a:schemeClr val="tx1"/>
                </a:solidFill>
              </a:rPr>
              <a:t>i</a:t>
            </a:r>
            <a:r>
              <a:rPr lang="en-US" sz="2200" i="1" baseline="-25000" dirty="0">
                <a:solidFill>
                  <a:schemeClr val="tx1"/>
                </a:solidFill>
              </a:rPr>
              <a:t> </a:t>
            </a:r>
            <a:r>
              <a:rPr lang="en-US" sz="2200" i="1" dirty="0">
                <a:solidFill>
                  <a:schemeClr val="tx1"/>
                </a:solidFill>
              </a:rPr>
              <a:t>(</a:t>
            </a:r>
            <a:r>
              <a:rPr lang="en-US" sz="2200" i="1" dirty="0" err="1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) := |</a:t>
            </a:r>
            <a:r>
              <a:rPr lang="en-US" sz="2200" i="1" dirty="0" err="1">
                <a:solidFill>
                  <a:schemeClr val="tx1"/>
                </a:solidFill>
              </a:rPr>
              <a:t>DS</a:t>
            </a:r>
            <a:r>
              <a:rPr lang="en-US" sz="2200" i="1" baseline="-25000" dirty="0" err="1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|; </a:t>
            </a:r>
            <a:r>
              <a:rPr lang="en-US" sz="2200" i="1" dirty="0" err="1">
                <a:solidFill>
                  <a:schemeClr val="tx1"/>
                </a:solidFill>
              </a:rPr>
              <a:t>wait</a:t>
            </a:r>
            <a:r>
              <a:rPr lang="en-US" sz="2200" i="1" baseline="-25000" dirty="0" err="1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(</a:t>
            </a:r>
            <a:r>
              <a:rPr lang="en-US" sz="2200" i="1" dirty="0" err="1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):= true</a:t>
            </a:r>
          </a:p>
          <a:p>
            <a:pPr>
              <a:lnSpc>
                <a:spcPct val="140000"/>
              </a:lnSpc>
              <a:spcAft>
                <a:spcPts val="0"/>
              </a:spcAft>
              <a:buFontTx/>
              <a:buNone/>
            </a:pPr>
            <a:endParaRPr lang="en-US" sz="2200" i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99"/>
                </a:solidFill>
              </a:rPr>
              <a:t>When a blocked process </a:t>
            </a:r>
            <a:r>
              <a:rPr lang="en-US" sz="2200" dirty="0" err="1">
                <a:solidFill>
                  <a:srgbClr val="000099"/>
                </a:solidFill>
              </a:rPr>
              <a:t>P</a:t>
            </a:r>
            <a:r>
              <a:rPr lang="en-US" sz="2200" baseline="-25000" dirty="0" err="1">
                <a:solidFill>
                  <a:srgbClr val="000099"/>
                </a:solidFill>
              </a:rPr>
              <a:t>k</a:t>
            </a:r>
            <a:r>
              <a:rPr lang="en-US" sz="2200" dirty="0">
                <a:solidFill>
                  <a:srgbClr val="000099"/>
                </a:solidFill>
              </a:rPr>
              <a:t> receives a query (</a:t>
            </a:r>
            <a:r>
              <a:rPr lang="en-US" sz="2200" i="1" dirty="0" err="1">
                <a:solidFill>
                  <a:srgbClr val="000099"/>
                </a:solidFill>
              </a:rPr>
              <a:t>i</a:t>
            </a:r>
            <a:r>
              <a:rPr lang="en-US" sz="2200" i="1" dirty="0">
                <a:solidFill>
                  <a:srgbClr val="000099"/>
                </a:solidFill>
              </a:rPr>
              <a:t>, j, k):</a:t>
            </a:r>
          </a:p>
          <a:p>
            <a:pPr>
              <a:lnSpc>
                <a:spcPct val="140000"/>
              </a:lnSpc>
              <a:spcAft>
                <a:spcPts val="0"/>
              </a:spcAft>
              <a:buFontTx/>
              <a:buNone/>
            </a:pPr>
            <a:r>
              <a:rPr lang="en-US" sz="2200" i="1" dirty="0"/>
              <a:t>        </a:t>
            </a:r>
            <a:r>
              <a:rPr lang="en-US" sz="2200" dirty="0">
                <a:solidFill>
                  <a:schemeClr val="tx1"/>
                </a:solidFill>
              </a:rPr>
              <a:t>if this is the engaging query for process </a:t>
            </a:r>
            <a:r>
              <a:rPr lang="en-US" sz="2200" dirty="0" err="1">
                <a:solidFill>
                  <a:schemeClr val="tx1"/>
                </a:solidFill>
              </a:rPr>
              <a:t>P</a:t>
            </a:r>
            <a:r>
              <a:rPr lang="en-US" sz="2200" baseline="-25000" dirty="0" err="1">
                <a:solidFill>
                  <a:schemeClr val="tx1"/>
                </a:solidFill>
              </a:rPr>
              <a:t>k</a:t>
            </a:r>
            <a:r>
              <a:rPr lang="en-US" sz="2200" baseline="-250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then</a:t>
            </a:r>
          </a:p>
          <a:p>
            <a:pPr>
              <a:lnSpc>
                <a:spcPct val="140000"/>
              </a:lnSpc>
              <a:spcAft>
                <a:spcPts val="0"/>
              </a:spcAft>
              <a:buFontTx/>
              <a:buNone/>
            </a:pPr>
            <a:r>
              <a:rPr lang="en-US" sz="2200" dirty="0">
                <a:solidFill>
                  <a:schemeClr val="tx1"/>
                </a:solidFill>
              </a:rPr>
              <a:t>                send </a:t>
            </a:r>
            <a:r>
              <a:rPr lang="en-US" sz="2200" i="1" dirty="0">
                <a:solidFill>
                  <a:schemeClr val="tx1"/>
                </a:solidFill>
              </a:rPr>
              <a:t>query (</a:t>
            </a:r>
            <a:r>
              <a:rPr lang="en-US" sz="2200" i="1" dirty="0" err="1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, k, m) </a:t>
            </a:r>
            <a:r>
              <a:rPr lang="en-US" sz="2200" dirty="0">
                <a:solidFill>
                  <a:schemeClr val="tx1"/>
                </a:solidFill>
              </a:rPr>
              <a:t>to all P</a:t>
            </a:r>
            <a:r>
              <a:rPr lang="en-US" sz="2200" baseline="-25000" dirty="0">
                <a:solidFill>
                  <a:schemeClr val="tx1"/>
                </a:solidFill>
              </a:rPr>
              <a:t>m </a:t>
            </a:r>
            <a:r>
              <a:rPr lang="en-US" sz="2200" dirty="0">
                <a:solidFill>
                  <a:schemeClr val="tx1"/>
                </a:solidFill>
              </a:rPr>
              <a:t>in its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dependent set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DS</a:t>
            </a:r>
            <a:r>
              <a:rPr lang="en-US" sz="2200" baseline="-25000" dirty="0" err="1">
                <a:solidFill>
                  <a:schemeClr val="tx1"/>
                </a:solidFill>
              </a:rPr>
              <a:t>k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40000"/>
              </a:lnSpc>
              <a:spcAft>
                <a:spcPts val="0"/>
              </a:spcAft>
              <a:buFontTx/>
              <a:buNone/>
            </a:pPr>
            <a:r>
              <a:rPr lang="en-US" sz="2200" dirty="0">
                <a:solidFill>
                  <a:schemeClr val="tx1"/>
                </a:solidFill>
              </a:rPr>
              <a:t>                </a:t>
            </a:r>
            <a:r>
              <a:rPr lang="en-US" sz="2200" i="1" dirty="0" err="1">
                <a:solidFill>
                  <a:schemeClr val="tx1"/>
                </a:solidFill>
              </a:rPr>
              <a:t>num</a:t>
            </a:r>
            <a:r>
              <a:rPr lang="en-US" sz="2200" i="1" baseline="-25000" dirty="0" err="1">
                <a:solidFill>
                  <a:schemeClr val="tx1"/>
                </a:solidFill>
              </a:rPr>
              <a:t>k</a:t>
            </a:r>
            <a:r>
              <a:rPr lang="en-US" sz="2200" i="1" dirty="0">
                <a:solidFill>
                  <a:schemeClr val="tx1"/>
                </a:solidFill>
              </a:rPr>
              <a:t>(</a:t>
            </a:r>
            <a:r>
              <a:rPr lang="en-US" sz="2200" i="1" dirty="0" err="1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) := |</a:t>
            </a:r>
            <a:r>
              <a:rPr lang="en-US" sz="2200" i="1" dirty="0" err="1">
                <a:solidFill>
                  <a:schemeClr val="tx1"/>
                </a:solidFill>
              </a:rPr>
              <a:t>DS</a:t>
            </a:r>
            <a:r>
              <a:rPr lang="en-US" sz="2200" i="1" baseline="-25000" dirty="0" err="1">
                <a:solidFill>
                  <a:schemeClr val="tx1"/>
                </a:solidFill>
              </a:rPr>
              <a:t>k</a:t>
            </a:r>
            <a:r>
              <a:rPr lang="en-US" sz="2200" i="1" dirty="0">
                <a:solidFill>
                  <a:schemeClr val="tx1"/>
                </a:solidFill>
              </a:rPr>
              <a:t>|; </a:t>
            </a:r>
            <a:r>
              <a:rPr lang="en-US" sz="2200" i="1" dirty="0" err="1">
                <a:solidFill>
                  <a:schemeClr val="tx1"/>
                </a:solidFill>
              </a:rPr>
              <a:t>wait</a:t>
            </a:r>
            <a:r>
              <a:rPr lang="en-US" sz="2200" i="1" baseline="-25000" dirty="0" err="1">
                <a:solidFill>
                  <a:schemeClr val="tx1"/>
                </a:solidFill>
              </a:rPr>
              <a:t>k</a:t>
            </a:r>
            <a:r>
              <a:rPr lang="en-US" sz="2200" i="1" dirty="0">
                <a:solidFill>
                  <a:schemeClr val="tx1"/>
                </a:solidFill>
              </a:rPr>
              <a:t>(</a:t>
            </a:r>
            <a:r>
              <a:rPr lang="en-US" sz="2200" i="1" dirty="0" err="1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) := true</a:t>
            </a:r>
          </a:p>
          <a:p>
            <a:pPr>
              <a:lnSpc>
                <a:spcPct val="140000"/>
              </a:lnSpc>
              <a:spcAft>
                <a:spcPts val="0"/>
              </a:spcAft>
              <a:buFontTx/>
              <a:buNone/>
            </a:pPr>
            <a:r>
              <a:rPr lang="en-US" sz="2200" i="1" dirty="0">
                <a:solidFill>
                  <a:schemeClr val="tx1"/>
                </a:solidFill>
              </a:rPr>
              <a:t>       </a:t>
            </a:r>
            <a:r>
              <a:rPr lang="en-US" sz="2200" dirty="0">
                <a:solidFill>
                  <a:schemeClr val="tx1"/>
                </a:solidFill>
              </a:rPr>
              <a:t>else if </a:t>
            </a:r>
            <a:r>
              <a:rPr lang="en-US" sz="2200" i="1" dirty="0" err="1">
                <a:solidFill>
                  <a:schemeClr val="tx1"/>
                </a:solidFill>
              </a:rPr>
              <a:t>wait</a:t>
            </a:r>
            <a:r>
              <a:rPr lang="en-US" sz="2200" i="1" baseline="-25000" dirty="0" err="1">
                <a:solidFill>
                  <a:schemeClr val="tx1"/>
                </a:solidFill>
              </a:rPr>
              <a:t>k</a:t>
            </a:r>
            <a:r>
              <a:rPr lang="en-US" sz="2200" i="1" dirty="0">
                <a:solidFill>
                  <a:schemeClr val="tx1"/>
                </a:solidFill>
              </a:rPr>
              <a:t>(</a:t>
            </a:r>
            <a:r>
              <a:rPr lang="en-US" sz="2200" i="1" dirty="0" err="1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) </a:t>
            </a:r>
            <a:r>
              <a:rPr lang="en-US" sz="2200" dirty="0">
                <a:solidFill>
                  <a:schemeClr val="tx1"/>
                </a:solidFill>
              </a:rPr>
              <a:t>then send a </a:t>
            </a:r>
            <a:r>
              <a:rPr lang="en-US" sz="2200" i="1" dirty="0">
                <a:solidFill>
                  <a:schemeClr val="tx1"/>
                </a:solidFill>
              </a:rPr>
              <a:t>reply (</a:t>
            </a:r>
            <a:r>
              <a:rPr lang="en-US" sz="2200" i="1" dirty="0" err="1">
                <a:solidFill>
                  <a:schemeClr val="tx1"/>
                </a:solidFill>
              </a:rPr>
              <a:t>i</a:t>
            </a:r>
            <a:r>
              <a:rPr lang="en-US" sz="2200" i="1" dirty="0">
                <a:solidFill>
                  <a:schemeClr val="tx1"/>
                </a:solidFill>
              </a:rPr>
              <a:t>, k, j) </a:t>
            </a:r>
            <a:r>
              <a:rPr lang="en-US" sz="2200" dirty="0">
                <a:solidFill>
                  <a:schemeClr val="tx1"/>
                </a:solidFill>
              </a:rPr>
              <a:t>to </a:t>
            </a:r>
            <a:r>
              <a:rPr lang="en-US" sz="2200" dirty="0" err="1">
                <a:solidFill>
                  <a:schemeClr val="tx1"/>
                </a:solidFill>
              </a:rPr>
              <a:t>P</a:t>
            </a:r>
            <a:r>
              <a:rPr lang="en-US" sz="2200" baseline="-25000" dirty="0" err="1">
                <a:solidFill>
                  <a:schemeClr val="tx1"/>
                </a:solidFill>
              </a:rPr>
              <a:t>j</a:t>
            </a:r>
            <a:r>
              <a:rPr lang="en-US" sz="2200" dirty="0">
                <a:solidFill>
                  <a:schemeClr val="tx1"/>
                </a:solidFill>
              </a:rPr>
              <a:t>. (assume initiator already got engaging query)</a:t>
            </a:r>
          </a:p>
          <a:p>
            <a:pPr>
              <a:lnSpc>
                <a:spcPct val="140000"/>
              </a:lnSpc>
              <a:spcAft>
                <a:spcPts val="0"/>
              </a:spcAft>
              <a:buFontTx/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B12-52DF-4457-B5F6-123DB02C84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8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Chandy</a:t>
            </a:r>
            <a:r>
              <a:rPr lang="en-US" sz="3500" dirty="0"/>
              <a:t> et al.’s </a:t>
            </a:r>
            <a:r>
              <a:rPr lang="en-US" sz="3500" dirty="0" err="1"/>
              <a:t>Algo</a:t>
            </a:r>
            <a:r>
              <a:rPr lang="en-US" sz="3500" dirty="0"/>
              <a:t>. Contd.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90600"/>
            <a:ext cx="7200900" cy="54102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99"/>
                </a:solidFill>
              </a:rPr>
              <a:t>When a process </a:t>
            </a:r>
            <a:r>
              <a:rPr lang="en-US" sz="2400" dirty="0" err="1">
                <a:solidFill>
                  <a:srgbClr val="000099"/>
                </a:solidFill>
              </a:rPr>
              <a:t>P</a:t>
            </a:r>
            <a:r>
              <a:rPr lang="en-US" sz="2400" baseline="-25000" dirty="0" err="1">
                <a:solidFill>
                  <a:srgbClr val="000099"/>
                </a:solidFill>
              </a:rPr>
              <a:t>k</a:t>
            </a:r>
            <a:r>
              <a:rPr lang="en-US" sz="2400" baseline="-25000" dirty="0">
                <a:solidFill>
                  <a:srgbClr val="000099"/>
                </a:solidFill>
              </a:rPr>
              <a:t> </a:t>
            </a:r>
            <a:r>
              <a:rPr lang="en-US" sz="2400" dirty="0">
                <a:solidFill>
                  <a:srgbClr val="000099"/>
                </a:solidFill>
              </a:rPr>
              <a:t>receives a reply (</a:t>
            </a:r>
            <a:r>
              <a:rPr lang="en-US" sz="2400" i="1" dirty="0" err="1">
                <a:solidFill>
                  <a:srgbClr val="000099"/>
                </a:solidFill>
              </a:rPr>
              <a:t>i</a:t>
            </a:r>
            <a:r>
              <a:rPr lang="en-US" sz="2400" i="1" dirty="0">
                <a:solidFill>
                  <a:srgbClr val="000099"/>
                </a:solidFill>
              </a:rPr>
              <a:t>, j, k</a:t>
            </a:r>
            <a:r>
              <a:rPr lang="en-US" sz="2400" dirty="0">
                <a:solidFill>
                  <a:srgbClr val="000099"/>
                </a:solidFill>
              </a:rPr>
              <a:t>):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chemeClr val="tx1"/>
                </a:solidFill>
              </a:rPr>
              <a:t>if </a:t>
            </a:r>
            <a:r>
              <a:rPr lang="en-US" sz="2400" i="1" dirty="0" err="1">
                <a:solidFill>
                  <a:schemeClr val="tx1"/>
                </a:solidFill>
              </a:rPr>
              <a:t>wait</a:t>
            </a:r>
            <a:r>
              <a:rPr lang="en-US" sz="2400" i="1" baseline="-25000" dirty="0" err="1">
                <a:solidFill>
                  <a:schemeClr val="tx1"/>
                </a:solidFill>
              </a:rPr>
              <a:t>k</a:t>
            </a:r>
            <a:r>
              <a:rPr lang="en-US" sz="2400" i="1" dirty="0">
                <a:solidFill>
                  <a:schemeClr val="tx1"/>
                </a:solidFill>
              </a:rPr>
              <a:t>(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</a:rPr>
              <a:t>then begin </a:t>
            </a:r>
            <a:r>
              <a:rPr lang="en-US" sz="2400" i="1" dirty="0" err="1">
                <a:solidFill>
                  <a:schemeClr val="tx1"/>
                </a:solidFill>
              </a:rPr>
              <a:t>num</a:t>
            </a:r>
            <a:r>
              <a:rPr lang="en-US" sz="2400" i="1" baseline="-25000" dirty="0" err="1">
                <a:solidFill>
                  <a:schemeClr val="tx1"/>
                </a:solidFill>
              </a:rPr>
              <a:t>k</a:t>
            </a:r>
            <a:r>
              <a:rPr lang="en-US" sz="2400" i="1" baseline="-250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(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) := </a:t>
            </a:r>
            <a:r>
              <a:rPr lang="en-US" sz="2400" i="1" dirty="0" err="1">
                <a:solidFill>
                  <a:schemeClr val="tx1"/>
                </a:solidFill>
              </a:rPr>
              <a:t>num</a:t>
            </a:r>
            <a:r>
              <a:rPr lang="en-US" sz="2400" i="1" baseline="-25000" dirty="0" err="1">
                <a:solidFill>
                  <a:schemeClr val="tx1"/>
                </a:solidFill>
              </a:rPr>
              <a:t>k</a:t>
            </a:r>
            <a:r>
              <a:rPr lang="en-US" sz="2400" i="1" dirty="0">
                <a:solidFill>
                  <a:schemeClr val="tx1"/>
                </a:solidFill>
              </a:rPr>
              <a:t>(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) – 1;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 i="1" dirty="0">
                <a:solidFill>
                  <a:schemeClr val="tx1"/>
                </a:solidFill>
              </a:rPr>
              <a:t>             </a:t>
            </a:r>
            <a:r>
              <a:rPr lang="en-US" sz="2400" dirty="0">
                <a:solidFill>
                  <a:schemeClr val="tx1"/>
                </a:solidFill>
              </a:rPr>
              <a:t>if </a:t>
            </a:r>
            <a:r>
              <a:rPr lang="en-US" sz="2400" i="1" dirty="0" err="1">
                <a:solidFill>
                  <a:schemeClr val="tx1"/>
                </a:solidFill>
              </a:rPr>
              <a:t>num</a:t>
            </a:r>
            <a:r>
              <a:rPr lang="en-US" sz="2400" i="1" baseline="-25000" dirty="0" err="1">
                <a:solidFill>
                  <a:schemeClr val="tx1"/>
                </a:solidFill>
              </a:rPr>
              <a:t>k</a:t>
            </a:r>
            <a:r>
              <a:rPr lang="en-US" sz="2400" i="1" baseline="-250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(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) = 0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 i="1" dirty="0">
                <a:solidFill>
                  <a:schemeClr val="tx1"/>
                </a:solidFill>
              </a:rPr>
              <a:t>                   </a:t>
            </a:r>
            <a:r>
              <a:rPr lang="en-US" sz="2400" dirty="0">
                <a:solidFill>
                  <a:schemeClr val="tx1"/>
                </a:solidFill>
              </a:rPr>
              <a:t>if 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 = k</a:t>
            </a:r>
            <a:r>
              <a:rPr lang="en-US" sz="2400" dirty="0">
                <a:solidFill>
                  <a:schemeClr val="tx1"/>
                </a:solidFill>
              </a:rPr>
              <a:t> then </a:t>
            </a:r>
            <a:r>
              <a:rPr lang="en-US" sz="2400" i="1" dirty="0">
                <a:solidFill>
                  <a:srgbClr val="C00000"/>
                </a:solidFill>
              </a:rPr>
              <a:t>declare a deadlock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       else send </a:t>
            </a:r>
            <a:r>
              <a:rPr lang="en-US" sz="2400" i="1" dirty="0">
                <a:solidFill>
                  <a:schemeClr val="tx1"/>
                </a:solidFill>
              </a:rPr>
              <a:t>reply (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, k, m) </a:t>
            </a:r>
            <a:r>
              <a:rPr lang="en-US" sz="2400" dirty="0">
                <a:solidFill>
                  <a:schemeClr val="tx1"/>
                </a:solidFill>
              </a:rPr>
              <a:t>to the </a:t>
            </a:r>
            <a:r>
              <a:rPr lang="en-US" sz="2400">
                <a:solidFill>
                  <a:schemeClr val="tx1"/>
                </a:solidFill>
              </a:rPr>
              <a:t>process   P</a:t>
            </a:r>
            <a:r>
              <a:rPr lang="en-US" sz="2400" baseline="-25000">
                <a:solidFill>
                  <a:schemeClr val="tx1"/>
                </a:solidFill>
              </a:rPr>
              <a:t>m</a:t>
            </a:r>
            <a:r>
              <a:rPr lang="en-US" sz="2400">
                <a:solidFill>
                  <a:schemeClr val="tx1"/>
                </a:solidFill>
              </a:rPr>
              <a:t>which</a:t>
            </a:r>
            <a:r>
              <a:rPr lang="en-US" sz="2400" dirty="0">
                <a:solidFill>
                  <a:schemeClr val="tx1"/>
                </a:solidFill>
              </a:rPr>
              <a:t> sent the engaging query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EB12-52DF-4457-B5F6-123DB02C84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53AD8B5-8E71-B247-AAF5-80F690F03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46138"/>
            <a:ext cx="7298852" cy="4525963"/>
          </a:xfrm>
        </p:spPr>
      </p:pic>
    </p:spTree>
    <p:extLst>
      <p:ext uri="{BB962C8B-B14F-4D97-AF65-F5344CB8AC3E}">
        <p14:creationId xmlns:p14="http://schemas.microsoft.com/office/powerpoint/2010/main" val="197854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15453</TotalTime>
  <Words>270</Words>
  <Application>Microsoft Macintosh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Chandy et al.’s Diffusion Computation Based Algo</vt:lpstr>
      <vt:lpstr>Chandy et al.’s Algo. Contd.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Spring 2019 Lecture </dc:title>
  <dc:creator>CSTAR</dc:creator>
  <cp:lastModifiedBy>Lini Thomas</cp:lastModifiedBy>
  <cp:revision>106</cp:revision>
  <dcterms:created xsi:type="dcterms:W3CDTF">2019-03-02T07:04:46Z</dcterms:created>
  <dcterms:modified xsi:type="dcterms:W3CDTF">2025-04-23T03:26:13Z</dcterms:modified>
</cp:coreProperties>
</file>