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80" r:id="rId5"/>
    <p:sldId id="314" r:id="rId6"/>
    <p:sldId id="313" r:id="rId7"/>
    <p:sldId id="315" r:id="rId8"/>
    <p:sldId id="359" r:id="rId9"/>
    <p:sldId id="316" r:id="rId10"/>
    <p:sldId id="317" r:id="rId11"/>
    <p:sldId id="318" r:id="rId12"/>
    <p:sldId id="319" r:id="rId13"/>
    <p:sldId id="437" r:id="rId14"/>
    <p:sldId id="281" r:id="rId15"/>
    <p:sldId id="259" r:id="rId16"/>
    <p:sldId id="260" r:id="rId17"/>
    <p:sldId id="312" r:id="rId18"/>
    <p:sldId id="320" r:id="rId19"/>
    <p:sldId id="321" r:id="rId20"/>
    <p:sldId id="322" r:id="rId21"/>
    <p:sldId id="393" r:id="rId22"/>
    <p:sldId id="283" r:id="rId23"/>
    <p:sldId id="288" r:id="rId24"/>
    <p:sldId id="289" r:id="rId25"/>
    <p:sldId id="432" r:id="rId26"/>
    <p:sldId id="433" r:id="rId27"/>
    <p:sldId id="434" r:id="rId28"/>
    <p:sldId id="360" r:id="rId29"/>
    <p:sldId id="363" r:id="rId30"/>
    <p:sldId id="361" r:id="rId31"/>
    <p:sldId id="435" r:id="rId32"/>
    <p:sldId id="268" r:id="rId33"/>
    <p:sldId id="446" r:id="rId34"/>
    <p:sldId id="380" r:id="rId35"/>
    <p:sldId id="381" r:id="rId36"/>
    <p:sldId id="382" r:id="rId37"/>
    <p:sldId id="389" r:id="rId38"/>
    <p:sldId id="456" r:id="rId39"/>
    <p:sldId id="383" r:id="rId40"/>
    <p:sldId id="384" r:id="rId41"/>
    <p:sldId id="385" r:id="rId42"/>
    <p:sldId id="386" r:id="rId43"/>
    <p:sldId id="387" r:id="rId44"/>
    <p:sldId id="388" r:id="rId45"/>
    <p:sldId id="390" r:id="rId46"/>
    <p:sldId id="463" r:id="rId47"/>
    <p:sldId id="464" r:id="rId48"/>
    <p:sldId id="462" r:id="rId49"/>
    <p:sldId id="455" r:id="rId50"/>
    <p:sldId id="45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170"/>
  </p:normalViewPr>
  <p:slideViewPr>
    <p:cSldViewPr>
      <p:cViewPr varScale="1">
        <p:scale>
          <a:sx n="119" d="100"/>
          <a:sy n="119" d="100"/>
        </p:scale>
        <p:origin x="336"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01A6FD-0F16-436D-B038-E0527E66A377}" type="datetimeFigureOut">
              <a:rPr lang="en-US" smtClean="0"/>
              <a:pPr/>
              <a:t>2/22/25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F6F384-214D-48A5-A3D1-195925E51DD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18</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30</a:t>
            </a:fld>
            <a:endParaRPr lang="en-IN"/>
          </a:p>
        </p:txBody>
      </p:sp>
    </p:spTree>
    <p:extLst>
      <p:ext uri="{BB962C8B-B14F-4D97-AF65-F5344CB8AC3E}">
        <p14:creationId xmlns:p14="http://schemas.microsoft.com/office/powerpoint/2010/main" val="97775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https://groups.csail.mit.edu/tds/papers/Merritt/podc84.pdf</a:t>
            </a:r>
          </a:p>
          <a:p>
            <a:r>
              <a:rPr lang="en-IN" dirty="0"/>
              <a:t>No phantom deadlocks as long as process’ </a:t>
            </a:r>
            <a:r>
              <a:rPr lang="en-IN" dirty="0" err="1"/>
              <a:t>dont</a:t>
            </a:r>
            <a:r>
              <a:rPr lang="en-IN" dirty="0"/>
              <a:t> fail.</a:t>
            </a:r>
          </a:p>
        </p:txBody>
      </p:sp>
      <p:sp>
        <p:nvSpPr>
          <p:cNvPr id="4" name="Slide Number Placeholder 3"/>
          <p:cNvSpPr>
            <a:spLocks noGrp="1"/>
          </p:cNvSpPr>
          <p:nvPr>
            <p:ph type="sldNum" sz="quarter" idx="10"/>
          </p:nvPr>
        </p:nvSpPr>
        <p:spPr/>
        <p:txBody>
          <a:bodyPr/>
          <a:lstStyle/>
          <a:p>
            <a:fld id="{A8F6F384-214D-48A5-A3D1-195925E51DDE}" type="slidenum">
              <a:rPr lang="en-IN" smtClean="0"/>
              <a:pPr/>
              <a:t>32</a:t>
            </a:fld>
            <a:endParaRPr lang="en-IN"/>
          </a:p>
        </p:txBody>
      </p:sp>
    </p:spTree>
    <p:extLst>
      <p:ext uri="{BB962C8B-B14F-4D97-AF65-F5344CB8AC3E}">
        <p14:creationId xmlns:p14="http://schemas.microsoft.com/office/powerpoint/2010/main" val="3652451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This is different from block</a:t>
            </a:r>
            <a:r>
              <a:rPr lang="en-IN" baseline="0" dirty="0"/>
              <a:t> state because in the block state the edge is getting created and the value of the waiting process has public private label set to value </a:t>
            </a:r>
            <a:r>
              <a:rPr lang="en-IN" baseline="0" dirty="0" err="1"/>
              <a:t>grt</a:t>
            </a:r>
            <a:r>
              <a:rPr lang="en-IN" baseline="0" dirty="0"/>
              <a:t> than public of waited on process. Here the edge is already there but the value of the waited on process changes making u&lt;v. In such a case the waiting process changes his public value to v.</a:t>
            </a:r>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36</a:t>
            </a:fld>
            <a:endParaRPr lang="en-IN"/>
          </a:p>
        </p:txBody>
      </p:sp>
    </p:spTree>
    <p:extLst>
      <p:ext uri="{BB962C8B-B14F-4D97-AF65-F5344CB8AC3E}">
        <p14:creationId xmlns:p14="http://schemas.microsoft.com/office/powerpoint/2010/main" val="126194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46</a:t>
            </a:fld>
            <a:endParaRPr lang="en-IN"/>
          </a:p>
        </p:txBody>
      </p:sp>
    </p:spTree>
    <p:extLst>
      <p:ext uri="{BB962C8B-B14F-4D97-AF65-F5344CB8AC3E}">
        <p14:creationId xmlns:p14="http://schemas.microsoft.com/office/powerpoint/2010/main" val="410443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AND Model: Process part of cycle indicates is deadlocked but not vice versa.. P44 is deadlocked as it is connected to a cycle</a:t>
            </a:r>
          </a:p>
        </p:txBody>
      </p:sp>
      <p:sp>
        <p:nvSpPr>
          <p:cNvPr id="4" name="Slide Number Placeholder 3"/>
          <p:cNvSpPr>
            <a:spLocks noGrp="1"/>
          </p:cNvSpPr>
          <p:nvPr>
            <p:ph type="sldNum" sz="quarter" idx="10"/>
          </p:nvPr>
        </p:nvSpPr>
        <p:spPr/>
        <p:txBody>
          <a:bodyPr/>
          <a:lstStyle/>
          <a:p>
            <a:fld id="{A8F6F384-214D-48A5-A3D1-195925E51DDE}" type="slidenum">
              <a:rPr lang="en-IN" smtClean="0"/>
              <a:pPr/>
              <a:t>19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No.</a:t>
            </a:r>
            <a:r>
              <a:rPr lang="en-IN" baseline="0" dirty="0"/>
              <a:t> Once P33 done, P32 can work. Once P32 done P11 can work and is not deadlocked.</a:t>
            </a:r>
          </a:p>
          <a:p>
            <a:r>
              <a:rPr lang="en-IN" baseline="0" dirty="0"/>
              <a:t>yes</a:t>
            </a:r>
            <a:br>
              <a:rPr lang="en-IN" baseline="0" dirty="0"/>
            </a:br>
            <a:r>
              <a:rPr lang="en-IN" baseline="0" dirty="0"/>
              <a:t>No. P44 can be deadlocked even though not in the knot. Note this diagram does not show knot as P32 is reachable from a </a:t>
            </a:r>
            <a:r>
              <a:rPr lang="en-IN" baseline="0" dirty="0" err="1"/>
              <a:t>possibleknot</a:t>
            </a:r>
            <a:r>
              <a:rPr lang="en-IN" baseline="0" dirty="0"/>
              <a:t> of P11,P21,P34 and </a:t>
            </a:r>
            <a:br>
              <a:rPr lang="en-IN" baseline="0" dirty="0"/>
            </a:br>
            <a:r>
              <a:rPr lang="en-IN" baseline="0" dirty="0"/>
              <a:t>P24</a:t>
            </a:r>
            <a:br>
              <a:rPr lang="en-IN" baseline="0" dirty="0"/>
            </a:br>
            <a:br>
              <a:rPr lang="en-IN" baseline="0" dirty="0"/>
            </a:br>
            <a:r>
              <a:rPr lang="en-IN" baseline="0" dirty="0"/>
              <a:t>Lecture 27 Time 8 where for OR, every edge should be part of cycle.</a:t>
            </a:r>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No.</a:t>
            </a:r>
            <a:r>
              <a:rPr lang="en-IN" baseline="0" dirty="0"/>
              <a:t> Once P33 done, P32 can work. Once P32 done P11 can work and is not deadlocked.</a:t>
            </a:r>
          </a:p>
          <a:p>
            <a:r>
              <a:rPr lang="en-IN" baseline="0" dirty="0"/>
              <a:t>yes</a:t>
            </a:r>
            <a:br>
              <a:rPr lang="en-IN" baseline="0" dirty="0"/>
            </a:br>
            <a:r>
              <a:rPr lang="en-IN" baseline="0" dirty="0"/>
              <a:t>No. P44 can be deadlocked even though not in the knot. Note this diagram does not show knot as P32 is reachable from a </a:t>
            </a:r>
            <a:r>
              <a:rPr lang="en-IN" baseline="0" dirty="0" err="1"/>
              <a:t>possibleknot</a:t>
            </a:r>
            <a:r>
              <a:rPr lang="en-IN" baseline="0" dirty="0"/>
              <a:t> of P11,P21,P34 and </a:t>
            </a:r>
            <a:br>
              <a:rPr lang="en-IN" baseline="0" dirty="0"/>
            </a:br>
            <a:r>
              <a:rPr lang="en-IN" baseline="0" dirty="0"/>
              <a:t>P24</a:t>
            </a:r>
            <a:br>
              <a:rPr lang="en-IN" baseline="0" dirty="0"/>
            </a:br>
            <a:br>
              <a:rPr lang="en-IN" baseline="0" dirty="0"/>
            </a:br>
            <a:r>
              <a:rPr lang="en-IN" baseline="0" dirty="0"/>
              <a:t>Lecture 27 Time 8 where for OR, every edge should be part of cycle.</a:t>
            </a:r>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No because you might acquire the wrong graph. At T1 p1 - &gt; p2 but at T2 p1 got it and completed. At T2 you checked at the other site and you found</a:t>
            </a:r>
            <a:r>
              <a:rPr lang="en-IN" baseline="0" dirty="0"/>
              <a:t> P2-&gt;p1</a:t>
            </a:r>
          </a:p>
          <a:p>
            <a:r>
              <a:rPr lang="en-IN" baseline="0" dirty="0"/>
              <a:t>You put together p1-&gt;p2 and p2-&gt;p1 and conclude deadlock but </a:t>
            </a:r>
            <a:r>
              <a:rPr lang="en-IN" baseline="0" dirty="0" err="1"/>
              <a:t>thsi</a:t>
            </a:r>
            <a:r>
              <a:rPr lang="en-IN" baseline="0" dirty="0"/>
              <a:t> was at two different time stamps</a:t>
            </a:r>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25</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26</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8F6F384-214D-48A5-A3D1-195925E51DDE}" type="slidenum">
              <a:rPr lang="en-IN" smtClean="0"/>
              <a:pPr/>
              <a:t>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6CC5F-FFF3-45F7-A3AE-AE5B9EFB2FE8}" type="datetimeFigureOut">
              <a:rPr lang="en-US" smtClean="0"/>
              <a:pPr/>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6CC5F-FFF3-45F7-A3AE-AE5B9EFB2FE8}" type="datetimeFigureOut">
              <a:rPr lang="en-US" smtClean="0"/>
              <a:pPr/>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6CC5F-FFF3-45F7-A3AE-AE5B9EFB2FE8}" type="datetimeFigureOut">
              <a:rPr lang="en-US" smtClean="0"/>
              <a:pPr/>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66CC5F-FFF3-45F7-A3AE-AE5B9EFB2FE8}" type="datetimeFigureOut">
              <a:rPr lang="en-US" smtClean="0"/>
              <a:pPr/>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66CC5F-FFF3-45F7-A3AE-AE5B9EFB2FE8}" type="datetimeFigureOut">
              <a:rPr lang="en-US" smtClean="0"/>
              <a:pPr/>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66CC5F-FFF3-45F7-A3AE-AE5B9EFB2FE8}" type="datetimeFigureOut">
              <a:rPr lang="en-US" smtClean="0"/>
              <a:pPr/>
              <a:t>2/22/25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66CC5F-FFF3-45F7-A3AE-AE5B9EFB2FE8}" type="datetimeFigureOut">
              <a:rPr lang="en-US" smtClean="0"/>
              <a:pPr/>
              <a:t>2/22/25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66CC5F-FFF3-45F7-A3AE-AE5B9EFB2FE8}" type="datetimeFigureOut">
              <a:rPr lang="en-US" smtClean="0"/>
              <a:pPr/>
              <a:t>2/22/25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6CC5F-FFF3-45F7-A3AE-AE5B9EFB2FE8}" type="datetimeFigureOut">
              <a:rPr lang="en-US" smtClean="0"/>
              <a:pPr/>
              <a:t>2/22/25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66CC5F-FFF3-45F7-A3AE-AE5B9EFB2FE8}" type="datetimeFigureOut">
              <a:rPr lang="en-US" smtClean="0"/>
              <a:pPr/>
              <a:t>2/22/25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66CC5F-FFF3-45F7-A3AE-AE5B9EFB2FE8}" type="datetimeFigureOut">
              <a:rPr lang="en-US" smtClean="0"/>
              <a:pPr/>
              <a:t>2/22/25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342AD-1450-46AE-9A4F-05884B56FF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6CC5F-FFF3-45F7-A3AE-AE5B9EFB2FE8}" type="datetimeFigureOut">
              <a:rPr lang="en-US" smtClean="0"/>
              <a:pPr/>
              <a:t>2/22/25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342AD-1450-46AE-9A4F-05884B56FF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357290" y="1714488"/>
            <a:ext cx="6400800" cy="1752600"/>
          </a:xfrm>
        </p:spPr>
        <p:txBody>
          <a:bodyPr>
            <a:normAutofit fontScale="85000" lnSpcReduction="10000"/>
          </a:bodyPr>
          <a:lstStyle/>
          <a:p>
            <a:r>
              <a:rPr lang="en-IN" sz="6000" dirty="0">
                <a:solidFill>
                  <a:schemeClr val="tx1"/>
                </a:solidFill>
              </a:rPr>
              <a:t>Handling Deadlocks in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5).png"/>
          <p:cNvPicPr>
            <a:picLocks noGrp="1" noChangeAspect="1"/>
          </p:cNvPicPr>
          <p:nvPr>
            <p:ph idx="1"/>
          </p:nvPr>
        </p:nvPicPr>
        <p:blipFill>
          <a:blip r:embed="rId2"/>
          <a:stretch>
            <a:fillRect/>
          </a:stretch>
        </p:blipFill>
        <p:spPr>
          <a:xfrm>
            <a:off x="565717" y="0"/>
            <a:ext cx="8648115" cy="6500834"/>
          </a:xfrm>
        </p:spPr>
      </p:pic>
      <p:sp>
        <p:nvSpPr>
          <p:cNvPr id="5" name="TextBox 4"/>
          <p:cNvSpPr txBox="1"/>
          <p:nvPr/>
        </p:nvSpPr>
        <p:spPr>
          <a:xfrm>
            <a:off x="6000760" y="5857892"/>
            <a:ext cx="2975623" cy="369332"/>
          </a:xfrm>
          <a:prstGeom prst="rect">
            <a:avLst/>
          </a:prstGeom>
          <a:noFill/>
        </p:spPr>
        <p:txBody>
          <a:bodyPr wrap="none" rtlCol="0">
            <a:spAutoFit/>
          </a:bodyPr>
          <a:lstStyle/>
          <a:p>
            <a:r>
              <a:rPr lang="en-IN" dirty="0"/>
              <a:t>Does cycle indicate deadlock?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6).png"/>
          <p:cNvPicPr>
            <a:picLocks noGrp="1" noChangeAspect="1"/>
          </p:cNvPicPr>
          <p:nvPr>
            <p:ph idx="1"/>
          </p:nvPr>
        </p:nvPicPr>
        <p:blipFill>
          <a:blip r:embed="rId2"/>
          <a:stretch>
            <a:fillRect/>
          </a:stretch>
        </p:blipFill>
        <p:spPr>
          <a:xfrm>
            <a:off x="263014" y="160333"/>
            <a:ext cx="8809580" cy="634050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7).png"/>
          <p:cNvPicPr>
            <a:picLocks noGrp="1" noChangeAspect="1"/>
          </p:cNvPicPr>
          <p:nvPr>
            <p:ph idx="1"/>
          </p:nvPr>
        </p:nvPicPr>
        <p:blipFill>
          <a:blip r:embed="rId2"/>
          <a:stretch>
            <a:fillRect/>
          </a:stretch>
        </p:blipFill>
        <p:spPr>
          <a:xfrm>
            <a:off x="248303" y="285728"/>
            <a:ext cx="8538539" cy="631602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Wait for Graph</a:t>
            </a:r>
          </a:p>
        </p:txBody>
      </p:sp>
      <p:sp>
        <p:nvSpPr>
          <p:cNvPr id="3" name="Content Placeholder 2"/>
          <p:cNvSpPr>
            <a:spLocks noGrp="1"/>
          </p:cNvSpPr>
          <p:nvPr>
            <p:ph idx="1"/>
          </p:nvPr>
        </p:nvSpPr>
        <p:spPr/>
        <p:txBody>
          <a:bodyPr/>
          <a:lstStyle/>
          <a:p>
            <a:r>
              <a:rPr lang="en-IN" dirty="0"/>
              <a:t>A wait for graph(WFG) is a graph where nodes are processes and there are edges from node P1 to node P2 if P1 is blocked and it is waiting for P2 to release some resource. A system is deadlocked </a:t>
            </a:r>
            <a:r>
              <a:rPr lang="en-IN" dirty="0" err="1"/>
              <a:t>iff</a:t>
            </a:r>
            <a:r>
              <a:rPr lang="en-IN" dirty="0"/>
              <a:t> there is a cycle or knot in the WFG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Challenge</a:t>
            </a:r>
          </a:p>
        </p:txBody>
      </p:sp>
      <p:sp>
        <p:nvSpPr>
          <p:cNvPr id="3" name="Content Placeholder 2"/>
          <p:cNvSpPr>
            <a:spLocks noGrp="1"/>
          </p:cNvSpPr>
          <p:nvPr>
            <p:ph idx="1"/>
          </p:nvPr>
        </p:nvSpPr>
        <p:spPr/>
        <p:txBody>
          <a:bodyPr/>
          <a:lstStyle/>
          <a:p>
            <a:r>
              <a:rPr lang="en-IN" dirty="0"/>
              <a:t>Once a deadlock, the deadlock wont go away so can take time to detect it. Issue is we might detect false deadlocks because we can not capture the global picture locally and while we wait to understand who is waiting for whom the dependencies keep changing. The wait for cycle you might have sketched might be a false one.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 the Distributed Setting</a:t>
            </a:r>
            <a:endParaRPr lang="en-US" dirty="0"/>
          </a:p>
        </p:txBody>
      </p:sp>
      <p:sp>
        <p:nvSpPr>
          <p:cNvPr id="3" name="Content Placeholder 2"/>
          <p:cNvSpPr>
            <a:spLocks noGrp="1"/>
          </p:cNvSpPr>
          <p:nvPr>
            <p:ph idx="1"/>
          </p:nvPr>
        </p:nvSpPr>
        <p:spPr>
          <a:xfrm>
            <a:off x="457200" y="1142984"/>
            <a:ext cx="8229600" cy="4983179"/>
          </a:xfrm>
        </p:spPr>
        <p:txBody>
          <a:bodyPr>
            <a:normAutofit lnSpcReduction="10000"/>
          </a:bodyPr>
          <a:lstStyle/>
          <a:p>
            <a:r>
              <a:rPr lang="en-US" dirty="0"/>
              <a:t>A distributed program is composed of a set of n asynchronous processes p1, p2, . . . , pi, . . . , </a:t>
            </a:r>
            <a:r>
              <a:rPr lang="en-US" dirty="0" err="1"/>
              <a:t>pn</a:t>
            </a:r>
            <a:r>
              <a:rPr lang="en-US" dirty="0"/>
              <a:t> that communicate by message passing over the communication network.</a:t>
            </a:r>
          </a:p>
          <a:p>
            <a:r>
              <a:rPr lang="en-US" dirty="0"/>
              <a:t>Without loss of generality we assume that each process is running on a different processor.</a:t>
            </a:r>
          </a:p>
          <a:p>
            <a:r>
              <a:rPr lang="en-US" dirty="0"/>
              <a:t>The processors do not share a common global memory and communicate solely by passing messages over the communication network</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To The Distributed Setting</a:t>
            </a:r>
            <a:endParaRPr lang="en-US" dirty="0"/>
          </a:p>
        </p:txBody>
      </p:sp>
      <p:sp>
        <p:nvSpPr>
          <p:cNvPr id="3" name="Content Placeholder 2"/>
          <p:cNvSpPr>
            <a:spLocks noGrp="1"/>
          </p:cNvSpPr>
          <p:nvPr>
            <p:ph idx="1"/>
          </p:nvPr>
        </p:nvSpPr>
        <p:spPr>
          <a:xfrm>
            <a:off x="457200" y="928670"/>
            <a:ext cx="8401080" cy="5357850"/>
          </a:xfrm>
        </p:spPr>
        <p:txBody>
          <a:bodyPr>
            <a:normAutofit/>
          </a:bodyPr>
          <a:lstStyle/>
          <a:p>
            <a:endParaRPr lang="en-US" dirty="0"/>
          </a:p>
          <a:p>
            <a:r>
              <a:rPr lang="en-US" dirty="0"/>
              <a:t>There is no physical global clock in the system to which processes have instantaneous access.</a:t>
            </a:r>
            <a:br>
              <a:rPr lang="en-US" dirty="0"/>
            </a:br>
            <a:br>
              <a:rPr lang="en-US" dirty="0"/>
            </a:br>
            <a:endParaRPr lang="en-US" dirty="0"/>
          </a:p>
          <a:p>
            <a:r>
              <a:rPr lang="en-US" dirty="0"/>
              <a:t>The communication medium may deliver messages out of order, messages may be lost garbled or duplicated due to timeout and retransmission, processors may fail and communication links may go down.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a:t>To The Distributed Setting</a:t>
            </a:r>
            <a:endParaRPr lang="en-US" dirty="0"/>
          </a:p>
        </p:txBody>
      </p:sp>
      <p:sp>
        <p:nvSpPr>
          <p:cNvPr id="3" name="Content Placeholder 2"/>
          <p:cNvSpPr>
            <a:spLocks noGrp="1"/>
          </p:cNvSpPr>
          <p:nvPr>
            <p:ph idx="1"/>
          </p:nvPr>
        </p:nvSpPr>
        <p:spPr>
          <a:xfrm>
            <a:off x="457200" y="1285860"/>
            <a:ext cx="8401080" cy="5357850"/>
          </a:xfrm>
        </p:spPr>
        <p:txBody>
          <a:bodyPr>
            <a:normAutofit/>
          </a:bodyPr>
          <a:lstStyle/>
          <a:p>
            <a:r>
              <a:rPr lang="en-US" dirty="0"/>
              <a:t>We make the following assumptions:</a:t>
            </a:r>
          </a:p>
          <a:p>
            <a:pPr lvl="1"/>
            <a:r>
              <a:rPr lang="en-US" dirty="0"/>
              <a:t>The systems have only reusable resources.</a:t>
            </a:r>
          </a:p>
          <a:p>
            <a:pPr lvl="1"/>
            <a:r>
              <a:rPr lang="en-US" dirty="0"/>
              <a:t>Processes are allowed to make only exclusive access to resources.</a:t>
            </a:r>
          </a:p>
          <a:p>
            <a:pPr lvl="1"/>
            <a:r>
              <a:rPr lang="en-US" b="1" dirty="0"/>
              <a:t>There is only one copy of each resource</a:t>
            </a:r>
            <a:br>
              <a:rPr lang="en-US" b="1" dirty="0"/>
            </a:br>
            <a:endParaRPr lang="en-US" b="1" dirty="0"/>
          </a:p>
          <a:p>
            <a:r>
              <a:rPr lang="en-US" dirty="0"/>
              <a:t>Hence  a system is deadlocked </a:t>
            </a:r>
            <a:r>
              <a:rPr lang="en-US" dirty="0" err="1"/>
              <a:t>iff</a:t>
            </a:r>
            <a:r>
              <a:rPr lang="en-US" dirty="0"/>
              <a:t> there exists  a cycle  or knot in WFG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Resource Request Models</a:t>
            </a:r>
          </a:p>
        </p:txBody>
      </p:sp>
      <p:sp>
        <p:nvSpPr>
          <p:cNvPr id="3" name="Content Placeholder 2"/>
          <p:cNvSpPr>
            <a:spLocks noGrp="1"/>
          </p:cNvSpPr>
          <p:nvPr>
            <p:ph idx="1"/>
          </p:nvPr>
        </p:nvSpPr>
        <p:spPr>
          <a:xfrm>
            <a:off x="457200" y="1303341"/>
            <a:ext cx="8229600" cy="4840303"/>
          </a:xfrm>
        </p:spPr>
        <p:txBody>
          <a:bodyPr>
            <a:normAutofit lnSpcReduction="10000"/>
          </a:bodyPr>
          <a:lstStyle/>
          <a:p>
            <a:pPr>
              <a:buNone/>
            </a:pPr>
            <a:r>
              <a:rPr lang="en-IN" sz="2400" dirty="0"/>
              <a:t>The manner in which a task asks for resources can be </a:t>
            </a:r>
          </a:p>
          <a:p>
            <a:pPr>
              <a:buNone/>
            </a:pPr>
            <a:r>
              <a:rPr lang="en-IN" sz="2400" dirty="0"/>
              <a:t>Single Resource request Model: </a:t>
            </a:r>
            <a:r>
              <a:rPr lang="en-IN" sz="2000" dirty="0"/>
              <a:t>can have at most one pending resource request</a:t>
            </a:r>
          </a:p>
          <a:p>
            <a:pPr>
              <a:buNone/>
            </a:pPr>
            <a:r>
              <a:rPr lang="en-IN" sz="2400" dirty="0"/>
              <a:t>AND Resource request Model: </a:t>
            </a:r>
            <a:r>
              <a:rPr lang="en-IN" sz="2000" dirty="0"/>
              <a:t>Can request multiple resources. Task resumed only when all are acquired.</a:t>
            </a:r>
          </a:p>
          <a:p>
            <a:pPr>
              <a:buNone/>
            </a:pPr>
            <a:r>
              <a:rPr lang="en-IN" sz="2000" dirty="0"/>
              <a:t>Example:  </a:t>
            </a:r>
            <a:r>
              <a:rPr lang="pt-BR" sz="2000" dirty="0"/>
              <a:t>(R1 AND</a:t>
            </a:r>
            <a:r>
              <a:rPr lang="pt-BR" sz="2000" i="1" dirty="0"/>
              <a:t> </a:t>
            </a:r>
            <a:r>
              <a:rPr lang="pt-BR" sz="2000" dirty="0"/>
              <a:t>R2 AND</a:t>
            </a:r>
            <a:r>
              <a:rPr lang="pt-BR" sz="2000" i="1" dirty="0"/>
              <a:t> </a:t>
            </a:r>
            <a:r>
              <a:rPr lang="pt-BR" sz="2000" dirty="0"/>
              <a:t>R3)</a:t>
            </a:r>
            <a:endParaRPr lang="en-IN" sz="2000" dirty="0"/>
          </a:p>
          <a:p>
            <a:pPr>
              <a:buNone/>
            </a:pPr>
            <a:r>
              <a:rPr lang="en-IN" sz="2400" dirty="0"/>
              <a:t>OR Resource request Model: </a:t>
            </a:r>
            <a:r>
              <a:rPr lang="en-IN" sz="2000" dirty="0"/>
              <a:t>Can request multiple resources. Task can resume when any one of the request resources becomes available</a:t>
            </a:r>
            <a:br>
              <a:rPr lang="en-IN" sz="2000" dirty="0"/>
            </a:br>
            <a:r>
              <a:rPr lang="en-IN" sz="2000" dirty="0"/>
              <a:t>Example: </a:t>
            </a:r>
            <a:r>
              <a:rPr lang="pt-BR" sz="2000" dirty="0"/>
              <a:t>(R1 </a:t>
            </a:r>
            <a:r>
              <a:rPr lang="pt-BR" sz="2000" i="1" dirty="0"/>
              <a:t>or </a:t>
            </a:r>
            <a:r>
              <a:rPr lang="pt-BR" sz="2000" dirty="0"/>
              <a:t>R2) or (R1 </a:t>
            </a:r>
            <a:r>
              <a:rPr lang="pt-BR" sz="2000" i="1" dirty="0"/>
              <a:t>or </a:t>
            </a:r>
            <a:r>
              <a:rPr lang="pt-BR" sz="2000" dirty="0"/>
              <a:t>R2 </a:t>
            </a:r>
            <a:r>
              <a:rPr lang="pt-BR" sz="2000" i="1" dirty="0"/>
              <a:t>or </a:t>
            </a:r>
            <a:r>
              <a:rPr lang="pt-BR" sz="2000" dirty="0"/>
              <a:t>R3)</a:t>
            </a:r>
            <a:endParaRPr lang="en-IN" sz="2000" dirty="0"/>
          </a:p>
          <a:p>
            <a:pPr>
              <a:buNone/>
            </a:pPr>
            <a:r>
              <a:rPr lang="en-IN" sz="2400" dirty="0"/>
              <a:t>AND OR Resource request Model:  </a:t>
            </a:r>
            <a:r>
              <a:rPr lang="en-IN" sz="2200" dirty="0"/>
              <a:t>Any combination of AND </a:t>
            </a:r>
            <a:r>
              <a:rPr lang="en-IN" sz="2200" dirty="0" err="1"/>
              <a:t>and</a:t>
            </a:r>
            <a:r>
              <a:rPr lang="en-IN" sz="2200" dirty="0"/>
              <a:t> OR. </a:t>
            </a:r>
            <a:br>
              <a:rPr lang="en-IN" sz="2200" dirty="0"/>
            </a:br>
            <a:r>
              <a:rPr lang="en-IN" sz="2200" dirty="0"/>
              <a:t>Example: X AND ( Y OR Z)</a:t>
            </a:r>
            <a:br>
              <a:rPr lang="en-IN" sz="2200" dirty="0"/>
            </a:br>
            <a:r>
              <a:rPr lang="en-IN" sz="2200" dirty="0"/>
              <a:t>detecting using WFG does not directly wok but algorithms work on doing repeated OR tests over time (as deadlocks </a:t>
            </a:r>
            <a:r>
              <a:rPr lang="en-IN" sz="2200" dirty="0" err="1"/>
              <a:t>dont</a:t>
            </a:r>
            <a:r>
              <a:rPr lang="en-IN" sz="2200" dirty="0"/>
              <a:t> go away)</a:t>
            </a:r>
          </a:p>
          <a:p>
            <a:pPr>
              <a:buNone/>
            </a:pP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7860" y="3886217"/>
            <a:ext cx="3543296" cy="1114419"/>
          </a:xfrm>
        </p:spPr>
        <p:txBody>
          <a:bodyPr>
            <a:noAutofit/>
          </a:bodyPr>
          <a:lstStyle/>
          <a:p>
            <a:pPr>
              <a:buNone/>
            </a:pPr>
            <a:r>
              <a:rPr lang="en-IN" sz="2400" b="1" dirty="0"/>
              <a:t>AND Resource request Model</a:t>
            </a:r>
            <a:endParaRPr lang="en-IN" sz="2000" b="1" dirty="0"/>
          </a:p>
          <a:p>
            <a:pPr>
              <a:buNone/>
            </a:pPr>
            <a:r>
              <a:rPr lang="en-IN" sz="2000" dirty="0">
                <a:solidFill>
                  <a:srgbClr val="FF0000"/>
                </a:solidFill>
              </a:rPr>
              <a:t>If  there is a cycle then there is a deadlock? there is a process deadlocked then will it be part of a cycle?</a:t>
            </a:r>
          </a:p>
        </p:txBody>
      </p:sp>
      <p:pic>
        <p:nvPicPr>
          <p:cNvPr id="4" name="Picture 3" descr="Screenshot (129).png"/>
          <p:cNvPicPr>
            <a:picLocks noChangeAspect="1"/>
          </p:cNvPicPr>
          <p:nvPr/>
        </p:nvPicPr>
        <p:blipFill>
          <a:blip r:embed="rId3"/>
          <a:stretch>
            <a:fillRect/>
          </a:stretch>
        </p:blipFill>
        <p:spPr>
          <a:xfrm>
            <a:off x="3614408" y="71414"/>
            <a:ext cx="5529592" cy="2757501"/>
          </a:xfrm>
          <a:prstGeom prst="rect">
            <a:avLst/>
          </a:prstGeom>
        </p:spPr>
      </p:pic>
      <p:sp>
        <p:nvSpPr>
          <p:cNvPr id="6" name="TextBox 5"/>
          <p:cNvSpPr txBox="1"/>
          <p:nvPr/>
        </p:nvSpPr>
        <p:spPr>
          <a:xfrm>
            <a:off x="708697" y="642918"/>
            <a:ext cx="3357842" cy="1446550"/>
          </a:xfrm>
          <a:prstGeom prst="rect">
            <a:avLst/>
          </a:prstGeom>
          <a:noFill/>
        </p:spPr>
        <p:txBody>
          <a:bodyPr wrap="none" rtlCol="0">
            <a:spAutoFit/>
          </a:bodyPr>
          <a:lstStyle/>
          <a:p>
            <a:r>
              <a:rPr lang="en-IN" sz="2400" b="1" dirty="0"/>
              <a:t>Single Resource Request </a:t>
            </a:r>
          </a:p>
          <a:p>
            <a:r>
              <a:rPr lang="en-IN" sz="2400" b="1" dirty="0"/>
              <a:t>Model</a:t>
            </a:r>
            <a:br>
              <a:rPr lang="en-IN" sz="2000" dirty="0">
                <a:solidFill>
                  <a:srgbClr val="FF0000"/>
                </a:solidFill>
              </a:rPr>
            </a:br>
            <a:r>
              <a:rPr lang="en-IN" sz="2000" dirty="0">
                <a:solidFill>
                  <a:srgbClr val="FF0000"/>
                </a:solidFill>
              </a:rPr>
              <a:t>Presence of cycle indicates</a:t>
            </a:r>
            <a:br>
              <a:rPr lang="en-IN" sz="2000" dirty="0">
                <a:solidFill>
                  <a:srgbClr val="FF0000"/>
                </a:solidFill>
              </a:rPr>
            </a:br>
            <a:r>
              <a:rPr lang="en-IN" sz="2000" dirty="0">
                <a:solidFill>
                  <a:srgbClr val="FF0000"/>
                </a:solidFill>
              </a:rPr>
              <a:t>deadlock?</a:t>
            </a:r>
          </a:p>
        </p:txBody>
      </p:sp>
      <p:pic>
        <p:nvPicPr>
          <p:cNvPr id="7" name="Picture 6" descr="Screenshot (131).png"/>
          <p:cNvPicPr>
            <a:picLocks noChangeAspect="1"/>
          </p:cNvPicPr>
          <p:nvPr/>
        </p:nvPicPr>
        <p:blipFill>
          <a:blip r:embed="rId4"/>
          <a:stretch>
            <a:fillRect/>
          </a:stretch>
        </p:blipFill>
        <p:spPr>
          <a:xfrm>
            <a:off x="428596" y="3286124"/>
            <a:ext cx="4807513" cy="32861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72452" cy="796908"/>
          </a:xfrm>
        </p:spPr>
        <p:txBody>
          <a:bodyPr>
            <a:normAutofit/>
          </a:bodyPr>
          <a:lstStyle/>
          <a:p>
            <a:pPr algn="l"/>
            <a:r>
              <a:rPr lang="en-IN" sz="3600" dirty="0"/>
              <a:t>Deadlocks</a:t>
            </a:r>
            <a:endParaRPr lang="en-US" sz="3600" dirty="0"/>
          </a:p>
        </p:txBody>
      </p:sp>
      <p:sp>
        <p:nvSpPr>
          <p:cNvPr id="3" name="Content Placeholder 2"/>
          <p:cNvSpPr>
            <a:spLocks noGrp="1"/>
          </p:cNvSpPr>
          <p:nvPr>
            <p:ph idx="1"/>
          </p:nvPr>
        </p:nvSpPr>
        <p:spPr>
          <a:xfrm>
            <a:off x="457200" y="1071546"/>
            <a:ext cx="8229600" cy="5054617"/>
          </a:xfrm>
        </p:spPr>
        <p:txBody>
          <a:bodyPr>
            <a:normAutofit fontScale="92500"/>
          </a:bodyPr>
          <a:lstStyle/>
          <a:p>
            <a:r>
              <a:rPr lang="en-US" dirty="0"/>
              <a:t>Deadlocks is a fundamental problem in systems.</a:t>
            </a:r>
          </a:p>
          <a:p>
            <a:r>
              <a:rPr lang="en-US" dirty="0"/>
              <a:t>A process may request resources in any order, which may not be known a priori and a process can request resource while holding others.</a:t>
            </a:r>
          </a:p>
          <a:p>
            <a:r>
              <a:rPr lang="en-US" dirty="0"/>
              <a:t>If the sequence of the allocations of resources to the processes is not controlled, deadlocks can occur.</a:t>
            </a:r>
          </a:p>
          <a:p>
            <a:r>
              <a:rPr lang="en-US" dirty="0">
                <a:solidFill>
                  <a:srgbClr val="FF0000"/>
                </a:solidFill>
              </a:rPr>
              <a:t>A deadlock is a state where a set of processes request resources that are held by other processes in the set.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7860" y="671507"/>
            <a:ext cx="3543296" cy="1114419"/>
          </a:xfrm>
        </p:spPr>
        <p:txBody>
          <a:bodyPr>
            <a:noAutofit/>
          </a:bodyPr>
          <a:lstStyle/>
          <a:p>
            <a:pPr>
              <a:buNone/>
            </a:pPr>
            <a:r>
              <a:rPr lang="en-IN" sz="2400" b="1" dirty="0"/>
              <a:t>OR Resource request Model</a:t>
            </a:r>
          </a:p>
          <a:p>
            <a:pPr>
              <a:buNone/>
            </a:pPr>
            <a:r>
              <a:rPr lang="en-IN" sz="2400" dirty="0">
                <a:solidFill>
                  <a:srgbClr val="FF0000"/>
                </a:solidFill>
              </a:rPr>
              <a:t>If  there is a cycle then there is a deadlock? </a:t>
            </a:r>
          </a:p>
        </p:txBody>
      </p:sp>
      <p:pic>
        <p:nvPicPr>
          <p:cNvPr id="7" name="Picture 6" descr="Screenshot (131).png"/>
          <p:cNvPicPr>
            <a:picLocks noChangeAspect="1"/>
          </p:cNvPicPr>
          <p:nvPr/>
        </p:nvPicPr>
        <p:blipFill>
          <a:blip r:embed="rId3"/>
          <a:stretch>
            <a:fillRect/>
          </a:stretch>
        </p:blipFill>
        <p:spPr>
          <a:xfrm>
            <a:off x="428596" y="71414"/>
            <a:ext cx="4807513" cy="3286148"/>
          </a:xfrm>
          <a:prstGeom prst="rect">
            <a:avLst/>
          </a:prstGeom>
        </p:spPr>
      </p:pic>
      <p:sp>
        <p:nvSpPr>
          <p:cNvPr id="4" name="TextBox 3"/>
          <p:cNvSpPr txBox="1"/>
          <p:nvPr/>
        </p:nvSpPr>
        <p:spPr>
          <a:xfrm>
            <a:off x="428596" y="4071942"/>
            <a:ext cx="8614025" cy="2308324"/>
          </a:xfrm>
          <a:prstGeom prst="rect">
            <a:avLst/>
          </a:prstGeom>
          <a:noFill/>
        </p:spPr>
        <p:txBody>
          <a:bodyPr wrap="none" rtlCol="0">
            <a:spAutoFit/>
          </a:bodyPr>
          <a:lstStyle/>
          <a:p>
            <a:r>
              <a:rPr lang="en-IN" sz="2400" dirty="0"/>
              <a:t>A knot(K)  consists of a set of nodes such that for every node a in K, </a:t>
            </a:r>
          </a:p>
          <a:p>
            <a:r>
              <a:rPr lang="en-IN" sz="2400" dirty="0"/>
              <a:t>all nodes in K and only the nodes in K are reachable  from node a. </a:t>
            </a:r>
          </a:p>
          <a:p>
            <a:r>
              <a:rPr lang="en-IN" sz="2400" dirty="0">
                <a:solidFill>
                  <a:srgbClr val="FF0000"/>
                </a:solidFill>
              </a:rPr>
              <a:t>(SCC with no outgoing edge?)</a:t>
            </a:r>
          </a:p>
          <a:p>
            <a:endParaRPr lang="en-IN" sz="2400" dirty="0"/>
          </a:p>
          <a:p>
            <a:r>
              <a:rPr lang="en-IN" sz="2400" dirty="0"/>
              <a:t>A knot indicates a deadlock in the OR Model.</a:t>
            </a:r>
            <a:br>
              <a:rPr lang="en-IN" sz="2400" dirty="0"/>
            </a:br>
            <a:endParaRPr lang="en-IN" sz="24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7860" y="671507"/>
            <a:ext cx="3543296" cy="1114419"/>
          </a:xfrm>
        </p:spPr>
        <p:txBody>
          <a:bodyPr>
            <a:noAutofit/>
          </a:bodyPr>
          <a:lstStyle/>
          <a:p>
            <a:pPr>
              <a:buNone/>
            </a:pPr>
            <a:r>
              <a:rPr lang="en-IN" sz="2400" b="1" dirty="0"/>
              <a:t>OR Resource request Model</a:t>
            </a:r>
          </a:p>
          <a:p>
            <a:pPr>
              <a:buNone/>
            </a:pPr>
            <a:r>
              <a:rPr lang="en-IN" sz="2400" dirty="0">
                <a:solidFill>
                  <a:srgbClr val="FF0000"/>
                </a:solidFill>
              </a:rPr>
              <a:t>If  there is a cycle then there is a deadlock? </a:t>
            </a:r>
          </a:p>
          <a:p>
            <a:pPr>
              <a:buNone/>
            </a:pPr>
            <a:r>
              <a:rPr lang="en-IN" sz="2400" dirty="0">
                <a:solidFill>
                  <a:srgbClr val="FF0000"/>
                </a:solidFill>
              </a:rPr>
              <a:t>No, P33, then P32 and then P11 will run</a:t>
            </a:r>
          </a:p>
        </p:txBody>
      </p:sp>
      <p:pic>
        <p:nvPicPr>
          <p:cNvPr id="7" name="Picture 6" descr="Screenshot (131).png"/>
          <p:cNvPicPr>
            <a:picLocks noChangeAspect="1"/>
          </p:cNvPicPr>
          <p:nvPr/>
        </p:nvPicPr>
        <p:blipFill>
          <a:blip r:embed="rId3"/>
          <a:stretch>
            <a:fillRect/>
          </a:stretch>
        </p:blipFill>
        <p:spPr>
          <a:xfrm>
            <a:off x="428596" y="71414"/>
            <a:ext cx="4807513" cy="3286148"/>
          </a:xfrm>
          <a:prstGeom prst="rect">
            <a:avLst/>
          </a:prstGeom>
        </p:spPr>
      </p:pic>
      <p:sp>
        <p:nvSpPr>
          <p:cNvPr id="4" name="TextBox 3"/>
          <p:cNvSpPr txBox="1"/>
          <p:nvPr/>
        </p:nvSpPr>
        <p:spPr>
          <a:xfrm>
            <a:off x="428596" y="4071942"/>
            <a:ext cx="8614025" cy="2308324"/>
          </a:xfrm>
          <a:prstGeom prst="rect">
            <a:avLst/>
          </a:prstGeom>
          <a:noFill/>
        </p:spPr>
        <p:txBody>
          <a:bodyPr wrap="none" rtlCol="0">
            <a:spAutoFit/>
          </a:bodyPr>
          <a:lstStyle/>
          <a:p>
            <a:r>
              <a:rPr lang="en-IN" sz="2400" dirty="0"/>
              <a:t>A knot(K)  consists of a set of nodes such that for every node a in K, </a:t>
            </a:r>
          </a:p>
          <a:p>
            <a:r>
              <a:rPr lang="en-IN" sz="2400" dirty="0"/>
              <a:t>all nodes in K and only the nodes in K are reachable  from node a. </a:t>
            </a:r>
          </a:p>
          <a:p>
            <a:r>
              <a:rPr lang="en-IN" sz="2400" dirty="0">
                <a:solidFill>
                  <a:srgbClr val="FF0000"/>
                </a:solidFill>
              </a:rPr>
              <a:t>(SCC with no outgoing edge?)</a:t>
            </a:r>
          </a:p>
          <a:p>
            <a:endParaRPr lang="en-IN" sz="2400" dirty="0"/>
          </a:p>
          <a:p>
            <a:r>
              <a:rPr lang="en-IN" sz="2400" dirty="0"/>
              <a:t>A knot indicates a deadlock in the OR Model.</a:t>
            </a:r>
            <a:br>
              <a:rPr lang="en-IN" sz="2400" dirty="0"/>
            </a:br>
            <a:r>
              <a:rPr lang="en-IN" sz="2400" dirty="0">
                <a:solidFill>
                  <a:srgbClr val="FF0000"/>
                </a:solidFill>
              </a:rPr>
              <a:t>Are processes in knot alone deadlocked? No..P44 too 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a:xfrm>
            <a:off x="457200" y="214298"/>
            <a:ext cx="8229600" cy="1143000"/>
          </a:xfrm>
        </p:spPr>
        <p:txBody>
          <a:bodyPr>
            <a:normAutofit/>
          </a:bodyPr>
          <a:lstStyle/>
          <a:p>
            <a:r>
              <a:rPr lang="en-US" sz="3500" dirty="0"/>
              <a:t>Deadlock Handling Strategies</a:t>
            </a:r>
            <a:br>
              <a:rPr lang="en-US" sz="3500" dirty="0"/>
            </a:br>
            <a:endParaRPr lang="en-US" sz="1300" dirty="0">
              <a:solidFill>
                <a:srgbClr val="FF0000"/>
              </a:solidFill>
            </a:endParaRPr>
          </a:p>
        </p:txBody>
      </p:sp>
      <p:sp>
        <p:nvSpPr>
          <p:cNvPr id="235525" name="Rectangle 5"/>
          <p:cNvSpPr>
            <a:spLocks noGrp="1" noChangeArrowheads="1"/>
          </p:cNvSpPr>
          <p:nvPr>
            <p:ph idx="1"/>
          </p:nvPr>
        </p:nvSpPr>
        <p:spPr>
          <a:xfrm>
            <a:off x="571500" y="1900246"/>
            <a:ext cx="8358218" cy="4314836"/>
          </a:xfrm>
        </p:spPr>
        <p:txBody>
          <a:bodyPr>
            <a:noAutofit/>
          </a:bodyPr>
          <a:lstStyle/>
          <a:p>
            <a:pPr marL="342900" indent="-342900">
              <a:buFont typeface="Wingdings" panose="05000000000000000000" pitchFamily="2" charset="2"/>
              <a:buChar char="§"/>
            </a:pPr>
            <a:r>
              <a:rPr lang="en-US" dirty="0"/>
              <a:t>Deadlock Prevention</a:t>
            </a:r>
            <a:r>
              <a:rPr lang="en-US" dirty="0">
                <a:solidFill>
                  <a:srgbClr val="FF0000"/>
                </a:solidFill>
              </a:rPr>
              <a:t> </a:t>
            </a:r>
            <a:r>
              <a:rPr lang="en-US" sz="2400" dirty="0"/>
              <a:t>– does not require knowing global state but is slow and can even have starvation issues</a:t>
            </a:r>
            <a:endParaRPr lang="en-US" dirty="0"/>
          </a:p>
          <a:p>
            <a:pPr marL="342900" indent="-342900">
              <a:buFont typeface="Wingdings" panose="05000000000000000000" pitchFamily="2" charset="2"/>
              <a:buChar char="§"/>
            </a:pPr>
            <a:r>
              <a:rPr lang="en-US" dirty="0"/>
              <a:t>Deadlock Avoidance </a:t>
            </a:r>
            <a:r>
              <a:rPr lang="en-US" sz="2400" dirty="0"/>
              <a:t>–Not popular in DS as expensive. Requires knowing who has what and what more they may need</a:t>
            </a:r>
          </a:p>
          <a:p>
            <a:pPr marL="342900" indent="-342900">
              <a:buFont typeface="Wingdings" panose="05000000000000000000" pitchFamily="2" charset="2"/>
              <a:buChar char="§"/>
            </a:pPr>
            <a:r>
              <a:rPr lang="en-US" dirty="0"/>
              <a:t>Deadlock Detection</a:t>
            </a:r>
            <a:r>
              <a:rPr lang="en-US" sz="2400" dirty="0"/>
              <a:t> – most popular !as deadlock actually happening is rare.  When you suspect deadlock then you initiate a deadlock </a:t>
            </a:r>
            <a:r>
              <a:rPr lang="en-US" sz="2400" dirty="0" err="1"/>
              <a:t>detecton</a:t>
            </a:r>
            <a:r>
              <a:rPr lang="en-US" sz="2400" dirty="0"/>
              <a:t> algorithm and then if there is one, you </a:t>
            </a:r>
            <a:r>
              <a:rPr lang="en-US" sz="2400" dirty="0" err="1"/>
              <a:t>Prempt</a:t>
            </a:r>
            <a:r>
              <a:rPr lang="en-US" sz="2400" dirty="0"/>
              <a:t> certain resources and then restart from that point. </a:t>
            </a:r>
            <a:br>
              <a:rPr lang="en-US" sz="2400" dirty="0"/>
            </a:br>
            <a:endParaRPr lang="en-US" sz="24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457200" y="152400"/>
            <a:ext cx="8115328" cy="762000"/>
          </a:xfrm>
        </p:spPr>
        <p:txBody>
          <a:bodyPr>
            <a:normAutofit fontScale="90000"/>
          </a:bodyPr>
          <a:lstStyle/>
          <a:p>
            <a:r>
              <a:rPr lang="en-US" sz="3500" dirty="0"/>
              <a:t>Control Organization for Deadlock Detection </a:t>
            </a:r>
          </a:p>
        </p:txBody>
      </p:sp>
      <p:sp>
        <p:nvSpPr>
          <p:cNvPr id="237571" name="Rectangle 3"/>
          <p:cNvSpPr>
            <a:spLocks noGrp="1" noChangeArrowheads="1"/>
          </p:cNvSpPr>
          <p:nvPr>
            <p:ph idx="1"/>
          </p:nvPr>
        </p:nvSpPr>
        <p:spPr>
          <a:xfrm>
            <a:off x="214282" y="1142984"/>
            <a:ext cx="8929718" cy="4724400"/>
          </a:xfrm>
        </p:spPr>
        <p:txBody>
          <a:bodyPr>
            <a:noAutofit/>
          </a:bodyPr>
          <a:lstStyle/>
          <a:p>
            <a:pPr marL="342900" indent="-342900">
              <a:buFont typeface="Wingdings" panose="05000000000000000000" pitchFamily="2" charset="2"/>
              <a:buChar char="§"/>
            </a:pPr>
            <a:r>
              <a:rPr lang="en-US" sz="2400" i="1" dirty="0"/>
              <a:t>Centralized Control</a:t>
            </a:r>
            <a:r>
              <a:rPr lang="en-US" sz="2400" dirty="0"/>
              <a:t> – One site constructs the global WFG and searches for cycles. It can maintain WFG continuously or when running deadlock detection. Disadvantage- Single point of  failure </a:t>
            </a:r>
            <a:br>
              <a:rPr lang="en-US" sz="2400" dirty="0"/>
            </a:br>
            <a:endParaRPr lang="en-US" sz="2400" dirty="0"/>
          </a:p>
          <a:p>
            <a:pPr marL="342900" indent="-342900">
              <a:buFont typeface="Wingdings" panose="05000000000000000000" pitchFamily="2" charset="2"/>
              <a:buChar char="§"/>
            </a:pPr>
            <a:r>
              <a:rPr lang="en-US" sz="2400" i="1" dirty="0"/>
              <a:t>Distributed Control</a:t>
            </a:r>
            <a:r>
              <a:rPr lang="en-US" sz="2400" dirty="0"/>
              <a:t>- Each node equally responsible for gathering global WFG and detecting deadlocks. Will initiate a wave or traversal to detect a deadlock. Cant know who blocked whom but will only if there is a wait for cycle and if he belongs to it so that he can abort himself and break the deadlock</a:t>
            </a:r>
            <a:br>
              <a:rPr lang="en-US" sz="2400" dirty="0"/>
            </a:br>
            <a:endParaRPr lang="en-US" sz="2400" dirty="0"/>
          </a:p>
          <a:p>
            <a:pPr>
              <a:buFont typeface="Wingdings" panose="05000000000000000000" pitchFamily="2" charset="2"/>
              <a:buChar char="§"/>
            </a:pPr>
            <a:r>
              <a:rPr lang="en-US" sz="2400" i="1" dirty="0"/>
              <a:t>Hierarchical Control :</a:t>
            </a:r>
            <a:r>
              <a:rPr lang="en-US" sz="2400" dirty="0"/>
              <a:t>Nodes </a:t>
            </a:r>
            <a:r>
              <a:rPr lang="en-US" sz="2400" dirty="0" err="1"/>
              <a:t>organised</a:t>
            </a:r>
            <a:r>
              <a:rPr lang="en-US" sz="2400" dirty="0"/>
              <a:t> as a tree where each site detects deadlocks involving only its descendants. The lowest common ancestor of the sites involved in the deadlock will detect the deadlock. </a:t>
            </a:r>
          </a:p>
          <a:p>
            <a:pPr lvl="1">
              <a:lnSpc>
                <a:spcPct val="30000"/>
              </a:lnSpc>
              <a:buFont typeface="Wingdings" panose="05000000000000000000" pitchFamily="2" charset="2"/>
              <a:buChar char="§"/>
            </a:pPr>
            <a:endParaRPr lang="en-US" sz="24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7222" y="152400"/>
            <a:ext cx="9556613" cy="762000"/>
          </a:xfrm>
        </p:spPr>
        <p:txBody>
          <a:bodyPr>
            <a:normAutofit fontScale="90000"/>
          </a:bodyPr>
          <a:lstStyle/>
          <a:p>
            <a:r>
              <a:rPr lang="en-US" dirty="0"/>
              <a:t>Centralized Deadlock-Detection Algorithms </a:t>
            </a:r>
          </a:p>
        </p:txBody>
      </p:sp>
      <p:sp>
        <p:nvSpPr>
          <p:cNvPr id="244739" name="Rectangle 3"/>
          <p:cNvSpPr>
            <a:spLocks noGrp="1" noChangeArrowheads="1"/>
          </p:cNvSpPr>
          <p:nvPr>
            <p:ph idx="1"/>
          </p:nvPr>
        </p:nvSpPr>
        <p:spPr>
          <a:xfrm>
            <a:off x="628650" y="1219200"/>
            <a:ext cx="6800850" cy="5029200"/>
          </a:xfrm>
        </p:spPr>
        <p:txBody>
          <a:bodyPr>
            <a:normAutofit/>
          </a:bodyPr>
          <a:lstStyle/>
          <a:p>
            <a:pPr marL="342900" indent="-342900">
              <a:lnSpc>
                <a:spcPct val="110000"/>
              </a:lnSpc>
              <a:buFont typeface="Wingdings" panose="05000000000000000000" pitchFamily="2" charset="2"/>
              <a:buChar char="§"/>
            </a:pPr>
            <a:r>
              <a:rPr lang="en-US" dirty="0">
                <a:solidFill>
                  <a:srgbClr val="FF0000"/>
                </a:solidFill>
              </a:rPr>
              <a:t> </a:t>
            </a:r>
            <a:r>
              <a:rPr lang="en-US" dirty="0"/>
              <a:t>Ask every process about its wait for status and create a global wait for graph. Will this work?</a:t>
            </a:r>
          </a:p>
        </p:txBody>
      </p:sp>
      <p:sp>
        <p:nvSpPr>
          <p:cNvPr id="3" name="Slide Number Placeholder 2"/>
          <p:cNvSpPr>
            <a:spLocks noGrp="1"/>
          </p:cNvSpPr>
          <p:nvPr>
            <p:ph type="sldNum" sz="quarter" idx="12"/>
          </p:nvPr>
        </p:nvSpPr>
        <p:spPr/>
        <p:txBody>
          <a:bodyPr/>
          <a:lstStyle/>
          <a:p>
            <a:fld id="{7F2EEB12-52DF-4457-B5F6-123DB02C84B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7222" y="152400"/>
            <a:ext cx="9556613" cy="762000"/>
          </a:xfrm>
        </p:spPr>
        <p:txBody>
          <a:bodyPr>
            <a:normAutofit fontScale="90000"/>
          </a:bodyPr>
          <a:lstStyle/>
          <a:p>
            <a:r>
              <a:rPr lang="en-US" dirty="0"/>
              <a:t>Centralized Deadlock-Detection Algorithms </a:t>
            </a:r>
          </a:p>
        </p:txBody>
      </p:sp>
      <p:sp>
        <p:nvSpPr>
          <p:cNvPr id="244739" name="Rectangle 3"/>
          <p:cNvSpPr>
            <a:spLocks noGrp="1" noChangeArrowheads="1"/>
          </p:cNvSpPr>
          <p:nvPr>
            <p:ph idx="1"/>
          </p:nvPr>
        </p:nvSpPr>
        <p:spPr>
          <a:xfrm>
            <a:off x="214282" y="1219200"/>
            <a:ext cx="8929718" cy="5638800"/>
          </a:xfrm>
        </p:spPr>
        <p:txBody>
          <a:bodyPr>
            <a:normAutofit fontScale="85000" lnSpcReduction="20000"/>
          </a:bodyPr>
          <a:lstStyle/>
          <a:p>
            <a:pPr marL="342900" indent="-342900">
              <a:lnSpc>
                <a:spcPct val="110000"/>
              </a:lnSpc>
              <a:buFont typeface="Wingdings" panose="05000000000000000000" pitchFamily="2" charset="2"/>
              <a:buChar char="§"/>
            </a:pPr>
            <a:r>
              <a:rPr lang="en-US" sz="3800" dirty="0"/>
              <a:t>The Ho-</a:t>
            </a:r>
            <a:r>
              <a:rPr lang="en-US" sz="3800" dirty="0" err="1"/>
              <a:t>Ramamoorthy</a:t>
            </a:r>
            <a:r>
              <a:rPr lang="en-US" sz="3800" dirty="0"/>
              <a:t> Algorithms</a:t>
            </a:r>
          </a:p>
          <a:p>
            <a:pPr marL="342900" indent="-342900">
              <a:lnSpc>
                <a:spcPct val="110000"/>
              </a:lnSpc>
              <a:buFont typeface="Wingdings" panose="05000000000000000000" pitchFamily="2" charset="2"/>
              <a:buChar char="§"/>
            </a:pPr>
            <a:r>
              <a:rPr lang="en-US" sz="3300" dirty="0">
                <a:solidFill>
                  <a:srgbClr val="000099"/>
                </a:solidFill>
              </a:rPr>
              <a:t>   The Two-Phase Algorithm</a:t>
            </a:r>
            <a:br>
              <a:rPr lang="en-US" sz="3300" dirty="0">
                <a:solidFill>
                  <a:srgbClr val="000099"/>
                </a:solidFill>
              </a:rPr>
            </a:br>
            <a:r>
              <a:rPr lang="en-US" sz="3300" dirty="0"/>
              <a:t>Deadlocks don’t go away unless broken. Collect status twice. Take only those dependencies which are present in both. Any issues?</a:t>
            </a:r>
          </a:p>
          <a:p>
            <a:pPr marL="342900" indent="-342900">
              <a:lnSpc>
                <a:spcPct val="110000"/>
              </a:lnSpc>
              <a:buFont typeface="Wingdings" panose="05000000000000000000" pitchFamily="2" charset="2"/>
              <a:buChar char="§"/>
            </a:pPr>
            <a:endParaRPr lang="en-US" sz="3300" dirty="0"/>
          </a:p>
          <a:p>
            <a:pPr marL="342900" indent="-342900">
              <a:lnSpc>
                <a:spcPct val="110000"/>
              </a:lnSpc>
              <a:buFont typeface="Wingdings" panose="05000000000000000000" pitchFamily="2" charset="2"/>
              <a:buChar char="§"/>
            </a:pPr>
            <a:r>
              <a:rPr lang="en-US" sz="3300" dirty="0">
                <a:solidFill>
                  <a:srgbClr val="000099"/>
                </a:solidFill>
              </a:rPr>
              <a:t>   The One-phase Algorithm</a:t>
            </a:r>
            <a:br>
              <a:rPr lang="en-US" sz="3300" dirty="0">
                <a:solidFill>
                  <a:srgbClr val="FF0000"/>
                </a:solidFill>
              </a:rPr>
            </a:br>
            <a:r>
              <a:rPr lang="en-US" sz="3300" dirty="0"/>
              <a:t>Uses process status table and resource status table . process status table contains resources that are locked or waited on for each process. resource status table contains processes using or waiting on  each resource. Takes a dependency as valid only if both tables indicate it.</a:t>
            </a:r>
            <a:br>
              <a:rPr lang="en-US" sz="3300" dirty="0"/>
            </a:br>
            <a:endParaRPr lang="en-US" sz="33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7222" y="152400"/>
            <a:ext cx="9556613" cy="762000"/>
          </a:xfrm>
        </p:spPr>
        <p:txBody>
          <a:bodyPr>
            <a:normAutofit fontScale="90000"/>
          </a:bodyPr>
          <a:lstStyle/>
          <a:p>
            <a:r>
              <a:rPr lang="en-US" dirty="0"/>
              <a:t>Centralized Deadlock-Detection Algorithms </a:t>
            </a:r>
          </a:p>
        </p:txBody>
      </p:sp>
      <p:sp>
        <p:nvSpPr>
          <p:cNvPr id="244739" name="Rectangle 3"/>
          <p:cNvSpPr>
            <a:spLocks noGrp="1" noChangeArrowheads="1"/>
          </p:cNvSpPr>
          <p:nvPr>
            <p:ph idx="1"/>
          </p:nvPr>
        </p:nvSpPr>
        <p:spPr>
          <a:xfrm>
            <a:off x="214282" y="1004910"/>
            <a:ext cx="8929718" cy="5638800"/>
          </a:xfrm>
        </p:spPr>
        <p:txBody>
          <a:bodyPr>
            <a:normAutofit fontScale="92500" lnSpcReduction="10000"/>
          </a:bodyPr>
          <a:lstStyle/>
          <a:p>
            <a:pPr marL="342900" indent="-342900">
              <a:lnSpc>
                <a:spcPct val="110000"/>
              </a:lnSpc>
              <a:buFont typeface="Wingdings" panose="05000000000000000000" pitchFamily="2" charset="2"/>
              <a:buChar char="§"/>
            </a:pPr>
            <a:r>
              <a:rPr lang="en-US" sz="3300" dirty="0">
                <a:solidFill>
                  <a:srgbClr val="000099"/>
                </a:solidFill>
              </a:rPr>
              <a:t>   The One-phase Algorithm</a:t>
            </a:r>
            <a:br>
              <a:rPr lang="en-US" sz="3300" dirty="0">
                <a:solidFill>
                  <a:srgbClr val="FF0000"/>
                </a:solidFill>
              </a:rPr>
            </a:br>
            <a:r>
              <a:rPr lang="en-US" sz="3300" dirty="0"/>
              <a:t>process status table:  the process’ information where for each process gives information about resources held or </a:t>
            </a:r>
            <a:r>
              <a:rPr lang="en-US" sz="3300" dirty="0" err="1"/>
              <a:t>seeked</a:t>
            </a:r>
            <a:r>
              <a:rPr lang="en-US" sz="3300" dirty="0"/>
              <a:t> after.</a:t>
            </a:r>
          </a:p>
          <a:p>
            <a:pPr marL="342900" indent="-342900">
              <a:lnSpc>
                <a:spcPct val="110000"/>
              </a:lnSpc>
              <a:buNone/>
            </a:pPr>
            <a:r>
              <a:rPr lang="en-US" sz="3300" dirty="0"/>
              <a:t>   Resource status table: Processes to which the resource is allocated to or seeking it</a:t>
            </a:r>
          </a:p>
          <a:p>
            <a:pPr marL="342900" indent="-342900">
              <a:lnSpc>
                <a:spcPct val="110000"/>
              </a:lnSpc>
              <a:buNone/>
            </a:pPr>
            <a:r>
              <a:rPr lang="en-US" sz="3300" dirty="0"/>
              <a:t>Gather this from all sites and create WFG if tables gathered from both sites say the same information. That is site 1 says P waits for R which is on site 2. Site2 also says P requested for R</a:t>
            </a:r>
          </a:p>
          <a:p>
            <a:pPr marL="342900" indent="-342900">
              <a:lnSpc>
                <a:spcPct val="110000"/>
              </a:lnSpc>
              <a:buNone/>
            </a:pPr>
            <a:r>
              <a:rPr lang="en-US" sz="3300" dirty="0">
                <a:solidFill>
                  <a:srgbClr val="FF0000"/>
                </a:solidFill>
              </a:rPr>
              <a:t>Can we have false deadlock?</a:t>
            </a:r>
          </a:p>
          <a:p>
            <a:pPr marL="342900" indent="-342900">
              <a:lnSpc>
                <a:spcPct val="110000"/>
              </a:lnSpc>
              <a:buNone/>
            </a:pPr>
            <a:endParaRPr lang="en-US" sz="3300" dirty="0"/>
          </a:p>
          <a:p>
            <a:pPr lvl="1">
              <a:lnSpc>
                <a:spcPct val="110000"/>
              </a:lnSpc>
              <a:buFont typeface="Wingdings" panose="05000000000000000000" pitchFamily="2" charset="2"/>
              <a:buChar char="§"/>
            </a:pPr>
            <a:endParaRPr lang="en-US" sz="33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57222" y="152400"/>
            <a:ext cx="9556613" cy="762000"/>
          </a:xfrm>
        </p:spPr>
        <p:txBody>
          <a:bodyPr>
            <a:normAutofit fontScale="90000"/>
          </a:bodyPr>
          <a:lstStyle/>
          <a:p>
            <a:r>
              <a:rPr lang="en-US" dirty="0"/>
              <a:t>Centralized Deadlock-Detection Algorithms </a:t>
            </a:r>
          </a:p>
        </p:txBody>
      </p:sp>
      <p:sp>
        <p:nvSpPr>
          <p:cNvPr id="244739" name="Rectangle 3"/>
          <p:cNvSpPr>
            <a:spLocks noGrp="1" noChangeArrowheads="1"/>
          </p:cNvSpPr>
          <p:nvPr>
            <p:ph idx="1"/>
          </p:nvPr>
        </p:nvSpPr>
        <p:spPr>
          <a:xfrm>
            <a:off x="214282" y="1004910"/>
            <a:ext cx="8929718" cy="5638800"/>
          </a:xfrm>
        </p:spPr>
        <p:txBody>
          <a:bodyPr>
            <a:normAutofit/>
          </a:bodyPr>
          <a:lstStyle/>
          <a:p>
            <a:pPr marL="342900" indent="-342900">
              <a:lnSpc>
                <a:spcPct val="110000"/>
              </a:lnSpc>
              <a:buFont typeface="Wingdings" panose="05000000000000000000" pitchFamily="2" charset="2"/>
              <a:buChar char="§"/>
            </a:pPr>
            <a:r>
              <a:rPr lang="en-US" sz="2800" dirty="0"/>
              <a:t>   Consider a false cycle by P1(site1), R1(site 2), P2(site 3) and R2(site 4) that the two phase algorithm  detected where at </a:t>
            </a:r>
          </a:p>
          <a:p>
            <a:pPr marL="342900" indent="-342900">
              <a:lnSpc>
                <a:spcPct val="110000"/>
              </a:lnSpc>
              <a:buFont typeface="Wingdings" panose="05000000000000000000" pitchFamily="2" charset="2"/>
              <a:buChar char="§"/>
            </a:pPr>
            <a:r>
              <a:rPr lang="en-US" sz="2800" dirty="0"/>
              <a:t>At site2 we had P1-&gt;R1-&gt;P2 and </a:t>
            </a:r>
          </a:p>
          <a:p>
            <a:pPr marL="342900" indent="-342900">
              <a:lnSpc>
                <a:spcPct val="110000"/>
              </a:lnSpc>
              <a:buFont typeface="Wingdings" panose="05000000000000000000" pitchFamily="2" charset="2"/>
              <a:buChar char="§"/>
            </a:pPr>
            <a:r>
              <a:rPr lang="en-US" sz="2800" dirty="0"/>
              <a:t>At site4  we had P2 -&gt; R2 -&gt; P1</a:t>
            </a:r>
          </a:p>
          <a:p>
            <a:pPr marL="342900" indent="-342900">
              <a:lnSpc>
                <a:spcPct val="110000"/>
              </a:lnSpc>
              <a:buNone/>
            </a:pPr>
            <a:endParaRPr lang="en-US" sz="2800" dirty="0"/>
          </a:p>
          <a:p>
            <a:pPr>
              <a:lnSpc>
                <a:spcPct val="110000"/>
              </a:lnSpc>
              <a:buNone/>
            </a:pPr>
            <a:r>
              <a:rPr lang="en-US" sz="2800" dirty="0"/>
              <a:t>When the information from site1 is collected it says either P1-&gt;R1 or R2-&gt;P1. Since it wont say both you cannot construct a cycle though site 2 and site 4 might indicate P1-&gt;R1-&gt;P2 and P2 -&gt; R2 -&gt; P1</a:t>
            </a:r>
          </a:p>
          <a:p>
            <a:pPr marL="342900" indent="-342900">
              <a:lnSpc>
                <a:spcPct val="110000"/>
              </a:lnSpc>
              <a:buNone/>
            </a:pPr>
            <a:endParaRPr lang="en-US" sz="2800" dirty="0"/>
          </a:p>
        </p:txBody>
      </p:sp>
      <p:sp>
        <p:nvSpPr>
          <p:cNvPr id="3" name="Slide Number Placeholder 2"/>
          <p:cNvSpPr>
            <a:spLocks noGrp="1"/>
          </p:cNvSpPr>
          <p:nvPr>
            <p:ph type="sldNum" sz="quarter" idx="12"/>
          </p:nvPr>
        </p:nvSpPr>
        <p:spPr/>
        <p:txBody>
          <a:bodyPr/>
          <a:lstStyle/>
          <a:p>
            <a:fld id="{7F2EEB12-52DF-4457-B5F6-123DB02C84B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57200" y="-24"/>
            <a:ext cx="7829575" cy="762000"/>
          </a:xfrm>
        </p:spPr>
        <p:txBody>
          <a:bodyPr>
            <a:normAutofit/>
          </a:bodyPr>
          <a:lstStyle/>
          <a:p>
            <a:r>
              <a:rPr lang="en-US" sz="3500" dirty="0"/>
              <a:t>Distributed Edge-Chasing Algorithm </a:t>
            </a:r>
          </a:p>
        </p:txBody>
      </p:sp>
      <p:sp>
        <p:nvSpPr>
          <p:cNvPr id="240643" name="Rectangle 3"/>
          <p:cNvSpPr>
            <a:spLocks noGrp="1" noChangeArrowheads="1"/>
          </p:cNvSpPr>
          <p:nvPr>
            <p:ph idx="1"/>
          </p:nvPr>
        </p:nvSpPr>
        <p:spPr>
          <a:xfrm>
            <a:off x="500034" y="785794"/>
            <a:ext cx="8286808" cy="5334000"/>
          </a:xfrm>
        </p:spPr>
        <p:txBody>
          <a:bodyPr>
            <a:noAutofit/>
          </a:bodyPr>
          <a:lstStyle/>
          <a:p>
            <a:pPr>
              <a:lnSpc>
                <a:spcPct val="140000"/>
              </a:lnSpc>
              <a:buFontTx/>
              <a:buChar char="-"/>
            </a:pPr>
            <a:r>
              <a:rPr lang="en-US" sz="2400" dirty="0">
                <a:solidFill>
                  <a:schemeClr val="tx1"/>
                </a:solidFill>
                <a:sym typeface="Symbol" panose="05050102010706020507" pitchFamily="18" charset="2"/>
              </a:rPr>
              <a:t>A probe is sent by a blocked </a:t>
            </a:r>
          </a:p>
          <a:p>
            <a:pPr>
              <a:lnSpc>
                <a:spcPct val="140000"/>
              </a:lnSpc>
              <a:buNone/>
            </a:pPr>
            <a:r>
              <a:rPr lang="en-US" sz="2400" dirty="0">
                <a:solidFill>
                  <a:schemeClr val="tx1"/>
                </a:solidFill>
                <a:sym typeface="Symbol" panose="05050102010706020507" pitchFamily="18" charset="2"/>
              </a:rPr>
              <a:t>proces</a:t>
            </a:r>
            <a:r>
              <a:rPr lang="en-US" sz="2400" dirty="0">
                <a:sym typeface="Symbol" panose="05050102010706020507" pitchFamily="18" charset="2"/>
              </a:rPr>
              <a:t>s to the process holding the resource. </a:t>
            </a:r>
          </a:p>
          <a:p>
            <a:pPr>
              <a:lnSpc>
                <a:spcPct val="140000"/>
              </a:lnSpc>
              <a:buFontTx/>
              <a:buNone/>
            </a:pPr>
            <a:r>
              <a:rPr lang="en-US" sz="2400" dirty="0">
                <a:sym typeface="Symbol" panose="05050102010706020507" pitchFamily="18" charset="2"/>
              </a:rPr>
              <a:t>- Probe is a triplet (I, J, k)</a:t>
            </a:r>
          </a:p>
          <a:p>
            <a:pPr>
              <a:lnSpc>
                <a:spcPct val="140000"/>
              </a:lnSpc>
              <a:buFontTx/>
              <a:buNone/>
            </a:pPr>
            <a:r>
              <a:rPr lang="en-US" sz="2400" dirty="0">
                <a:solidFill>
                  <a:schemeClr val="tx1"/>
                </a:solidFill>
                <a:sym typeface="Symbol" panose="05050102010706020507" pitchFamily="18" charset="2"/>
              </a:rPr>
              <a:t>I: ID of blocked process</a:t>
            </a:r>
          </a:p>
          <a:p>
            <a:pPr>
              <a:lnSpc>
                <a:spcPct val="140000"/>
              </a:lnSpc>
              <a:buFontTx/>
              <a:buNone/>
            </a:pPr>
            <a:r>
              <a:rPr lang="en-US" sz="2400" dirty="0">
                <a:sym typeface="Symbol" panose="05050102010706020507" pitchFamily="18" charset="2"/>
              </a:rPr>
              <a:t>J:  ID of process sending the message</a:t>
            </a:r>
          </a:p>
          <a:p>
            <a:pPr>
              <a:lnSpc>
                <a:spcPct val="140000"/>
              </a:lnSpc>
              <a:buFontTx/>
              <a:buNone/>
            </a:pPr>
            <a:r>
              <a:rPr lang="en-US" sz="2400" dirty="0">
                <a:solidFill>
                  <a:schemeClr val="tx1"/>
                </a:solidFill>
                <a:sym typeface="Symbol" panose="05050102010706020507" pitchFamily="18" charset="2"/>
              </a:rPr>
              <a:t>K: ID to which message </a:t>
            </a:r>
            <a:r>
              <a:rPr lang="en-US" sz="2400">
                <a:solidFill>
                  <a:schemeClr val="tx1"/>
                </a:solidFill>
                <a:sym typeface="Symbol" panose="05050102010706020507" pitchFamily="18" charset="2"/>
              </a:rPr>
              <a:t>is sent</a:t>
            </a:r>
            <a:endParaRPr lang="en-US" sz="2400" dirty="0">
              <a:solidFill>
                <a:schemeClr val="tx1"/>
              </a:solidFill>
              <a:sym typeface="Symbol" panose="05050102010706020507" pitchFamily="18" charset="2"/>
            </a:endParaRPr>
          </a:p>
          <a:p>
            <a:pPr>
              <a:lnSpc>
                <a:spcPct val="140000"/>
              </a:lnSpc>
              <a:buFontTx/>
              <a:buChar char="-"/>
            </a:pPr>
            <a:r>
              <a:rPr lang="en-US" sz="2400" dirty="0">
                <a:sym typeface="Symbol" panose="05050102010706020507" pitchFamily="18" charset="2"/>
              </a:rPr>
              <a:t>If probe is received by a blocked process, it edits and forwards the probe to the processes holding the resource it requires</a:t>
            </a:r>
          </a:p>
          <a:p>
            <a:pPr>
              <a:lnSpc>
                <a:spcPct val="140000"/>
              </a:lnSpc>
              <a:buFontTx/>
              <a:buChar char="-"/>
            </a:pPr>
            <a:r>
              <a:rPr lang="en-US" sz="2400" dirty="0">
                <a:solidFill>
                  <a:schemeClr val="tx1"/>
                </a:solidFill>
                <a:sym typeface="Symbol" panose="05050102010706020507" pitchFamily="18" charset="2"/>
              </a:rPr>
              <a:t>If initial blocked process receives back its probe; it declares deadlock</a:t>
            </a:r>
            <a:br>
              <a:rPr lang="en-US" sz="2400" dirty="0">
                <a:solidFill>
                  <a:schemeClr val="tx1"/>
                </a:solidFill>
                <a:sym typeface="Symbol" panose="05050102010706020507" pitchFamily="18" charset="2"/>
              </a:rPr>
            </a:br>
            <a:endParaRPr lang="en-US" sz="2400" dirty="0">
              <a:solidFill>
                <a:schemeClr val="tx1"/>
              </a:solidFill>
              <a:sym typeface="Symbol" panose="05050102010706020507" pitchFamily="18" charset="2"/>
            </a:endParaRPr>
          </a:p>
        </p:txBody>
      </p:sp>
      <p:sp>
        <p:nvSpPr>
          <p:cNvPr id="3" name="Slide Number Placeholder 2"/>
          <p:cNvSpPr>
            <a:spLocks noGrp="1"/>
          </p:cNvSpPr>
          <p:nvPr>
            <p:ph type="sldNum" sz="quarter" idx="12"/>
          </p:nvPr>
        </p:nvSpPr>
        <p:spPr/>
        <p:txBody>
          <a:bodyPr/>
          <a:lstStyle/>
          <a:p>
            <a:fld id="{7F2EEB12-52DF-4457-B5F6-123DB02C84B1}" type="slidenum">
              <a:rPr lang="en-US" smtClean="0"/>
              <a:pPr/>
              <a:t>28</a:t>
            </a:fld>
            <a:endParaRPr lang="en-US"/>
          </a:p>
        </p:txBody>
      </p:sp>
      <p:sp>
        <p:nvSpPr>
          <p:cNvPr id="6" name="TextBox 5"/>
          <p:cNvSpPr txBox="1"/>
          <p:nvPr/>
        </p:nvSpPr>
        <p:spPr>
          <a:xfrm>
            <a:off x="5214942" y="857232"/>
            <a:ext cx="38776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400" dirty="0" err="1"/>
              <a:t>Chandy</a:t>
            </a:r>
            <a:r>
              <a:rPr lang="en-US" sz="2400" dirty="0"/>
              <a:t> </a:t>
            </a:r>
            <a:r>
              <a:rPr lang="en-US" sz="2400" dirty="0" err="1"/>
              <a:t>Misra</a:t>
            </a:r>
            <a:r>
              <a:rPr lang="en-US" sz="2400" dirty="0"/>
              <a:t> Haas Algorithm</a:t>
            </a:r>
            <a:endParaRPr lang="en-IN" sz="2400" dirty="0"/>
          </a:p>
        </p:txBody>
      </p:sp>
    </p:spTree>
    <p:extLst>
      <p:ext uri="{BB962C8B-B14F-4D97-AF65-F5344CB8AC3E}">
        <p14:creationId xmlns:p14="http://schemas.microsoft.com/office/powerpoint/2010/main" val="3380400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57200" y="144571"/>
            <a:ext cx="7829575" cy="762000"/>
          </a:xfrm>
        </p:spPr>
        <p:txBody>
          <a:bodyPr>
            <a:normAutofit/>
          </a:bodyPr>
          <a:lstStyle/>
          <a:p>
            <a:r>
              <a:rPr lang="en-US" sz="3500" dirty="0"/>
              <a:t>Distributed Edge-Chasing Algorithm </a:t>
            </a:r>
          </a:p>
        </p:txBody>
      </p:sp>
      <p:sp>
        <p:nvSpPr>
          <p:cNvPr id="240643" name="Rectangle 3"/>
          <p:cNvSpPr>
            <a:spLocks noGrp="1" noChangeArrowheads="1"/>
          </p:cNvSpPr>
          <p:nvPr>
            <p:ph idx="1"/>
          </p:nvPr>
        </p:nvSpPr>
        <p:spPr>
          <a:xfrm>
            <a:off x="571500" y="1595462"/>
            <a:ext cx="7143750" cy="5334000"/>
          </a:xfrm>
        </p:spPr>
        <p:txBody>
          <a:bodyPr>
            <a:noAutofit/>
          </a:bodyPr>
          <a:lstStyle/>
          <a:p>
            <a:pPr>
              <a:lnSpc>
                <a:spcPct val="140000"/>
              </a:lnSpc>
              <a:buFontTx/>
              <a:buNone/>
            </a:pPr>
            <a:r>
              <a:rPr lang="en-US" sz="2400" u="sng" dirty="0">
                <a:solidFill>
                  <a:srgbClr val="000099"/>
                </a:solidFill>
                <a:sym typeface="Symbol" panose="05050102010706020507" pitchFamily="18" charset="2"/>
              </a:rPr>
              <a:t>To determine if a blocked process is deadlocked</a:t>
            </a:r>
          </a:p>
          <a:p>
            <a:pPr>
              <a:lnSpc>
                <a:spcPct val="140000"/>
              </a:lnSpc>
              <a:buFontTx/>
              <a:buNone/>
            </a:pPr>
            <a:r>
              <a:rPr lang="en-US" sz="2400" dirty="0">
                <a:solidFill>
                  <a:schemeClr val="tx1"/>
                </a:solidFill>
                <a:sym typeface="Symbol" panose="05050102010706020507" pitchFamily="18" charset="2"/>
              </a:rPr>
              <a:t>   if P</a:t>
            </a:r>
            <a:r>
              <a:rPr lang="en-US" sz="2400" baseline="-25000" dirty="0">
                <a:solidFill>
                  <a:schemeClr val="tx1"/>
                </a:solidFill>
                <a:sym typeface="Symbol" panose="05050102010706020507" pitchFamily="18" charset="2"/>
              </a:rPr>
              <a:t>i </a:t>
            </a:r>
            <a:r>
              <a:rPr lang="en-US" sz="2400" dirty="0">
                <a:solidFill>
                  <a:schemeClr val="tx1"/>
                </a:solidFill>
                <a:sym typeface="Symbol" panose="05050102010706020507" pitchFamily="18" charset="2"/>
              </a:rPr>
              <a:t>is locally dependent on itself</a:t>
            </a:r>
          </a:p>
          <a:p>
            <a:pPr>
              <a:lnSpc>
                <a:spcPct val="140000"/>
              </a:lnSpc>
              <a:buFontTx/>
              <a:buNone/>
            </a:pPr>
            <a:r>
              <a:rPr lang="en-US" sz="2400" dirty="0">
                <a:solidFill>
                  <a:schemeClr val="tx1"/>
                </a:solidFill>
                <a:sym typeface="Symbol" panose="05050102010706020507" pitchFamily="18" charset="2"/>
              </a:rPr>
              <a:t>       then </a:t>
            </a:r>
            <a:r>
              <a:rPr lang="en-US" sz="2400" dirty="0">
                <a:solidFill>
                  <a:srgbClr val="C00000"/>
                </a:solidFill>
                <a:sym typeface="Symbol" panose="05050102010706020507" pitchFamily="18" charset="2"/>
              </a:rPr>
              <a:t>declare a deadlock </a:t>
            </a:r>
          </a:p>
          <a:p>
            <a:pPr>
              <a:lnSpc>
                <a:spcPct val="140000"/>
              </a:lnSpc>
              <a:buFontTx/>
              <a:buNone/>
            </a:pPr>
            <a:r>
              <a:rPr lang="en-US" sz="2400" dirty="0">
                <a:solidFill>
                  <a:schemeClr val="tx1"/>
                </a:solidFill>
                <a:sym typeface="Symbol" panose="05050102010706020507" pitchFamily="18" charset="2"/>
              </a:rPr>
              <a:t>       else for all </a:t>
            </a:r>
            <a:r>
              <a:rPr lang="en-US" sz="2400" dirty="0" err="1">
                <a:solidFill>
                  <a:schemeClr val="tx1"/>
                </a:solidFill>
                <a:sym typeface="Symbol" panose="05050102010706020507" pitchFamily="18" charset="2"/>
              </a:rPr>
              <a:t>P</a:t>
            </a:r>
            <a:r>
              <a:rPr lang="en-US" sz="2400" baseline="-25000" dirty="0" err="1">
                <a:solidFill>
                  <a:schemeClr val="tx1"/>
                </a:solidFill>
                <a:sym typeface="Symbol" panose="05050102010706020507" pitchFamily="18" charset="2"/>
              </a:rPr>
              <a:t>j</a:t>
            </a:r>
            <a:r>
              <a:rPr lang="en-US" sz="2400" baseline="-25000" dirty="0">
                <a:solidFill>
                  <a:schemeClr val="tx1"/>
                </a:solidFill>
                <a:sym typeface="Symbol" panose="05050102010706020507" pitchFamily="18" charset="2"/>
              </a:rPr>
              <a:t> </a:t>
            </a:r>
            <a:r>
              <a:rPr lang="en-US" sz="2400" dirty="0">
                <a:solidFill>
                  <a:schemeClr val="tx1"/>
                </a:solidFill>
                <a:sym typeface="Symbol" panose="05050102010706020507" pitchFamily="18" charset="2"/>
              </a:rPr>
              <a:t>and </a:t>
            </a:r>
            <a:r>
              <a:rPr lang="en-US" sz="2400" dirty="0" err="1">
                <a:solidFill>
                  <a:schemeClr val="tx1"/>
                </a:solidFill>
                <a:sym typeface="Symbol" panose="05050102010706020507" pitchFamily="18" charset="2"/>
              </a:rPr>
              <a:t>P</a:t>
            </a:r>
            <a:r>
              <a:rPr lang="en-US" sz="2400" baseline="-25000" dirty="0" err="1">
                <a:solidFill>
                  <a:schemeClr val="tx1"/>
                </a:solidFill>
                <a:sym typeface="Symbol" panose="05050102010706020507" pitchFamily="18" charset="2"/>
              </a:rPr>
              <a:t>k</a:t>
            </a:r>
            <a:r>
              <a:rPr lang="en-US" sz="2400" baseline="-25000" dirty="0">
                <a:solidFill>
                  <a:schemeClr val="tx1"/>
                </a:solidFill>
                <a:sym typeface="Symbol" panose="05050102010706020507" pitchFamily="18" charset="2"/>
              </a:rPr>
              <a:t> </a:t>
            </a:r>
            <a:r>
              <a:rPr lang="en-US" sz="2400" dirty="0">
                <a:solidFill>
                  <a:schemeClr val="tx1"/>
                </a:solidFill>
                <a:sym typeface="Symbol" panose="05050102010706020507" pitchFamily="18" charset="2"/>
              </a:rPr>
              <a:t>such that</a:t>
            </a:r>
          </a:p>
          <a:p>
            <a:pPr lvl="2">
              <a:lnSpc>
                <a:spcPct val="140000"/>
              </a:lnSpc>
              <a:buFontTx/>
              <a:buNone/>
            </a:pPr>
            <a:r>
              <a:rPr lang="en-US" sz="2400" dirty="0">
                <a:solidFill>
                  <a:schemeClr val="tx1"/>
                </a:solidFill>
                <a:sym typeface="Symbol" panose="05050102010706020507" pitchFamily="18" charset="2"/>
              </a:rPr>
              <a:t>           </a:t>
            </a:r>
            <a:r>
              <a:rPr lang="en-US" sz="2400" dirty="0">
                <a:solidFill>
                  <a:srgbClr val="000099"/>
                </a:solidFill>
                <a:sym typeface="Symbol" panose="05050102010706020507" pitchFamily="18" charset="2"/>
              </a:rPr>
              <a:t>(a)  P</a:t>
            </a:r>
            <a:r>
              <a:rPr lang="en-US" sz="2400" baseline="-25000" dirty="0">
                <a:solidFill>
                  <a:srgbClr val="000099"/>
                </a:solidFill>
                <a:sym typeface="Symbol" panose="05050102010706020507" pitchFamily="18" charset="2"/>
              </a:rPr>
              <a:t>i</a:t>
            </a:r>
            <a:r>
              <a:rPr lang="en-US" sz="2400" dirty="0">
                <a:solidFill>
                  <a:srgbClr val="000099"/>
                </a:solidFill>
                <a:sym typeface="Symbol" panose="05050102010706020507" pitchFamily="18" charset="2"/>
              </a:rPr>
              <a:t> is locally dependent upon </a:t>
            </a:r>
            <a:r>
              <a:rPr lang="en-US" sz="2400" dirty="0" err="1">
                <a:solidFill>
                  <a:srgbClr val="000099"/>
                </a:solidFill>
                <a:sym typeface="Symbol" panose="05050102010706020507" pitchFamily="18" charset="2"/>
              </a:rPr>
              <a:t>P</a:t>
            </a:r>
            <a:r>
              <a:rPr lang="en-US" sz="2400" baseline="-25000" dirty="0" err="1">
                <a:solidFill>
                  <a:srgbClr val="000099"/>
                </a:solidFill>
                <a:sym typeface="Symbol" panose="05050102010706020507" pitchFamily="18" charset="2"/>
              </a:rPr>
              <a:t>j</a:t>
            </a:r>
            <a:r>
              <a:rPr lang="en-US" sz="2400" dirty="0">
                <a:solidFill>
                  <a:srgbClr val="000099"/>
                </a:solidFill>
                <a:sym typeface="Symbol" panose="05050102010706020507" pitchFamily="18" charset="2"/>
              </a:rPr>
              <a:t>, and</a:t>
            </a:r>
          </a:p>
          <a:p>
            <a:pPr lvl="2">
              <a:lnSpc>
                <a:spcPct val="140000"/>
              </a:lnSpc>
              <a:buFontTx/>
              <a:buNone/>
            </a:pPr>
            <a:r>
              <a:rPr lang="en-US" sz="2400" dirty="0">
                <a:solidFill>
                  <a:srgbClr val="000099"/>
                </a:solidFill>
                <a:sym typeface="Symbol" panose="05050102010706020507" pitchFamily="18" charset="2"/>
              </a:rPr>
              <a:t>           (b) </a:t>
            </a:r>
            <a:r>
              <a:rPr lang="en-US" sz="2400" dirty="0" err="1">
                <a:solidFill>
                  <a:srgbClr val="000099"/>
                </a:solidFill>
                <a:sym typeface="Symbol" panose="05050102010706020507" pitchFamily="18" charset="2"/>
              </a:rPr>
              <a:t>P</a:t>
            </a:r>
            <a:r>
              <a:rPr lang="en-US" sz="2400" baseline="-25000" dirty="0" err="1">
                <a:solidFill>
                  <a:srgbClr val="000099"/>
                </a:solidFill>
                <a:sym typeface="Symbol" panose="05050102010706020507" pitchFamily="18" charset="2"/>
              </a:rPr>
              <a:t>j</a:t>
            </a:r>
            <a:r>
              <a:rPr lang="en-US" sz="2400" baseline="-25000" dirty="0">
                <a:solidFill>
                  <a:srgbClr val="000099"/>
                </a:solidFill>
                <a:sym typeface="Symbol" panose="05050102010706020507" pitchFamily="18" charset="2"/>
              </a:rPr>
              <a:t> </a:t>
            </a:r>
            <a:r>
              <a:rPr lang="en-US" sz="2400" dirty="0">
                <a:solidFill>
                  <a:srgbClr val="000099"/>
                </a:solidFill>
                <a:sym typeface="Symbol" panose="05050102010706020507" pitchFamily="18" charset="2"/>
              </a:rPr>
              <a:t>is waiting on </a:t>
            </a:r>
            <a:r>
              <a:rPr lang="en-US" sz="2400" dirty="0" err="1">
                <a:solidFill>
                  <a:srgbClr val="000099"/>
                </a:solidFill>
                <a:sym typeface="Symbol" panose="05050102010706020507" pitchFamily="18" charset="2"/>
              </a:rPr>
              <a:t>P</a:t>
            </a:r>
            <a:r>
              <a:rPr lang="en-US" sz="2400" baseline="-25000" dirty="0" err="1">
                <a:solidFill>
                  <a:srgbClr val="000099"/>
                </a:solidFill>
                <a:sym typeface="Symbol" panose="05050102010706020507" pitchFamily="18" charset="2"/>
              </a:rPr>
              <a:t>k</a:t>
            </a:r>
            <a:r>
              <a:rPr lang="en-US" sz="2400" dirty="0">
                <a:solidFill>
                  <a:srgbClr val="000099"/>
                </a:solidFill>
                <a:sym typeface="Symbol" panose="05050102010706020507" pitchFamily="18" charset="2"/>
              </a:rPr>
              <a:t>, and</a:t>
            </a:r>
          </a:p>
          <a:p>
            <a:pPr lvl="2">
              <a:lnSpc>
                <a:spcPct val="140000"/>
              </a:lnSpc>
              <a:buFontTx/>
              <a:buNone/>
            </a:pPr>
            <a:r>
              <a:rPr lang="en-US" sz="2400" dirty="0">
                <a:solidFill>
                  <a:srgbClr val="000099"/>
                </a:solidFill>
                <a:sym typeface="Symbol" panose="05050102010706020507" pitchFamily="18" charset="2"/>
              </a:rPr>
              <a:t>           (c) </a:t>
            </a:r>
            <a:r>
              <a:rPr lang="en-US" sz="2400" dirty="0" err="1">
                <a:solidFill>
                  <a:srgbClr val="000099"/>
                </a:solidFill>
                <a:sym typeface="Symbol" panose="05050102010706020507" pitchFamily="18" charset="2"/>
              </a:rPr>
              <a:t>P</a:t>
            </a:r>
            <a:r>
              <a:rPr lang="en-US" sz="2400" baseline="-25000" dirty="0" err="1">
                <a:solidFill>
                  <a:srgbClr val="000099"/>
                </a:solidFill>
                <a:sym typeface="Symbol" panose="05050102010706020507" pitchFamily="18" charset="2"/>
              </a:rPr>
              <a:t>j</a:t>
            </a:r>
            <a:r>
              <a:rPr lang="en-US" sz="2400" baseline="-25000" dirty="0">
                <a:solidFill>
                  <a:srgbClr val="000099"/>
                </a:solidFill>
                <a:sym typeface="Symbol" panose="05050102010706020507" pitchFamily="18" charset="2"/>
              </a:rPr>
              <a:t> </a:t>
            </a:r>
            <a:r>
              <a:rPr lang="en-US" sz="2400" dirty="0">
                <a:solidFill>
                  <a:srgbClr val="000099"/>
                </a:solidFill>
                <a:sym typeface="Symbol" panose="05050102010706020507" pitchFamily="18" charset="2"/>
              </a:rPr>
              <a:t>and </a:t>
            </a:r>
            <a:r>
              <a:rPr lang="en-US" sz="2400" dirty="0" err="1">
                <a:solidFill>
                  <a:srgbClr val="000099"/>
                </a:solidFill>
                <a:sym typeface="Symbol" panose="05050102010706020507" pitchFamily="18" charset="2"/>
              </a:rPr>
              <a:t>P</a:t>
            </a:r>
            <a:r>
              <a:rPr lang="en-US" sz="2400" baseline="-25000" dirty="0" err="1">
                <a:solidFill>
                  <a:srgbClr val="000099"/>
                </a:solidFill>
                <a:sym typeface="Symbol" panose="05050102010706020507" pitchFamily="18" charset="2"/>
              </a:rPr>
              <a:t>k</a:t>
            </a:r>
            <a:r>
              <a:rPr lang="en-US" sz="2400" baseline="-25000" dirty="0">
                <a:solidFill>
                  <a:srgbClr val="000099"/>
                </a:solidFill>
                <a:sym typeface="Symbol" panose="05050102010706020507" pitchFamily="18" charset="2"/>
              </a:rPr>
              <a:t> </a:t>
            </a:r>
            <a:r>
              <a:rPr lang="en-US" sz="2400" dirty="0">
                <a:solidFill>
                  <a:srgbClr val="000099"/>
                </a:solidFill>
                <a:sym typeface="Symbol" panose="05050102010706020507" pitchFamily="18" charset="2"/>
              </a:rPr>
              <a:t>are on different sites,</a:t>
            </a:r>
          </a:p>
          <a:p>
            <a:pPr>
              <a:lnSpc>
                <a:spcPct val="140000"/>
              </a:lnSpc>
              <a:buFontTx/>
              <a:buNone/>
            </a:pPr>
            <a:r>
              <a:rPr lang="en-US" sz="2400" dirty="0">
                <a:solidFill>
                  <a:schemeClr val="tx1"/>
                </a:solidFill>
                <a:sym typeface="Symbol" panose="05050102010706020507" pitchFamily="18" charset="2"/>
              </a:rPr>
              <a:t>                      send </a:t>
            </a:r>
            <a:r>
              <a:rPr lang="en-US" sz="2400" i="1" dirty="0">
                <a:solidFill>
                  <a:schemeClr val="tx1"/>
                </a:solidFill>
                <a:sym typeface="Symbol" panose="05050102010706020507" pitchFamily="18" charset="2"/>
              </a:rPr>
              <a:t>probe (</a:t>
            </a:r>
            <a:r>
              <a:rPr lang="en-US" sz="2400" i="1" dirty="0" err="1">
                <a:solidFill>
                  <a:schemeClr val="tx1"/>
                </a:solidFill>
                <a:sym typeface="Symbol" panose="05050102010706020507" pitchFamily="18" charset="2"/>
              </a:rPr>
              <a:t>i</a:t>
            </a:r>
            <a:r>
              <a:rPr lang="en-US" sz="2400" i="1" dirty="0">
                <a:solidFill>
                  <a:schemeClr val="tx1"/>
                </a:solidFill>
                <a:sym typeface="Symbol" panose="05050102010706020507" pitchFamily="18" charset="2"/>
              </a:rPr>
              <a:t>, j, k) </a:t>
            </a:r>
            <a:r>
              <a:rPr lang="en-US" sz="2400" dirty="0">
                <a:solidFill>
                  <a:schemeClr val="tx1"/>
                </a:solidFill>
                <a:sym typeface="Symbol" panose="05050102010706020507" pitchFamily="18" charset="2"/>
              </a:rPr>
              <a:t>to the home site of </a:t>
            </a:r>
            <a:r>
              <a:rPr lang="en-US" sz="2400" dirty="0" err="1">
                <a:solidFill>
                  <a:schemeClr val="tx1"/>
                </a:solidFill>
                <a:sym typeface="Symbol" panose="05050102010706020507" pitchFamily="18" charset="2"/>
              </a:rPr>
              <a:t>P</a:t>
            </a:r>
            <a:r>
              <a:rPr lang="en-US" sz="2400" baseline="-25000" dirty="0" err="1">
                <a:solidFill>
                  <a:schemeClr val="tx1"/>
                </a:solidFill>
                <a:sym typeface="Symbol" panose="05050102010706020507" pitchFamily="18" charset="2"/>
              </a:rPr>
              <a:t>k</a:t>
            </a:r>
            <a:endParaRPr lang="en-US" sz="2400" dirty="0">
              <a:solidFill>
                <a:schemeClr val="tx1"/>
              </a:solidFill>
              <a:sym typeface="Symbol" panose="05050102010706020507" pitchFamily="18" charset="2"/>
            </a:endParaRPr>
          </a:p>
        </p:txBody>
      </p:sp>
      <p:sp>
        <p:nvSpPr>
          <p:cNvPr id="3" name="Slide Number Placeholder 2"/>
          <p:cNvSpPr>
            <a:spLocks noGrp="1"/>
          </p:cNvSpPr>
          <p:nvPr>
            <p:ph type="sldNum" sz="quarter" idx="12"/>
          </p:nvPr>
        </p:nvSpPr>
        <p:spPr/>
        <p:txBody>
          <a:bodyPr/>
          <a:lstStyle/>
          <a:p>
            <a:fld id="{7F2EEB12-52DF-4457-B5F6-123DB02C84B1}" type="slidenum">
              <a:rPr lang="en-US" smtClean="0"/>
              <a:pPr/>
              <a:t>29</a:t>
            </a:fld>
            <a:endParaRPr lang="en-US"/>
          </a:p>
        </p:txBody>
      </p:sp>
      <p:sp>
        <p:nvSpPr>
          <p:cNvPr id="6" name="TextBox 5"/>
          <p:cNvSpPr txBox="1"/>
          <p:nvPr/>
        </p:nvSpPr>
        <p:spPr>
          <a:xfrm>
            <a:off x="5214942" y="857232"/>
            <a:ext cx="38776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400" dirty="0" err="1"/>
              <a:t>Chandy</a:t>
            </a:r>
            <a:r>
              <a:rPr lang="en-US" sz="2400" dirty="0"/>
              <a:t> </a:t>
            </a:r>
            <a:r>
              <a:rPr lang="en-US" sz="2400" dirty="0" err="1"/>
              <a:t>Misra</a:t>
            </a:r>
            <a:r>
              <a:rPr lang="en-US" sz="2400" dirty="0"/>
              <a:t> Haas Algorithm</a:t>
            </a:r>
            <a:endParaRPr lang="en-IN" sz="2400" dirty="0"/>
          </a:p>
        </p:txBody>
      </p:sp>
    </p:spTree>
    <p:extLst>
      <p:ext uri="{BB962C8B-B14F-4D97-AF65-F5344CB8AC3E}">
        <p14:creationId xmlns:p14="http://schemas.microsoft.com/office/powerpoint/2010/main" val="399228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Deadlocks</a:t>
            </a:r>
            <a:endParaRPr lang="en-US" dirty="0"/>
          </a:p>
        </p:txBody>
      </p:sp>
      <p:sp>
        <p:nvSpPr>
          <p:cNvPr id="3" name="Content Placeholder 2"/>
          <p:cNvSpPr>
            <a:spLocks noGrp="1"/>
          </p:cNvSpPr>
          <p:nvPr>
            <p:ph idx="1"/>
          </p:nvPr>
        </p:nvSpPr>
        <p:spPr/>
        <p:txBody>
          <a:bodyPr/>
          <a:lstStyle/>
          <a:p>
            <a:r>
              <a:rPr lang="en-IN" dirty="0"/>
              <a:t>The problem appears in standard systems too.</a:t>
            </a:r>
          </a:p>
          <a:p>
            <a:r>
              <a:rPr lang="en-IN" dirty="0"/>
              <a:t>An Operating System can work on this problem at multiple levels:</a:t>
            </a:r>
          </a:p>
          <a:p>
            <a:pPr lvl="1"/>
            <a:r>
              <a:rPr lang="en-IN" dirty="0"/>
              <a:t>Detect deadlocks</a:t>
            </a:r>
          </a:p>
          <a:p>
            <a:pPr lvl="1"/>
            <a:r>
              <a:rPr lang="en-IN" dirty="0"/>
              <a:t>Recover from deadlocks</a:t>
            </a:r>
          </a:p>
          <a:p>
            <a:pPr lvl="1"/>
            <a:r>
              <a:rPr lang="en-IN" dirty="0"/>
              <a:t>Prevent deadlocks</a:t>
            </a:r>
          </a:p>
          <a:p>
            <a:r>
              <a:rPr lang="en-IN" dirty="0"/>
              <a:t>Various algorithms exist for these problems.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a:xfrm>
            <a:off x="628650" y="762000"/>
            <a:ext cx="8058149" cy="5715000"/>
          </a:xfrm>
        </p:spPr>
        <p:txBody>
          <a:bodyPr>
            <a:noAutofit/>
          </a:bodyPr>
          <a:lstStyle/>
          <a:p>
            <a:pPr>
              <a:lnSpc>
                <a:spcPct val="110000"/>
              </a:lnSpc>
              <a:buFontTx/>
              <a:buNone/>
            </a:pPr>
            <a:r>
              <a:rPr lang="en-US" sz="2200" u="sng" dirty="0">
                <a:solidFill>
                  <a:srgbClr val="000099"/>
                </a:solidFill>
                <a:sym typeface="Symbol" panose="05050102010706020507" pitchFamily="18" charset="2"/>
              </a:rPr>
              <a:t>On the receipt of </a:t>
            </a:r>
            <a:r>
              <a:rPr lang="en-US" sz="2200" i="1" u="sng" dirty="0">
                <a:solidFill>
                  <a:srgbClr val="000099"/>
                </a:solidFill>
                <a:sym typeface="Symbol" panose="05050102010706020507" pitchFamily="18" charset="2"/>
              </a:rPr>
              <a:t>probe (</a:t>
            </a:r>
            <a:r>
              <a:rPr lang="en-US" sz="2200" i="1" u="sng" dirty="0" err="1">
                <a:solidFill>
                  <a:srgbClr val="000099"/>
                </a:solidFill>
                <a:sym typeface="Symbol" panose="05050102010706020507" pitchFamily="18" charset="2"/>
              </a:rPr>
              <a:t>i</a:t>
            </a:r>
            <a:r>
              <a:rPr lang="en-US" sz="2200" i="1" u="sng" dirty="0">
                <a:solidFill>
                  <a:srgbClr val="000099"/>
                </a:solidFill>
                <a:sym typeface="Symbol" panose="05050102010706020507" pitchFamily="18" charset="2"/>
              </a:rPr>
              <a:t>, j, k), </a:t>
            </a:r>
            <a:r>
              <a:rPr lang="en-US" sz="2200" u="sng" dirty="0">
                <a:solidFill>
                  <a:srgbClr val="000099"/>
                </a:solidFill>
                <a:sym typeface="Symbol" panose="05050102010706020507" pitchFamily="18" charset="2"/>
              </a:rPr>
              <a:t>the site takes the </a:t>
            </a:r>
            <a:r>
              <a:rPr lang="en-US" sz="2200" u="sng" dirty="0" err="1">
                <a:solidFill>
                  <a:srgbClr val="000099"/>
                </a:solidFill>
                <a:sym typeface="Symbol" panose="05050102010706020507" pitchFamily="18" charset="2"/>
              </a:rPr>
              <a:t>foll</a:t>
            </a:r>
            <a:r>
              <a:rPr lang="en-US" sz="2200" u="sng" dirty="0">
                <a:solidFill>
                  <a:srgbClr val="000099"/>
                </a:solidFill>
                <a:sym typeface="Symbol" panose="05050102010706020507" pitchFamily="18" charset="2"/>
              </a:rPr>
              <a:t>. actions:</a:t>
            </a:r>
            <a:r>
              <a:rPr lang="en-US" sz="2200" dirty="0">
                <a:solidFill>
                  <a:schemeClr val="tx1"/>
                </a:solidFill>
                <a:sym typeface="Symbol" panose="05050102010706020507" pitchFamily="18" charset="2"/>
              </a:rPr>
              <a:t> </a:t>
            </a:r>
            <a:endParaRPr lang="en-US" sz="2200" baseline="30000" dirty="0">
              <a:solidFill>
                <a:schemeClr val="tx1"/>
              </a:solidFill>
              <a:sym typeface="Symbol" panose="05050102010706020507" pitchFamily="18" charset="2"/>
            </a:endParaRPr>
          </a:p>
          <a:p>
            <a:pPr lvl="1">
              <a:lnSpc>
                <a:spcPct val="110000"/>
              </a:lnSpc>
              <a:buFontTx/>
              <a:buNone/>
            </a:pPr>
            <a:r>
              <a:rPr lang="en-US" sz="2200" dirty="0">
                <a:solidFill>
                  <a:schemeClr val="tx1"/>
                </a:solidFill>
              </a:rPr>
              <a:t>if   (a) </a:t>
            </a:r>
            <a:r>
              <a:rPr lang="en-US" sz="2200" dirty="0" err="1">
                <a:solidFill>
                  <a:schemeClr val="tx1"/>
                </a:solidFill>
              </a:rPr>
              <a:t>P</a:t>
            </a:r>
            <a:r>
              <a:rPr lang="en-US" sz="2200" baseline="-25000" dirty="0" err="1">
                <a:solidFill>
                  <a:schemeClr val="tx1"/>
                </a:solidFill>
              </a:rPr>
              <a:t>k</a:t>
            </a:r>
            <a:r>
              <a:rPr lang="en-US" sz="2200" dirty="0">
                <a:solidFill>
                  <a:schemeClr val="tx1"/>
                </a:solidFill>
              </a:rPr>
              <a:t> is blocked, and</a:t>
            </a:r>
          </a:p>
          <a:p>
            <a:pPr lvl="1">
              <a:lnSpc>
                <a:spcPct val="110000"/>
              </a:lnSpc>
              <a:buFontTx/>
              <a:buNone/>
            </a:pPr>
            <a:r>
              <a:rPr lang="en-US" sz="2200" dirty="0">
                <a:solidFill>
                  <a:schemeClr val="tx1"/>
                </a:solidFill>
              </a:rPr>
              <a:t>     (b) </a:t>
            </a:r>
            <a:r>
              <a:rPr lang="en-US" sz="2200" i="1" dirty="0" err="1">
                <a:solidFill>
                  <a:schemeClr val="tx1"/>
                </a:solidFill>
              </a:rPr>
              <a:t>dependent</a:t>
            </a:r>
            <a:r>
              <a:rPr lang="en-US" sz="2200" i="1" baseline="-25000" dirty="0" err="1">
                <a:solidFill>
                  <a:schemeClr val="tx1"/>
                </a:solidFill>
              </a:rPr>
              <a:t>k</a:t>
            </a:r>
            <a:r>
              <a:rPr lang="en-US" sz="2200" i="1" dirty="0">
                <a:solidFill>
                  <a:schemeClr val="tx1"/>
                </a:solidFill>
              </a:rPr>
              <a:t>(</a:t>
            </a:r>
            <a:r>
              <a:rPr lang="en-US" sz="2200" i="1" dirty="0" err="1">
                <a:solidFill>
                  <a:schemeClr val="tx1"/>
                </a:solidFill>
              </a:rPr>
              <a:t>i</a:t>
            </a:r>
            <a:r>
              <a:rPr lang="en-US" sz="2200" i="1" dirty="0">
                <a:solidFill>
                  <a:schemeClr val="tx1"/>
                </a:solidFill>
              </a:rPr>
              <a:t>) </a:t>
            </a:r>
            <a:r>
              <a:rPr lang="en-US" sz="2200" dirty="0">
                <a:solidFill>
                  <a:schemeClr val="tx1"/>
                </a:solidFill>
              </a:rPr>
              <a:t> is false, and</a:t>
            </a:r>
            <a:r>
              <a:rPr lang="en-US" sz="2000" dirty="0">
                <a:solidFill>
                  <a:srgbClr val="FF0000"/>
                </a:solidFill>
              </a:rPr>
              <a:t> //</a:t>
            </a:r>
            <a:r>
              <a:rPr lang="en-US" sz="2000" dirty="0" err="1">
                <a:solidFill>
                  <a:srgbClr val="FF0000"/>
                </a:solidFill>
              </a:rPr>
              <a:t>Pk</a:t>
            </a:r>
            <a:r>
              <a:rPr lang="en-US" sz="2000" dirty="0">
                <a:solidFill>
                  <a:srgbClr val="FF0000"/>
                </a:solidFill>
              </a:rPr>
              <a:t> knows of I’s dependency on it. </a:t>
            </a:r>
          </a:p>
          <a:p>
            <a:pPr lvl="1">
              <a:lnSpc>
                <a:spcPct val="110000"/>
              </a:lnSpc>
              <a:buFontTx/>
              <a:buNone/>
            </a:pPr>
            <a:r>
              <a:rPr lang="en-US" sz="2200" dirty="0">
                <a:solidFill>
                  <a:schemeClr val="tx1"/>
                </a:solidFill>
              </a:rPr>
              <a:t>     (c) </a:t>
            </a:r>
            <a:r>
              <a:rPr lang="en-US" sz="2200" dirty="0" err="1">
                <a:solidFill>
                  <a:schemeClr val="tx1"/>
                </a:solidFill>
              </a:rPr>
              <a:t>P</a:t>
            </a:r>
            <a:r>
              <a:rPr lang="en-US" sz="2200" baseline="-25000" dirty="0" err="1">
                <a:solidFill>
                  <a:schemeClr val="tx1"/>
                </a:solidFill>
              </a:rPr>
              <a:t>k</a:t>
            </a:r>
            <a:r>
              <a:rPr lang="en-US" sz="2200" baseline="-25000" dirty="0">
                <a:solidFill>
                  <a:schemeClr val="tx1"/>
                </a:solidFill>
              </a:rPr>
              <a:t> </a:t>
            </a:r>
            <a:r>
              <a:rPr lang="en-US" sz="2200" dirty="0">
                <a:solidFill>
                  <a:schemeClr val="tx1"/>
                </a:solidFill>
              </a:rPr>
              <a:t>has not replied to all requests of </a:t>
            </a:r>
            <a:r>
              <a:rPr lang="en-US" sz="2200" dirty="0" err="1">
                <a:solidFill>
                  <a:schemeClr val="tx1"/>
                </a:solidFill>
              </a:rPr>
              <a:t>P</a:t>
            </a:r>
            <a:r>
              <a:rPr lang="en-US" sz="2200" baseline="-25000" dirty="0" err="1">
                <a:solidFill>
                  <a:schemeClr val="tx1"/>
                </a:solidFill>
              </a:rPr>
              <a:t>j</a:t>
            </a:r>
            <a:r>
              <a:rPr lang="en-US" sz="2200" dirty="0">
                <a:solidFill>
                  <a:schemeClr val="tx1"/>
                </a:solidFill>
              </a:rPr>
              <a:t>,</a:t>
            </a:r>
          </a:p>
          <a:p>
            <a:pPr lvl="1">
              <a:lnSpc>
                <a:spcPct val="110000"/>
              </a:lnSpc>
              <a:buFontTx/>
              <a:buNone/>
            </a:pPr>
            <a:r>
              <a:rPr lang="en-US" sz="2200" dirty="0">
                <a:solidFill>
                  <a:schemeClr val="tx1"/>
                </a:solidFill>
              </a:rPr>
              <a:t>then  begin</a:t>
            </a:r>
          </a:p>
          <a:p>
            <a:pPr lvl="1">
              <a:lnSpc>
                <a:spcPct val="110000"/>
              </a:lnSpc>
              <a:buFontTx/>
              <a:buNone/>
            </a:pPr>
            <a:r>
              <a:rPr lang="en-US" sz="2200" dirty="0">
                <a:solidFill>
                  <a:schemeClr val="tx1"/>
                </a:solidFill>
              </a:rPr>
              <a:t>     </a:t>
            </a:r>
            <a:r>
              <a:rPr lang="en-US" sz="2200" i="1" dirty="0" err="1">
                <a:solidFill>
                  <a:schemeClr val="tx1"/>
                </a:solidFill>
              </a:rPr>
              <a:t>dependent</a:t>
            </a:r>
            <a:r>
              <a:rPr lang="en-US" sz="2200" i="1" baseline="-25000" dirty="0" err="1">
                <a:solidFill>
                  <a:schemeClr val="tx1"/>
                </a:solidFill>
              </a:rPr>
              <a:t>k</a:t>
            </a:r>
            <a:r>
              <a:rPr lang="en-US" sz="2200" i="1" dirty="0">
                <a:solidFill>
                  <a:schemeClr val="tx1"/>
                </a:solidFill>
              </a:rPr>
              <a:t>(</a:t>
            </a:r>
            <a:r>
              <a:rPr lang="en-US" sz="2200" i="1" dirty="0" err="1">
                <a:solidFill>
                  <a:schemeClr val="tx1"/>
                </a:solidFill>
              </a:rPr>
              <a:t>i</a:t>
            </a:r>
            <a:r>
              <a:rPr lang="en-US" sz="2200" i="1" dirty="0">
                <a:solidFill>
                  <a:schemeClr val="tx1"/>
                </a:solidFill>
              </a:rPr>
              <a:t>) </a:t>
            </a:r>
            <a:r>
              <a:rPr lang="en-US" sz="2200" dirty="0">
                <a:solidFill>
                  <a:schemeClr val="tx1"/>
                </a:solidFill>
              </a:rPr>
              <a:t>= true;</a:t>
            </a:r>
          </a:p>
          <a:p>
            <a:pPr lvl="1">
              <a:lnSpc>
                <a:spcPct val="110000"/>
              </a:lnSpc>
              <a:buFontTx/>
              <a:buNone/>
            </a:pPr>
            <a:r>
              <a:rPr lang="en-US" sz="2200" dirty="0">
                <a:solidFill>
                  <a:schemeClr val="tx1"/>
                </a:solidFill>
              </a:rPr>
              <a:t>     if k = </a:t>
            </a:r>
            <a:r>
              <a:rPr lang="en-US" sz="2200" dirty="0" err="1">
                <a:solidFill>
                  <a:schemeClr val="tx1"/>
                </a:solidFill>
              </a:rPr>
              <a:t>i</a:t>
            </a:r>
            <a:r>
              <a:rPr lang="en-US" sz="2200" dirty="0">
                <a:solidFill>
                  <a:schemeClr val="tx1"/>
                </a:solidFill>
              </a:rPr>
              <a:t> then declare that </a:t>
            </a:r>
            <a:r>
              <a:rPr lang="en-US" sz="2200" dirty="0">
                <a:solidFill>
                  <a:srgbClr val="FF0000"/>
                </a:solidFill>
              </a:rPr>
              <a:t>P</a:t>
            </a:r>
            <a:r>
              <a:rPr lang="en-US" sz="2200" baseline="-25000" dirty="0">
                <a:solidFill>
                  <a:srgbClr val="FF0000"/>
                </a:solidFill>
              </a:rPr>
              <a:t>i</a:t>
            </a:r>
            <a:r>
              <a:rPr lang="en-US" sz="2200" dirty="0">
                <a:solidFill>
                  <a:srgbClr val="FF0000"/>
                </a:solidFill>
              </a:rPr>
              <a:t> is deadlocked</a:t>
            </a:r>
          </a:p>
          <a:p>
            <a:pPr lvl="1">
              <a:lnSpc>
                <a:spcPct val="110000"/>
              </a:lnSpc>
              <a:buFontTx/>
              <a:buNone/>
            </a:pPr>
            <a:r>
              <a:rPr lang="en-US" sz="2200" dirty="0">
                <a:solidFill>
                  <a:schemeClr val="tx1"/>
                </a:solidFill>
              </a:rPr>
              <a:t>     else for all P</a:t>
            </a:r>
            <a:r>
              <a:rPr lang="en-US" sz="2200" baseline="-25000" dirty="0">
                <a:solidFill>
                  <a:schemeClr val="tx1"/>
                </a:solidFill>
              </a:rPr>
              <a:t>m </a:t>
            </a:r>
            <a:r>
              <a:rPr lang="en-US" sz="2200" dirty="0">
                <a:solidFill>
                  <a:schemeClr val="tx1"/>
                </a:solidFill>
              </a:rPr>
              <a:t>and </a:t>
            </a:r>
            <a:r>
              <a:rPr lang="en-US" sz="2200" dirty="0" err="1">
                <a:solidFill>
                  <a:schemeClr val="tx1"/>
                </a:solidFill>
              </a:rPr>
              <a:t>P</a:t>
            </a:r>
            <a:r>
              <a:rPr lang="en-US" sz="2200" baseline="-25000" dirty="0" err="1">
                <a:solidFill>
                  <a:schemeClr val="tx1"/>
                </a:solidFill>
              </a:rPr>
              <a:t>n</a:t>
            </a:r>
            <a:r>
              <a:rPr lang="en-US" sz="2200" baseline="-25000" dirty="0">
                <a:solidFill>
                  <a:schemeClr val="tx1"/>
                </a:solidFill>
              </a:rPr>
              <a:t> </a:t>
            </a:r>
            <a:r>
              <a:rPr lang="en-US" sz="2200" dirty="0">
                <a:solidFill>
                  <a:schemeClr val="tx1"/>
                </a:solidFill>
              </a:rPr>
              <a:t>such that</a:t>
            </a:r>
          </a:p>
          <a:p>
            <a:pPr lvl="1">
              <a:lnSpc>
                <a:spcPct val="110000"/>
              </a:lnSpc>
              <a:buFontTx/>
              <a:buNone/>
            </a:pPr>
            <a:r>
              <a:rPr lang="en-US" sz="2200" dirty="0">
                <a:solidFill>
                  <a:srgbClr val="000099"/>
                </a:solidFill>
              </a:rPr>
              <a:t>        (</a:t>
            </a:r>
            <a:r>
              <a:rPr lang="en-US" sz="2200" dirty="0" err="1">
                <a:solidFill>
                  <a:srgbClr val="000099"/>
                </a:solidFill>
              </a:rPr>
              <a:t>i</a:t>
            </a:r>
            <a:r>
              <a:rPr lang="en-US" sz="2200" dirty="0">
                <a:solidFill>
                  <a:srgbClr val="000099"/>
                </a:solidFill>
              </a:rPr>
              <a:t>) </a:t>
            </a:r>
            <a:r>
              <a:rPr lang="en-US" sz="2200" dirty="0" err="1">
                <a:solidFill>
                  <a:srgbClr val="000099"/>
                </a:solidFill>
              </a:rPr>
              <a:t>P</a:t>
            </a:r>
            <a:r>
              <a:rPr lang="en-US" sz="2200" baseline="-25000" dirty="0" err="1">
                <a:solidFill>
                  <a:srgbClr val="000099"/>
                </a:solidFill>
              </a:rPr>
              <a:t>k</a:t>
            </a:r>
            <a:r>
              <a:rPr lang="en-US" sz="2200" baseline="-25000" dirty="0">
                <a:solidFill>
                  <a:srgbClr val="000099"/>
                </a:solidFill>
              </a:rPr>
              <a:t> </a:t>
            </a:r>
            <a:r>
              <a:rPr lang="en-US" sz="2200" dirty="0">
                <a:solidFill>
                  <a:srgbClr val="000099"/>
                </a:solidFill>
              </a:rPr>
              <a:t>is locally dependent upon P</a:t>
            </a:r>
            <a:r>
              <a:rPr lang="en-US" sz="2200" baseline="-25000" dirty="0">
                <a:solidFill>
                  <a:srgbClr val="000099"/>
                </a:solidFill>
              </a:rPr>
              <a:t>m</a:t>
            </a:r>
            <a:r>
              <a:rPr lang="en-US" sz="2200" dirty="0">
                <a:solidFill>
                  <a:srgbClr val="000099"/>
                </a:solidFill>
              </a:rPr>
              <a:t>, and </a:t>
            </a:r>
          </a:p>
          <a:p>
            <a:pPr lvl="1">
              <a:lnSpc>
                <a:spcPct val="110000"/>
              </a:lnSpc>
              <a:buFontTx/>
              <a:buNone/>
            </a:pPr>
            <a:r>
              <a:rPr lang="en-US" sz="2200" dirty="0">
                <a:solidFill>
                  <a:srgbClr val="000099"/>
                </a:solidFill>
              </a:rPr>
              <a:t>        (ii) P</a:t>
            </a:r>
            <a:r>
              <a:rPr lang="en-US" sz="2200" baseline="-25000" dirty="0">
                <a:solidFill>
                  <a:srgbClr val="000099"/>
                </a:solidFill>
              </a:rPr>
              <a:t>m </a:t>
            </a:r>
            <a:r>
              <a:rPr lang="en-US" sz="2200" dirty="0">
                <a:solidFill>
                  <a:srgbClr val="000099"/>
                </a:solidFill>
              </a:rPr>
              <a:t>is waiting on </a:t>
            </a:r>
            <a:r>
              <a:rPr lang="en-US" sz="2200" dirty="0" err="1">
                <a:solidFill>
                  <a:srgbClr val="000099"/>
                </a:solidFill>
              </a:rPr>
              <a:t>P</a:t>
            </a:r>
            <a:r>
              <a:rPr lang="en-US" sz="2200" baseline="-25000" dirty="0" err="1">
                <a:solidFill>
                  <a:srgbClr val="000099"/>
                </a:solidFill>
              </a:rPr>
              <a:t>n</a:t>
            </a:r>
            <a:r>
              <a:rPr lang="en-US" sz="2200" dirty="0">
                <a:solidFill>
                  <a:srgbClr val="000099"/>
                </a:solidFill>
              </a:rPr>
              <a:t>, and </a:t>
            </a:r>
          </a:p>
          <a:p>
            <a:pPr lvl="1">
              <a:lnSpc>
                <a:spcPct val="110000"/>
              </a:lnSpc>
              <a:buFontTx/>
              <a:buNone/>
            </a:pPr>
            <a:r>
              <a:rPr lang="en-US" sz="2200" dirty="0">
                <a:solidFill>
                  <a:srgbClr val="000099"/>
                </a:solidFill>
              </a:rPr>
              <a:t>        (iii) P</a:t>
            </a:r>
            <a:r>
              <a:rPr lang="en-US" sz="2200" baseline="-25000" dirty="0">
                <a:solidFill>
                  <a:srgbClr val="000099"/>
                </a:solidFill>
              </a:rPr>
              <a:t>m </a:t>
            </a:r>
            <a:r>
              <a:rPr lang="en-US" sz="2200" dirty="0">
                <a:solidFill>
                  <a:srgbClr val="000099"/>
                </a:solidFill>
              </a:rPr>
              <a:t>and </a:t>
            </a:r>
            <a:r>
              <a:rPr lang="en-US" sz="2200" dirty="0" err="1">
                <a:solidFill>
                  <a:srgbClr val="000099"/>
                </a:solidFill>
              </a:rPr>
              <a:t>P</a:t>
            </a:r>
            <a:r>
              <a:rPr lang="en-US" sz="2200" baseline="-25000" dirty="0" err="1">
                <a:solidFill>
                  <a:srgbClr val="000099"/>
                </a:solidFill>
              </a:rPr>
              <a:t>n</a:t>
            </a:r>
            <a:r>
              <a:rPr lang="en-US" sz="2200" baseline="-25000" dirty="0">
                <a:solidFill>
                  <a:srgbClr val="000099"/>
                </a:solidFill>
              </a:rPr>
              <a:t> </a:t>
            </a:r>
            <a:r>
              <a:rPr lang="en-US" sz="2200" dirty="0">
                <a:solidFill>
                  <a:srgbClr val="000099"/>
                </a:solidFill>
              </a:rPr>
              <a:t>are on different sites,</a:t>
            </a:r>
          </a:p>
          <a:p>
            <a:pPr lvl="1">
              <a:lnSpc>
                <a:spcPct val="110000"/>
              </a:lnSpc>
              <a:buFontTx/>
              <a:buNone/>
            </a:pPr>
            <a:r>
              <a:rPr lang="en-US" sz="2200" dirty="0">
                <a:solidFill>
                  <a:schemeClr val="tx1"/>
                </a:solidFill>
              </a:rPr>
              <a:t>               send </a:t>
            </a:r>
            <a:r>
              <a:rPr lang="en-US" sz="2200" i="1" dirty="0">
                <a:solidFill>
                  <a:schemeClr val="tx1"/>
                </a:solidFill>
              </a:rPr>
              <a:t>probe (</a:t>
            </a:r>
            <a:r>
              <a:rPr lang="en-US" sz="2200" i="1" dirty="0" err="1">
                <a:solidFill>
                  <a:schemeClr val="tx1"/>
                </a:solidFill>
              </a:rPr>
              <a:t>i</a:t>
            </a:r>
            <a:r>
              <a:rPr lang="en-US" sz="2200" i="1" dirty="0">
                <a:solidFill>
                  <a:schemeClr val="tx1"/>
                </a:solidFill>
              </a:rPr>
              <a:t>, m, n) </a:t>
            </a:r>
            <a:r>
              <a:rPr lang="en-US" sz="2200" dirty="0">
                <a:solidFill>
                  <a:schemeClr val="tx1"/>
                </a:solidFill>
              </a:rPr>
              <a:t>to the home site of </a:t>
            </a:r>
            <a:r>
              <a:rPr lang="en-US" sz="2200" dirty="0" err="1">
                <a:solidFill>
                  <a:schemeClr val="tx1"/>
                </a:solidFill>
              </a:rPr>
              <a:t>P</a:t>
            </a:r>
            <a:r>
              <a:rPr lang="en-US" sz="2200" baseline="-25000" dirty="0" err="1">
                <a:solidFill>
                  <a:schemeClr val="tx1"/>
                </a:solidFill>
              </a:rPr>
              <a:t>n</a:t>
            </a:r>
            <a:endParaRPr lang="en-US" sz="2200" baseline="-25000" dirty="0">
              <a:solidFill>
                <a:schemeClr val="tx1"/>
              </a:solidFill>
            </a:endParaRPr>
          </a:p>
          <a:p>
            <a:pPr lvl="1">
              <a:lnSpc>
                <a:spcPct val="110000"/>
              </a:lnSpc>
              <a:buFontTx/>
              <a:buNone/>
            </a:pPr>
            <a:r>
              <a:rPr lang="en-US" sz="2200" dirty="0">
                <a:solidFill>
                  <a:schemeClr val="tx1"/>
                </a:solidFill>
              </a:rPr>
              <a:t>end.</a:t>
            </a:r>
          </a:p>
        </p:txBody>
      </p:sp>
      <p:sp>
        <p:nvSpPr>
          <p:cNvPr id="3" name="Slide Number Placeholder 2"/>
          <p:cNvSpPr>
            <a:spLocks noGrp="1"/>
          </p:cNvSpPr>
          <p:nvPr>
            <p:ph type="sldNum" sz="quarter" idx="12"/>
          </p:nvPr>
        </p:nvSpPr>
        <p:spPr/>
        <p:txBody>
          <a:bodyPr/>
          <a:lstStyle/>
          <a:p>
            <a:fld id="{7F2EEB12-52DF-4457-B5F6-123DB02C84B1}" type="slidenum">
              <a:rPr lang="en-US" smtClean="0"/>
              <a:pPr/>
              <a:t>30</a:t>
            </a:fld>
            <a:endParaRPr lang="en-US"/>
          </a:p>
        </p:txBody>
      </p:sp>
    </p:spTree>
    <p:extLst>
      <p:ext uri="{BB962C8B-B14F-4D97-AF65-F5344CB8AC3E}">
        <p14:creationId xmlns:p14="http://schemas.microsoft.com/office/powerpoint/2010/main" val="408843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7).png"/>
          <p:cNvPicPr>
            <a:picLocks noGrp="1" noChangeAspect="1"/>
          </p:cNvPicPr>
          <p:nvPr>
            <p:ph idx="1"/>
          </p:nvPr>
        </p:nvPicPr>
        <p:blipFill>
          <a:blip r:embed="rId2"/>
          <a:stretch>
            <a:fillRect/>
          </a:stretch>
        </p:blipFill>
        <p:spPr>
          <a:xfrm>
            <a:off x="445731" y="1214422"/>
            <a:ext cx="8341111" cy="3927138"/>
          </a:xfrm>
        </p:spPr>
      </p:pic>
    </p:spTree>
    <p:extLst>
      <p:ext uri="{BB962C8B-B14F-4D97-AF65-F5344CB8AC3E}">
        <p14:creationId xmlns:p14="http://schemas.microsoft.com/office/powerpoint/2010/main" val="145078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8229600" cy="725470"/>
          </a:xfrm>
        </p:spPr>
        <p:txBody>
          <a:bodyPr>
            <a:normAutofit fontScale="90000"/>
          </a:bodyPr>
          <a:lstStyle/>
          <a:p>
            <a:pPr algn="l"/>
            <a:r>
              <a:rPr lang="en-US" sz="3600" dirty="0"/>
              <a:t>Mitchell and Merritt’s Algorithm for single resource model</a:t>
            </a:r>
            <a:endParaRPr lang="en-US" sz="3500" dirty="0"/>
          </a:p>
        </p:txBody>
      </p:sp>
      <p:sp>
        <p:nvSpPr>
          <p:cNvPr id="3" name="Content Placeholder 2"/>
          <p:cNvSpPr>
            <a:spLocks noGrp="1"/>
          </p:cNvSpPr>
          <p:nvPr>
            <p:ph idx="1"/>
          </p:nvPr>
        </p:nvSpPr>
        <p:spPr>
          <a:xfrm>
            <a:off x="457200" y="1071546"/>
            <a:ext cx="8401080" cy="5000660"/>
          </a:xfrm>
        </p:spPr>
        <p:txBody>
          <a:bodyPr>
            <a:normAutofit lnSpcReduction="10000"/>
          </a:bodyPr>
          <a:lstStyle/>
          <a:p>
            <a:pPr>
              <a:buNone/>
            </a:pPr>
            <a:br>
              <a:rPr lang="en-US" sz="2800" dirty="0">
                <a:solidFill>
                  <a:srgbClr val="FF0000"/>
                </a:solidFill>
              </a:rPr>
            </a:br>
            <a:r>
              <a:rPr lang="en-US" sz="2800" dirty="0">
                <a:solidFill>
                  <a:srgbClr val="FF0000"/>
                </a:solidFill>
              </a:rPr>
              <a:t>Works on the single resource model</a:t>
            </a:r>
            <a:br>
              <a:rPr lang="en-US" sz="2800" dirty="0"/>
            </a:br>
            <a:br>
              <a:rPr lang="en-US" sz="2800" dirty="0"/>
            </a:br>
            <a:r>
              <a:rPr lang="en-US" sz="2800" dirty="0"/>
              <a:t>Belongs to the class of edge-chasing algorithms where probes are sent in opposite direction of the edges of WFG.</a:t>
            </a:r>
          </a:p>
          <a:p>
            <a:r>
              <a:rPr lang="en-US" sz="2800" dirty="0"/>
              <a:t>Each node has two labels- Private and Public where initially both has same values</a:t>
            </a:r>
          </a:p>
          <a:p>
            <a:r>
              <a:rPr lang="en-US" sz="2800" dirty="0"/>
              <a:t>Private is unique but might change</a:t>
            </a:r>
          </a:p>
          <a:p>
            <a:r>
              <a:rPr lang="en-US" sz="2800" dirty="0"/>
              <a:t>Has four </a:t>
            </a:r>
            <a:r>
              <a:rPr lang="en-US" sz="2800" dirty="0" err="1"/>
              <a:t>nondeteministic</a:t>
            </a:r>
            <a:r>
              <a:rPr lang="en-US" sz="2800" dirty="0"/>
              <a:t> state transitions</a:t>
            </a:r>
          </a:p>
          <a:p>
            <a:pPr>
              <a:buNone/>
            </a:pPr>
            <a:r>
              <a:rPr lang="en-US" sz="2800" dirty="0"/>
              <a:t>                - Block, Transmit, Detect, Activate</a:t>
            </a:r>
          </a:p>
          <a:p>
            <a:endParaRPr lang="en-US" sz="2800" dirty="0"/>
          </a:p>
          <a:p>
            <a:pPr>
              <a:buNone/>
            </a:pPr>
            <a:endParaRPr lang="en-US" sz="2800" dirty="0"/>
          </a:p>
          <a:p>
            <a:endParaRPr lang="en-US" sz="2800" dirty="0"/>
          </a:p>
        </p:txBody>
      </p:sp>
    </p:spTree>
    <p:extLst>
      <p:ext uri="{BB962C8B-B14F-4D97-AF65-F5344CB8AC3E}">
        <p14:creationId xmlns:p14="http://schemas.microsoft.com/office/powerpoint/2010/main" val="3460434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BD79-61FA-9B44-A5F2-29B952E083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B87A0-F060-E643-9679-A9E29DDE2A31}"/>
              </a:ext>
            </a:extLst>
          </p:cNvPr>
          <p:cNvSpPr>
            <a:spLocks noGrp="1"/>
          </p:cNvSpPr>
          <p:nvPr>
            <p:ph idx="1"/>
          </p:nvPr>
        </p:nvSpPr>
        <p:spPr/>
        <p:txBody>
          <a:bodyPr/>
          <a:lstStyle/>
          <a:p>
            <a:r>
              <a:rPr lang="en-US" dirty="0"/>
              <a:t>Automatic detection of cycle – no one has to keep checking for it</a:t>
            </a:r>
          </a:p>
        </p:txBody>
      </p:sp>
    </p:spTree>
    <p:extLst>
      <p:ext uri="{BB962C8B-B14F-4D97-AF65-F5344CB8AC3E}">
        <p14:creationId xmlns:p14="http://schemas.microsoft.com/office/powerpoint/2010/main" val="115925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3).png"/>
          <p:cNvPicPr>
            <a:picLocks noGrp="1" noChangeAspect="1"/>
          </p:cNvPicPr>
          <p:nvPr>
            <p:ph idx="1"/>
          </p:nvPr>
        </p:nvPicPr>
        <p:blipFill>
          <a:blip r:embed="rId2"/>
          <a:stretch>
            <a:fillRect/>
          </a:stretch>
        </p:blipFill>
        <p:spPr>
          <a:xfrm>
            <a:off x="-32" y="714356"/>
            <a:ext cx="9085498" cy="5429288"/>
          </a:xfrm>
        </p:spPr>
      </p:pic>
      <p:sp>
        <p:nvSpPr>
          <p:cNvPr id="2" name="TextBox 1">
            <a:extLst>
              <a:ext uri="{FF2B5EF4-FFF2-40B4-BE49-F238E27FC236}">
                <a16:creationId xmlns:a16="http://schemas.microsoft.com/office/drawing/2014/main" id="{E96DB05E-06C4-BF48-8F88-8CFF520609BC}"/>
              </a:ext>
            </a:extLst>
          </p:cNvPr>
          <p:cNvSpPr txBox="1"/>
          <p:nvPr/>
        </p:nvSpPr>
        <p:spPr>
          <a:xfrm>
            <a:off x="755576" y="6309320"/>
            <a:ext cx="5488362" cy="369332"/>
          </a:xfrm>
          <a:prstGeom prst="rect">
            <a:avLst/>
          </a:prstGeom>
          <a:noFill/>
        </p:spPr>
        <p:txBody>
          <a:bodyPr wrap="none" rtlCol="0">
            <a:spAutoFit/>
          </a:bodyPr>
          <a:lstStyle/>
          <a:p>
            <a:r>
              <a:rPr lang="en-US" dirty="0"/>
              <a:t>The value incremented to has to be unique to that node.</a:t>
            </a:r>
          </a:p>
        </p:txBody>
      </p:sp>
    </p:spTree>
    <p:extLst>
      <p:ext uri="{BB962C8B-B14F-4D97-AF65-F5344CB8AC3E}">
        <p14:creationId xmlns:p14="http://schemas.microsoft.com/office/powerpoint/2010/main" val="1558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4).png"/>
          <p:cNvPicPr>
            <a:picLocks noGrp="1" noChangeAspect="1"/>
          </p:cNvPicPr>
          <p:nvPr>
            <p:ph idx="1"/>
          </p:nvPr>
        </p:nvPicPr>
        <p:blipFill>
          <a:blip r:embed="rId2"/>
          <a:stretch>
            <a:fillRect/>
          </a:stretch>
        </p:blipFill>
        <p:spPr>
          <a:xfrm>
            <a:off x="-10841" y="999331"/>
            <a:ext cx="9083435" cy="4929999"/>
          </a:xfrm>
        </p:spPr>
      </p:pic>
    </p:spTree>
    <p:extLst>
      <p:ext uri="{BB962C8B-B14F-4D97-AF65-F5344CB8AC3E}">
        <p14:creationId xmlns:p14="http://schemas.microsoft.com/office/powerpoint/2010/main" val="104231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5).png"/>
          <p:cNvPicPr>
            <a:picLocks noGrp="1" noChangeAspect="1"/>
          </p:cNvPicPr>
          <p:nvPr>
            <p:ph idx="1"/>
          </p:nvPr>
        </p:nvPicPr>
        <p:blipFill>
          <a:blip r:embed="rId3"/>
          <a:stretch>
            <a:fillRect/>
          </a:stretch>
        </p:blipFill>
        <p:spPr>
          <a:xfrm>
            <a:off x="53883" y="857232"/>
            <a:ext cx="8804397" cy="5072098"/>
          </a:xfrm>
        </p:spPr>
      </p:pic>
    </p:spTree>
    <p:extLst>
      <p:ext uri="{BB962C8B-B14F-4D97-AF65-F5344CB8AC3E}">
        <p14:creationId xmlns:p14="http://schemas.microsoft.com/office/powerpoint/2010/main" val="2256825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6).png"/>
          <p:cNvPicPr>
            <a:picLocks noGrp="1" noChangeAspect="1"/>
          </p:cNvPicPr>
          <p:nvPr>
            <p:ph idx="1"/>
          </p:nvPr>
        </p:nvPicPr>
        <p:blipFill>
          <a:blip r:embed="rId2"/>
          <a:stretch>
            <a:fillRect/>
          </a:stretch>
        </p:blipFill>
        <p:spPr>
          <a:xfrm>
            <a:off x="71406" y="357166"/>
            <a:ext cx="9113052" cy="4857784"/>
          </a:xfrm>
        </p:spPr>
      </p:pic>
    </p:spTree>
    <p:extLst>
      <p:ext uri="{BB962C8B-B14F-4D97-AF65-F5344CB8AC3E}">
        <p14:creationId xmlns:p14="http://schemas.microsoft.com/office/powerpoint/2010/main" val="3525486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B3BA0156-8586-6D4E-8590-06A290BF40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214" y="1087214"/>
            <a:ext cx="8185572" cy="4683571"/>
          </a:xfrm>
        </p:spPr>
      </p:pic>
    </p:spTree>
    <p:extLst>
      <p:ext uri="{BB962C8B-B14F-4D97-AF65-F5344CB8AC3E}">
        <p14:creationId xmlns:p14="http://schemas.microsoft.com/office/powerpoint/2010/main" val="343103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7).png"/>
          <p:cNvPicPr>
            <a:picLocks noGrp="1" noChangeAspect="1"/>
          </p:cNvPicPr>
          <p:nvPr>
            <p:ph idx="1"/>
          </p:nvPr>
        </p:nvPicPr>
        <p:blipFill>
          <a:blip r:embed="rId2"/>
          <a:stretch>
            <a:fillRect/>
          </a:stretch>
        </p:blipFill>
        <p:spPr>
          <a:xfrm>
            <a:off x="142844" y="928670"/>
            <a:ext cx="8955506" cy="4872849"/>
          </a:xfrm>
        </p:spPr>
      </p:pic>
      <p:sp>
        <p:nvSpPr>
          <p:cNvPr id="2" name="TextBox 1">
            <a:extLst>
              <a:ext uri="{FF2B5EF4-FFF2-40B4-BE49-F238E27FC236}">
                <a16:creationId xmlns:a16="http://schemas.microsoft.com/office/drawing/2014/main" id="{1D8A3630-28A6-5749-9C43-0E20F9D4151F}"/>
              </a:ext>
            </a:extLst>
          </p:cNvPr>
          <p:cNvSpPr txBox="1"/>
          <p:nvPr/>
        </p:nvSpPr>
        <p:spPr>
          <a:xfrm>
            <a:off x="130039" y="5809282"/>
            <a:ext cx="8618425" cy="923330"/>
          </a:xfrm>
          <a:prstGeom prst="rect">
            <a:avLst/>
          </a:prstGeom>
          <a:noFill/>
        </p:spPr>
        <p:txBody>
          <a:bodyPr wrap="square" rtlCol="0">
            <a:spAutoFit/>
          </a:bodyPr>
          <a:lstStyle/>
          <a:p>
            <a:r>
              <a:rPr lang="en-US" dirty="0"/>
              <a:t>You can either use a tuple as above for public and private labels where second value of </a:t>
            </a:r>
            <a:br>
              <a:rPr lang="en-US" dirty="0"/>
            </a:br>
            <a:r>
              <a:rPr lang="en-US" dirty="0"/>
              <a:t>each tuple is process id or you can use single values  ensuring unique public values by </a:t>
            </a:r>
            <a:r>
              <a:rPr lang="en-US" dirty="0" err="1"/>
              <a:t>inc</a:t>
            </a:r>
            <a:r>
              <a:rPr lang="en-US" dirty="0"/>
              <a:t> function</a:t>
            </a:r>
          </a:p>
        </p:txBody>
      </p:sp>
    </p:spTree>
    <p:extLst>
      <p:ext uri="{BB962C8B-B14F-4D97-AF65-F5344CB8AC3E}">
        <p14:creationId xmlns:p14="http://schemas.microsoft.com/office/powerpoint/2010/main" val="235266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Example- Deadlock</a:t>
            </a:r>
          </a:p>
        </p:txBody>
      </p:sp>
      <p:sp>
        <p:nvSpPr>
          <p:cNvPr id="3" name="Content Placeholder 2"/>
          <p:cNvSpPr>
            <a:spLocks noGrp="1"/>
          </p:cNvSpPr>
          <p:nvPr>
            <p:ph idx="1"/>
          </p:nvPr>
        </p:nvSpPr>
        <p:spPr>
          <a:xfrm>
            <a:off x="457200" y="1600201"/>
            <a:ext cx="2614602" cy="4043378"/>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buNone/>
            </a:pPr>
            <a:r>
              <a:rPr lang="en-IN" dirty="0">
                <a:solidFill>
                  <a:schemeClr val="tx1"/>
                </a:solidFill>
              </a:rPr>
              <a:t>Process A</a:t>
            </a:r>
          </a:p>
          <a:p>
            <a:r>
              <a:rPr lang="en-IN" dirty="0"/>
              <a:t>Lock A</a:t>
            </a:r>
          </a:p>
          <a:p>
            <a:r>
              <a:rPr lang="en-IN" dirty="0"/>
              <a:t>Lock B</a:t>
            </a:r>
          </a:p>
          <a:p>
            <a:r>
              <a:rPr lang="en-IN" dirty="0"/>
              <a:t>Transfer</a:t>
            </a:r>
          </a:p>
          <a:p>
            <a:r>
              <a:rPr lang="en-IN" dirty="0"/>
              <a:t>Unlock A</a:t>
            </a:r>
          </a:p>
          <a:p>
            <a:r>
              <a:rPr lang="en-IN" dirty="0"/>
              <a:t>Unlock B</a:t>
            </a:r>
          </a:p>
        </p:txBody>
      </p:sp>
      <p:sp>
        <p:nvSpPr>
          <p:cNvPr id="4" name="Content Placeholder 2"/>
          <p:cNvSpPr txBox="1">
            <a:spLocks/>
          </p:cNvSpPr>
          <p:nvPr/>
        </p:nvSpPr>
        <p:spPr>
          <a:xfrm>
            <a:off x="3886224" y="1528762"/>
            <a:ext cx="2614602" cy="40433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Process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Lock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Lock 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Transfer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Unlock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lt1"/>
                </a:solidFill>
                <a:effectLst/>
                <a:uLnTx/>
                <a:uFillTx/>
                <a:latin typeface="+mn-lt"/>
                <a:ea typeface="+mn-ea"/>
                <a:cs typeface="+mn-cs"/>
              </a:rPr>
              <a:t>Unlock 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8).png"/>
          <p:cNvPicPr>
            <a:picLocks noGrp="1" noChangeAspect="1"/>
          </p:cNvPicPr>
          <p:nvPr>
            <p:ph idx="1"/>
          </p:nvPr>
        </p:nvPicPr>
        <p:blipFill>
          <a:blip r:embed="rId2"/>
          <a:stretch>
            <a:fillRect/>
          </a:stretch>
        </p:blipFill>
        <p:spPr>
          <a:xfrm>
            <a:off x="449662" y="357166"/>
            <a:ext cx="7479924" cy="5030012"/>
          </a:xfrm>
        </p:spPr>
      </p:pic>
    </p:spTree>
    <p:extLst>
      <p:ext uri="{BB962C8B-B14F-4D97-AF65-F5344CB8AC3E}">
        <p14:creationId xmlns:p14="http://schemas.microsoft.com/office/powerpoint/2010/main" val="3640084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9).png"/>
          <p:cNvPicPr>
            <a:picLocks noGrp="1" noChangeAspect="1"/>
          </p:cNvPicPr>
          <p:nvPr>
            <p:ph idx="1"/>
          </p:nvPr>
        </p:nvPicPr>
        <p:blipFill>
          <a:blip r:embed="rId2"/>
          <a:stretch>
            <a:fillRect/>
          </a:stretch>
        </p:blipFill>
        <p:spPr>
          <a:xfrm>
            <a:off x="355831" y="928670"/>
            <a:ext cx="7645193" cy="4972861"/>
          </a:xfrm>
        </p:spPr>
      </p:pic>
    </p:spTree>
    <p:extLst>
      <p:ext uri="{BB962C8B-B14F-4D97-AF65-F5344CB8AC3E}">
        <p14:creationId xmlns:p14="http://schemas.microsoft.com/office/powerpoint/2010/main" val="3323786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0).png"/>
          <p:cNvPicPr>
            <a:picLocks noGrp="1" noChangeAspect="1"/>
          </p:cNvPicPr>
          <p:nvPr>
            <p:ph idx="1"/>
          </p:nvPr>
        </p:nvPicPr>
        <p:blipFill>
          <a:blip r:embed="rId2"/>
          <a:stretch>
            <a:fillRect/>
          </a:stretch>
        </p:blipFill>
        <p:spPr>
          <a:xfrm>
            <a:off x="630817" y="714356"/>
            <a:ext cx="7441645" cy="4991911"/>
          </a:xfrm>
        </p:spPr>
      </p:pic>
    </p:spTree>
    <p:extLst>
      <p:ext uri="{BB962C8B-B14F-4D97-AF65-F5344CB8AC3E}">
        <p14:creationId xmlns:p14="http://schemas.microsoft.com/office/powerpoint/2010/main" val="2205671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1).png"/>
          <p:cNvPicPr>
            <a:picLocks noGrp="1" noChangeAspect="1"/>
          </p:cNvPicPr>
          <p:nvPr>
            <p:ph idx="1"/>
          </p:nvPr>
        </p:nvPicPr>
        <p:blipFill>
          <a:blip r:embed="rId2"/>
          <a:stretch>
            <a:fillRect/>
          </a:stretch>
        </p:blipFill>
        <p:spPr>
          <a:xfrm>
            <a:off x="-112795" y="785794"/>
            <a:ext cx="9328265" cy="5053825"/>
          </a:xfrm>
        </p:spPr>
      </p:pic>
    </p:spTree>
    <p:extLst>
      <p:ext uri="{BB962C8B-B14F-4D97-AF65-F5344CB8AC3E}">
        <p14:creationId xmlns:p14="http://schemas.microsoft.com/office/powerpoint/2010/main" val="1629518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2).png"/>
          <p:cNvPicPr>
            <a:picLocks noGrp="1" noChangeAspect="1"/>
          </p:cNvPicPr>
          <p:nvPr>
            <p:ph idx="1"/>
          </p:nvPr>
        </p:nvPicPr>
        <p:blipFill>
          <a:blip r:embed="rId2"/>
          <a:stretch>
            <a:fillRect/>
          </a:stretch>
        </p:blipFill>
        <p:spPr>
          <a:xfrm>
            <a:off x="102555" y="500042"/>
            <a:ext cx="8976125" cy="4929222"/>
          </a:xfrm>
        </p:spPr>
      </p:pic>
    </p:spTree>
    <p:extLst>
      <p:ext uri="{BB962C8B-B14F-4D97-AF65-F5344CB8AC3E}">
        <p14:creationId xmlns:p14="http://schemas.microsoft.com/office/powerpoint/2010/main" val="738194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3).png"/>
          <p:cNvPicPr>
            <a:picLocks noGrp="1" noChangeAspect="1"/>
          </p:cNvPicPr>
          <p:nvPr>
            <p:ph idx="1"/>
          </p:nvPr>
        </p:nvPicPr>
        <p:blipFill>
          <a:blip r:embed="rId2"/>
          <a:stretch>
            <a:fillRect/>
          </a:stretch>
        </p:blipFill>
        <p:spPr>
          <a:xfrm>
            <a:off x="142844" y="571480"/>
            <a:ext cx="8902007" cy="4857784"/>
          </a:xfrm>
        </p:spPr>
      </p:pic>
    </p:spTree>
    <p:extLst>
      <p:ext uri="{BB962C8B-B14F-4D97-AF65-F5344CB8AC3E}">
        <p14:creationId xmlns:p14="http://schemas.microsoft.com/office/powerpoint/2010/main" val="2947136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3" name="Content Placeholder 2"/>
          <p:cNvSpPr>
            <a:spLocks noGrp="1"/>
          </p:cNvSpPr>
          <p:nvPr>
            <p:ph idx="1"/>
          </p:nvPr>
        </p:nvSpPr>
        <p:spPr/>
        <p:txBody>
          <a:bodyPr>
            <a:normAutofit/>
          </a:bodyPr>
          <a:lstStyle/>
          <a:p>
            <a:r>
              <a:rPr lang="en-IN" sz="2400" dirty="0">
                <a:solidFill>
                  <a:srgbClr val="FF0000"/>
                </a:solidFill>
              </a:rPr>
              <a:t>Can a node be part of multiple cycles?</a:t>
            </a:r>
            <a:br>
              <a:rPr lang="en-IN" sz="2400" dirty="0">
                <a:solidFill>
                  <a:srgbClr val="FF0000"/>
                </a:solidFill>
              </a:rPr>
            </a:br>
            <a:br>
              <a:rPr lang="en-IN" sz="2400" dirty="0">
                <a:solidFill>
                  <a:srgbClr val="FF0000"/>
                </a:solidFill>
              </a:rPr>
            </a:br>
            <a:endParaRPr lang="en-IN" sz="2400" dirty="0">
              <a:solidFill>
                <a:srgbClr val="FF0000"/>
              </a:solidFill>
            </a:endParaRPr>
          </a:p>
          <a:p>
            <a:r>
              <a:rPr lang="en-IN" sz="2400" dirty="0">
                <a:solidFill>
                  <a:srgbClr val="FF0000"/>
                </a:solidFill>
              </a:rPr>
              <a:t>Suppose a node has added the last edge of a cycle and hence started a transmit. Can his private and public label change by the time the transmit reaches him back?</a:t>
            </a:r>
            <a:br>
              <a:rPr lang="en-IN" sz="2400" dirty="0">
                <a:solidFill>
                  <a:srgbClr val="FF0000"/>
                </a:solidFill>
              </a:rPr>
            </a:br>
            <a:endParaRPr lang="en-IN" sz="2400" dirty="0">
              <a:solidFill>
                <a:srgbClr val="FF0000"/>
              </a:solidFill>
            </a:endParaRPr>
          </a:p>
          <a:p>
            <a:r>
              <a:rPr lang="en-IN" sz="2400" dirty="0">
                <a:solidFill>
                  <a:srgbClr val="FF0000"/>
                </a:solidFill>
              </a:rPr>
              <a:t>Does the start of a transmit imply the presence of a cycle?</a:t>
            </a:r>
            <a:br>
              <a:rPr lang="en-IN" sz="2400" dirty="0">
                <a:solidFill>
                  <a:srgbClr val="FF0000"/>
                </a:solidFill>
              </a:rPr>
            </a:br>
            <a:endParaRPr lang="en-IN" sz="2400" dirty="0">
              <a:solidFill>
                <a:srgbClr val="FF0000"/>
              </a:solidFill>
            </a:endParaRPr>
          </a:p>
        </p:txBody>
      </p:sp>
    </p:spTree>
    <p:extLst>
      <p:ext uri="{BB962C8B-B14F-4D97-AF65-F5344CB8AC3E}">
        <p14:creationId xmlns:p14="http://schemas.microsoft.com/office/powerpoint/2010/main" val="1855759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05283-24DF-AB40-95C5-44CF7AA156A8}"/>
              </a:ext>
            </a:extLst>
          </p:cNvPr>
          <p:cNvSpPr>
            <a:spLocks noGrp="1"/>
          </p:cNvSpPr>
          <p:nvPr>
            <p:ph idx="1"/>
          </p:nvPr>
        </p:nvSpPr>
        <p:spPr>
          <a:xfrm>
            <a:off x="457200" y="620688"/>
            <a:ext cx="8229600" cy="4525963"/>
          </a:xfrm>
        </p:spPr>
        <p:txBody>
          <a:bodyPr>
            <a:noAutofit/>
          </a:bodyPr>
          <a:lstStyle/>
          <a:p>
            <a:r>
              <a:rPr lang="en-IN" sz="2400" dirty="0">
                <a:solidFill>
                  <a:srgbClr val="FF0000"/>
                </a:solidFill>
              </a:rPr>
              <a:t>Can another node also have your public value though not in a cycle?</a:t>
            </a:r>
            <a:br>
              <a:rPr lang="en-IN" sz="2400" dirty="0">
                <a:solidFill>
                  <a:srgbClr val="FF0000"/>
                </a:solidFill>
              </a:rPr>
            </a:br>
            <a:endParaRPr lang="en-IN" sz="2400" dirty="0">
              <a:solidFill>
                <a:srgbClr val="FF0000"/>
              </a:solidFill>
            </a:endParaRPr>
          </a:p>
          <a:p>
            <a:r>
              <a:rPr lang="en-IN" sz="2400" dirty="0">
                <a:solidFill>
                  <a:srgbClr val="FF0000"/>
                </a:solidFill>
              </a:rPr>
              <a:t>In case of a cycle, the process that detects the deadlock with have the highest public id in the cycle. T/F?</a:t>
            </a:r>
            <a:br>
              <a:rPr lang="en-IN" sz="2400" dirty="0">
                <a:solidFill>
                  <a:srgbClr val="FF0000"/>
                </a:solidFill>
              </a:rPr>
            </a:br>
            <a:endParaRPr lang="en-IN" sz="2400" dirty="0">
              <a:solidFill>
                <a:srgbClr val="FF0000"/>
              </a:solidFill>
            </a:endParaRPr>
          </a:p>
          <a:p>
            <a:r>
              <a:rPr lang="en-IN" sz="2400" dirty="0">
                <a:solidFill>
                  <a:srgbClr val="FF0000"/>
                </a:solidFill>
              </a:rPr>
              <a:t>Can a process ignore a transmit probe if the value is lesser than its own.</a:t>
            </a:r>
            <a:br>
              <a:rPr lang="en-IN" sz="2400" dirty="0">
                <a:solidFill>
                  <a:srgbClr val="FF0000"/>
                </a:solidFill>
              </a:rPr>
            </a:br>
            <a:br>
              <a:rPr lang="en-IN" sz="2400" dirty="0">
                <a:solidFill>
                  <a:srgbClr val="FF0000"/>
                </a:solidFill>
              </a:rPr>
            </a:br>
            <a:endParaRPr lang="en-IN" sz="2400" dirty="0">
              <a:solidFill>
                <a:srgbClr val="FF0000"/>
              </a:solidFill>
            </a:endParaRPr>
          </a:p>
        </p:txBody>
      </p:sp>
    </p:spTree>
    <p:extLst>
      <p:ext uri="{BB962C8B-B14F-4D97-AF65-F5344CB8AC3E}">
        <p14:creationId xmlns:p14="http://schemas.microsoft.com/office/powerpoint/2010/main" val="815131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86082-25CF-254C-AAED-62C3AE634213}"/>
              </a:ext>
            </a:extLst>
          </p:cNvPr>
          <p:cNvSpPr>
            <a:spLocks noGrp="1"/>
          </p:cNvSpPr>
          <p:nvPr>
            <p:ph idx="1"/>
          </p:nvPr>
        </p:nvSpPr>
        <p:spPr/>
        <p:txBody>
          <a:bodyPr>
            <a:normAutofit/>
          </a:bodyPr>
          <a:lstStyle/>
          <a:p>
            <a:r>
              <a:rPr lang="en-IN" sz="2400" dirty="0">
                <a:solidFill>
                  <a:srgbClr val="FF0000"/>
                </a:solidFill>
              </a:rPr>
              <a:t>H.W Can there be phantom deadlocks?</a:t>
            </a:r>
          </a:p>
          <a:p>
            <a:r>
              <a:rPr lang="en-IN" sz="2400" dirty="0">
                <a:solidFill>
                  <a:srgbClr val="FF0000"/>
                </a:solidFill>
              </a:rPr>
              <a:t>H.W Is the last process to block same as the one who detects the deadlock?</a:t>
            </a:r>
            <a:br>
              <a:rPr lang="en-IN" sz="2400" dirty="0">
                <a:solidFill>
                  <a:srgbClr val="FF0000"/>
                </a:solidFill>
              </a:rPr>
            </a:br>
            <a:endParaRPr lang="en-IN" sz="2400" dirty="0">
              <a:solidFill>
                <a:srgbClr val="FF0000"/>
              </a:solidFill>
            </a:endParaRPr>
          </a:p>
          <a:p>
            <a:endParaRPr lang="en-US" sz="2400" dirty="0"/>
          </a:p>
        </p:txBody>
      </p:sp>
    </p:spTree>
    <p:extLst>
      <p:ext uri="{BB962C8B-B14F-4D97-AF65-F5344CB8AC3E}">
        <p14:creationId xmlns:p14="http://schemas.microsoft.com/office/powerpoint/2010/main" val="1131568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83A8E11D-E59A-214F-96CC-FC68BF07F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419345"/>
            <a:ext cx="6943405" cy="4726388"/>
          </a:xfrm>
          <a:effectLst>
            <a:glow rad="127000">
              <a:schemeClr val="accent1"/>
            </a:glow>
          </a:effectLst>
        </p:spPr>
      </p:pic>
      <p:sp>
        <p:nvSpPr>
          <p:cNvPr id="7" name="TextBox 6">
            <a:extLst>
              <a:ext uri="{FF2B5EF4-FFF2-40B4-BE49-F238E27FC236}">
                <a16:creationId xmlns:a16="http://schemas.microsoft.com/office/drawing/2014/main" id="{57E57047-4113-DB40-AEEF-BE715A8D0F11}"/>
              </a:ext>
            </a:extLst>
          </p:cNvPr>
          <p:cNvSpPr txBox="1"/>
          <p:nvPr/>
        </p:nvSpPr>
        <p:spPr>
          <a:xfrm>
            <a:off x="1475656" y="548680"/>
            <a:ext cx="5178854" cy="830997"/>
          </a:xfrm>
          <a:prstGeom prst="rect">
            <a:avLst/>
          </a:prstGeom>
          <a:noFill/>
        </p:spPr>
        <p:txBody>
          <a:bodyPr wrap="none" rtlCol="0">
            <a:spAutoFit/>
          </a:bodyPr>
          <a:lstStyle/>
          <a:p>
            <a:r>
              <a:rPr lang="en-US" sz="2400" dirty="0">
                <a:solidFill>
                  <a:schemeClr val="accent1">
                    <a:lumMod val="50000"/>
                  </a:schemeClr>
                </a:solidFill>
                <a:effectLst>
                  <a:glow rad="127000">
                    <a:schemeClr val="accent1">
                      <a:lumMod val="40000"/>
                      <a:lumOff val="60000"/>
                    </a:schemeClr>
                  </a:glow>
                </a:effectLst>
              </a:rPr>
              <a:t>With Priority.</a:t>
            </a:r>
            <a:br>
              <a:rPr lang="en-US" sz="2400" dirty="0">
                <a:solidFill>
                  <a:schemeClr val="accent1">
                    <a:lumMod val="50000"/>
                  </a:schemeClr>
                </a:solidFill>
                <a:effectLst>
                  <a:glow rad="127000">
                    <a:schemeClr val="accent1">
                      <a:lumMod val="40000"/>
                      <a:lumOff val="60000"/>
                    </a:schemeClr>
                  </a:glow>
                </a:effectLst>
              </a:rPr>
            </a:br>
            <a:r>
              <a:rPr lang="en-US" sz="2400" dirty="0">
                <a:solidFill>
                  <a:schemeClr val="accent1">
                    <a:lumMod val="50000"/>
                  </a:schemeClr>
                </a:solidFill>
                <a:effectLst>
                  <a:glow rad="127000">
                    <a:schemeClr val="accent1">
                      <a:lumMod val="40000"/>
                      <a:lumOff val="60000"/>
                    </a:schemeClr>
                  </a:glow>
                </a:effectLst>
              </a:rPr>
              <a:t>Higher Number indicates Higher Priority</a:t>
            </a:r>
          </a:p>
        </p:txBody>
      </p:sp>
    </p:spTree>
    <p:extLst>
      <p:ext uri="{BB962C8B-B14F-4D97-AF65-F5344CB8AC3E}">
        <p14:creationId xmlns:p14="http://schemas.microsoft.com/office/powerpoint/2010/main" val="208910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a:t>Lets Recollect Deadlocks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B204-4A67-074D-BB88-9FF3630652B2}"/>
              </a:ext>
            </a:extLst>
          </p:cNvPr>
          <p:cNvSpPr>
            <a:spLocks noGrp="1"/>
          </p:cNvSpPr>
          <p:nvPr>
            <p:ph type="title"/>
          </p:nvPr>
        </p:nvSpPr>
        <p:spPr/>
        <p:txBody>
          <a:bodyPr/>
          <a:lstStyle/>
          <a:p>
            <a:r>
              <a:rPr lang="en-US" dirty="0"/>
              <a:t>Transmit with Priority</a:t>
            </a:r>
          </a:p>
        </p:txBody>
      </p:sp>
      <p:sp>
        <p:nvSpPr>
          <p:cNvPr id="3" name="Content Placeholder 2">
            <a:extLst>
              <a:ext uri="{FF2B5EF4-FFF2-40B4-BE49-F238E27FC236}">
                <a16:creationId xmlns:a16="http://schemas.microsoft.com/office/drawing/2014/main" id="{BC374D41-36AD-224A-BB32-1EC5D5ED5DB9}"/>
              </a:ext>
            </a:extLst>
          </p:cNvPr>
          <p:cNvSpPr>
            <a:spLocks noGrp="1"/>
          </p:cNvSpPr>
          <p:nvPr>
            <p:ph idx="1"/>
          </p:nvPr>
        </p:nvSpPr>
        <p:spPr>
          <a:xfrm>
            <a:off x="457200" y="2204864"/>
            <a:ext cx="8229600" cy="4525963"/>
          </a:xfrm>
        </p:spPr>
        <p:txBody>
          <a:bodyPr>
            <a:normAutofit/>
          </a:bodyPr>
          <a:lstStyle/>
          <a:p>
            <a:r>
              <a:rPr lang="en-US" sz="2200" dirty="0"/>
              <a:t>If u&gt;v : no transmission</a:t>
            </a:r>
          </a:p>
          <a:p>
            <a:r>
              <a:rPr lang="en-US" sz="2200" dirty="0"/>
              <a:t>If u&lt;v: should transmit . Let the new public tuple of the blocked node be (</a:t>
            </a:r>
            <a:r>
              <a:rPr lang="en-US" sz="2200" dirty="0" err="1"/>
              <a:t>a,b</a:t>
            </a:r>
            <a:r>
              <a:rPr lang="en-US" sz="2200" dirty="0"/>
              <a:t>). Then,</a:t>
            </a:r>
            <a:br>
              <a:rPr lang="en-US" sz="2200" dirty="0"/>
            </a:br>
            <a:r>
              <a:rPr lang="en-US" sz="2200" dirty="0"/>
              <a:t>  a=v because transmission should happen.</a:t>
            </a:r>
            <a:br>
              <a:rPr lang="en-US" sz="2200" dirty="0"/>
            </a:br>
            <a:r>
              <a:rPr lang="en-US" sz="2200" dirty="0"/>
              <a:t>  b should be the lowest in the transmitted chain so that on transmission in a cycle; the lowest priority finds his own public label and priority number and aborts. </a:t>
            </a:r>
          </a:p>
          <a:p>
            <a:r>
              <a:rPr lang="en-US" sz="2200" dirty="0"/>
              <a:t>If u==v; then, if p&gt;q that means transmission should continue so that lower priority process aborts.</a:t>
            </a:r>
            <a:br>
              <a:rPr lang="en-US" sz="2200" dirty="0"/>
            </a:br>
            <a:br>
              <a:rPr lang="en-US" sz="2200" dirty="0"/>
            </a:br>
            <a:r>
              <a:rPr lang="en-US" sz="2200" dirty="0"/>
              <a:t>Consider example in the pdf</a:t>
            </a:r>
            <a:br>
              <a:rPr lang="en-US" sz="2200" dirty="0"/>
            </a:br>
            <a:endParaRPr lang="en-US" sz="2200" dirty="0"/>
          </a:p>
        </p:txBody>
      </p:sp>
      <p:pic>
        <p:nvPicPr>
          <p:cNvPr id="5" name="Picture 4" descr="Diagram&#10;&#10;Description automatically generated">
            <a:extLst>
              <a:ext uri="{FF2B5EF4-FFF2-40B4-BE49-F238E27FC236}">
                <a16:creationId xmlns:a16="http://schemas.microsoft.com/office/drawing/2014/main" id="{7FA140A7-BA01-BF44-9B43-199150463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9763"/>
            <a:ext cx="8255000" cy="1676400"/>
          </a:xfrm>
          <a:prstGeom prst="rect">
            <a:avLst/>
          </a:prstGeom>
        </p:spPr>
      </p:pic>
    </p:spTree>
    <p:extLst>
      <p:ext uri="{BB962C8B-B14F-4D97-AF65-F5344CB8AC3E}">
        <p14:creationId xmlns:p14="http://schemas.microsoft.com/office/powerpoint/2010/main" val="326431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Revision</a:t>
            </a:r>
          </a:p>
        </p:txBody>
      </p:sp>
      <p:pic>
        <p:nvPicPr>
          <p:cNvPr id="4" name="Content Placeholder 3" descr="Screenshot (132).png"/>
          <p:cNvPicPr>
            <a:picLocks noGrp="1" noChangeAspect="1"/>
          </p:cNvPicPr>
          <p:nvPr>
            <p:ph idx="1"/>
          </p:nvPr>
        </p:nvPicPr>
        <p:blipFill>
          <a:blip r:embed="rId2"/>
          <a:stretch>
            <a:fillRect/>
          </a:stretch>
        </p:blipFill>
        <p:spPr>
          <a:xfrm>
            <a:off x="-285784" y="-142900"/>
            <a:ext cx="10761624" cy="792961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3).png"/>
          <p:cNvPicPr>
            <a:picLocks noGrp="1" noChangeAspect="1"/>
          </p:cNvPicPr>
          <p:nvPr>
            <p:ph idx="1"/>
          </p:nvPr>
        </p:nvPicPr>
        <p:blipFill>
          <a:blip r:embed="rId2"/>
          <a:stretch>
            <a:fillRect/>
          </a:stretch>
        </p:blipFill>
        <p:spPr>
          <a:xfrm>
            <a:off x="224355" y="285728"/>
            <a:ext cx="8992295" cy="657227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System Model </a:t>
            </a:r>
            <a:endParaRPr lang="en-US" dirty="0"/>
          </a:p>
        </p:txBody>
      </p:sp>
      <p:sp>
        <p:nvSpPr>
          <p:cNvPr id="3" name="Content Placeholder 2"/>
          <p:cNvSpPr>
            <a:spLocks noGrp="1"/>
          </p:cNvSpPr>
          <p:nvPr>
            <p:ph idx="1"/>
          </p:nvPr>
        </p:nvSpPr>
        <p:spPr/>
        <p:txBody>
          <a:bodyPr>
            <a:normAutofit/>
          </a:bodyPr>
          <a:lstStyle/>
          <a:p>
            <a:r>
              <a:rPr lang="en-US" dirty="0"/>
              <a:t>A process can be in two states:</a:t>
            </a:r>
          </a:p>
          <a:p>
            <a:r>
              <a:rPr lang="en-US" dirty="0"/>
              <a:t>Running or blocked.</a:t>
            </a:r>
          </a:p>
          <a:p>
            <a:r>
              <a:rPr lang="en-US" dirty="0"/>
              <a:t>In the running state (also called active</a:t>
            </a:r>
          </a:p>
          <a:p>
            <a:r>
              <a:rPr lang="en-US" dirty="0"/>
              <a:t>state), a process has all the needed resources and is either executing or is ready for execution.</a:t>
            </a:r>
          </a:p>
          <a:p>
            <a:r>
              <a:rPr lang="en-US" dirty="0"/>
              <a:t>In the blocked state, a process is waiting to acquire some resource.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134).png"/>
          <p:cNvPicPr>
            <a:picLocks noGrp="1" noChangeAspect="1"/>
          </p:cNvPicPr>
          <p:nvPr>
            <p:ph idx="1"/>
          </p:nvPr>
        </p:nvPicPr>
        <p:blipFill>
          <a:blip r:embed="rId2"/>
          <a:stretch>
            <a:fillRect/>
          </a:stretch>
        </p:blipFill>
        <p:spPr>
          <a:xfrm>
            <a:off x="-214346" y="-24"/>
            <a:ext cx="9358346" cy="71438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17868</TotalTime>
  <Words>2457</Words>
  <Application>Microsoft Macintosh PowerPoint</Application>
  <PresentationFormat>On-screen Show (4:3)</PresentationFormat>
  <Paragraphs>194</Paragraphs>
  <Slides>50</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Office Theme</vt:lpstr>
      <vt:lpstr>PowerPoint Presentation</vt:lpstr>
      <vt:lpstr>Deadlocks</vt:lpstr>
      <vt:lpstr>Deadlocks</vt:lpstr>
      <vt:lpstr>Example- Deadlock</vt:lpstr>
      <vt:lpstr>Lets Recollect Deadlocks</vt:lpstr>
      <vt:lpstr>Revision</vt:lpstr>
      <vt:lpstr>PowerPoint Presentation</vt:lpstr>
      <vt:lpstr> System Model </vt:lpstr>
      <vt:lpstr>PowerPoint Presentation</vt:lpstr>
      <vt:lpstr>PowerPoint Presentation</vt:lpstr>
      <vt:lpstr>PowerPoint Presentation</vt:lpstr>
      <vt:lpstr>PowerPoint Presentation</vt:lpstr>
      <vt:lpstr>Wait for Graph</vt:lpstr>
      <vt:lpstr>Challenge</vt:lpstr>
      <vt:lpstr>To the Distributed Setting</vt:lpstr>
      <vt:lpstr>To The Distributed Setting</vt:lpstr>
      <vt:lpstr>To The Distributed Setting</vt:lpstr>
      <vt:lpstr>Resource Request Models</vt:lpstr>
      <vt:lpstr>PowerPoint Presentation</vt:lpstr>
      <vt:lpstr>PowerPoint Presentation</vt:lpstr>
      <vt:lpstr>PowerPoint Presentation</vt:lpstr>
      <vt:lpstr>Deadlock Handling Strategies </vt:lpstr>
      <vt:lpstr>Control Organization for Deadlock Detection </vt:lpstr>
      <vt:lpstr>Centralized Deadlock-Detection Algorithms </vt:lpstr>
      <vt:lpstr>Centralized Deadlock-Detection Algorithms </vt:lpstr>
      <vt:lpstr>Centralized Deadlock-Detection Algorithms </vt:lpstr>
      <vt:lpstr>Centralized Deadlock-Detection Algorithms </vt:lpstr>
      <vt:lpstr>Distributed Edge-Chasing Algorithm </vt:lpstr>
      <vt:lpstr>Distributed Edge-Chasing Algorithm </vt:lpstr>
      <vt:lpstr>PowerPoint Presentation</vt:lpstr>
      <vt:lpstr>PowerPoint Presentation</vt:lpstr>
      <vt:lpstr>Mitchell and Merritt’s Algorithm for single resource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lpstr>Transmit with Priority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Spring 2019 Lecture </dc:title>
  <dc:creator>CSTAR</dc:creator>
  <cp:lastModifiedBy>Lini Thomas</cp:lastModifiedBy>
  <cp:revision>107</cp:revision>
  <dcterms:created xsi:type="dcterms:W3CDTF">2019-03-02T07:04:46Z</dcterms:created>
  <dcterms:modified xsi:type="dcterms:W3CDTF">2025-02-22T15:54:40Z</dcterms:modified>
</cp:coreProperties>
</file>