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58" r:id="rId4"/>
    <p:sldId id="259" r:id="rId5"/>
    <p:sldId id="260" r:id="rId6"/>
    <p:sldId id="261" r:id="rId7"/>
    <p:sldId id="273" r:id="rId8"/>
    <p:sldId id="272" r:id="rId9"/>
    <p:sldId id="262" r:id="rId10"/>
    <p:sldId id="263" r:id="rId11"/>
    <p:sldId id="264" r:id="rId12"/>
    <p:sldId id="274" r:id="rId13"/>
    <p:sldId id="265" r:id="rId14"/>
    <p:sldId id="266" r:id="rId15"/>
    <p:sldId id="267" r:id="rId16"/>
    <p:sldId id="269" r:id="rId17"/>
    <p:sldId id="277" r:id="rId18"/>
    <p:sldId id="268" r:id="rId19"/>
    <p:sldId id="271"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99FF"/>
    <a:srgbClr val="6699FF"/>
    <a:srgbClr val="8A9DDA"/>
    <a:srgbClr val="8296D8"/>
    <a:srgbClr val="818CF7"/>
    <a:srgbClr val="7087D2"/>
    <a:srgbClr val="8DA0DB"/>
    <a:srgbClr val="96A7DE"/>
    <a:srgbClr val="879BD9"/>
    <a:srgbClr val="99AAD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522" y="-259"/>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1C2AAC-6C43-4242-85D1-9866C3A24156}" type="doc">
      <dgm:prSet loTypeId="urn:microsoft.com/office/officeart/2005/8/layout/lProcess2" loCatId="relationship" qsTypeId="urn:microsoft.com/office/officeart/2005/8/quickstyle/3d1" qsCatId="3D" csTypeId="urn:microsoft.com/office/officeart/2005/8/colors/accent0_3" csCatId="mainScheme" phldr="1"/>
      <dgm:spPr/>
      <dgm:t>
        <a:bodyPr/>
        <a:lstStyle/>
        <a:p>
          <a:endParaRPr lang="en-US"/>
        </a:p>
      </dgm:t>
    </dgm:pt>
    <dgm:pt modelId="{8B6F6CA7-EF4F-47CD-ADC3-2039DBE61EB4}">
      <dgm:prSet phldrT="[Text]"/>
      <dgm:spPr/>
      <dgm:t>
        <a:bodyPr/>
        <a:lstStyle/>
        <a:p>
          <a:r>
            <a:rPr lang="en-US" dirty="0" smtClean="0"/>
            <a:t>IF</a:t>
          </a:r>
          <a:endParaRPr lang="en-US" dirty="0"/>
        </a:p>
      </dgm:t>
    </dgm:pt>
    <dgm:pt modelId="{ABB46FCA-2307-4289-905A-35A28F4D2353}" type="parTrans" cxnId="{D77EE02B-F3A0-4082-A221-E30159811401}">
      <dgm:prSet/>
      <dgm:spPr/>
      <dgm:t>
        <a:bodyPr/>
        <a:lstStyle/>
        <a:p>
          <a:endParaRPr lang="en-US"/>
        </a:p>
      </dgm:t>
    </dgm:pt>
    <dgm:pt modelId="{52D32BE8-2265-45E4-BC18-974E4275A73C}" type="sibTrans" cxnId="{D77EE02B-F3A0-4082-A221-E30159811401}">
      <dgm:prSet/>
      <dgm:spPr/>
      <dgm:t>
        <a:bodyPr/>
        <a:lstStyle/>
        <a:p>
          <a:endParaRPr lang="en-US"/>
        </a:p>
      </dgm:t>
    </dgm:pt>
    <dgm:pt modelId="{3C3E856A-4E0F-4E65-B777-70BCA802A236}">
      <dgm:prSet phldrT="[Text]"/>
      <dgm:spPr/>
      <dgm:t>
        <a:bodyPr/>
        <a:lstStyle/>
        <a:p>
          <a:r>
            <a:rPr lang="en-IN" dirty="0" smtClean="0"/>
            <a:t>683</a:t>
          </a:r>
          <a:endParaRPr lang="en-US" dirty="0"/>
        </a:p>
      </dgm:t>
    </dgm:pt>
    <dgm:pt modelId="{26110DC4-5888-4422-9F4B-6E0EF92D1E38}" type="parTrans" cxnId="{DB72180D-2DB0-4A53-978F-755503E1A0CA}">
      <dgm:prSet/>
      <dgm:spPr/>
      <dgm:t>
        <a:bodyPr/>
        <a:lstStyle/>
        <a:p>
          <a:endParaRPr lang="en-US"/>
        </a:p>
      </dgm:t>
    </dgm:pt>
    <dgm:pt modelId="{69FA94C8-4336-4A12-9D89-22B2389162CF}" type="sibTrans" cxnId="{DB72180D-2DB0-4A53-978F-755503E1A0CA}">
      <dgm:prSet/>
      <dgm:spPr/>
      <dgm:t>
        <a:bodyPr/>
        <a:lstStyle/>
        <a:p>
          <a:endParaRPr lang="en-US"/>
        </a:p>
      </dgm:t>
    </dgm:pt>
    <dgm:pt modelId="{F758B0B4-54CA-4F6D-A775-4C698ED2B6F4}">
      <dgm:prSet phldrT="[Text]"/>
      <dgm:spPr/>
      <dgm:t>
        <a:bodyPr/>
        <a:lstStyle/>
        <a:p>
          <a:r>
            <a:rPr lang="en-US" dirty="0" smtClean="0"/>
            <a:t>99.76%</a:t>
          </a:r>
          <a:endParaRPr lang="en-US" dirty="0"/>
        </a:p>
      </dgm:t>
    </dgm:pt>
    <dgm:pt modelId="{04444ED6-C2F1-4BC6-A6C7-517B39C8685C}" type="parTrans" cxnId="{E41D3CC5-06C4-419D-810A-DE9B671E6D4B}">
      <dgm:prSet/>
      <dgm:spPr/>
      <dgm:t>
        <a:bodyPr/>
        <a:lstStyle/>
        <a:p>
          <a:endParaRPr lang="en-US"/>
        </a:p>
      </dgm:t>
    </dgm:pt>
    <dgm:pt modelId="{765EAA1C-0314-461C-9435-3518F62B6B95}" type="sibTrans" cxnId="{E41D3CC5-06C4-419D-810A-DE9B671E6D4B}">
      <dgm:prSet/>
      <dgm:spPr/>
      <dgm:t>
        <a:bodyPr/>
        <a:lstStyle/>
        <a:p>
          <a:endParaRPr lang="en-US"/>
        </a:p>
      </dgm:t>
    </dgm:pt>
    <dgm:pt modelId="{B892FA9F-A81B-4D5F-ACE3-4A4E222FD747}">
      <dgm:prSet phldrT="[Text]"/>
      <dgm:spPr/>
      <dgm:t>
        <a:bodyPr/>
        <a:lstStyle/>
        <a:p>
          <a:r>
            <a:rPr lang="en-US" dirty="0" smtClean="0"/>
            <a:t>LOF</a:t>
          </a:r>
          <a:endParaRPr lang="en-US" dirty="0"/>
        </a:p>
      </dgm:t>
    </dgm:pt>
    <dgm:pt modelId="{422E1B9D-D455-4682-8035-F2D47AC164F2}" type="parTrans" cxnId="{B124A443-80FF-48AF-A392-947DAA1C756F}">
      <dgm:prSet/>
      <dgm:spPr/>
      <dgm:t>
        <a:bodyPr/>
        <a:lstStyle/>
        <a:p>
          <a:endParaRPr lang="en-US"/>
        </a:p>
      </dgm:t>
    </dgm:pt>
    <dgm:pt modelId="{29016CA8-4DE0-489E-899C-061879ECBB33}" type="sibTrans" cxnId="{B124A443-80FF-48AF-A392-947DAA1C756F}">
      <dgm:prSet/>
      <dgm:spPr/>
      <dgm:t>
        <a:bodyPr/>
        <a:lstStyle/>
        <a:p>
          <a:endParaRPr lang="en-US"/>
        </a:p>
      </dgm:t>
    </dgm:pt>
    <dgm:pt modelId="{A3A8FCCE-A553-4DA4-83F9-501BB88DAEE3}">
      <dgm:prSet phldrT="[Text]"/>
      <dgm:spPr/>
      <dgm:t>
        <a:bodyPr/>
        <a:lstStyle/>
        <a:p>
          <a:r>
            <a:rPr lang="en-US" dirty="0" smtClean="0"/>
            <a:t>935</a:t>
          </a:r>
          <a:endParaRPr lang="en-US" dirty="0"/>
        </a:p>
      </dgm:t>
    </dgm:pt>
    <dgm:pt modelId="{73F4E6C6-9CE1-43A2-9456-EA849CE34494}" type="parTrans" cxnId="{3B71F819-451A-4A8F-99B5-652D412E0BD4}">
      <dgm:prSet/>
      <dgm:spPr/>
      <dgm:t>
        <a:bodyPr/>
        <a:lstStyle/>
        <a:p>
          <a:endParaRPr lang="en-US"/>
        </a:p>
      </dgm:t>
    </dgm:pt>
    <dgm:pt modelId="{437E933C-9146-4549-9211-797EA24CBF9A}" type="sibTrans" cxnId="{3B71F819-451A-4A8F-99B5-652D412E0BD4}">
      <dgm:prSet/>
      <dgm:spPr/>
      <dgm:t>
        <a:bodyPr/>
        <a:lstStyle/>
        <a:p>
          <a:endParaRPr lang="en-US"/>
        </a:p>
      </dgm:t>
    </dgm:pt>
    <dgm:pt modelId="{AB6372CD-3214-4D03-8E34-0D0E5E04FDEC}">
      <dgm:prSet phldrT="[Text]"/>
      <dgm:spPr/>
      <dgm:t>
        <a:bodyPr/>
        <a:lstStyle/>
        <a:p>
          <a:r>
            <a:rPr lang="en-US" dirty="0" smtClean="0"/>
            <a:t>99.67%</a:t>
          </a:r>
          <a:endParaRPr lang="en-US" dirty="0"/>
        </a:p>
      </dgm:t>
    </dgm:pt>
    <dgm:pt modelId="{F60F01F0-015F-40DD-AADF-443BFD5DEE58}" type="parTrans" cxnId="{3A04CF6E-A986-4A75-B3F7-3399B51FAFC7}">
      <dgm:prSet/>
      <dgm:spPr/>
      <dgm:t>
        <a:bodyPr/>
        <a:lstStyle/>
        <a:p>
          <a:endParaRPr lang="en-US"/>
        </a:p>
      </dgm:t>
    </dgm:pt>
    <dgm:pt modelId="{A821064E-420A-4D39-9F12-CEA8C123DB99}" type="sibTrans" cxnId="{3A04CF6E-A986-4A75-B3F7-3399B51FAFC7}">
      <dgm:prSet/>
      <dgm:spPr/>
      <dgm:t>
        <a:bodyPr/>
        <a:lstStyle/>
        <a:p>
          <a:endParaRPr lang="en-US"/>
        </a:p>
      </dgm:t>
    </dgm:pt>
    <dgm:pt modelId="{E7DA4F3F-D3DB-4C3B-B1ED-F13AA57C9E33}">
      <dgm:prSet phldrT="[Text]"/>
      <dgm:spPr/>
      <dgm:t>
        <a:bodyPr/>
        <a:lstStyle/>
        <a:p>
          <a:r>
            <a:rPr lang="en-US" dirty="0" smtClean="0"/>
            <a:t>SVM</a:t>
          </a:r>
          <a:endParaRPr lang="en-US" dirty="0"/>
        </a:p>
      </dgm:t>
    </dgm:pt>
    <dgm:pt modelId="{E64BDFEF-232C-4192-9E49-4ED3B0E57B8F}" type="parTrans" cxnId="{D4E9781C-2552-49EB-B2E1-BFD82BC40CAF}">
      <dgm:prSet/>
      <dgm:spPr/>
      <dgm:t>
        <a:bodyPr/>
        <a:lstStyle/>
        <a:p>
          <a:endParaRPr lang="en-US"/>
        </a:p>
      </dgm:t>
    </dgm:pt>
    <dgm:pt modelId="{86C32F63-FBAE-4DBE-AA7F-FE4BB3409D36}" type="sibTrans" cxnId="{D4E9781C-2552-49EB-B2E1-BFD82BC40CAF}">
      <dgm:prSet/>
      <dgm:spPr/>
      <dgm:t>
        <a:bodyPr/>
        <a:lstStyle/>
        <a:p>
          <a:endParaRPr lang="en-US"/>
        </a:p>
      </dgm:t>
    </dgm:pt>
    <dgm:pt modelId="{158872FE-EBF3-42BB-8128-43315D527DCE}">
      <dgm:prSet phldrT="[Text]"/>
      <dgm:spPr/>
      <dgm:t>
        <a:bodyPr/>
        <a:lstStyle/>
        <a:p>
          <a:r>
            <a:rPr lang="en-IN" dirty="0" smtClean="0"/>
            <a:t>71078</a:t>
          </a:r>
          <a:endParaRPr lang="en-US" dirty="0"/>
        </a:p>
      </dgm:t>
    </dgm:pt>
    <dgm:pt modelId="{2C2F87BF-6D8E-405D-99E6-2CD0AC86A0E4}" type="parTrans" cxnId="{C9ACF8D7-182A-4A66-B432-570D8E28F686}">
      <dgm:prSet/>
      <dgm:spPr/>
      <dgm:t>
        <a:bodyPr/>
        <a:lstStyle/>
        <a:p>
          <a:endParaRPr lang="en-US"/>
        </a:p>
      </dgm:t>
    </dgm:pt>
    <dgm:pt modelId="{5600BBD8-CB4E-420D-B298-57CA5821269A}" type="sibTrans" cxnId="{C9ACF8D7-182A-4A66-B432-570D8E28F686}">
      <dgm:prSet/>
      <dgm:spPr/>
      <dgm:t>
        <a:bodyPr/>
        <a:lstStyle/>
        <a:p>
          <a:endParaRPr lang="en-US"/>
        </a:p>
      </dgm:t>
    </dgm:pt>
    <dgm:pt modelId="{26E31021-3D9D-408E-8710-76C305F21DD2}">
      <dgm:prSet phldrT="[Text]"/>
      <dgm:spPr/>
      <dgm:t>
        <a:bodyPr/>
        <a:lstStyle/>
        <a:p>
          <a:r>
            <a:rPr lang="en-US" dirty="0" smtClean="0"/>
            <a:t>75.52%</a:t>
          </a:r>
          <a:endParaRPr lang="en-US" dirty="0"/>
        </a:p>
      </dgm:t>
    </dgm:pt>
    <dgm:pt modelId="{F776B47F-D964-46E7-A7D1-97B22F4529E1}" type="parTrans" cxnId="{F30C14D3-7364-482E-BA91-783E45C0DECD}">
      <dgm:prSet/>
      <dgm:spPr/>
      <dgm:t>
        <a:bodyPr/>
        <a:lstStyle/>
        <a:p>
          <a:endParaRPr lang="en-US"/>
        </a:p>
      </dgm:t>
    </dgm:pt>
    <dgm:pt modelId="{D4EDE04F-5174-4522-817F-D8D01936E616}" type="sibTrans" cxnId="{F30C14D3-7364-482E-BA91-783E45C0DECD}">
      <dgm:prSet/>
      <dgm:spPr/>
      <dgm:t>
        <a:bodyPr/>
        <a:lstStyle/>
        <a:p>
          <a:endParaRPr lang="en-US"/>
        </a:p>
      </dgm:t>
    </dgm:pt>
    <dgm:pt modelId="{2CB4A48E-9B31-4641-B06E-ECDC4D9D1F34}" type="pres">
      <dgm:prSet presAssocID="{5A1C2AAC-6C43-4242-85D1-9866C3A24156}" presName="theList" presStyleCnt="0">
        <dgm:presLayoutVars>
          <dgm:dir/>
          <dgm:animLvl val="lvl"/>
          <dgm:resizeHandles val="exact"/>
        </dgm:presLayoutVars>
      </dgm:prSet>
      <dgm:spPr/>
      <dgm:t>
        <a:bodyPr/>
        <a:lstStyle/>
        <a:p>
          <a:endParaRPr lang="en-US"/>
        </a:p>
      </dgm:t>
    </dgm:pt>
    <dgm:pt modelId="{8891A167-5125-42DA-A6DD-C356A3944A3F}" type="pres">
      <dgm:prSet presAssocID="{8B6F6CA7-EF4F-47CD-ADC3-2039DBE61EB4}" presName="compNode" presStyleCnt="0"/>
      <dgm:spPr/>
    </dgm:pt>
    <dgm:pt modelId="{BD611C2E-3BC7-49D5-870F-DD7B248ECA42}" type="pres">
      <dgm:prSet presAssocID="{8B6F6CA7-EF4F-47CD-ADC3-2039DBE61EB4}" presName="aNode" presStyleLbl="bgShp" presStyleIdx="0" presStyleCnt="3"/>
      <dgm:spPr/>
      <dgm:t>
        <a:bodyPr/>
        <a:lstStyle/>
        <a:p>
          <a:endParaRPr lang="en-US"/>
        </a:p>
      </dgm:t>
    </dgm:pt>
    <dgm:pt modelId="{4D3088C5-A3E2-493D-8F21-6AB394FC6B03}" type="pres">
      <dgm:prSet presAssocID="{8B6F6CA7-EF4F-47CD-ADC3-2039DBE61EB4}" presName="textNode" presStyleLbl="bgShp" presStyleIdx="0" presStyleCnt="3"/>
      <dgm:spPr/>
      <dgm:t>
        <a:bodyPr/>
        <a:lstStyle/>
        <a:p>
          <a:endParaRPr lang="en-US"/>
        </a:p>
      </dgm:t>
    </dgm:pt>
    <dgm:pt modelId="{750F8EAB-1D8C-47D1-98B6-43504652685A}" type="pres">
      <dgm:prSet presAssocID="{8B6F6CA7-EF4F-47CD-ADC3-2039DBE61EB4}" presName="compChildNode" presStyleCnt="0"/>
      <dgm:spPr/>
    </dgm:pt>
    <dgm:pt modelId="{E67389EB-C9C6-4F16-B4DA-469F5AD07155}" type="pres">
      <dgm:prSet presAssocID="{8B6F6CA7-EF4F-47CD-ADC3-2039DBE61EB4}" presName="theInnerList" presStyleCnt="0"/>
      <dgm:spPr/>
    </dgm:pt>
    <dgm:pt modelId="{39801A9D-DB71-4148-AF61-A51BEB036BA0}" type="pres">
      <dgm:prSet presAssocID="{3C3E856A-4E0F-4E65-B777-70BCA802A236}" presName="childNode" presStyleLbl="node1" presStyleIdx="0" presStyleCnt="6">
        <dgm:presLayoutVars>
          <dgm:bulletEnabled val="1"/>
        </dgm:presLayoutVars>
      </dgm:prSet>
      <dgm:spPr/>
      <dgm:t>
        <a:bodyPr/>
        <a:lstStyle/>
        <a:p>
          <a:endParaRPr lang="en-US"/>
        </a:p>
      </dgm:t>
    </dgm:pt>
    <dgm:pt modelId="{DBF35DBE-22F5-48B5-93F0-272800D4E982}" type="pres">
      <dgm:prSet presAssocID="{3C3E856A-4E0F-4E65-B777-70BCA802A236}" presName="aSpace2" presStyleCnt="0"/>
      <dgm:spPr/>
    </dgm:pt>
    <dgm:pt modelId="{1BA9E9FD-76D8-4C03-A75D-FCA788E69BC2}" type="pres">
      <dgm:prSet presAssocID="{F758B0B4-54CA-4F6D-A775-4C698ED2B6F4}" presName="childNode" presStyleLbl="node1" presStyleIdx="1" presStyleCnt="6">
        <dgm:presLayoutVars>
          <dgm:bulletEnabled val="1"/>
        </dgm:presLayoutVars>
      </dgm:prSet>
      <dgm:spPr/>
      <dgm:t>
        <a:bodyPr/>
        <a:lstStyle/>
        <a:p>
          <a:endParaRPr lang="en-US"/>
        </a:p>
      </dgm:t>
    </dgm:pt>
    <dgm:pt modelId="{CB1FBA4C-F9BD-41F4-82E4-51BC3687A7CC}" type="pres">
      <dgm:prSet presAssocID="{8B6F6CA7-EF4F-47CD-ADC3-2039DBE61EB4}" presName="aSpace" presStyleCnt="0"/>
      <dgm:spPr/>
    </dgm:pt>
    <dgm:pt modelId="{13F97F62-588A-4013-8E76-400F7129EE7B}" type="pres">
      <dgm:prSet presAssocID="{B892FA9F-A81B-4D5F-ACE3-4A4E222FD747}" presName="compNode" presStyleCnt="0"/>
      <dgm:spPr/>
    </dgm:pt>
    <dgm:pt modelId="{82CD6629-97AA-4ACA-8351-44065C050FD8}" type="pres">
      <dgm:prSet presAssocID="{B892FA9F-A81B-4D5F-ACE3-4A4E222FD747}" presName="aNode" presStyleLbl="bgShp" presStyleIdx="1" presStyleCnt="3"/>
      <dgm:spPr/>
      <dgm:t>
        <a:bodyPr/>
        <a:lstStyle/>
        <a:p>
          <a:endParaRPr lang="en-US"/>
        </a:p>
      </dgm:t>
    </dgm:pt>
    <dgm:pt modelId="{DBBE3E6B-0B0F-4E32-8849-E75A60B0042C}" type="pres">
      <dgm:prSet presAssocID="{B892FA9F-A81B-4D5F-ACE3-4A4E222FD747}" presName="textNode" presStyleLbl="bgShp" presStyleIdx="1" presStyleCnt="3"/>
      <dgm:spPr/>
      <dgm:t>
        <a:bodyPr/>
        <a:lstStyle/>
        <a:p>
          <a:endParaRPr lang="en-US"/>
        </a:p>
      </dgm:t>
    </dgm:pt>
    <dgm:pt modelId="{5BFCBB47-01F6-47FF-8DD2-2854C4BE97E8}" type="pres">
      <dgm:prSet presAssocID="{B892FA9F-A81B-4D5F-ACE3-4A4E222FD747}" presName="compChildNode" presStyleCnt="0"/>
      <dgm:spPr/>
    </dgm:pt>
    <dgm:pt modelId="{E2CAD75D-A8E5-4433-8890-731273B358CE}" type="pres">
      <dgm:prSet presAssocID="{B892FA9F-A81B-4D5F-ACE3-4A4E222FD747}" presName="theInnerList" presStyleCnt="0"/>
      <dgm:spPr/>
    </dgm:pt>
    <dgm:pt modelId="{3075D331-2991-4082-BEF0-0BA8D4636D39}" type="pres">
      <dgm:prSet presAssocID="{A3A8FCCE-A553-4DA4-83F9-501BB88DAEE3}" presName="childNode" presStyleLbl="node1" presStyleIdx="2" presStyleCnt="6">
        <dgm:presLayoutVars>
          <dgm:bulletEnabled val="1"/>
        </dgm:presLayoutVars>
      </dgm:prSet>
      <dgm:spPr/>
      <dgm:t>
        <a:bodyPr/>
        <a:lstStyle/>
        <a:p>
          <a:endParaRPr lang="en-US"/>
        </a:p>
      </dgm:t>
    </dgm:pt>
    <dgm:pt modelId="{7934A325-5885-4B9D-A0E1-B77A42CE7140}" type="pres">
      <dgm:prSet presAssocID="{A3A8FCCE-A553-4DA4-83F9-501BB88DAEE3}" presName="aSpace2" presStyleCnt="0"/>
      <dgm:spPr/>
    </dgm:pt>
    <dgm:pt modelId="{1E752DF9-D136-4EF5-A81B-7A0334B8EE39}" type="pres">
      <dgm:prSet presAssocID="{AB6372CD-3214-4D03-8E34-0D0E5E04FDEC}" presName="childNode" presStyleLbl="node1" presStyleIdx="3" presStyleCnt="6">
        <dgm:presLayoutVars>
          <dgm:bulletEnabled val="1"/>
        </dgm:presLayoutVars>
      </dgm:prSet>
      <dgm:spPr/>
      <dgm:t>
        <a:bodyPr/>
        <a:lstStyle/>
        <a:p>
          <a:endParaRPr lang="en-US"/>
        </a:p>
      </dgm:t>
    </dgm:pt>
    <dgm:pt modelId="{80D5270E-ED84-483D-AD32-6F20DC95EA72}" type="pres">
      <dgm:prSet presAssocID="{B892FA9F-A81B-4D5F-ACE3-4A4E222FD747}" presName="aSpace" presStyleCnt="0"/>
      <dgm:spPr/>
    </dgm:pt>
    <dgm:pt modelId="{ABC7911B-28A0-4849-88AC-451B08E22696}" type="pres">
      <dgm:prSet presAssocID="{E7DA4F3F-D3DB-4C3B-B1ED-F13AA57C9E33}" presName="compNode" presStyleCnt="0"/>
      <dgm:spPr/>
    </dgm:pt>
    <dgm:pt modelId="{8D9AD29F-D2F5-468A-AB33-808680B82976}" type="pres">
      <dgm:prSet presAssocID="{E7DA4F3F-D3DB-4C3B-B1ED-F13AA57C9E33}" presName="aNode" presStyleLbl="bgShp" presStyleIdx="2" presStyleCnt="3"/>
      <dgm:spPr/>
      <dgm:t>
        <a:bodyPr/>
        <a:lstStyle/>
        <a:p>
          <a:endParaRPr lang="en-US"/>
        </a:p>
      </dgm:t>
    </dgm:pt>
    <dgm:pt modelId="{FD4A7D88-DDC5-4445-B47B-348685AFF7F6}" type="pres">
      <dgm:prSet presAssocID="{E7DA4F3F-D3DB-4C3B-B1ED-F13AA57C9E33}" presName="textNode" presStyleLbl="bgShp" presStyleIdx="2" presStyleCnt="3"/>
      <dgm:spPr/>
      <dgm:t>
        <a:bodyPr/>
        <a:lstStyle/>
        <a:p>
          <a:endParaRPr lang="en-US"/>
        </a:p>
      </dgm:t>
    </dgm:pt>
    <dgm:pt modelId="{0CFE3FF0-ADAF-4CB9-BF14-44D3C7C02A75}" type="pres">
      <dgm:prSet presAssocID="{E7DA4F3F-D3DB-4C3B-B1ED-F13AA57C9E33}" presName="compChildNode" presStyleCnt="0"/>
      <dgm:spPr/>
    </dgm:pt>
    <dgm:pt modelId="{16BD949D-FEA3-4C47-9F27-7A510602A341}" type="pres">
      <dgm:prSet presAssocID="{E7DA4F3F-D3DB-4C3B-B1ED-F13AA57C9E33}" presName="theInnerList" presStyleCnt="0"/>
      <dgm:spPr/>
    </dgm:pt>
    <dgm:pt modelId="{532992B7-6535-4750-B59B-5FAFBC8E8107}" type="pres">
      <dgm:prSet presAssocID="{158872FE-EBF3-42BB-8128-43315D527DCE}" presName="childNode" presStyleLbl="node1" presStyleIdx="4" presStyleCnt="6">
        <dgm:presLayoutVars>
          <dgm:bulletEnabled val="1"/>
        </dgm:presLayoutVars>
      </dgm:prSet>
      <dgm:spPr/>
      <dgm:t>
        <a:bodyPr/>
        <a:lstStyle/>
        <a:p>
          <a:endParaRPr lang="en-US"/>
        </a:p>
      </dgm:t>
    </dgm:pt>
    <dgm:pt modelId="{C6B8341D-38C3-4510-939D-7843EB85B6E9}" type="pres">
      <dgm:prSet presAssocID="{158872FE-EBF3-42BB-8128-43315D527DCE}" presName="aSpace2" presStyleCnt="0"/>
      <dgm:spPr/>
    </dgm:pt>
    <dgm:pt modelId="{F080C906-F5A2-42A2-B394-3BEF2D232545}" type="pres">
      <dgm:prSet presAssocID="{26E31021-3D9D-408E-8710-76C305F21DD2}" presName="childNode" presStyleLbl="node1" presStyleIdx="5" presStyleCnt="6">
        <dgm:presLayoutVars>
          <dgm:bulletEnabled val="1"/>
        </dgm:presLayoutVars>
      </dgm:prSet>
      <dgm:spPr/>
      <dgm:t>
        <a:bodyPr/>
        <a:lstStyle/>
        <a:p>
          <a:endParaRPr lang="en-US"/>
        </a:p>
      </dgm:t>
    </dgm:pt>
  </dgm:ptLst>
  <dgm:cxnLst>
    <dgm:cxn modelId="{1E497AE8-28D6-4F4A-A3FE-35B453225F70}" type="presOf" srcId="{8B6F6CA7-EF4F-47CD-ADC3-2039DBE61EB4}" destId="{4D3088C5-A3E2-493D-8F21-6AB394FC6B03}" srcOrd="1" destOrd="0" presId="urn:microsoft.com/office/officeart/2005/8/layout/lProcess2"/>
    <dgm:cxn modelId="{C9ACF8D7-182A-4A66-B432-570D8E28F686}" srcId="{E7DA4F3F-D3DB-4C3B-B1ED-F13AA57C9E33}" destId="{158872FE-EBF3-42BB-8128-43315D527DCE}" srcOrd="0" destOrd="0" parTransId="{2C2F87BF-6D8E-405D-99E6-2CD0AC86A0E4}" sibTransId="{5600BBD8-CB4E-420D-B298-57CA5821269A}"/>
    <dgm:cxn modelId="{DB72180D-2DB0-4A53-978F-755503E1A0CA}" srcId="{8B6F6CA7-EF4F-47CD-ADC3-2039DBE61EB4}" destId="{3C3E856A-4E0F-4E65-B777-70BCA802A236}" srcOrd="0" destOrd="0" parTransId="{26110DC4-5888-4422-9F4B-6E0EF92D1E38}" sibTransId="{69FA94C8-4336-4A12-9D89-22B2389162CF}"/>
    <dgm:cxn modelId="{170CCAA4-DE91-43C5-80AF-21A8B6874080}" type="presOf" srcId="{B892FA9F-A81B-4D5F-ACE3-4A4E222FD747}" destId="{DBBE3E6B-0B0F-4E32-8849-E75A60B0042C}" srcOrd="1" destOrd="0" presId="urn:microsoft.com/office/officeart/2005/8/layout/lProcess2"/>
    <dgm:cxn modelId="{30BF1442-0FCC-4277-8F04-437F97BC8F0D}" type="presOf" srcId="{A3A8FCCE-A553-4DA4-83F9-501BB88DAEE3}" destId="{3075D331-2991-4082-BEF0-0BA8D4636D39}" srcOrd="0" destOrd="0" presId="urn:microsoft.com/office/officeart/2005/8/layout/lProcess2"/>
    <dgm:cxn modelId="{D86709A5-BCDD-4A22-BF33-01A2BDA001C4}" type="presOf" srcId="{158872FE-EBF3-42BB-8128-43315D527DCE}" destId="{532992B7-6535-4750-B59B-5FAFBC8E8107}" srcOrd="0" destOrd="0" presId="urn:microsoft.com/office/officeart/2005/8/layout/lProcess2"/>
    <dgm:cxn modelId="{B0B0E667-A148-4C19-B62D-67FDAD628116}" type="presOf" srcId="{B892FA9F-A81B-4D5F-ACE3-4A4E222FD747}" destId="{82CD6629-97AA-4ACA-8351-44065C050FD8}" srcOrd="0" destOrd="0" presId="urn:microsoft.com/office/officeart/2005/8/layout/lProcess2"/>
    <dgm:cxn modelId="{D77EE02B-F3A0-4082-A221-E30159811401}" srcId="{5A1C2AAC-6C43-4242-85D1-9866C3A24156}" destId="{8B6F6CA7-EF4F-47CD-ADC3-2039DBE61EB4}" srcOrd="0" destOrd="0" parTransId="{ABB46FCA-2307-4289-905A-35A28F4D2353}" sibTransId="{52D32BE8-2265-45E4-BC18-974E4275A73C}"/>
    <dgm:cxn modelId="{7F678A3E-1845-49DB-8788-1ED656BB58C2}" type="presOf" srcId="{3C3E856A-4E0F-4E65-B777-70BCA802A236}" destId="{39801A9D-DB71-4148-AF61-A51BEB036BA0}" srcOrd="0" destOrd="0" presId="urn:microsoft.com/office/officeart/2005/8/layout/lProcess2"/>
    <dgm:cxn modelId="{353319E3-EAE1-4BB5-A845-B7A30D2C9EC8}" type="presOf" srcId="{E7DA4F3F-D3DB-4C3B-B1ED-F13AA57C9E33}" destId="{8D9AD29F-D2F5-468A-AB33-808680B82976}" srcOrd="0" destOrd="0" presId="urn:microsoft.com/office/officeart/2005/8/layout/lProcess2"/>
    <dgm:cxn modelId="{5C508B57-D32C-4463-9EE2-1B9F926DCF72}" type="presOf" srcId="{5A1C2AAC-6C43-4242-85D1-9866C3A24156}" destId="{2CB4A48E-9B31-4641-B06E-ECDC4D9D1F34}" srcOrd="0" destOrd="0" presId="urn:microsoft.com/office/officeart/2005/8/layout/lProcess2"/>
    <dgm:cxn modelId="{E41D3CC5-06C4-419D-810A-DE9B671E6D4B}" srcId="{8B6F6CA7-EF4F-47CD-ADC3-2039DBE61EB4}" destId="{F758B0B4-54CA-4F6D-A775-4C698ED2B6F4}" srcOrd="1" destOrd="0" parTransId="{04444ED6-C2F1-4BC6-A6C7-517B39C8685C}" sibTransId="{765EAA1C-0314-461C-9435-3518F62B6B95}"/>
    <dgm:cxn modelId="{3A04CF6E-A986-4A75-B3F7-3399B51FAFC7}" srcId="{B892FA9F-A81B-4D5F-ACE3-4A4E222FD747}" destId="{AB6372CD-3214-4D03-8E34-0D0E5E04FDEC}" srcOrd="1" destOrd="0" parTransId="{F60F01F0-015F-40DD-AADF-443BFD5DEE58}" sibTransId="{A821064E-420A-4D39-9F12-CEA8C123DB99}"/>
    <dgm:cxn modelId="{D4E9781C-2552-49EB-B2E1-BFD82BC40CAF}" srcId="{5A1C2AAC-6C43-4242-85D1-9866C3A24156}" destId="{E7DA4F3F-D3DB-4C3B-B1ED-F13AA57C9E33}" srcOrd="2" destOrd="0" parTransId="{E64BDFEF-232C-4192-9E49-4ED3B0E57B8F}" sibTransId="{86C32F63-FBAE-4DBE-AA7F-FE4BB3409D36}"/>
    <dgm:cxn modelId="{C0AF8A1C-6DD6-461D-8E57-F9CE09494191}" type="presOf" srcId="{AB6372CD-3214-4D03-8E34-0D0E5E04FDEC}" destId="{1E752DF9-D136-4EF5-A81B-7A0334B8EE39}" srcOrd="0" destOrd="0" presId="urn:microsoft.com/office/officeart/2005/8/layout/lProcess2"/>
    <dgm:cxn modelId="{3B71F819-451A-4A8F-99B5-652D412E0BD4}" srcId="{B892FA9F-A81B-4D5F-ACE3-4A4E222FD747}" destId="{A3A8FCCE-A553-4DA4-83F9-501BB88DAEE3}" srcOrd="0" destOrd="0" parTransId="{73F4E6C6-9CE1-43A2-9456-EA849CE34494}" sibTransId="{437E933C-9146-4549-9211-797EA24CBF9A}"/>
    <dgm:cxn modelId="{D602F06A-E7FE-4A63-844C-C5CCC8E8D448}" type="presOf" srcId="{E7DA4F3F-D3DB-4C3B-B1ED-F13AA57C9E33}" destId="{FD4A7D88-DDC5-4445-B47B-348685AFF7F6}" srcOrd="1" destOrd="0" presId="urn:microsoft.com/office/officeart/2005/8/layout/lProcess2"/>
    <dgm:cxn modelId="{B31F59F5-9A4F-4B37-967A-E9F2E89B0821}" type="presOf" srcId="{26E31021-3D9D-408E-8710-76C305F21DD2}" destId="{F080C906-F5A2-42A2-B394-3BEF2D232545}" srcOrd="0" destOrd="0" presId="urn:microsoft.com/office/officeart/2005/8/layout/lProcess2"/>
    <dgm:cxn modelId="{170043C7-6FD1-48CA-A350-FA098E3BA60D}" type="presOf" srcId="{F758B0B4-54CA-4F6D-A775-4C698ED2B6F4}" destId="{1BA9E9FD-76D8-4C03-A75D-FCA788E69BC2}" srcOrd="0" destOrd="0" presId="urn:microsoft.com/office/officeart/2005/8/layout/lProcess2"/>
    <dgm:cxn modelId="{B124A443-80FF-48AF-A392-947DAA1C756F}" srcId="{5A1C2AAC-6C43-4242-85D1-9866C3A24156}" destId="{B892FA9F-A81B-4D5F-ACE3-4A4E222FD747}" srcOrd="1" destOrd="0" parTransId="{422E1B9D-D455-4682-8035-F2D47AC164F2}" sibTransId="{29016CA8-4DE0-489E-899C-061879ECBB33}"/>
    <dgm:cxn modelId="{F30C14D3-7364-482E-BA91-783E45C0DECD}" srcId="{E7DA4F3F-D3DB-4C3B-B1ED-F13AA57C9E33}" destId="{26E31021-3D9D-408E-8710-76C305F21DD2}" srcOrd="1" destOrd="0" parTransId="{F776B47F-D964-46E7-A7D1-97B22F4529E1}" sibTransId="{D4EDE04F-5174-4522-817F-D8D01936E616}"/>
    <dgm:cxn modelId="{EB18509C-B8C5-43F8-85C2-2D73E8798052}" type="presOf" srcId="{8B6F6CA7-EF4F-47CD-ADC3-2039DBE61EB4}" destId="{BD611C2E-3BC7-49D5-870F-DD7B248ECA42}" srcOrd="0" destOrd="0" presId="urn:microsoft.com/office/officeart/2005/8/layout/lProcess2"/>
    <dgm:cxn modelId="{5B0B3CFF-FFFC-44A5-A84A-77E76560C306}" type="presParOf" srcId="{2CB4A48E-9B31-4641-B06E-ECDC4D9D1F34}" destId="{8891A167-5125-42DA-A6DD-C356A3944A3F}" srcOrd="0" destOrd="0" presId="urn:microsoft.com/office/officeart/2005/8/layout/lProcess2"/>
    <dgm:cxn modelId="{20D21FBB-53D6-4E6E-B4FC-02056D6086A9}" type="presParOf" srcId="{8891A167-5125-42DA-A6DD-C356A3944A3F}" destId="{BD611C2E-3BC7-49D5-870F-DD7B248ECA42}" srcOrd="0" destOrd="0" presId="urn:microsoft.com/office/officeart/2005/8/layout/lProcess2"/>
    <dgm:cxn modelId="{4ACF7BA0-618C-4E39-9639-0E05235FF808}" type="presParOf" srcId="{8891A167-5125-42DA-A6DD-C356A3944A3F}" destId="{4D3088C5-A3E2-493D-8F21-6AB394FC6B03}" srcOrd="1" destOrd="0" presId="urn:microsoft.com/office/officeart/2005/8/layout/lProcess2"/>
    <dgm:cxn modelId="{EA3875D2-1BA0-45A4-8597-1AF402EEF3D0}" type="presParOf" srcId="{8891A167-5125-42DA-A6DD-C356A3944A3F}" destId="{750F8EAB-1D8C-47D1-98B6-43504652685A}" srcOrd="2" destOrd="0" presId="urn:microsoft.com/office/officeart/2005/8/layout/lProcess2"/>
    <dgm:cxn modelId="{E928B482-785A-438B-A1DC-80C93ECD0726}" type="presParOf" srcId="{750F8EAB-1D8C-47D1-98B6-43504652685A}" destId="{E67389EB-C9C6-4F16-B4DA-469F5AD07155}" srcOrd="0" destOrd="0" presId="urn:microsoft.com/office/officeart/2005/8/layout/lProcess2"/>
    <dgm:cxn modelId="{4224939C-4465-4C61-AF0F-50ADB3E414DA}" type="presParOf" srcId="{E67389EB-C9C6-4F16-B4DA-469F5AD07155}" destId="{39801A9D-DB71-4148-AF61-A51BEB036BA0}" srcOrd="0" destOrd="0" presId="urn:microsoft.com/office/officeart/2005/8/layout/lProcess2"/>
    <dgm:cxn modelId="{25F6D711-DB3B-43BF-B051-ACA42E982F18}" type="presParOf" srcId="{E67389EB-C9C6-4F16-B4DA-469F5AD07155}" destId="{DBF35DBE-22F5-48B5-93F0-272800D4E982}" srcOrd="1" destOrd="0" presId="urn:microsoft.com/office/officeart/2005/8/layout/lProcess2"/>
    <dgm:cxn modelId="{7F969704-693D-4F70-A96C-448CBD1BE909}" type="presParOf" srcId="{E67389EB-C9C6-4F16-B4DA-469F5AD07155}" destId="{1BA9E9FD-76D8-4C03-A75D-FCA788E69BC2}" srcOrd="2" destOrd="0" presId="urn:microsoft.com/office/officeart/2005/8/layout/lProcess2"/>
    <dgm:cxn modelId="{3CAC7760-65C7-41E9-91D6-6797323FB8C5}" type="presParOf" srcId="{2CB4A48E-9B31-4641-B06E-ECDC4D9D1F34}" destId="{CB1FBA4C-F9BD-41F4-82E4-51BC3687A7CC}" srcOrd="1" destOrd="0" presId="urn:microsoft.com/office/officeart/2005/8/layout/lProcess2"/>
    <dgm:cxn modelId="{881232CA-B7B2-44BF-AB8B-63E9D94420D6}" type="presParOf" srcId="{2CB4A48E-9B31-4641-B06E-ECDC4D9D1F34}" destId="{13F97F62-588A-4013-8E76-400F7129EE7B}" srcOrd="2" destOrd="0" presId="urn:microsoft.com/office/officeart/2005/8/layout/lProcess2"/>
    <dgm:cxn modelId="{7921869F-B2FC-4F3D-A3A0-ABC9B3268DD1}" type="presParOf" srcId="{13F97F62-588A-4013-8E76-400F7129EE7B}" destId="{82CD6629-97AA-4ACA-8351-44065C050FD8}" srcOrd="0" destOrd="0" presId="urn:microsoft.com/office/officeart/2005/8/layout/lProcess2"/>
    <dgm:cxn modelId="{D56B0BFD-EFA8-4ED4-8177-724474342E66}" type="presParOf" srcId="{13F97F62-588A-4013-8E76-400F7129EE7B}" destId="{DBBE3E6B-0B0F-4E32-8849-E75A60B0042C}" srcOrd="1" destOrd="0" presId="urn:microsoft.com/office/officeart/2005/8/layout/lProcess2"/>
    <dgm:cxn modelId="{057E8BBF-A150-44D9-88C5-495D96E2EA07}" type="presParOf" srcId="{13F97F62-588A-4013-8E76-400F7129EE7B}" destId="{5BFCBB47-01F6-47FF-8DD2-2854C4BE97E8}" srcOrd="2" destOrd="0" presId="urn:microsoft.com/office/officeart/2005/8/layout/lProcess2"/>
    <dgm:cxn modelId="{8AB0DA0E-AF79-45EB-AA10-0815080F2588}" type="presParOf" srcId="{5BFCBB47-01F6-47FF-8DD2-2854C4BE97E8}" destId="{E2CAD75D-A8E5-4433-8890-731273B358CE}" srcOrd="0" destOrd="0" presId="urn:microsoft.com/office/officeart/2005/8/layout/lProcess2"/>
    <dgm:cxn modelId="{A5FC33DC-1963-4BB2-8C3E-BA488A369FB7}" type="presParOf" srcId="{E2CAD75D-A8E5-4433-8890-731273B358CE}" destId="{3075D331-2991-4082-BEF0-0BA8D4636D39}" srcOrd="0" destOrd="0" presId="urn:microsoft.com/office/officeart/2005/8/layout/lProcess2"/>
    <dgm:cxn modelId="{84FB5D52-6D34-4702-BBC6-6829D3E56486}" type="presParOf" srcId="{E2CAD75D-A8E5-4433-8890-731273B358CE}" destId="{7934A325-5885-4B9D-A0E1-B77A42CE7140}" srcOrd="1" destOrd="0" presId="urn:microsoft.com/office/officeart/2005/8/layout/lProcess2"/>
    <dgm:cxn modelId="{4F5E8FDE-690B-43B9-B742-D44C64E4BB0D}" type="presParOf" srcId="{E2CAD75D-A8E5-4433-8890-731273B358CE}" destId="{1E752DF9-D136-4EF5-A81B-7A0334B8EE39}" srcOrd="2" destOrd="0" presId="urn:microsoft.com/office/officeart/2005/8/layout/lProcess2"/>
    <dgm:cxn modelId="{F0C55071-D479-4983-AA03-AA330C3D433E}" type="presParOf" srcId="{2CB4A48E-9B31-4641-B06E-ECDC4D9D1F34}" destId="{80D5270E-ED84-483D-AD32-6F20DC95EA72}" srcOrd="3" destOrd="0" presId="urn:microsoft.com/office/officeart/2005/8/layout/lProcess2"/>
    <dgm:cxn modelId="{56D65A23-6507-4824-B2CF-4F148D8ABFAE}" type="presParOf" srcId="{2CB4A48E-9B31-4641-B06E-ECDC4D9D1F34}" destId="{ABC7911B-28A0-4849-88AC-451B08E22696}" srcOrd="4" destOrd="0" presId="urn:microsoft.com/office/officeart/2005/8/layout/lProcess2"/>
    <dgm:cxn modelId="{52E11ABA-157E-4E36-94A4-833EB3141302}" type="presParOf" srcId="{ABC7911B-28A0-4849-88AC-451B08E22696}" destId="{8D9AD29F-D2F5-468A-AB33-808680B82976}" srcOrd="0" destOrd="0" presId="urn:microsoft.com/office/officeart/2005/8/layout/lProcess2"/>
    <dgm:cxn modelId="{E4B1137A-A785-4E20-AA4F-3431F1EDF031}" type="presParOf" srcId="{ABC7911B-28A0-4849-88AC-451B08E22696}" destId="{FD4A7D88-DDC5-4445-B47B-348685AFF7F6}" srcOrd="1" destOrd="0" presId="urn:microsoft.com/office/officeart/2005/8/layout/lProcess2"/>
    <dgm:cxn modelId="{CCAFA494-8B66-4D9C-9649-B1EC656BB392}" type="presParOf" srcId="{ABC7911B-28A0-4849-88AC-451B08E22696}" destId="{0CFE3FF0-ADAF-4CB9-BF14-44D3C7C02A75}" srcOrd="2" destOrd="0" presId="urn:microsoft.com/office/officeart/2005/8/layout/lProcess2"/>
    <dgm:cxn modelId="{B0A120DB-9A1F-47F8-85AE-904632155B08}" type="presParOf" srcId="{0CFE3FF0-ADAF-4CB9-BF14-44D3C7C02A75}" destId="{16BD949D-FEA3-4C47-9F27-7A510602A341}" srcOrd="0" destOrd="0" presId="urn:microsoft.com/office/officeart/2005/8/layout/lProcess2"/>
    <dgm:cxn modelId="{482DE145-039E-42BB-AC1E-50C13D531BF9}" type="presParOf" srcId="{16BD949D-FEA3-4C47-9F27-7A510602A341}" destId="{532992B7-6535-4750-B59B-5FAFBC8E8107}" srcOrd="0" destOrd="0" presId="urn:microsoft.com/office/officeart/2005/8/layout/lProcess2"/>
    <dgm:cxn modelId="{59A028D0-530D-4FF6-AA3D-798F12F50167}" type="presParOf" srcId="{16BD949D-FEA3-4C47-9F27-7A510602A341}" destId="{C6B8341D-38C3-4510-939D-7843EB85B6E9}" srcOrd="1" destOrd="0" presId="urn:microsoft.com/office/officeart/2005/8/layout/lProcess2"/>
    <dgm:cxn modelId="{7FC603FC-7EDE-49A1-9542-2CFE46FC4869}" type="presParOf" srcId="{16BD949D-FEA3-4C47-9F27-7A510602A341}" destId="{F080C906-F5A2-42A2-B394-3BEF2D232545}" srcOrd="2"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11C2E-3BC7-49D5-870F-DD7B248ECA42}">
      <dsp:nvSpPr>
        <dsp:cNvPr id="0" name=""/>
        <dsp:cNvSpPr/>
      </dsp:nvSpPr>
      <dsp:spPr>
        <a:xfrm>
          <a:off x="502" y="0"/>
          <a:ext cx="1305966" cy="2514599"/>
        </a:xfrm>
        <a:prstGeom prst="roundRect">
          <a:avLst>
            <a:gd name="adj" fmla="val 10000"/>
          </a:avLst>
        </a:prstGeom>
        <a:gradFill rotWithShape="0">
          <a:gsLst>
            <a:gs pos="0">
              <a:schemeClr val="dk2">
                <a:tint val="40000"/>
                <a:hueOff val="0"/>
                <a:satOff val="0"/>
                <a:lumOff val="0"/>
                <a:alphaOff val="0"/>
              </a:schemeClr>
            </a:gs>
            <a:gs pos="100000">
              <a:schemeClr val="dk2">
                <a:tint val="40000"/>
                <a:hueOff val="0"/>
                <a:satOff val="0"/>
                <a:lumOff val="0"/>
                <a:alphaOff val="0"/>
                <a:shade val="48000"/>
                <a:satMod val="180000"/>
                <a:lumMod val="94000"/>
              </a:schemeClr>
            </a:gs>
            <a:gs pos="100000">
              <a:schemeClr val="dk2">
                <a:tint val="40000"/>
                <a:hueOff val="0"/>
                <a:satOff val="0"/>
                <a:lumOff val="0"/>
                <a:alphaOff val="0"/>
                <a:shade val="48000"/>
                <a:satMod val="180000"/>
                <a:lumMod val="94000"/>
              </a:schemeClr>
            </a:gs>
          </a:gsLst>
          <a:lin ang="414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IF</a:t>
          </a:r>
          <a:endParaRPr lang="en-US" sz="3200" kern="1200" dirty="0"/>
        </a:p>
      </dsp:txBody>
      <dsp:txXfrm>
        <a:off x="502" y="0"/>
        <a:ext cx="1305966" cy="754380"/>
      </dsp:txXfrm>
    </dsp:sp>
    <dsp:sp modelId="{39801A9D-DB71-4148-AF61-A51BEB036BA0}">
      <dsp:nvSpPr>
        <dsp:cNvPr id="0" name=""/>
        <dsp:cNvSpPr/>
      </dsp:nvSpPr>
      <dsp:spPr>
        <a:xfrm>
          <a:off x="131098" y="755116"/>
          <a:ext cx="1044773" cy="758186"/>
        </a:xfrm>
        <a:prstGeom prst="roundRect">
          <a:avLst>
            <a:gd name="adj" fmla="val 10000"/>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IN" sz="2200" kern="1200" dirty="0" smtClean="0"/>
            <a:t>683</a:t>
          </a:r>
          <a:endParaRPr lang="en-US" sz="2200" kern="1200" dirty="0"/>
        </a:p>
      </dsp:txBody>
      <dsp:txXfrm>
        <a:off x="153305" y="777323"/>
        <a:ext cx="1000359" cy="713772"/>
      </dsp:txXfrm>
    </dsp:sp>
    <dsp:sp modelId="{1BA9E9FD-76D8-4C03-A75D-FCA788E69BC2}">
      <dsp:nvSpPr>
        <dsp:cNvPr id="0" name=""/>
        <dsp:cNvSpPr/>
      </dsp:nvSpPr>
      <dsp:spPr>
        <a:xfrm>
          <a:off x="131098" y="1629947"/>
          <a:ext cx="1044773" cy="758186"/>
        </a:xfrm>
        <a:prstGeom prst="roundRect">
          <a:avLst>
            <a:gd name="adj" fmla="val 10000"/>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99.76%</a:t>
          </a:r>
          <a:endParaRPr lang="en-US" sz="2200" kern="1200" dirty="0"/>
        </a:p>
      </dsp:txBody>
      <dsp:txXfrm>
        <a:off x="153305" y="1652154"/>
        <a:ext cx="1000359" cy="713772"/>
      </dsp:txXfrm>
    </dsp:sp>
    <dsp:sp modelId="{82CD6629-97AA-4ACA-8351-44065C050FD8}">
      <dsp:nvSpPr>
        <dsp:cNvPr id="0" name=""/>
        <dsp:cNvSpPr/>
      </dsp:nvSpPr>
      <dsp:spPr>
        <a:xfrm>
          <a:off x="1404416" y="0"/>
          <a:ext cx="1305966" cy="2514599"/>
        </a:xfrm>
        <a:prstGeom prst="roundRect">
          <a:avLst>
            <a:gd name="adj" fmla="val 10000"/>
          </a:avLst>
        </a:prstGeom>
        <a:gradFill rotWithShape="0">
          <a:gsLst>
            <a:gs pos="0">
              <a:schemeClr val="dk2">
                <a:tint val="40000"/>
                <a:hueOff val="0"/>
                <a:satOff val="0"/>
                <a:lumOff val="0"/>
                <a:alphaOff val="0"/>
              </a:schemeClr>
            </a:gs>
            <a:gs pos="100000">
              <a:schemeClr val="dk2">
                <a:tint val="40000"/>
                <a:hueOff val="0"/>
                <a:satOff val="0"/>
                <a:lumOff val="0"/>
                <a:alphaOff val="0"/>
                <a:shade val="48000"/>
                <a:satMod val="180000"/>
                <a:lumMod val="94000"/>
              </a:schemeClr>
            </a:gs>
            <a:gs pos="100000">
              <a:schemeClr val="dk2">
                <a:tint val="40000"/>
                <a:hueOff val="0"/>
                <a:satOff val="0"/>
                <a:lumOff val="0"/>
                <a:alphaOff val="0"/>
                <a:shade val="48000"/>
                <a:satMod val="180000"/>
                <a:lumMod val="94000"/>
              </a:schemeClr>
            </a:gs>
          </a:gsLst>
          <a:lin ang="414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LOF</a:t>
          </a:r>
          <a:endParaRPr lang="en-US" sz="3200" kern="1200" dirty="0"/>
        </a:p>
      </dsp:txBody>
      <dsp:txXfrm>
        <a:off x="1404416" y="0"/>
        <a:ext cx="1305966" cy="754380"/>
      </dsp:txXfrm>
    </dsp:sp>
    <dsp:sp modelId="{3075D331-2991-4082-BEF0-0BA8D4636D39}">
      <dsp:nvSpPr>
        <dsp:cNvPr id="0" name=""/>
        <dsp:cNvSpPr/>
      </dsp:nvSpPr>
      <dsp:spPr>
        <a:xfrm>
          <a:off x="1535013" y="755116"/>
          <a:ext cx="1044773" cy="758186"/>
        </a:xfrm>
        <a:prstGeom prst="roundRect">
          <a:avLst>
            <a:gd name="adj" fmla="val 10000"/>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935</a:t>
          </a:r>
          <a:endParaRPr lang="en-US" sz="2200" kern="1200" dirty="0"/>
        </a:p>
      </dsp:txBody>
      <dsp:txXfrm>
        <a:off x="1557220" y="777323"/>
        <a:ext cx="1000359" cy="713772"/>
      </dsp:txXfrm>
    </dsp:sp>
    <dsp:sp modelId="{1E752DF9-D136-4EF5-A81B-7A0334B8EE39}">
      <dsp:nvSpPr>
        <dsp:cNvPr id="0" name=""/>
        <dsp:cNvSpPr/>
      </dsp:nvSpPr>
      <dsp:spPr>
        <a:xfrm>
          <a:off x="1535013" y="1629947"/>
          <a:ext cx="1044773" cy="758186"/>
        </a:xfrm>
        <a:prstGeom prst="roundRect">
          <a:avLst>
            <a:gd name="adj" fmla="val 10000"/>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99.67%</a:t>
          </a:r>
          <a:endParaRPr lang="en-US" sz="2200" kern="1200" dirty="0"/>
        </a:p>
      </dsp:txBody>
      <dsp:txXfrm>
        <a:off x="1557220" y="1652154"/>
        <a:ext cx="1000359" cy="713772"/>
      </dsp:txXfrm>
    </dsp:sp>
    <dsp:sp modelId="{8D9AD29F-D2F5-468A-AB33-808680B82976}">
      <dsp:nvSpPr>
        <dsp:cNvPr id="0" name=""/>
        <dsp:cNvSpPr/>
      </dsp:nvSpPr>
      <dsp:spPr>
        <a:xfrm>
          <a:off x="2808330" y="0"/>
          <a:ext cx="1305966" cy="2514599"/>
        </a:xfrm>
        <a:prstGeom prst="roundRect">
          <a:avLst>
            <a:gd name="adj" fmla="val 10000"/>
          </a:avLst>
        </a:prstGeom>
        <a:gradFill rotWithShape="0">
          <a:gsLst>
            <a:gs pos="0">
              <a:schemeClr val="dk2">
                <a:tint val="40000"/>
                <a:hueOff val="0"/>
                <a:satOff val="0"/>
                <a:lumOff val="0"/>
                <a:alphaOff val="0"/>
              </a:schemeClr>
            </a:gs>
            <a:gs pos="100000">
              <a:schemeClr val="dk2">
                <a:tint val="40000"/>
                <a:hueOff val="0"/>
                <a:satOff val="0"/>
                <a:lumOff val="0"/>
                <a:alphaOff val="0"/>
                <a:shade val="48000"/>
                <a:satMod val="180000"/>
                <a:lumMod val="94000"/>
              </a:schemeClr>
            </a:gs>
            <a:gs pos="100000">
              <a:schemeClr val="dk2">
                <a:tint val="40000"/>
                <a:hueOff val="0"/>
                <a:satOff val="0"/>
                <a:lumOff val="0"/>
                <a:alphaOff val="0"/>
                <a:shade val="48000"/>
                <a:satMod val="180000"/>
                <a:lumMod val="94000"/>
              </a:schemeClr>
            </a:gs>
          </a:gsLst>
          <a:lin ang="414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SVM</a:t>
          </a:r>
          <a:endParaRPr lang="en-US" sz="3200" kern="1200" dirty="0"/>
        </a:p>
      </dsp:txBody>
      <dsp:txXfrm>
        <a:off x="2808330" y="0"/>
        <a:ext cx="1305966" cy="754380"/>
      </dsp:txXfrm>
    </dsp:sp>
    <dsp:sp modelId="{532992B7-6535-4750-B59B-5FAFBC8E8107}">
      <dsp:nvSpPr>
        <dsp:cNvPr id="0" name=""/>
        <dsp:cNvSpPr/>
      </dsp:nvSpPr>
      <dsp:spPr>
        <a:xfrm>
          <a:off x="2938927" y="755116"/>
          <a:ext cx="1044773" cy="758186"/>
        </a:xfrm>
        <a:prstGeom prst="roundRect">
          <a:avLst>
            <a:gd name="adj" fmla="val 10000"/>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IN" sz="2200" kern="1200" dirty="0" smtClean="0"/>
            <a:t>71078</a:t>
          </a:r>
          <a:endParaRPr lang="en-US" sz="2200" kern="1200" dirty="0"/>
        </a:p>
      </dsp:txBody>
      <dsp:txXfrm>
        <a:off x="2961134" y="777323"/>
        <a:ext cx="1000359" cy="713772"/>
      </dsp:txXfrm>
    </dsp:sp>
    <dsp:sp modelId="{F080C906-F5A2-42A2-B394-3BEF2D232545}">
      <dsp:nvSpPr>
        <dsp:cNvPr id="0" name=""/>
        <dsp:cNvSpPr/>
      </dsp:nvSpPr>
      <dsp:spPr>
        <a:xfrm>
          <a:off x="2938927" y="1629947"/>
          <a:ext cx="1044773" cy="758186"/>
        </a:xfrm>
        <a:prstGeom prst="roundRect">
          <a:avLst>
            <a:gd name="adj" fmla="val 10000"/>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75.52%</a:t>
          </a:r>
          <a:endParaRPr lang="en-US" sz="2200" kern="1200" dirty="0"/>
        </a:p>
      </dsp:txBody>
      <dsp:txXfrm>
        <a:off x="2961134" y="1652154"/>
        <a:ext cx="1000359" cy="71377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16" name="Slide Number Placeholder 15"/>
          <p:cNvSpPr>
            <a:spLocks noGrp="1"/>
          </p:cNvSpPr>
          <p:nvPr>
            <p:ph type="sldNum" sz="quarter" idx="11"/>
          </p:nvPr>
        </p:nvSpPr>
        <p:spPr/>
        <p:txBody>
          <a:bodyPr/>
          <a:lstStyle/>
          <a:p>
            <a:fld id="{566A7600-971B-4C35-85C4-83583A96EE96}"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6A7600-971B-4C35-85C4-83583A96EE9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6A7600-971B-4C35-85C4-83583A96EE9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15" name="Slide Number Placeholder 14"/>
          <p:cNvSpPr>
            <a:spLocks noGrp="1"/>
          </p:cNvSpPr>
          <p:nvPr>
            <p:ph type="sldNum" sz="quarter" idx="11"/>
          </p:nvPr>
        </p:nvSpPr>
        <p:spPr/>
        <p:txBody>
          <a:bodyPr/>
          <a:lstStyle/>
          <a:p>
            <a:fld id="{566A7600-971B-4C35-85C4-83583A96EE96}"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13" name="Slide Number Placeholder 12"/>
          <p:cNvSpPr>
            <a:spLocks noGrp="1"/>
          </p:cNvSpPr>
          <p:nvPr>
            <p:ph type="sldNum" sz="quarter" idx="11"/>
          </p:nvPr>
        </p:nvSpPr>
        <p:spPr/>
        <p:txBody>
          <a:bodyPr/>
          <a:lstStyle/>
          <a:p>
            <a:fld id="{566A7600-971B-4C35-85C4-83583A96EE96}"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9" name="Slide Number Placeholder 8"/>
          <p:cNvSpPr>
            <a:spLocks noGrp="1"/>
          </p:cNvSpPr>
          <p:nvPr>
            <p:ph type="sldNum" sz="quarter" idx="11"/>
          </p:nvPr>
        </p:nvSpPr>
        <p:spPr/>
        <p:txBody>
          <a:bodyPr/>
          <a:lstStyle/>
          <a:p>
            <a:fld id="{566A7600-971B-4C35-85C4-83583A96EE96}"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15" name="Slide Number Placeholder 14"/>
          <p:cNvSpPr>
            <a:spLocks noGrp="1"/>
          </p:cNvSpPr>
          <p:nvPr>
            <p:ph type="sldNum" sz="quarter" idx="11"/>
          </p:nvPr>
        </p:nvSpPr>
        <p:spPr/>
        <p:txBody>
          <a:bodyPr/>
          <a:lstStyle/>
          <a:p>
            <a:fld id="{566A7600-971B-4C35-85C4-83583A96EE96}"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8" name="Slide Number Placeholder 7"/>
          <p:cNvSpPr>
            <a:spLocks noGrp="1"/>
          </p:cNvSpPr>
          <p:nvPr>
            <p:ph type="sldNum" sz="quarter" idx="11"/>
          </p:nvPr>
        </p:nvSpPr>
        <p:spPr/>
        <p:txBody>
          <a:bodyPr/>
          <a:lstStyle/>
          <a:p>
            <a:fld id="{566A7600-971B-4C35-85C4-83583A96EE96}"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6" name="Slide Number Placeholder 5"/>
          <p:cNvSpPr>
            <a:spLocks noGrp="1"/>
          </p:cNvSpPr>
          <p:nvPr>
            <p:ph type="sldNum" sz="quarter" idx="11"/>
          </p:nvPr>
        </p:nvSpPr>
        <p:spPr/>
        <p:txBody>
          <a:bodyPr/>
          <a:lstStyle/>
          <a:p>
            <a:fld id="{566A7600-971B-4C35-85C4-83583A96EE96}"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16" name="Slide Number Placeholder 15"/>
          <p:cNvSpPr>
            <a:spLocks noGrp="1"/>
          </p:cNvSpPr>
          <p:nvPr>
            <p:ph type="sldNum" sz="quarter" idx="11"/>
          </p:nvPr>
        </p:nvSpPr>
        <p:spPr/>
        <p:txBody>
          <a:bodyPr/>
          <a:lstStyle/>
          <a:p>
            <a:fld id="{566A7600-971B-4C35-85C4-83583A96EE96}"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A115B03D-1F80-44A2-AC6C-933281D775E0}" type="datetimeFigureOut">
              <a:rPr lang="en-US" smtClean="0"/>
              <a:pPr/>
              <a:t>4/14/2020</a:t>
            </a:fld>
            <a:endParaRPr lang="en-US" dirty="0"/>
          </a:p>
        </p:txBody>
      </p:sp>
      <p:sp>
        <p:nvSpPr>
          <p:cNvPr id="14" name="Slide Number Placeholder 13"/>
          <p:cNvSpPr>
            <a:spLocks noGrp="1"/>
          </p:cNvSpPr>
          <p:nvPr>
            <p:ph type="sldNum" sz="quarter" idx="11"/>
          </p:nvPr>
        </p:nvSpPr>
        <p:spPr/>
        <p:txBody>
          <a:bodyPr/>
          <a:lstStyle/>
          <a:p>
            <a:fld id="{566A7600-971B-4C35-85C4-83583A96EE96}"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A115B03D-1F80-44A2-AC6C-933281D775E0}" type="datetimeFigureOut">
              <a:rPr lang="en-US" smtClean="0"/>
              <a:pPr/>
              <a:t>4/14/2020</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566A7600-971B-4C35-85C4-83583A96EE9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534400" cy="2152650"/>
          </a:xfrm>
        </p:spPr>
        <p:txBody>
          <a:bodyPr/>
          <a:lstStyle/>
          <a:p>
            <a:pPr algn="ctr"/>
            <a:r>
              <a:rPr lang="en-IN" dirty="0" smtClean="0">
                <a:latin typeface="+mn-lt"/>
              </a:rPr>
              <a:t>CREDIT   CARD</a:t>
            </a:r>
            <a:br>
              <a:rPr lang="en-IN" dirty="0" smtClean="0">
                <a:latin typeface="+mn-lt"/>
              </a:rPr>
            </a:br>
            <a:r>
              <a:rPr lang="en-IN" dirty="0" smtClean="0">
                <a:latin typeface="+mn-lt"/>
              </a:rPr>
              <a:t>FRAUD  DETECTION</a:t>
            </a:r>
            <a:endParaRPr lang="en-US" dirty="0">
              <a:latin typeface="+mn-lt"/>
            </a:endParaRPr>
          </a:p>
        </p:txBody>
      </p:sp>
      <p:sp>
        <p:nvSpPr>
          <p:cNvPr id="3" name="Subtitle 2"/>
          <p:cNvSpPr>
            <a:spLocks noGrp="1"/>
          </p:cNvSpPr>
          <p:nvPr>
            <p:ph type="subTitle" idx="1"/>
          </p:nvPr>
        </p:nvSpPr>
        <p:spPr>
          <a:xfrm>
            <a:off x="2781300" y="5509091"/>
            <a:ext cx="3581400" cy="1348909"/>
          </a:xfrm>
        </p:spPr>
        <p:txBody>
          <a:bodyPr>
            <a:normAutofit fontScale="77500" lnSpcReduction="20000"/>
          </a:bodyPr>
          <a:lstStyle/>
          <a:p>
            <a:pPr algn="ctr"/>
            <a:r>
              <a:rPr lang="en-IN" dirty="0" smtClean="0">
                <a:effectLst/>
              </a:rPr>
              <a:t>Prepared By:</a:t>
            </a:r>
            <a:endParaRPr lang="en-IN" dirty="0">
              <a:effectLst/>
            </a:endParaRPr>
          </a:p>
          <a:p>
            <a:pPr algn="ctr"/>
            <a:r>
              <a:rPr lang="en-IN" dirty="0">
                <a:effectLst/>
              </a:rPr>
              <a:t>IRA </a:t>
            </a:r>
            <a:r>
              <a:rPr lang="en-IN" dirty="0" smtClean="0">
                <a:effectLst/>
              </a:rPr>
              <a:t>SHARMA (</a:t>
            </a:r>
            <a:r>
              <a:rPr lang="en-IN" dirty="0">
                <a:effectLst/>
              </a:rPr>
              <a:t>47013302816)</a:t>
            </a:r>
          </a:p>
          <a:p>
            <a:pPr algn="ctr"/>
            <a:r>
              <a:rPr lang="en-IN" dirty="0">
                <a:effectLst/>
              </a:rPr>
              <a:t>MUDITA </a:t>
            </a:r>
            <a:r>
              <a:rPr lang="en-IN" dirty="0" smtClean="0">
                <a:effectLst/>
              </a:rPr>
              <a:t>SHARMA (</a:t>
            </a:r>
            <a:r>
              <a:rPr lang="en-IN" dirty="0">
                <a:effectLst/>
              </a:rPr>
              <a:t>48513302816)</a:t>
            </a:r>
          </a:p>
          <a:p>
            <a:pPr algn="ctr"/>
            <a:r>
              <a:rPr lang="en-IN" dirty="0">
                <a:effectLst/>
              </a:rPr>
              <a:t>HARSHITA </a:t>
            </a:r>
            <a:r>
              <a:rPr lang="en-IN" dirty="0" smtClean="0">
                <a:effectLst/>
              </a:rPr>
              <a:t>SHARMA (</a:t>
            </a:r>
            <a:r>
              <a:rPr lang="en-IN" dirty="0">
                <a:effectLst/>
              </a:rPr>
              <a:t>35813302816</a:t>
            </a:r>
            <a:r>
              <a:rPr lang="en-IN" dirty="0" smtClean="0">
                <a:effectLst/>
              </a:rPr>
              <a:t>)</a:t>
            </a:r>
            <a:endParaRPr lang="en-US" dirty="0">
              <a:effectLst/>
            </a:endParaRPr>
          </a:p>
        </p:txBody>
      </p:sp>
      <p:pic>
        <p:nvPicPr>
          <p:cNvPr id="2050" name="Picture 2" descr="C:\Users\Lenovo\AppData\Local\Microsoft\Windows\INetCache\IE\YQ3QCC0V\www.northmobilepost.comwp-contentuploads201312credit-card-scam-in-mobile[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09800" y="3048000"/>
            <a:ext cx="4393406" cy="230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58311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632" y="5638800"/>
            <a:ext cx="7543800" cy="914400"/>
          </a:xfrm>
        </p:spPr>
        <p:txBody>
          <a:bodyPr/>
          <a:lstStyle/>
          <a:p>
            <a:r>
              <a:rPr lang="en-US" dirty="0" smtClean="0"/>
              <a:t>                CONTINUED</a:t>
            </a:r>
            <a:r>
              <a:rPr lang="en-US" dirty="0"/>
              <a:t>…..</a:t>
            </a:r>
          </a:p>
        </p:txBody>
      </p:sp>
      <p:sp>
        <p:nvSpPr>
          <p:cNvPr id="7" name="Content Placeholder 6"/>
          <p:cNvSpPr>
            <a:spLocks noGrp="1"/>
          </p:cNvSpPr>
          <p:nvPr>
            <p:ph sz="quarter" idx="14"/>
          </p:nvPr>
        </p:nvSpPr>
        <p:spPr>
          <a:xfrm>
            <a:off x="4495800" y="658369"/>
            <a:ext cx="4267200" cy="2999232"/>
          </a:xfrm>
        </p:spPr>
        <p:txBody>
          <a:bodyPr/>
          <a:lstStyle/>
          <a:p>
            <a:pPr algn="just"/>
            <a:r>
              <a:rPr lang="en-US" sz="2400" dirty="0">
                <a:effectLst/>
              </a:rPr>
              <a:t>The local density is estimated by the typical distance at which a point can be "reached" from its neighbors</a:t>
            </a:r>
            <a:r>
              <a:rPr lang="en-US" sz="2400" dirty="0" smtClean="0">
                <a:effectLst/>
              </a:rPr>
              <a:t>.</a:t>
            </a:r>
            <a:endParaRPr lang="en-US" sz="2400" dirty="0">
              <a:effectLst/>
            </a:endParaRPr>
          </a:p>
        </p:txBody>
      </p:sp>
      <p:sp>
        <p:nvSpPr>
          <p:cNvPr id="5" name="Rectangle 4"/>
          <p:cNvSpPr/>
          <p:nvPr/>
        </p:nvSpPr>
        <p:spPr>
          <a:xfrm>
            <a:off x="5000628" y="3571876"/>
            <a:ext cx="3786182" cy="1508105"/>
          </a:xfrm>
          <a:prstGeom prst="rect">
            <a:avLst/>
          </a:prstGeom>
          <a:solidFill>
            <a:schemeClr val="bg1"/>
          </a:solidFill>
        </p:spPr>
        <p:txBody>
          <a:bodyPr wrap="square">
            <a:spAutoFit/>
          </a:bodyPr>
          <a:lstStyle/>
          <a:p>
            <a:pPr algn="just"/>
            <a:r>
              <a:rPr lang="en-IN" sz="2000" b="1" dirty="0">
                <a:latin typeface="Book Antiqua" pitchFamily="18" charset="0"/>
              </a:rPr>
              <a:t>FIGURE: </a:t>
            </a:r>
            <a:r>
              <a:rPr lang="en-IN" b="1" dirty="0">
                <a:latin typeface="Book Antiqua" pitchFamily="18" charset="0"/>
              </a:rPr>
              <a:t>Basic idea of LOF: </a:t>
            </a:r>
            <a:r>
              <a:rPr lang="en-IN" dirty="0">
                <a:latin typeface="Book Antiqua" pitchFamily="18" charset="0"/>
              </a:rPr>
              <a:t>Comparing the local density of a point with the density of its neighbour. A has a much lower density than its neighbour.</a:t>
            </a:r>
            <a:endParaRPr lang="en-US" dirty="0">
              <a:latin typeface="Book Antiqua" pitchFamily="18" charset="0"/>
            </a:endParaRPr>
          </a:p>
        </p:txBody>
      </p:sp>
      <p:pic>
        <p:nvPicPr>
          <p:cNvPr id="6" name="Picture 5" descr="https://miro.medium.com/max/1093/1*a_GI00FN_o0CpnVEE_GZEA.png"/>
          <p:cNvPicPr/>
          <p:nvPr/>
        </p:nvPicPr>
        <p:blipFill>
          <a:blip r:embed="rId2"/>
          <a:srcRect/>
          <a:stretch>
            <a:fillRect/>
          </a:stretch>
        </p:blipFill>
        <p:spPr bwMode="auto">
          <a:xfrm>
            <a:off x="214282" y="785794"/>
            <a:ext cx="4572032" cy="4572032"/>
          </a:xfrm>
          <a:prstGeom prst="rect">
            <a:avLst/>
          </a:prstGeom>
          <a:noFill/>
          <a:ln w="9525">
            <a:noFill/>
            <a:miter lim="800000"/>
            <a:headEnd/>
            <a:tailEnd/>
          </a:ln>
        </p:spPr>
      </p:pic>
    </p:spTree>
    <p:extLst>
      <p:ext uri="{BB962C8B-B14F-4D97-AF65-F5344CB8AC3E}">
        <p14:creationId xmlns:p14="http://schemas.microsoft.com/office/powerpoint/2010/main" xmlns="" val="1800952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19400" y="228600"/>
            <a:ext cx="6096000" cy="4876800"/>
          </a:xfrm>
        </p:spPr>
        <p:txBody>
          <a:bodyPr>
            <a:noAutofit/>
          </a:bodyPr>
          <a:lstStyle/>
          <a:p>
            <a:pPr algn="just"/>
            <a:r>
              <a:rPr lang="en-US" sz="1800" dirty="0">
                <a:effectLst/>
              </a:rPr>
              <a:t>The Isolation Forest </a:t>
            </a:r>
            <a:r>
              <a:rPr lang="en-US" sz="1800" b="1" dirty="0">
                <a:effectLst/>
              </a:rPr>
              <a:t>‘isolates’ </a:t>
            </a:r>
            <a:r>
              <a:rPr lang="en-US" sz="1800" dirty="0">
                <a:effectLst/>
              </a:rPr>
              <a:t>observations by randomly selecting a feature and then randomly selecting a split value between the maximum and minimum values of the selected feature.</a:t>
            </a:r>
          </a:p>
          <a:p>
            <a:pPr algn="just">
              <a:buNone/>
            </a:pPr>
            <a:endParaRPr lang="en-US" sz="1800" dirty="0">
              <a:effectLst/>
            </a:endParaRPr>
          </a:p>
          <a:p>
            <a:pPr algn="just"/>
            <a:r>
              <a:rPr lang="en-US" sz="1800" dirty="0">
                <a:effectLst/>
              </a:rPr>
              <a:t> The number of splitting required to isolate a sample is </a:t>
            </a:r>
          </a:p>
          <a:p>
            <a:pPr marL="0" indent="0" algn="just">
              <a:buNone/>
            </a:pPr>
            <a:r>
              <a:rPr lang="en-US" sz="1800" dirty="0">
                <a:effectLst/>
              </a:rPr>
              <a:t>      =  to the path length from the root node to </a:t>
            </a:r>
            <a:r>
              <a:rPr lang="en-US" sz="1800" dirty="0" smtClean="0">
                <a:effectLst/>
              </a:rPr>
              <a:t>the terminating </a:t>
            </a:r>
            <a:r>
              <a:rPr lang="en-US" sz="1800" dirty="0">
                <a:effectLst/>
              </a:rPr>
              <a:t>node.</a:t>
            </a:r>
          </a:p>
          <a:p>
            <a:pPr algn="just">
              <a:buNone/>
            </a:pPr>
            <a:endParaRPr lang="en-US" sz="1800" dirty="0">
              <a:effectLst/>
            </a:endParaRPr>
          </a:p>
          <a:p>
            <a:pPr algn="just"/>
            <a:r>
              <a:rPr lang="en-US" sz="1800" dirty="0">
                <a:effectLst/>
              </a:rPr>
              <a:t>This path length, averaged over a forest of such random trees, is a measure of normality and our decision function.</a:t>
            </a:r>
          </a:p>
          <a:p>
            <a:pPr algn="just">
              <a:buNone/>
            </a:pPr>
            <a:endParaRPr lang="en-US" sz="1800" dirty="0">
              <a:effectLst/>
            </a:endParaRPr>
          </a:p>
          <a:p>
            <a:pPr algn="just"/>
            <a:r>
              <a:rPr lang="en-US" sz="1800" dirty="0">
                <a:effectLst/>
              </a:rPr>
              <a:t>Random partitioning produces noticeably shorter paths for anomalies. </a:t>
            </a:r>
          </a:p>
        </p:txBody>
      </p:sp>
      <p:sp>
        <p:nvSpPr>
          <p:cNvPr id="3" name="Title 2"/>
          <p:cNvSpPr>
            <a:spLocks noGrp="1"/>
          </p:cNvSpPr>
          <p:nvPr>
            <p:ph type="title"/>
          </p:nvPr>
        </p:nvSpPr>
        <p:spPr>
          <a:xfrm>
            <a:off x="762000" y="5486400"/>
            <a:ext cx="7543800" cy="914400"/>
          </a:xfrm>
        </p:spPr>
        <p:txBody>
          <a:bodyPr/>
          <a:lstStyle/>
          <a:p>
            <a:r>
              <a:rPr lang="en-IN" sz="5400" b="1" dirty="0"/>
              <a:t>ISOLATION FOREST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4800" y="1219200"/>
            <a:ext cx="2382907" cy="3048000"/>
          </a:xfrm>
          <a:prstGeom prst="rect">
            <a:avLst/>
          </a:prstGeom>
          <a:ln w="38100" cap="sq">
            <a:noFill/>
            <a:prstDash val="solid"/>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xmlns="" val="59640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IN" dirty="0" smtClean="0"/>
              <a:t>Normal point</a:t>
            </a:r>
            <a:endParaRPr lang="en-US" dirty="0"/>
          </a:p>
        </p:txBody>
      </p:sp>
      <p:pic>
        <p:nvPicPr>
          <p:cNvPr id="6" name="Content Placeholder 5" descr="https://miro.medium.com/max/1170/1*XoWmj_tiCrHzo52E2PbuQQ.png"/>
          <p:cNvPicPr>
            <a:picLocks noGrp="1"/>
          </p:cNvPicPr>
          <p:nvPr>
            <p:ph sz="half" idx="2"/>
          </p:nvPr>
        </p:nvPicPr>
        <p:blipFill>
          <a:blip r:embed="rId2" cstate="print"/>
          <a:stretch>
            <a:fillRect/>
          </a:stretch>
        </p:blipFill>
        <p:spPr bwMode="auto">
          <a:xfrm>
            <a:off x="428596" y="1714488"/>
            <a:ext cx="3929090" cy="3286147"/>
          </a:xfrm>
          <a:prstGeom prst="rect">
            <a:avLst/>
          </a:prstGeom>
          <a:noFill/>
          <a:ln w="9525">
            <a:noFill/>
            <a:miter lim="800000"/>
            <a:headEnd/>
            <a:tailEnd/>
          </a:ln>
        </p:spPr>
      </p:pic>
      <p:sp>
        <p:nvSpPr>
          <p:cNvPr id="8" name="Text Placeholder 7"/>
          <p:cNvSpPr>
            <a:spLocks noGrp="1"/>
          </p:cNvSpPr>
          <p:nvPr>
            <p:ph type="body" sz="quarter" idx="3"/>
          </p:nvPr>
        </p:nvSpPr>
        <p:spPr/>
        <p:txBody>
          <a:bodyPr/>
          <a:lstStyle/>
          <a:p>
            <a:r>
              <a:rPr lang="en-IN" dirty="0" smtClean="0"/>
              <a:t>Outlier</a:t>
            </a:r>
            <a:endParaRPr lang="en-US" dirty="0"/>
          </a:p>
        </p:txBody>
      </p:sp>
      <p:sp>
        <p:nvSpPr>
          <p:cNvPr id="3" name="Title 2"/>
          <p:cNvSpPr>
            <a:spLocks noGrp="1"/>
          </p:cNvSpPr>
          <p:nvPr>
            <p:ph type="title"/>
          </p:nvPr>
        </p:nvSpPr>
        <p:spPr>
          <a:xfrm>
            <a:off x="642910" y="5143512"/>
            <a:ext cx="7543800" cy="914400"/>
          </a:xfrm>
        </p:spPr>
        <p:txBody>
          <a:bodyPr/>
          <a:lstStyle/>
          <a:p>
            <a:r>
              <a:rPr lang="en-IN" dirty="0" smtClean="0"/>
              <a:t>Isolation Forest</a:t>
            </a:r>
            <a:endParaRPr lang="en-US" dirty="0"/>
          </a:p>
        </p:txBody>
      </p:sp>
      <p:pic>
        <p:nvPicPr>
          <p:cNvPr id="10" name="Content Placeholder 9" descr="https://miro.medium.com/max/1170/1*vapxZ7_VlXHIhJiOTDXHwQ.png"/>
          <p:cNvPicPr>
            <a:picLocks noGrp="1"/>
          </p:cNvPicPr>
          <p:nvPr>
            <p:ph sz="quarter" idx="4"/>
          </p:nvPr>
        </p:nvPicPr>
        <p:blipFill>
          <a:blip r:embed="rId3" cstate="print"/>
          <a:srcRect/>
          <a:stretch>
            <a:fillRect/>
          </a:stretch>
        </p:blipFill>
        <p:spPr bwMode="auto">
          <a:xfrm>
            <a:off x="4857752" y="1714488"/>
            <a:ext cx="3786214" cy="32861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19600" y="27432"/>
            <a:ext cx="4572000" cy="5334000"/>
          </a:xfrm>
        </p:spPr>
        <p:txBody>
          <a:bodyPr>
            <a:noAutofit/>
          </a:bodyPr>
          <a:lstStyle/>
          <a:p>
            <a:r>
              <a:rPr lang="en-US" sz="1800" dirty="0">
                <a:effectLst/>
              </a:rPr>
              <a:t>Support Vector Machine (SVM) </a:t>
            </a:r>
          </a:p>
          <a:p>
            <a:pPr lvl="1"/>
            <a:r>
              <a:rPr lang="en-US" sz="1800" dirty="0">
                <a:effectLst/>
              </a:rPr>
              <a:t>capable SVM of performing classification</a:t>
            </a:r>
          </a:p>
          <a:p>
            <a:pPr lvl="1"/>
            <a:r>
              <a:rPr lang="en-US" sz="1800" dirty="0">
                <a:effectLst/>
              </a:rPr>
              <a:t>regression </a:t>
            </a:r>
          </a:p>
          <a:p>
            <a:pPr lvl="1"/>
            <a:r>
              <a:rPr lang="en-US" sz="1800" dirty="0">
                <a:effectLst/>
              </a:rPr>
              <a:t>and even outlier detection.</a:t>
            </a:r>
          </a:p>
          <a:p>
            <a:pPr>
              <a:buNone/>
            </a:pPr>
            <a:endParaRPr lang="en-US" sz="1800" dirty="0">
              <a:effectLst/>
            </a:endParaRPr>
          </a:p>
          <a:p>
            <a:r>
              <a:rPr lang="en-US" sz="1800" dirty="0">
                <a:effectLst/>
              </a:rPr>
              <a:t> The linear SVM classifier works by drawing a straight line between two classes.</a:t>
            </a:r>
          </a:p>
          <a:p>
            <a:pPr>
              <a:buNone/>
            </a:pPr>
            <a:endParaRPr lang="en-US" sz="1800" dirty="0">
              <a:effectLst/>
            </a:endParaRPr>
          </a:p>
          <a:p>
            <a:r>
              <a:rPr lang="en-US" sz="1800" dirty="0">
                <a:effectLst/>
              </a:rPr>
              <a:t> All the data points that fall on one side of the line will be labeled as </a:t>
            </a:r>
            <a:r>
              <a:rPr lang="en-US" sz="1800" b="1" dirty="0">
                <a:effectLst/>
              </a:rPr>
              <a:t>one class </a:t>
            </a:r>
            <a:r>
              <a:rPr lang="en-US" sz="1800" dirty="0">
                <a:effectLst/>
              </a:rPr>
              <a:t>and all the points that fall on the other side will be labeled as </a:t>
            </a:r>
            <a:r>
              <a:rPr lang="en-US" sz="1800" b="1" dirty="0">
                <a:effectLst/>
              </a:rPr>
              <a:t>second</a:t>
            </a:r>
            <a:r>
              <a:rPr lang="en-US" sz="1800" dirty="0">
                <a:effectLst/>
              </a:rPr>
              <a:t>. </a:t>
            </a:r>
          </a:p>
          <a:p>
            <a:pPr marL="18288" indent="0">
              <a:buNone/>
            </a:pPr>
            <a:endParaRPr lang="en-US" sz="1800" dirty="0">
              <a:effectLst/>
            </a:endParaRPr>
          </a:p>
          <a:p>
            <a:r>
              <a:rPr lang="en-US" sz="1800" dirty="0">
                <a:effectLst/>
              </a:rPr>
              <a:t>Sounds simple enough, but there’s an infinite amount of lines to choose from. </a:t>
            </a:r>
          </a:p>
        </p:txBody>
      </p:sp>
      <p:sp>
        <p:nvSpPr>
          <p:cNvPr id="6" name="Title 5"/>
          <p:cNvSpPr>
            <a:spLocks noGrp="1"/>
          </p:cNvSpPr>
          <p:nvPr>
            <p:ph type="title"/>
          </p:nvPr>
        </p:nvSpPr>
        <p:spPr>
          <a:xfrm>
            <a:off x="152400" y="5172456"/>
            <a:ext cx="8382000" cy="1676400"/>
          </a:xfrm>
        </p:spPr>
        <p:txBody>
          <a:bodyPr/>
          <a:lstStyle/>
          <a:p>
            <a:r>
              <a:rPr lang="en-IN" sz="4800" b="1" dirty="0"/>
              <a:t>SUPPORT  VECTOR  MACHINE</a:t>
            </a:r>
            <a:endParaRPr lang="en-US" sz="4800" dirty="0"/>
          </a:p>
        </p:txBody>
      </p:sp>
      <p:pic>
        <p:nvPicPr>
          <p:cNvPr id="1026" name="Picture 2"/>
          <p:cNvPicPr>
            <a:picLocks noChangeAspect="1" noChangeArrowheads="1"/>
          </p:cNvPicPr>
          <p:nvPr/>
        </p:nvPicPr>
        <p:blipFill>
          <a:blip r:embed="rId2"/>
          <a:srcRect/>
          <a:stretch>
            <a:fillRect/>
          </a:stretch>
        </p:blipFill>
        <p:spPr bwMode="auto">
          <a:xfrm>
            <a:off x="144463" y="144462"/>
            <a:ext cx="4284661" cy="4927612"/>
          </a:xfrm>
          <a:prstGeom prst="rect">
            <a:avLst/>
          </a:prstGeom>
          <a:noFill/>
          <a:ln w="9525">
            <a:noFill/>
            <a:miter lim="800000"/>
            <a:headEnd/>
            <a:tailEnd/>
          </a:ln>
          <a:effectLst/>
        </p:spPr>
      </p:pic>
    </p:spTree>
    <p:extLst>
      <p:ext uri="{BB962C8B-B14F-4D97-AF65-F5344CB8AC3E}">
        <p14:creationId xmlns:p14="http://schemas.microsoft.com/office/powerpoint/2010/main" xmlns="" val="1299613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7600" y="76200"/>
            <a:ext cx="5410200" cy="4953000"/>
          </a:xfrm>
        </p:spPr>
        <p:txBody>
          <a:bodyPr>
            <a:normAutofit fontScale="25000" lnSpcReduction="20000"/>
          </a:bodyPr>
          <a:lstStyle/>
          <a:p>
            <a:pPr marL="18288" lvl="0" indent="0" algn="just">
              <a:buNone/>
            </a:pPr>
            <a:endParaRPr lang="en-US" sz="5000" dirty="0" smtClean="0">
              <a:effectLst/>
            </a:endParaRPr>
          </a:p>
          <a:p>
            <a:pPr lvl="0" algn="just">
              <a:lnSpc>
                <a:spcPct val="170000"/>
              </a:lnSpc>
            </a:pPr>
            <a:r>
              <a:rPr lang="en-US" sz="8000" dirty="0">
                <a:effectLst/>
              </a:rPr>
              <a:t>The system stores previous transaction patterns for each user</a:t>
            </a:r>
            <a:r>
              <a:rPr lang="en-US" sz="8000" dirty="0" smtClean="0">
                <a:effectLst/>
              </a:rPr>
              <a:t>.</a:t>
            </a:r>
            <a:endParaRPr lang="en-US" sz="8000" dirty="0">
              <a:effectLst/>
            </a:endParaRPr>
          </a:p>
          <a:p>
            <a:pPr lvl="0" algn="just">
              <a:lnSpc>
                <a:spcPct val="170000"/>
              </a:lnSpc>
            </a:pPr>
            <a:r>
              <a:rPr lang="en-US" sz="8000" dirty="0">
                <a:effectLst/>
              </a:rPr>
              <a:t>Based upon the user spending ability and even country, it calculates user’s </a:t>
            </a:r>
            <a:r>
              <a:rPr lang="en-US" sz="8000" dirty="0" smtClean="0">
                <a:effectLst/>
              </a:rPr>
              <a:t>characteristics.</a:t>
            </a:r>
            <a:endParaRPr lang="en-US" sz="8000" dirty="0">
              <a:effectLst/>
            </a:endParaRPr>
          </a:p>
          <a:p>
            <a:pPr lvl="0" algn="just">
              <a:lnSpc>
                <a:spcPct val="170000"/>
              </a:lnSpc>
            </a:pPr>
            <a:r>
              <a:rPr lang="en-US" sz="8000" dirty="0">
                <a:effectLst/>
              </a:rPr>
              <a:t>More than 20 </a:t>
            </a:r>
            <a:r>
              <a:rPr lang="en-US" sz="8000" dirty="0" smtClean="0">
                <a:effectLst/>
              </a:rPr>
              <a:t>- 30 </a:t>
            </a:r>
            <a:r>
              <a:rPr lang="en-US" sz="8000" dirty="0">
                <a:effectLst/>
              </a:rPr>
              <a:t>% deviation of user’s transaction (spending history and operating country) is considered as an invalid attempt and system takes action.</a:t>
            </a:r>
          </a:p>
        </p:txBody>
      </p:sp>
      <p:sp>
        <p:nvSpPr>
          <p:cNvPr id="3" name="Title 2"/>
          <p:cNvSpPr>
            <a:spLocks noGrp="1"/>
          </p:cNvSpPr>
          <p:nvPr>
            <p:ph type="title"/>
          </p:nvPr>
        </p:nvSpPr>
        <p:spPr>
          <a:xfrm>
            <a:off x="457200" y="5181600"/>
            <a:ext cx="8001000" cy="1676400"/>
          </a:xfrm>
        </p:spPr>
        <p:txBody>
          <a:bodyPr/>
          <a:lstStyle/>
          <a:p>
            <a:pPr algn="ctr"/>
            <a:r>
              <a:rPr lang="en-IN" sz="5000" b="1" dirty="0"/>
              <a:t>CORE </a:t>
            </a:r>
            <a:r>
              <a:rPr lang="en-IN" sz="5000" b="1" dirty="0" smtClean="0"/>
              <a:t>FEATURES </a:t>
            </a:r>
            <a:br>
              <a:rPr lang="en-IN" sz="5000" b="1" dirty="0" smtClean="0"/>
            </a:br>
            <a:r>
              <a:rPr lang="en-IN" sz="5000" b="1" dirty="0" smtClean="0"/>
              <a:t>OF  SYSTEM</a:t>
            </a:r>
            <a:endParaRPr lang="en-US" sz="50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000" y="1447800"/>
            <a:ext cx="3048000"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w="165100" prst="coolSlant"/>
          </a:sp3d>
        </p:spPr>
      </p:pic>
    </p:spTree>
    <p:extLst>
      <p:ext uri="{BB962C8B-B14F-4D97-AF65-F5344CB8AC3E}">
        <p14:creationId xmlns:p14="http://schemas.microsoft.com/office/powerpoint/2010/main" xmlns="" val="2627613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3200" y="228600"/>
            <a:ext cx="6096000" cy="4876799"/>
          </a:xfrm>
        </p:spPr>
        <p:txBody>
          <a:bodyPr>
            <a:noAutofit/>
          </a:bodyPr>
          <a:lstStyle/>
          <a:p>
            <a:pPr lvl="0" algn="just">
              <a:buFont typeface="Wingdings" pitchFamily="2" charset="2"/>
              <a:buChar char="Ø"/>
            </a:pPr>
            <a:r>
              <a:rPr lang="en-US" sz="2000" dirty="0" smtClean="0">
                <a:effectLst/>
              </a:rPr>
              <a:t>Due </a:t>
            </a:r>
            <a:r>
              <a:rPr lang="en-US" sz="2000" dirty="0">
                <a:effectLst/>
              </a:rPr>
              <a:t>to Behavior and location analysis approach, there is a drastic reduction in the number of False Positives transactions identified as malicious by an FDS although they are actually genuine..</a:t>
            </a:r>
          </a:p>
          <a:p>
            <a:pPr lvl="0" algn="just">
              <a:buFont typeface="Wingdings" pitchFamily="2" charset="2"/>
              <a:buChar char="Ø"/>
            </a:pPr>
            <a:endParaRPr lang="en-US" sz="2000" dirty="0">
              <a:effectLst/>
            </a:endParaRPr>
          </a:p>
          <a:p>
            <a:pPr lvl="0" algn="just">
              <a:buFont typeface="Wingdings" pitchFamily="2" charset="2"/>
              <a:buChar char="Ø"/>
            </a:pPr>
            <a:r>
              <a:rPr lang="en-US" sz="2000" dirty="0">
                <a:effectLst/>
              </a:rPr>
              <a:t>The system stores previous transaction patterns for each user.</a:t>
            </a:r>
          </a:p>
          <a:p>
            <a:pPr lvl="0" algn="just">
              <a:buFont typeface="Wingdings" pitchFamily="2" charset="2"/>
              <a:buChar char="Ø"/>
            </a:pPr>
            <a:endParaRPr lang="en-US" sz="2000" dirty="0">
              <a:effectLst/>
            </a:endParaRPr>
          </a:p>
          <a:p>
            <a:pPr lvl="0" algn="just">
              <a:buFont typeface="Wingdings" pitchFamily="2" charset="2"/>
              <a:buChar char="Ø"/>
            </a:pPr>
            <a:r>
              <a:rPr lang="en-US" sz="2000" dirty="0">
                <a:effectLst/>
              </a:rPr>
              <a:t>Based upon previous data of that user the system recognizes unusual patterns in the payment procedure.</a:t>
            </a:r>
          </a:p>
          <a:p>
            <a:pPr lvl="0" algn="just">
              <a:buFont typeface="Wingdings" pitchFamily="2" charset="2"/>
              <a:buChar char="Ø"/>
            </a:pPr>
            <a:endParaRPr lang="en-US" sz="2000" dirty="0">
              <a:effectLst/>
            </a:endParaRPr>
          </a:p>
          <a:p>
            <a:pPr lvl="0" algn="just">
              <a:buFont typeface="Wingdings" pitchFamily="2" charset="2"/>
              <a:buChar char="Ø"/>
            </a:pPr>
            <a:r>
              <a:rPr lang="en-US" sz="2000" dirty="0">
                <a:effectLst/>
              </a:rPr>
              <a:t>The System will block the user for more than 3 invalid attempts</a:t>
            </a:r>
            <a:r>
              <a:rPr lang="en-US" sz="2000" dirty="0" smtClean="0">
                <a:effectLst/>
              </a:rPr>
              <a:t>.</a:t>
            </a:r>
            <a:endParaRPr lang="en-US" sz="2000" dirty="0">
              <a:effectLst/>
            </a:endParaRPr>
          </a:p>
        </p:txBody>
      </p:sp>
      <p:sp>
        <p:nvSpPr>
          <p:cNvPr id="3" name="Title 2"/>
          <p:cNvSpPr>
            <a:spLocks noGrp="1"/>
          </p:cNvSpPr>
          <p:nvPr>
            <p:ph type="title"/>
          </p:nvPr>
        </p:nvSpPr>
        <p:spPr>
          <a:xfrm>
            <a:off x="762000" y="5486400"/>
            <a:ext cx="7543800" cy="914400"/>
          </a:xfrm>
        </p:spPr>
        <p:txBody>
          <a:bodyPr/>
          <a:lstStyle/>
          <a:p>
            <a:r>
              <a:rPr lang="en-IN" sz="5400" b="1" dirty="0"/>
              <a:t>ADVANTAGES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000" y="1066800"/>
            <a:ext cx="2209800" cy="2057400"/>
          </a:xfrm>
          <a:prstGeom prst="roundRect">
            <a:avLst>
              <a:gd name="adj" fmla="val 8594"/>
            </a:avLst>
          </a:prstGeom>
          <a:solidFill>
            <a:srgbClr val="FFFFFF">
              <a:shade val="85000"/>
            </a:srgbClr>
          </a:solidFill>
          <a:ln>
            <a:noFill/>
          </a:ln>
          <a:effectLst>
            <a:outerShdw blurRad="50800" dist="38100" dir="18900000" algn="bl" rotWithShape="0">
              <a:prstClr val="black">
                <a:alpha val="40000"/>
              </a:prstClr>
            </a:outerShdw>
            <a:reflection blurRad="12700" stA="38000" endPos="28000" dist="5000" dir="5400000" sy="-100000" algn="bl" rotWithShape="0"/>
          </a:effectLst>
          <a:scene3d>
            <a:camera prst="orthographicFront"/>
            <a:lightRig rig="threePt" dir="t"/>
          </a:scene3d>
          <a:sp3d>
            <a:bevelT/>
          </a:sp3d>
        </p:spPr>
      </p:pic>
    </p:spTree>
    <p:extLst>
      <p:ext uri="{BB962C8B-B14F-4D97-AF65-F5344CB8AC3E}">
        <p14:creationId xmlns:p14="http://schemas.microsoft.com/office/powerpoint/2010/main" xmlns="" val="1219194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967335"/>
            <a:ext cx="7162800" cy="923330"/>
          </a:xfrm>
          <a:prstGeom prst="rect">
            <a:avLst/>
          </a:prstGeom>
          <a:noFill/>
        </p:spPr>
        <p:txBody>
          <a:bodyPr wrap="square" rtlCol="0" anchor="ctr">
            <a:spAutoFit/>
          </a:bodyPr>
          <a:lstStyle/>
          <a:p>
            <a:pPr algn="ctr"/>
            <a:r>
              <a:rPr lang="en-US" sz="5400" dirty="0" smtClean="0"/>
              <a:t>RESULTS…..</a:t>
            </a:r>
            <a:endParaRPr lang="en-US" sz="5400" dirty="0"/>
          </a:p>
        </p:txBody>
      </p:sp>
    </p:spTree>
    <p:extLst>
      <p:ext uri="{BB962C8B-B14F-4D97-AF65-F5344CB8AC3E}">
        <p14:creationId xmlns:p14="http://schemas.microsoft.com/office/powerpoint/2010/main" xmlns="" val="1388996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877272"/>
            <a:ext cx="8568952" cy="857256"/>
          </a:xfrm>
        </p:spPr>
        <p:txBody>
          <a:bodyPr/>
          <a:lstStyle/>
          <a:p>
            <a:r>
              <a:rPr lang="en-IN" sz="4800" b="1" dirty="0"/>
              <a:t>CLASSIFICATION REPORT</a:t>
            </a:r>
            <a:endParaRPr lang="en-US" sz="4800" b="1" dirty="0"/>
          </a:p>
        </p:txBody>
      </p:sp>
      <p:sp>
        <p:nvSpPr>
          <p:cNvPr id="5" name="Content Placeholder 2"/>
          <p:cNvSpPr>
            <a:spLocks noGrp="1"/>
          </p:cNvSpPr>
          <p:nvPr>
            <p:ph idx="1"/>
          </p:nvPr>
        </p:nvSpPr>
        <p:spPr>
          <a:xfrm>
            <a:off x="0" y="0"/>
            <a:ext cx="9144000" cy="5877272"/>
          </a:xfrm>
        </p:spPr>
        <p:txBody>
          <a:bodyPr>
            <a:noAutofit/>
          </a:bodyPr>
          <a:lstStyle/>
          <a:p>
            <a:r>
              <a:rPr lang="en-US" sz="2000" dirty="0" smtClean="0">
                <a:effectLst/>
              </a:rPr>
              <a:t>A Classification report is used to measure the quality of predictions from a classification algorithm.</a:t>
            </a:r>
          </a:p>
          <a:p>
            <a:pPr marL="18288" indent="0">
              <a:buNone/>
            </a:pPr>
            <a:endParaRPr lang="en-US" sz="2000" dirty="0" smtClean="0">
              <a:effectLst/>
            </a:endParaRPr>
          </a:p>
          <a:p>
            <a:r>
              <a:rPr lang="en-US" sz="2000" b="1" dirty="0" smtClean="0"/>
              <a:t>Classification Report Metrics are as follows</a:t>
            </a:r>
          </a:p>
          <a:p>
            <a:endParaRPr lang="en-US" sz="2000" b="1" dirty="0" smtClean="0"/>
          </a:p>
          <a:p>
            <a:r>
              <a:rPr lang="en-US" sz="2000" b="1" dirty="0" smtClean="0"/>
              <a:t>Precision:  </a:t>
            </a:r>
            <a:r>
              <a:rPr lang="en-US" sz="2000" dirty="0">
                <a:effectLst/>
              </a:rPr>
              <a:t>Accuracy of positive </a:t>
            </a:r>
            <a:r>
              <a:rPr lang="en-US" sz="2000" dirty="0" smtClean="0">
                <a:effectLst/>
              </a:rPr>
              <a:t>predictions.</a:t>
            </a:r>
          </a:p>
          <a:p>
            <a:pPr marL="18288" indent="0" algn="just">
              <a:buNone/>
            </a:pPr>
            <a:r>
              <a:rPr lang="en-US" sz="2000" b="1" dirty="0">
                <a:effectLst/>
              </a:rPr>
              <a:t> </a:t>
            </a:r>
            <a:r>
              <a:rPr lang="en-US" sz="2000" b="1" dirty="0" smtClean="0">
                <a:effectLst/>
              </a:rPr>
              <a:t>   </a:t>
            </a:r>
            <a:r>
              <a:rPr lang="en-US" sz="2000" b="1" dirty="0" smtClean="0"/>
              <a:t>Precision = TP / (TP + FP)</a:t>
            </a:r>
          </a:p>
          <a:p>
            <a:pPr marL="18288" indent="0" algn="just">
              <a:buNone/>
            </a:pPr>
            <a:endParaRPr lang="en-US" sz="2000" b="1" dirty="0" smtClean="0"/>
          </a:p>
          <a:p>
            <a:pPr algn="just"/>
            <a:r>
              <a:rPr lang="en-US" sz="2000" b="1" dirty="0" smtClean="0"/>
              <a:t>Recall:</a:t>
            </a:r>
            <a:r>
              <a:rPr lang="en-US" sz="2000" dirty="0" smtClean="0"/>
              <a:t> </a:t>
            </a:r>
            <a:r>
              <a:rPr lang="en-US" sz="2000" dirty="0">
                <a:effectLst/>
              </a:rPr>
              <a:t>Fraction of positives that were correctly identified</a:t>
            </a:r>
            <a:r>
              <a:rPr lang="en-US" sz="2000" dirty="0" smtClean="0">
                <a:effectLst/>
              </a:rPr>
              <a:t>.</a:t>
            </a:r>
          </a:p>
          <a:p>
            <a:pPr>
              <a:buNone/>
            </a:pPr>
            <a:r>
              <a:rPr lang="en-US" sz="2000" b="1" dirty="0" smtClean="0"/>
              <a:t>	Recall = TP/(TP+FN)</a:t>
            </a:r>
          </a:p>
          <a:p>
            <a:pPr>
              <a:buNone/>
            </a:pPr>
            <a:endParaRPr lang="en-US" sz="2000" b="1" dirty="0" smtClean="0"/>
          </a:p>
          <a:p>
            <a:pPr algn="just"/>
            <a:r>
              <a:rPr lang="en-US" sz="2000" b="1" dirty="0" smtClean="0"/>
              <a:t>F1 Score:</a:t>
            </a:r>
            <a:r>
              <a:rPr lang="en-US" sz="2000" dirty="0" smtClean="0"/>
              <a:t> </a:t>
            </a:r>
            <a:r>
              <a:rPr lang="en-US" sz="2000" dirty="0" smtClean="0">
                <a:effectLst/>
              </a:rPr>
              <a:t>It is the weighted average of Precision and Recall.</a:t>
            </a:r>
          </a:p>
          <a:p>
            <a:pPr marL="18288" indent="0" algn="just">
              <a:buNone/>
            </a:pPr>
            <a:r>
              <a:rPr lang="en-US" sz="2000" b="1" dirty="0">
                <a:effectLst/>
              </a:rPr>
              <a:t> </a:t>
            </a:r>
            <a:r>
              <a:rPr lang="en-US" sz="2000" b="1" dirty="0" smtClean="0">
                <a:effectLst/>
              </a:rPr>
              <a:t>   </a:t>
            </a:r>
            <a:r>
              <a:rPr lang="en-US" sz="2000" b="1" dirty="0" smtClean="0"/>
              <a:t>F1 Score = 2*(Recall * Precision) / (Recall + Precision)</a:t>
            </a:r>
          </a:p>
          <a:p>
            <a:pPr marL="18288" indent="0" algn="just">
              <a:buNone/>
            </a:pPr>
            <a:endParaRPr lang="en-US" sz="2000" b="1" dirty="0" smtClean="0"/>
          </a:p>
          <a:p>
            <a:pPr algn="just"/>
            <a:r>
              <a:rPr lang="en-US" sz="2000" b="1" dirty="0" smtClean="0"/>
              <a:t>Support:</a:t>
            </a:r>
            <a:r>
              <a:rPr lang="en-US" sz="2000" dirty="0" smtClean="0"/>
              <a:t> It is number of occurrences of each class in correct target values.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30034" y="2226564"/>
            <a:ext cx="5714186" cy="205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noChangeArrowheads="1"/>
          </p:cNvPicPr>
          <p:nvPr/>
        </p:nvPicPr>
        <p:blipFill>
          <a:blip r:embed="rId3"/>
          <a:srcRect/>
          <a:stretch>
            <a:fillRect/>
          </a:stretch>
        </p:blipFill>
        <p:spPr bwMode="auto">
          <a:xfrm>
            <a:off x="3299903" y="4495800"/>
            <a:ext cx="5695062" cy="220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3"/>
          <p:cNvPicPr>
            <a:picLocks noChangeAspect="1" noChangeArrowheads="1"/>
          </p:cNvPicPr>
          <p:nvPr/>
        </p:nvPicPr>
        <p:blipFill>
          <a:blip r:embed="rId4"/>
          <a:srcRect/>
          <a:stretch>
            <a:fillRect/>
          </a:stretch>
        </p:blipFill>
        <p:spPr bwMode="auto">
          <a:xfrm>
            <a:off x="3266375" y="152400"/>
            <a:ext cx="5695062" cy="1904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304800" y="517923"/>
            <a:ext cx="2743200" cy="1021556"/>
          </a:xfrm>
          <a:prstGeom prst="round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5400" dirty="0" smtClean="0">
                <a:solidFill>
                  <a:schemeClr val="bg1"/>
                </a:solidFill>
              </a:rPr>
              <a:t>   LOF</a:t>
            </a:r>
            <a:endParaRPr lang="en-US" sz="5400" dirty="0">
              <a:solidFill>
                <a:schemeClr val="bg1"/>
              </a:solidFill>
            </a:endParaRPr>
          </a:p>
        </p:txBody>
      </p:sp>
      <p:sp>
        <p:nvSpPr>
          <p:cNvPr id="8" name="TextBox 7"/>
          <p:cNvSpPr txBox="1"/>
          <p:nvPr/>
        </p:nvSpPr>
        <p:spPr>
          <a:xfrm>
            <a:off x="7239000" y="2667000"/>
            <a:ext cx="1722437" cy="1021556"/>
          </a:xfrm>
          <a:prstGeom prst="round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5400" dirty="0">
                <a:solidFill>
                  <a:schemeClr val="bg1"/>
                </a:solidFill>
              </a:rPr>
              <a:t> </a:t>
            </a:r>
            <a:r>
              <a:rPr lang="en-US" sz="5400" dirty="0" smtClean="0">
                <a:solidFill>
                  <a:schemeClr val="bg1"/>
                </a:solidFill>
              </a:rPr>
              <a:t> I F</a:t>
            </a:r>
            <a:endParaRPr lang="en-US" sz="5400" dirty="0">
              <a:solidFill>
                <a:schemeClr val="bg1"/>
              </a:solidFill>
            </a:endParaRPr>
          </a:p>
        </p:txBody>
      </p:sp>
      <p:sp>
        <p:nvSpPr>
          <p:cNvPr id="10" name="TextBox 9"/>
          <p:cNvSpPr txBox="1"/>
          <p:nvPr/>
        </p:nvSpPr>
        <p:spPr>
          <a:xfrm>
            <a:off x="330034" y="4861322"/>
            <a:ext cx="2057400" cy="1021556"/>
          </a:xfrm>
          <a:prstGeom prst="round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5400" dirty="0" smtClean="0">
                <a:solidFill>
                  <a:schemeClr val="bg1"/>
                </a:solidFill>
              </a:rPr>
              <a:t> SVM</a:t>
            </a:r>
            <a:endParaRPr lang="en-US" sz="5400" dirty="0">
              <a:solidFill>
                <a:schemeClr val="bg1"/>
              </a:solidFill>
            </a:endParaRPr>
          </a:p>
        </p:txBody>
      </p:sp>
    </p:spTree>
    <p:extLst>
      <p:ext uri="{BB962C8B-B14F-4D97-AF65-F5344CB8AC3E}">
        <p14:creationId xmlns:p14="http://schemas.microsoft.com/office/powerpoint/2010/main" xmlns="" val="932683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xmlns="" val="2917218877"/>
              </p:ext>
            </p:extLst>
          </p:nvPr>
        </p:nvGraphicFramePr>
        <p:xfrm>
          <a:off x="4800600" y="2362200"/>
          <a:ext cx="41148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8"/>
          <p:cNvSpPr>
            <a:spLocks noGrp="1"/>
          </p:cNvSpPr>
          <p:nvPr>
            <p:ph type="title"/>
          </p:nvPr>
        </p:nvSpPr>
        <p:spPr>
          <a:xfrm>
            <a:off x="304800" y="5715000"/>
            <a:ext cx="7543800" cy="914400"/>
          </a:xfrm>
        </p:spPr>
        <p:txBody>
          <a:bodyPr/>
          <a:lstStyle/>
          <a:p>
            <a:r>
              <a:rPr lang="en-US" sz="5400" b="1" dirty="0" smtClean="0"/>
              <a:t>CONCLUSION</a:t>
            </a:r>
            <a:endParaRPr lang="en-US" sz="5400" b="1" dirty="0"/>
          </a:p>
        </p:txBody>
      </p:sp>
      <p:sp>
        <p:nvSpPr>
          <p:cNvPr id="10" name="Content Placeholder 9"/>
          <p:cNvSpPr>
            <a:spLocks noGrp="1"/>
          </p:cNvSpPr>
          <p:nvPr>
            <p:ph sz="quarter" idx="13"/>
          </p:nvPr>
        </p:nvSpPr>
        <p:spPr>
          <a:xfrm>
            <a:off x="228600" y="228600"/>
            <a:ext cx="6705600" cy="1600200"/>
          </a:xfrm>
        </p:spPr>
        <p:txBody>
          <a:bodyPr>
            <a:normAutofit lnSpcReduction="10000"/>
          </a:bodyPr>
          <a:lstStyle/>
          <a:p>
            <a:r>
              <a:rPr lang="en-US" sz="2000" dirty="0">
                <a:effectLst/>
              </a:rPr>
              <a:t>T</a:t>
            </a:r>
            <a:r>
              <a:rPr lang="en-US" sz="2000" dirty="0" smtClean="0">
                <a:effectLst/>
              </a:rPr>
              <a:t>he </a:t>
            </a:r>
            <a:r>
              <a:rPr lang="en-US" sz="2000" b="1" dirty="0">
                <a:effectLst/>
              </a:rPr>
              <a:t>Isolation Forest performed much better </a:t>
            </a:r>
            <a:r>
              <a:rPr lang="en-US" sz="2000" dirty="0">
                <a:effectLst/>
              </a:rPr>
              <a:t>than </a:t>
            </a:r>
            <a:r>
              <a:rPr lang="en-US" sz="2000" dirty="0" smtClean="0">
                <a:effectLst/>
              </a:rPr>
              <a:t>SVM and similar to the </a:t>
            </a:r>
            <a:r>
              <a:rPr lang="en-US" sz="2000" b="1" dirty="0">
                <a:effectLst/>
              </a:rPr>
              <a:t>LOF</a:t>
            </a:r>
            <a:r>
              <a:rPr lang="en-US" sz="2000" dirty="0">
                <a:effectLst/>
              </a:rPr>
              <a:t> </a:t>
            </a:r>
            <a:r>
              <a:rPr lang="en-US" sz="2000" dirty="0" smtClean="0">
                <a:effectLst/>
              </a:rPr>
              <a:t>.</a:t>
            </a:r>
          </a:p>
          <a:p>
            <a:r>
              <a:rPr lang="en-US" sz="2000" dirty="0" smtClean="0">
                <a:effectLst/>
              </a:rPr>
              <a:t>So </a:t>
            </a:r>
            <a:r>
              <a:rPr lang="en-US" sz="2000" dirty="0">
                <a:effectLst/>
              </a:rPr>
              <a:t>overall Isolation Forest Method performed much better in determining the fraud cases </a:t>
            </a:r>
            <a:r>
              <a:rPr lang="en-US" sz="2000" dirty="0" smtClean="0">
                <a:effectLst/>
              </a:rPr>
              <a:t>with an accuracy of </a:t>
            </a:r>
            <a:r>
              <a:rPr lang="en-US" sz="2000" dirty="0">
                <a:effectLst/>
              </a:rPr>
              <a:t>around </a:t>
            </a:r>
            <a:r>
              <a:rPr lang="en-US" sz="2000" b="1" dirty="0" smtClean="0">
                <a:effectLst/>
              </a:rPr>
              <a:t>99.76%.</a:t>
            </a:r>
            <a:endParaRPr lang="en-US" sz="2000" b="1" dirty="0">
              <a:effectLst/>
            </a:endParaRPr>
          </a:p>
        </p:txBody>
      </p:sp>
      <p:sp>
        <p:nvSpPr>
          <p:cNvPr id="11" name="Content Placeholder 10"/>
          <p:cNvSpPr>
            <a:spLocks noGrp="1"/>
          </p:cNvSpPr>
          <p:nvPr>
            <p:ph sz="quarter" idx="14"/>
          </p:nvPr>
        </p:nvSpPr>
        <p:spPr>
          <a:xfrm>
            <a:off x="228600" y="1828800"/>
            <a:ext cx="4111752" cy="3584575"/>
          </a:xfrm>
        </p:spPr>
        <p:txBody>
          <a:bodyPr>
            <a:normAutofit/>
          </a:bodyPr>
          <a:lstStyle/>
          <a:p>
            <a:r>
              <a:rPr lang="en-US" sz="2000" dirty="0">
                <a:effectLst/>
              </a:rPr>
              <a:t>We can also improve on this accuracy by increasing the sample size or use deep learning algorithms however at the cost of computational expense. We can also use complex anomaly detection models to get better accuracy in determining more fraudulent cases.</a:t>
            </a:r>
          </a:p>
        </p:txBody>
      </p:sp>
    </p:spTree>
    <p:extLst>
      <p:ext uri="{BB962C8B-B14F-4D97-AF65-F5344CB8AC3E}">
        <p14:creationId xmlns:p14="http://schemas.microsoft.com/office/powerpoint/2010/main" xmlns="" val="716823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077200" cy="5562600"/>
          </a:xfrm>
        </p:spPr>
        <p:txBody>
          <a:bodyPr>
            <a:normAutofit fontScale="25000" lnSpcReduction="20000"/>
          </a:bodyPr>
          <a:lstStyle/>
          <a:p>
            <a:pPr algn="just">
              <a:lnSpc>
                <a:spcPct val="120000"/>
              </a:lnSpc>
              <a:buFont typeface="Wingdings" pitchFamily="2" charset="2"/>
              <a:buChar char="§"/>
            </a:pPr>
            <a:r>
              <a:rPr lang="en-US" sz="8000" dirty="0">
                <a:effectLst/>
              </a:rPr>
              <a:t>As credit card becomes the  most popular mode of payment for both online as well as regular purchase, cases of fraud associated with it are also rising.</a:t>
            </a:r>
          </a:p>
          <a:p>
            <a:pPr marL="18288" indent="0" algn="just">
              <a:lnSpc>
                <a:spcPct val="120000"/>
              </a:lnSpc>
              <a:buNone/>
            </a:pPr>
            <a:r>
              <a:rPr lang="en-US" sz="8000" dirty="0" smtClean="0">
                <a:effectLst/>
              </a:rPr>
              <a:t>   </a:t>
            </a:r>
            <a:endParaRPr lang="en-US" sz="8000" dirty="0">
              <a:effectLst/>
            </a:endParaRPr>
          </a:p>
          <a:p>
            <a:pPr algn="just">
              <a:lnSpc>
                <a:spcPct val="120000"/>
              </a:lnSpc>
              <a:buFont typeface="Wingdings" pitchFamily="2" charset="2"/>
              <a:buChar char="§"/>
            </a:pPr>
            <a:r>
              <a:rPr lang="en-US" sz="8000" dirty="0">
                <a:effectLst/>
              </a:rPr>
              <a:t>To analyze the spending patterns on every card and to figure out </a:t>
            </a:r>
            <a:r>
              <a:rPr lang="en-US" sz="8000" b="1" dirty="0">
                <a:effectLst/>
              </a:rPr>
              <a:t>any inconsistency with respect to the “usual” spending patterns. </a:t>
            </a:r>
          </a:p>
          <a:p>
            <a:pPr marL="18288" indent="0" algn="just">
              <a:lnSpc>
                <a:spcPct val="120000"/>
              </a:lnSpc>
              <a:buNone/>
            </a:pPr>
            <a:r>
              <a:rPr lang="en-US" sz="8000" dirty="0" smtClean="0">
                <a:effectLst/>
              </a:rPr>
              <a:t>  </a:t>
            </a:r>
            <a:endParaRPr lang="en-US" sz="8000" dirty="0">
              <a:effectLst/>
            </a:endParaRPr>
          </a:p>
          <a:p>
            <a:pPr algn="just">
              <a:lnSpc>
                <a:spcPct val="120000"/>
              </a:lnSpc>
              <a:buFont typeface="Wingdings" pitchFamily="2" charset="2"/>
              <a:buChar char="§"/>
            </a:pPr>
            <a:r>
              <a:rPr lang="en-US" sz="8000" dirty="0">
                <a:effectLst/>
              </a:rPr>
              <a:t>Fraud detection based on the analysis of </a:t>
            </a:r>
            <a:endParaRPr lang="en-US" sz="8000" dirty="0" smtClean="0">
              <a:effectLst/>
            </a:endParaRPr>
          </a:p>
          <a:p>
            <a:pPr marL="18288" indent="0" algn="just">
              <a:lnSpc>
                <a:spcPct val="120000"/>
              </a:lnSpc>
              <a:buNone/>
            </a:pPr>
            <a:r>
              <a:rPr lang="en-US" sz="8000" dirty="0" smtClean="0">
                <a:effectLst/>
              </a:rPr>
              <a:t>    existing </a:t>
            </a:r>
            <a:r>
              <a:rPr lang="en-US" sz="8000" dirty="0">
                <a:effectLst/>
              </a:rPr>
              <a:t>purchase data of cardholder is a </a:t>
            </a:r>
            <a:endParaRPr lang="en-US" sz="8000" dirty="0" smtClean="0">
              <a:effectLst/>
            </a:endParaRPr>
          </a:p>
          <a:p>
            <a:pPr marL="18288" indent="0" algn="just">
              <a:lnSpc>
                <a:spcPct val="120000"/>
              </a:lnSpc>
              <a:buNone/>
            </a:pPr>
            <a:r>
              <a:rPr lang="en-US" sz="8000" dirty="0" smtClean="0">
                <a:effectLst/>
              </a:rPr>
              <a:t>    promising </a:t>
            </a:r>
            <a:r>
              <a:rPr lang="en-US" sz="8000" b="1" dirty="0">
                <a:effectLst/>
              </a:rPr>
              <a:t>way to reduce the rate of </a:t>
            </a:r>
            <a:endParaRPr lang="en-US" sz="8000" b="1" dirty="0" smtClean="0">
              <a:effectLst/>
            </a:endParaRPr>
          </a:p>
          <a:p>
            <a:pPr marL="18288" indent="0" algn="just">
              <a:lnSpc>
                <a:spcPct val="120000"/>
              </a:lnSpc>
              <a:buNone/>
            </a:pPr>
            <a:r>
              <a:rPr lang="en-US" sz="8000" b="1" dirty="0">
                <a:effectLst/>
              </a:rPr>
              <a:t> </a:t>
            </a:r>
            <a:r>
              <a:rPr lang="en-US" sz="8000" b="1" dirty="0" smtClean="0">
                <a:effectLst/>
              </a:rPr>
              <a:t>   successful </a:t>
            </a:r>
            <a:r>
              <a:rPr lang="en-US" sz="8000" b="1" dirty="0">
                <a:effectLst/>
              </a:rPr>
              <a:t>credit card frauds. </a:t>
            </a:r>
            <a:endParaRPr lang="en-US" sz="8000" b="1" dirty="0" smtClean="0">
              <a:effectLst/>
            </a:endParaRPr>
          </a:p>
          <a:p>
            <a:pPr marL="18288" indent="0" algn="just">
              <a:lnSpc>
                <a:spcPct val="120000"/>
              </a:lnSpc>
              <a:buNone/>
            </a:pPr>
            <a:r>
              <a:rPr lang="en-US" sz="8000" b="1" dirty="0">
                <a:effectLst/>
              </a:rPr>
              <a:t> </a:t>
            </a:r>
            <a:r>
              <a:rPr lang="en-US" sz="8000" b="1" dirty="0" smtClean="0">
                <a:effectLst/>
              </a:rPr>
              <a:t> </a:t>
            </a:r>
            <a:endParaRPr lang="en-US" sz="8000" dirty="0">
              <a:effectLst/>
            </a:endParaRPr>
          </a:p>
          <a:p>
            <a:pPr algn="just">
              <a:lnSpc>
                <a:spcPct val="120000"/>
              </a:lnSpc>
              <a:buFont typeface="Wingdings" pitchFamily="2" charset="2"/>
              <a:buChar char="§"/>
            </a:pPr>
            <a:r>
              <a:rPr lang="en-US" sz="8000" dirty="0">
                <a:effectLst/>
              </a:rPr>
              <a:t>Every cardholder can be represented by a set of patterns containing information about </a:t>
            </a:r>
            <a:r>
              <a:rPr lang="en-US" sz="8000" b="1" dirty="0">
                <a:effectLst/>
              </a:rPr>
              <a:t>the typical purchase category, the time since the last purchase, the amount of money spent</a:t>
            </a:r>
            <a:r>
              <a:rPr lang="en-US" sz="8000" dirty="0">
                <a:effectLst/>
              </a:rPr>
              <a:t>, etc. deviation from such patterns is a potential threat to the system.</a:t>
            </a:r>
          </a:p>
          <a:p>
            <a:endParaRPr lang="en-US" dirty="0"/>
          </a:p>
        </p:txBody>
      </p:sp>
      <p:sp>
        <p:nvSpPr>
          <p:cNvPr id="2" name="Title 1"/>
          <p:cNvSpPr>
            <a:spLocks noGrp="1"/>
          </p:cNvSpPr>
          <p:nvPr>
            <p:ph type="title"/>
          </p:nvPr>
        </p:nvSpPr>
        <p:spPr>
          <a:xfrm>
            <a:off x="762000" y="5791200"/>
            <a:ext cx="7543800" cy="914400"/>
          </a:xfrm>
        </p:spPr>
        <p:txBody>
          <a:bodyPr/>
          <a:lstStyle/>
          <a:p>
            <a:r>
              <a:rPr lang="en-IN" sz="5400" b="1" dirty="0" smtClean="0"/>
              <a:t>INTRODUCTION….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34128" y="2209800"/>
            <a:ext cx="3149149" cy="2057400"/>
          </a:xfrm>
          <a:prstGeom prst="roundRect">
            <a:avLst>
              <a:gd name="adj" fmla="val 16667"/>
            </a:avLst>
          </a:prstGeom>
          <a:ln>
            <a:noFill/>
          </a:ln>
          <a:effectLst>
            <a:outerShdw blurRad="50800" dist="38100" algn="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xmlns="" val="3982901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661248"/>
            <a:ext cx="7543800" cy="914400"/>
          </a:xfrm>
        </p:spPr>
        <p:txBody>
          <a:bodyPr/>
          <a:lstStyle/>
          <a:p>
            <a:r>
              <a:rPr lang="en-IN" sz="5400" dirty="0" smtClean="0"/>
              <a:t>FUTURE SCOPE</a:t>
            </a:r>
            <a:endParaRPr lang="en-US" sz="5400" dirty="0"/>
          </a:p>
        </p:txBody>
      </p:sp>
      <p:sp>
        <p:nvSpPr>
          <p:cNvPr id="3" name="Content Placeholder 2"/>
          <p:cNvSpPr>
            <a:spLocks noGrp="1"/>
          </p:cNvSpPr>
          <p:nvPr>
            <p:ph sz="quarter" idx="13"/>
          </p:nvPr>
        </p:nvSpPr>
        <p:spPr>
          <a:xfrm>
            <a:off x="251520" y="260648"/>
            <a:ext cx="8640960" cy="4680520"/>
          </a:xfrm>
        </p:spPr>
        <p:txBody>
          <a:bodyPr>
            <a:normAutofit lnSpcReduction="10000"/>
          </a:bodyPr>
          <a:lstStyle/>
          <a:p>
            <a:pPr algn="just"/>
            <a:r>
              <a:rPr lang="en-US" sz="2200" dirty="0" smtClean="0">
                <a:effectLst/>
              </a:rPr>
              <a:t>Despite of these outstanding techniques, there will always be a percentage of frauds prevailing, until we integrate good security software/hardware with present software/hardware available in the market. There is always a possibility for improvement. So, for the future scope: </a:t>
            </a:r>
          </a:p>
          <a:p>
            <a:pPr algn="just"/>
            <a:r>
              <a:rPr lang="en-US" sz="2200" dirty="0" smtClean="0">
                <a:effectLst/>
              </a:rPr>
              <a:t>we can add fingerprint sensor in ATM machines to avoid fraudulent transactions. Nowadays, we all use mobile phones or laptops for making transactions. The inbuilt camera in these devices can act as the most useful aid for security. </a:t>
            </a:r>
          </a:p>
          <a:p>
            <a:pPr algn="just"/>
            <a:r>
              <a:rPr lang="en-US" sz="2200" dirty="0" smtClean="0">
                <a:effectLst/>
              </a:rPr>
              <a:t>We can also add Iris Detection System in bank’s software or mobile application. Whether the user uses mobile phone or laptop for the transactions, it will be a safe transaction if the bank’s software is integrated with Iris Detection System. </a:t>
            </a:r>
          </a:p>
          <a:p>
            <a:pPr algn="just"/>
            <a:r>
              <a:rPr lang="en-US" sz="2200" dirty="0" smtClean="0">
                <a:effectLst/>
              </a:rPr>
              <a:t>We can also add Face detection System with the bank’s software.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1"/>
            <a:ext cx="7848600" cy="2971799"/>
          </a:xfrm>
        </p:spPr>
        <p:txBody>
          <a:bodyPr>
            <a:normAutofit/>
          </a:bodyPr>
          <a:lstStyle/>
          <a:p>
            <a:pPr algn="just"/>
            <a:r>
              <a:rPr lang="en-US" sz="3200" dirty="0">
                <a:effectLst/>
              </a:rPr>
              <a:t>With the great facility to buy anything, anywhere without money or with virtual money, Credit card brings the successful fraud transactions too. </a:t>
            </a:r>
          </a:p>
        </p:txBody>
      </p:sp>
      <p:sp>
        <p:nvSpPr>
          <p:cNvPr id="2" name="Title 1"/>
          <p:cNvSpPr>
            <a:spLocks noGrp="1"/>
          </p:cNvSpPr>
          <p:nvPr>
            <p:ph type="title"/>
          </p:nvPr>
        </p:nvSpPr>
        <p:spPr>
          <a:xfrm>
            <a:off x="533400" y="5410200"/>
            <a:ext cx="8138160" cy="1295400"/>
          </a:xfrm>
        </p:spPr>
        <p:txBody>
          <a:bodyPr anchor="ctr"/>
          <a:lstStyle/>
          <a:p>
            <a:r>
              <a:rPr lang="en-IN" sz="5400" b="1" dirty="0" smtClean="0"/>
              <a:t>PROBLEM STATEMENT</a:t>
            </a:r>
            <a:endParaRPr lang="en-US" dirty="0"/>
          </a:p>
        </p:txBody>
      </p:sp>
      <p:pic>
        <p:nvPicPr>
          <p:cNvPr id="5" name="Picture 4"/>
          <p:cNvPicPr/>
          <p:nvPr/>
        </p:nvPicPr>
        <p:blipFill>
          <a:blip r:embed="rId2" cstate="print">
            <a:extLst>
              <a:ext uri="{28A0092B-C50C-407E-A947-70E740481C1C}">
                <a14:useLocalDpi xmlns:a14="http://schemas.microsoft.com/office/drawing/2010/main" xmlns="" val="0"/>
              </a:ext>
            </a:extLst>
          </a:blip>
          <a:stretch>
            <a:fillRect/>
          </a:stretch>
        </p:blipFill>
        <p:spPr>
          <a:xfrm>
            <a:off x="5029200" y="3124200"/>
            <a:ext cx="3313160" cy="2265861"/>
          </a:xfrm>
          <a:prstGeom prst="roundRect">
            <a:avLst>
              <a:gd name="adj" fmla="val 16667"/>
            </a:avLst>
          </a:prstGeom>
          <a:ln>
            <a:solidFill>
              <a:schemeClr val="tx1"/>
            </a:solidFill>
          </a:ln>
          <a:effectLst>
            <a:outerShdw blurRad="76200" dir="18900000" sy="23000" kx="-1200000" algn="bl" rotWithShape="0">
              <a:prstClr val="black">
                <a:alpha val="2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xmlns="" val="4252281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0" y="304800"/>
            <a:ext cx="6629400" cy="4648200"/>
          </a:xfrm>
        </p:spPr>
        <p:txBody>
          <a:bodyPr>
            <a:noAutofit/>
          </a:bodyPr>
          <a:lstStyle/>
          <a:p>
            <a:pPr algn="just"/>
            <a:r>
              <a:rPr lang="en-US" sz="2000" dirty="0">
                <a:effectLst/>
              </a:rPr>
              <a:t>In proposed system, </a:t>
            </a:r>
            <a:r>
              <a:rPr lang="en-US" sz="2000" b="1" dirty="0">
                <a:effectLst/>
              </a:rPr>
              <a:t>Behavior and Location Analysis (BLA)</a:t>
            </a:r>
            <a:r>
              <a:rPr lang="en-US" sz="2000" dirty="0">
                <a:solidFill>
                  <a:srgbClr val="FF0000"/>
                </a:solidFill>
                <a:effectLst/>
              </a:rPr>
              <a:t> </a:t>
            </a:r>
            <a:r>
              <a:rPr lang="en-US" sz="2000" dirty="0">
                <a:effectLst/>
              </a:rPr>
              <a:t>concept will be used, which is able to detect frauds </a:t>
            </a:r>
            <a:r>
              <a:rPr lang="en-US" sz="2000" b="1" dirty="0">
                <a:effectLst/>
              </a:rPr>
              <a:t>by considering a cardholder’s spending habits</a:t>
            </a:r>
            <a:r>
              <a:rPr lang="en-US" sz="2000" b="1" dirty="0" smtClean="0">
                <a:effectLst/>
              </a:rPr>
              <a:t>.</a:t>
            </a:r>
            <a:endParaRPr lang="en-US" sz="2000" b="1" dirty="0">
              <a:effectLst/>
            </a:endParaRPr>
          </a:p>
          <a:p>
            <a:pPr marL="18288" indent="0" algn="just">
              <a:buNone/>
            </a:pPr>
            <a:endParaRPr lang="en-US" sz="2000" dirty="0">
              <a:effectLst/>
            </a:endParaRPr>
          </a:p>
          <a:p>
            <a:pPr algn="just"/>
            <a:r>
              <a:rPr lang="en-US" sz="2000" dirty="0">
                <a:effectLst/>
              </a:rPr>
              <a:t>A drastic reduction in the number of False Positives transactions identified as malicious by an </a:t>
            </a:r>
            <a:r>
              <a:rPr lang="en-US" sz="2000" dirty="0" err="1" smtClean="0">
                <a:effectLst/>
              </a:rPr>
              <a:t>Fds</a:t>
            </a:r>
            <a:r>
              <a:rPr lang="en-US" sz="2000" dirty="0" smtClean="0">
                <a:effectLst/>
              </a:rPr>
              <a:t>(fraud Detection System) </a:t>
            </a:r>
            <a:r>
              <a:rPr lang="en-US" sz="2000" dirty="0">
                <a:effectLst/>
              </a:rPr>
              <a:t>.</a:t>
            </a:r>
          </a:p>
          <a:p>
            <a:pPr algn="just">
              <a:buNone/>
            </a:pPr>
            <a:endParaRPr lang="en-US" sz="2000" dirty="0">
              <a:effectLst/>
            </a:endParaRPr>
          </a:p>
          <a:p>
            <a:pPr algn="just"/>
            <a:r>
              <a:rPr lang="en-US" sz="2000" dirty="0">
                <a:effectLst/>
              </a:rPr>
              <a:t>Each incoming transaction is submitted to the FDS for verification. FDS receives </a:t>
            </a:r>
            <a:r>
              <a:rPr lang="en-US" sz="2000" b="1" dirty="0">
                <a:effectLst/>
              </a:rPr>
              <a:t>the card details </a:t>
            </a:r>
            <a:r>
              <a:rPr lang="en-US" sz="2000" dirty="0">
                <a:effectLst/>
              </a:rPr>
              <a:t>and </a:t>
            </a:r>
            <a:r>
              <a:rPr lang="en-US" sz="2000" b="1" dirty="0">
                <a:effectLst/>
              </a:rPr>
              <a:t>the value of purchase</a:t>
            </a:r>
            <a:r>
              <a:rPr lang="en-US" sz="2000" dirty="0">
                <a:effectLst/>
              </a:rPr>
              <a:t> to verify, whether the transaction is genuine or not. </a:t>
            </a:r>
          </a:p>
          <a:p>
            <a:pPr marL="18288" indent="0">
              <a:buNone/>
            </a:pPr>
            <a:endParaRPr lang="en-US" sz="2000" dirty="0">
              <a:effectLst/>
            </a:endParaRPr>
          </a:p>
        </p:txBody>
      </p:sp>
      <p:sp>
        <p:nvSpPr>
          <p:cNvPr id="3" name="Title 2"/>
          <p:cNvSpPr>
            <a:spLocks noGrp="1"/>
          </p:cNvSpPr>
          <p:nvPr>
            <p:ph type="title"/>
          </p:nvPr>
        </p:nvSpPr>
        <p:spPr>
          <a:xfrm>
            <a:off x="762000" y="5410200"/>
            <a:ext cx="7543800" cy="914400"/>
          </a:xfrm>
        </p:spPr>
        <p:txBody>
          <a:bodyPr/>
          <a:lstStyle/>
          <a:p>
            <a:r>
              <a:rPr lang="en-IN" sz="5400" b="1" dirty="0"/>
              <a:t>SOLUTION?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524000"/>
            <a:ext cx="1714500" cy="1981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3948357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7467600" cy="5105400"/>
          </a:xfrm>
        </p:spPr>
        <p:txBody>
          <a:bodyPr>
            <a:noAutofit/>
          </a:bodyPr>
          <a:lstStyle/>
          <a:p>
            <a:pPr algn="just">
              <a:lnSpc>
                <a:spcPct val="80000"/>
              </a:lnSpc>
            </a:pPr>
            <a:r>
              <a:rPr lang="en-US" sz="2000" dirty="0">
                <a:effectLst/>
              </a:rPr>
              <a:t>The credit card fraud detection features uses user </a:t>
            </a:r>
            <a:r>
              <a:rPr lang="en-US" sz="2000" b="1" dirty="0">
                <a:effectLst/>
              </a:rPr>
              <a:t>behavior and location scanning</a:t>
            </a:r>
            <a:r>
              <a:rPr lang="en-US" sz="2000" dirty="0">
                <a:effectLst/>
              </a:rPr>
              <a:t> to check for unusual patterns. </a:t>
            </a:r>
            <a:r>
              <a:rPr lang="en-US" sz="2000" dirty="0" smtClean="0">
                <a:effectLst/>
              </a:rPr>
              <a:t> </a:t>
            </a:r>
          </a:p>
          <a:p>
            <a:pPr algn="just">
              <a:lnSpc>
                <a:spcPct val="80000"/>
              </a:lnSpc>
            </a:pPr>
            <a:endParaRPr lang="en-US" sz="2000" dirty="0">
              <a:effectLst/>
            </a:endParaRPr>
          </a:p>
          <a:p>
            <a:pPr algn="just">
              <a:lnSpc>
                <a:spcPct val="80000"/>
              </a:lnSpc>
            </a:pPr>
            <a:r>
              <a:rPr lang="en-US" sz="2000" dirty="0">
                <a:effectLst/>
              </a:rPr>
              <a:t>These patterns </a:t>
            </a:r>
            <a:r>
              <a:rPr lang="en-US" sz="2000" dirty="0" smtClean="0">
                <a:effectLst/>
              </a:rPr>
              <a:t>include:</a:t>
            </a:r>
          </a:p>
          <a:p>
            <a:pPr lvl="1" algn="just">
              <a:lnSpc>
                <a:spcPct val="80000"/>
              </a:lnSpc>
            </a:pPr>
            <a:r>
              <a:rPr lang="en-US" sz="2000" dirty="0" smtClean="0">
                <a:effectLst/>
              </a:rPr>
              <a:t>user </a:t>
            </a:r>
            <a:r>
              <a:rPr lang="en-US" sz="2000" dirty="0">
                <a:effectLst/>
              </a:rPr>
              <a:t>characteristics </a:t>
            </a:r>
          </a:p>
          <a:p>
            <a:pPr lvl="2" algn="just">
              <a:lnSpc>
                <a:spcPct val="80000"/>
              </a:lnSpc>
              <a:buFont typeface="Wingdings" pitchFamily="2" charset="2"/>
              <a:buChar char="ü"/>
            </a:pPr>
            <a:r>
              <a:rPr lang="en-US" sz="2000" dirty="0">
                <a:effectLst/>
              </a:rPr>
              <a:t>user </a:t>
            </a:r>
            <a:r>
              <a:rPr lang="en-US" sz="2000" b="1" dirty="0">
                <a:effectLst/>
              </a:rPr>
              <a:t>spending patterns </a:t>
            </a:r>
          </a:p>
          <a:p>
            <a:pPr lvl="2" algn="just">
              <a:lnSpc>
                <a:spcPct val="80000"/>
              </a:lnSpc>
              <a:buFont typeface="Wingdings" pitchFamily="2" charset="2"/>
              <a:buChar char="ü"/>
            </a:pPr>
            <a:r>
              <a:rPr lang="en-US" sz="2000" dirty="0">
                <a:effectLst/>
              </a:rPr>
              <a:t>usual user </a:t>
            </a:r>
            <a:r>
              <a:rPr lang="en-US" sz="2000" b="1" dirty="0">
                <a:effectLst/>
              </a:rPr>
              <a:t>geographic locations</a:t>
            </a:r>
          </a:p>
          <a:p>
            <a:pPr marL="914400" lvl="2" indent="0" algn="just">
              <a:lnSpc>
                <a:spcPct val="80000"/>
              </a:lnSpc>
              <a:buFont typeface="Wingdings" pitchFamily="2" charset="2"/>
              <a:buNone/>
            </a:pPr>
            <a:endParaRPr lang="en-US" sz="2000" dirty="0">
              <a:effectLst/>
            </a:endParaRPr>
          </a:p>
          <a:p>
            <a:pPr algn="just">
              <a:lnSpc>
                <a:spcPct val="80000"/>
              </a:lnSpc>
            </a:pPr>
            <a:r>
              <a:rPr lang="en-US" sz="2000" dirty="0">
                <a:effectLst/>
              </a:rPr>
              <a:t>These characteristics include:</a:t>
            </a:r>
          </a:p>
          <a:p>
            <a:pPr lvl="1" algn="just">
              <a:lnSpc>
                <a:spcPct val="80000"/>
              </a:lnSpc>
              <a:buFont typeface="Wingdings" pitchFamily="2" charset="2"/>
              <a:buChar char="ü"/>
            </a:pPr>
            <a:r>
              <a:rPr lang="en-US" sz="2000" dirty="0">
                <a:effectLst/>
              </a:rPr>
              <a:t>user </a:t>
            </a:r>
            <a:r>
              <a:rPr lang="en-US" sz="2000" b="1" dirty="0">
                <a:effectLst/>
              </a:rPr>
              <a:t>country</a:t>
            </a:r>
            <a:r>
              <a:rPr lang="en-US" sz="2000" dirty="0">
                <a:effectLst/>
              </a:rPr>
              <a:t> </a:t>
            </a:r>
          </a:p>
          <a:p>
            <a:pPr lvl="1" algn="just">
              <a:lnSpc>
                <a:spcPct val="80000"/>
              </a:lnSpc>
              <a:buFont typeface="Wingdings" pitchFamily="2" charset="2"/>
              <a:buChar char="ü"/>
            </a:pPr>
            <a:r>
              <a:rPr lang="en-US" sz="2000" dirty="0">
                <a:effectLst/>
              </a:rPr>
              <a:t>usual </a:t>
            </a:r>
            <a:r>
              <a:rPr lang="en-US" sz="2000" b="1" dirty="0">
                <a:effectLst/>
              </a:rPr>
              <a:t>spending procedures </a:t>
            </a:r>
          </a:p>
          <a:p>
            <a:pPr marL="457200" lvl="1" indent="0" algn="just">
              <a:lnSpc>
                <a:spcPct val="80000"/>
              </a:lnSpc>
              <a:buFont typeface="Wingdings" pitchFamily="2" charset="2"/>
              <a:buNone/>
            </a:pPr>
            <a:endParaRPr lang="en-US" sz="2000" dirty="0">
              <a:effectLst/>
            </a:endParaRPr>
          </a:p>
          <a:p>
            <a:pPr algn="just">
              <a:lnSpc>
                <a:spcPct val="80000"/>
              </a:lnSpc>
            </a:pPr>
            <a:r>
              <a:rPr lang="en-US" sz="2000" dirty="0">
                <a:effectLst/>
              </a:rPr>
              <a:t>So now the system may require the user to login again or even block the user for </a:t>
            </a:r>
            <a:r>
              <a:rPr lang="en-US" sz="2000" b="1" dirty="0">
                <a:effectLst/>
              </a:rPr>
              <a:t>more than 3 invalid attempts</a:t>
            </a:r>
            <a:r>
              <a:rPr lang="en-US" sz="2000" dirty="0">
                <a:effectLst/>
              </a:rPr>
              <a:t>.</a:t>
            </a:r>
          </a:p>
        </p:txBody>
      </p:sp>
      <p:sp>
        <p:nvSpPr>
          <p:cNvPr id="3" name="Title 2"/>
          <p:cNvSpPr>
            <a:spLocks noGrp="1"/>
          </p:cNvSpPr>
          <p:nvPr>
            <p:ph type="title"/>
          </p:nvPr>
        </p:nvSpPr>
        <p:spPr>
          <a:xfrm>
            <a:off x="762000" y="5715000"/>
            <a:ext cx="7543800" cy="914400"/>
          </a:xfrm>
        </p:spPr>
        <p:txBody>
          <a:bodyPr/>
          <a:lstStyle/>
          <a:p>
            <a:r>
              <a:rPr lang="en-US" sz="5400" b="1" dirty="0"/>
              <a:t>Continued…..</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86400" y="1789176"/>
            <a:ext cx="3354257" cy="2232106"/>
          </a:xfrm>
          <a:prstGeom prst="roundRect">
            <a:avLst>
              <a:gd name="adj" fmla="val 11111"/>
            </a:avLst>
          </a:prstGeom>
          <a:ln w="190500" cap="rnd">
            <a:solidFill>
              <a:schemeClr val="tx1">
                <a:lumMod val="85000"/>
                <a:lumOff val="15000"/>
              </a:schemeClr>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xmlns="" val="1368236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0" y="1402111"/>
            <a:ext cx="4876800" cy="3657599"/>
          </a:xfrm>
        </p:spPr>
        <p:txBody>
          <a:bodyPr>
            <a:noAutofit/>
          </a:bodyPr>
          <a:lstStyle/>
          <a:p>
            <a:endParaRPr lang="en-IN" sz="2200" dirty="0">
              <a:effectLst/>
            </a:endParaRPr>
          </a:p>
          <a:p>
            <a:r>
              <a:rPr lang="en-IN" sz="2300" dirty="0">
                <a:effectLst/>
              </a:rPr>
              <a:t>SOFTWARE USED:</a:t>
            </a:r>
          </a:p>
          <a:p>
            <a:pPr marL="624078" indent="-514350">
              <a:buFont typeface="+mj-lt"/>
              <a:buAutoNum type="arabicPeriod"/>
            </a:pPr>
            <a:r>
              <a:rPr lang="en-IN" sz="2300" dirty="0">
                <a:effectLst/>
              </a:rPr>
              <a:t>Windows10</a:t>
            </a:r>
          </a:p>
          <a:p>
            <a:pPr marL="624078" indent="-514350">
              <a:buFont typeface="+mj-lt"/>
              <a:buAutoNum type="arabicPeriod"/>
            </a:pPr>
            <a:r>
              <a:rPr lang="en-IN" sz="2300" dirty="0">
                <a:effectLst/>
              </a:rPr>
              <a:t>Python basics</a:t>
            </a:r>
          </a:p>
          <a:p>
            <a:pPr marL="624078" indent="-514350">
              <a:buFont typeface="+mj-lt"/>
              <a:buAutoNum type="arabicPeriod"/>
            </a:pPr>
            <a:r>
              <a:rPr lang="en-IN" sz="2300" dirty="0" err="1" smtClean="0">
                <a:effectLst/>
              </a:rPr>
              <a:t>Jupyter</a:t>
            </a:r>
            <a:r>
              <a:rPr lang="en-IN" sz="2300" dirty="0" smtClean="0">
                <a:effectLst/>
              </a:rPr>
              <a:t> </a:t>
            </a:r>
            <a:r>
              <a:rPr lang="en-IN" sz="2300" dirty="0">
                <a:effectLst/>
              </a:rPr>
              <a:t>Notebook</a:t>
            </a:r>
          </a:p>
          <a:p>
            <a:pPr marL="624078" indent="-514350">
              <a:buFont typeface="+mj-lt"/>
              <a:buAutoNum type="arabicPeriod"/>
            </a:pPr>
            <a:endParaRPr lang="en-IN" sz="2300" dirty="0">
              <a:effectLst/>
            </a:endParaRPr>
          </a:p>
          <a:p>
            <a:pPr marL="624078" indent="-514350"/>
            <a:r>
              <a:rPr lang="en-IN" sz="2300" dirty="0">
                <a:effectLst/>
              </a:rPr>
              <a:t>ALGORITHM USED:</a:t>
            </a:r>
          </a:p>
          <a:p>
            <a:pPr marL="624078" indent="-514350">
              <a:buFont typeface="+mj-lt"/>
              <a:buAutoNum type="arabicPeriod"/>
            </a:pPr>
            <a:r>
              <a:rPr lang="en-IN" sz="2300" dirty="0">
                <a:effectLst/>
              </a:rPr>
              <a:t>Local outlier </a:t>
            </a:r>
            <a:r>
              <a:rPr lang="en-IN" sz="2300" dirty="0" smtClean="0">
                <a:effectLst/>
              </a:rPr>
              <a:t>factor</a:t>
            </a:r>
            <a:endParaRPr lang="en-IN" sz="2300" dirty="0">
              <a:effectLst/>
            </a:endParaRPr>
          </a:p>
          <a:p>
            <a:pPr marL="624078" indent="-514350">
              <a:buFont typeface="+mj-lt"/>
              <a:buAutoNum type="arabicPeriod"/>
            </a:pPr>
            <a:r>
              <a:rPr lang="en-IN" sz="2300" dirty="0">
                <a:effectLst/>
              </a:rPr>
              <a:t>Isolation </a:t>
            </a:r>
            <a:r>
              <a:rPr lang="en-IN" sz="2300" dirty="0" smtClean="0">
                <a:effectLst/>
              </a:rPr>
              <a:t>forest</a:t>
            </a:r>
            <a:endParaRPr lang="en-IN" sz="2300" dirty="0">
              <a:effectLst/>
            </a:endParaRPr>
          </a:p>
          <a:p>
            <a:pPr marL="624078" indent="-514350">
              <a:buFont typeface="+mj-lt"/>
              <a:buAutoNum type="arabicPeriod"/>
            </a:pPr>
            <a:r>
              <a:rPr lang="en-IN" sz="2300" dirty="0">
                <a:effectLst/>
              </a:rPr>
              <a:t>Support Vector </a:t>
            </a:r>
            <a:r>
              <a:rPr lang="en-IN" sz="2300" dirty="0" smtClean="0">
                <a:effectLst/>
              </a:rPr>
              <a:t>Machine (</a:t>
            </a:r>
            <a:r>
              <a:rPr lang="en-IN" sz="2300" dirty="0">
                <a:effectLst/>
              </a:rPr>
              <a:t>SVM)</a:t>
            </a:r>
            <a:endParaRPr lang="en-US" sz="2300" dirty="0">
              <a:effectLst/>
            </a:endParaRPr>
          </a:p>
          <a:p>
            <a:pPr marL="18288" indent="0">
              <a:buNone/>
            </a:pPr>
            <a:endParaRPr lang="en-US" sz="2200" dirty="0">
              <a:effectLst/>
            </a:endParaRPr>
          </a:p>
        </p:txBody>
      </p:sp>
      <p:sp>
        <p:nvSpPr>
          <p:cNvPr id="4" name="Title 3"/>
          <p:cNvSpPr>
            <a:spLocks noGrp="1"/>
          </p:cNvSpPr>
          <p:nvPr>
            <p:ph type="title"/>
          </p:nvPr>
        </p:nvSpPr>
        <p:spPr>
          <a:xfrm>
            <a:off x="304800" y="5410200"/>
            <a:ext cx="7568184" cy="914400"/>
          </a:xfrm>
        </p:spPr>
        <p:txBody>
          <a:bodyPr/>
          <a:lstStyle/>
          <a:p>
            <a:r>
              <a:rPr lang="en-IN" sz="5400" b="1" dirty="0" smtClean="0"/>
              <a:t>ALGORITHMS </a:t>
            </a:r>
            <a:endParaRPr lang="en-US" sz="5400" dirty="0"/>
          </a:p>
        </p:txBody>
      </p:sp>
      <p:sp>
        <p:nvSpPr>
          <p:cNvPr id="5" name="TextBox 4"/>
          <p:cNvSpPr txBox="1"/>
          <p:nvPr/>
        </p:nvSpPr>
        <p:spPr>
          <a:xfrm>
            <a:off x="304800" y="457200"/>
            <a:ext cx="4648200" cy="923330"/>
          </a:xfrm>
          <a:prstGeom prst="rect">
            <a:avLst/>
          </a:prstGeom>
          <a:noFill/>
        </p:spPr>
        <p:txBody>
          <a:bodyPr wrap="square" rtlCol="0">
            <a:spAutoFit/>
          </a:bodyPr>
          <a:lstStyle/>
          <a:p>
            <a:r>
              <a:rPr lang="en-IN" sz="5400" b="1" dirty="0">
                <a:effectLst>
                  <a:outerShdw blurRad="38100" dist="38100" dir="2700000" algn="tl">
                    <a:srgbClr val="000000">
                      <a:alpha val="43137"/>
                    </a:srgbClr>
                  </a:outerShdw>
                </a:effectLst>
                <a:latin typeface="+mj-lt"/>
                <a:ea typeface="+mj-ea"/>
                <a:cs typeface="+mj-cs"/>
              </a:rPr>
              <a:t>SOFTWARE</a:t>
            </a:r>
            <a:r>
              <a:rPr lang="en-IN" b="1" dirty="0"/>
              <a:t> </a:t>
            </a:r>
            <a:endParaRPr lang="en-US" dirty="0"/>
          </a:p>
        </p:txBody>
      </p:sp>
      <p:sp>
        <p:nvSpPr>
          <p:cNvPr id="8" name="TextBox 7"/>
          <p:cNvSpPr txBox="1"/>
          <p:nvPr/>
        </p:nvSpPr>
        <p:spPr>
          <a:xfrm>
            <a:off x="454152" y="1524000"/>
            <a:ext cx="1828800" cy="3154710"/>
          </a:xfrm>
          <a:prstGeom prst="rect">
            <a:avLst/>
          </a:prstGeom>
          <a:solidFill>
            <a:srgbClr val="8A9DDA"/>
          </a:solidFill>
          <a:ln>
            <a:noFill/>
          </a:ln>
        </p:spPr>
        <p:txBody>
          <a:bodyPr wrap="square" rtlCol="0">
            <a:spAutoFit/>
          </a:bodyPr>
          <a:lstStyle/>
          <a:p>
            <a:r>
              <a:rPr lang="en-US" sz="19500" b="1" dirty="0" smtClean="0">
                <a:effectLst>
                  <a:outerShdw blurRad="38100" dist="38100" dir="2700000" algn="tl">
                    <a:srgbClr val="000000">
                      <a:alpha val="43137"/>
                    </a:srgbClr>
                  </a:outerShdw>
                </a:effectLst>
              </a:rPr>
              <a:t>&amp;</a:t>
            </a:r>
            <a:endParaRPr lang="en-US" sz="195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628213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472" y="285729"/>
            <a:ext cx="7658128" cy="4572032"/>
          </a:xfrm>
        </p:spPr>
        <p:txBody>
          <a:bodyPr>
            <a:normAutofit fontScale="92500" lnSpcReduction="20000"/>
          </a:bodyPr>
          <a:lstStyle/>
          <a:p>
            <a:r>
              <a:rPr lang="en-US" dirty="0" smtClean="0"/>
              <a:t>The datasets contains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a:t>
            </a:r>
            <a:br>
              <a:rPr lang="en-US" dirty="0" smtClean="0"/>
            </a:br>
            <a:endParaRPr lang="en-US" dirty="0" smtClean="0"/>
          </a:p>
          <a:p>
            <a:r>
              <a:rPr lang="en-US" dirty="0" smtClean="0"/>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example-dependent cost-sensitive learning. Feature 'Class' is the response variable and it takes value 1 in case of fraud and 0 otherwise.</a:t>
            </a:r>
          </a:p>
          <a:p>
            <a:endParaRPr lang="en-US" dirty="0" smtClean="0"/>
          </a:p>
          <a:p>
            <a:pPr>
              <a:buNone/>
            </a:pPr>
            <a:endParaRPr lang="en-US" dirty="0"/>
          </a:p>
        </p:txBody>
      </p:sp>
      <p:sp>
        <p:nvSpPr>
          <p:cNvPr id="3" name="Title 2"/>
          <p:cNvSpPr>
            <a:spLocks noGrp="1"/>
          </p:cNvSpPr>
          <p:nvPr>
            <p:ph type="title"/>
          </p:nvPr>
        </p:nvSpPr>
        <p:spPr/>
        <p:txBody>
          <a:bodyPr/>
          <a:lstStyle/>
          <a:p>
            <a:r>
              <a:rPr lang="en-IN" dirty="0" smtClean="0"/>
              <a:t>DATASET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24200" y="228600"/>
            <a:ext cx="5791200" cy="5105400"/>
          </a:xfrm>
        </p:spPr>
        <p:txBody>
          <a:bodyPr>
            <a:normAutofit/>
          </a:bodyPr>
          <a:lstStyle/>
          <a:p>
            <a:pPr algn="just">
              <a:buSzPct val="100000"/>
              <a:buFont typeface="Wingdings" pitchFamily="2" charset="2"/>
              <a:buChar char="v"/>
            </a:pPr>
            <a:r>
              <a:rPr lang="en-US" sz="2000" b="1" dirty="0">
                <a:effectLst/>
              </a:rPr>
              <a:t>Local density</a:t>
            </a:r>
            <a:endParaRPr lang="en-US" sz="2000" dirty="0">
              <a:effectLst/>
            </a:endParaRPr>
          </a:p>
          <a:p>
            <a:pPr lvl="1" algn="just">
              <a:buSzPct val="100000"/>
              <a:buFont typeface="Book Antiqua" pitchFamily="18" charset="0"/>
              <a:buChar char="−"/>
            </a:pPr>
            <a:r>
              <a:rPr lang="en-US" sz="2000" dirty="0">
                <a:effectLst/>
              </a:rPr>
              <a:t>locality is given by </a:t>
            </a:r>
            <a:r>
              <a:rPr lang="en-US" sz="2000" b="1" dirty="0">
                <a:effectLst/>
              </a:rPr>
              <a:t>nearest neighbors</a:t>
            </a:r>
            <a:r>
              <a:rPr lang="en-US" sz="2000" dirty="0">
                <a:effectLst/>
              </a:rPr>
              <a:t>, whose distance is used to estimate the density. </a:t>
            </a:r>
          </a:p>
          <a:p>
            <a:pPr marL="457200" lvl="1" indent="0" algn="just">
              <a:buSzPct val="100000"/>
              <a:buNone/>
            </a:pPr>
            <a:endParaRPr lang="en-US" sz="2000" dirty="0">
              <a:effectLst/>
            </a:endParaRPr>
          </a:p>
          <a:p>
            <a:pPr algn="just">
              <a:buSzPct val="100000"/>
              <a:buFont typeface="Wingdings" pitchFamily="2" charset="2"/>
              <a:buChar char="v"/>
            </a:pPr>
            <a:r>
              <a:rPr lang="en-US" sz="2000" dirty="0">
                <a:effectLst/>
              </a:rPr>
              <a:t>The local density of an object to the local densities of its neighbors, one can identify regions of similar density</a:t>
            </a:r>
          </a:p>
          <a:p>
            <a:pPr marL="0" indent="0" algn="just">
              <a:buSzPct val="100000"/>
              <a:buNone/>
            </a:pPr>
            <a:endParaRPr lang="en-US" sz="2000" dirty="0">
              <a:effectLst/>
            </a:endParaRPr>
          </a:p>
          <a:p>
            <a:pPr algn="just">
              <a:buSzPct val="100000"/>
              <a:buFont typeface="Wingdings" pitchFamily="2" charset="2"/>
              <a:buChar char="v"/>
            </a:pPr>
            <a:r>
              <a:rPr lang="en-US" sz="2000" dirty="0">
                <a:effectLst/>
              </a:rPr>
              <a:t>And points that have a substantially lower density than their neighbors. These are considered to be outlier</a:t>
            </a:r>
            <a:r>
              <a:rPr lang="en-US" sz="2000" dirty="0" smtClean="0">
                <a:effectLst/>
              </a:rPr>
              <a:t>.</a:t>
            </a:r>
            <a:endParaRPr lang="en-US" sz="2000" dirty="0">
              <a:effectLst/>
            </a:endParaRPr>
          </a:p>
        </p:txBody>
      </p:sp>
      <p:sp>
        <p:nvSpPr>
          <p:cNvPr id="3" name="Title 2"/>
          <p:cNvSpPr>
            <a:spLocks noGrp="1"/>
          </p:cNvSpPr>
          <p:nvPr>
            <p:ph type="title"/>
          </p:nvPr>
        </p:nvSpPr>
        <p:spPr>
          <a:xfrm>
            <a:off x="152400" y="5486400"/>
            <a:ext cx="8839200" cy="1066800"/>
          </a:xfrm>
        </p:spPr>
        <p:txBody>
          <a:bodyPr/>
          <a:lstStyle/>
          <a:p>
            <a:r>
              <a:rPr lang="en-IN" sz="5300" b="1" dirty="0" smtClean="0"/>
              <a:t>LOCAL OUTLIER FACTOR</a:t>
            </a:r>
            <a:endParaRPr lang="en-US" sz="53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4800" y="1524000"/>
            <a:ext cx="2667000" cy="2362200"/>
          </a:xfrm>
          <a:prstGeom prst="rect">
            <a:avLst/>
          </a:prstGeom>
          <a:ln w="38100" cap="sq">
            <a:solidFill>
              <a:schemeClr val="tx1"/>
            </a:solid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xmlns="" val="3581354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1059</TotalTime>
  <Words>999</Words>
  <Application>Microsoft Office PowerPoint</Application>
  <PresentationFormat>On-screen Show (4:3)</PresentationFormat>
  <Paragraphs>136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Elemental</vt:lpstr>
      <vt:lpstr>CREDIT   CARD FRAUD  DETECTION</vt:lpstr>
      <vt:lpstr>INTRODUCTION….</vt:lpstr>
      <vt:lpstr>PROBLEM STATEMENT</vt:lpstr>
      <vt:lpstr>SOLUTION?</vt:lpstr>
      <vt:lpstr>Continued…..</vt:lpstr>
      <vt:lpstr>ALGORITHMS </vt:lpstr>
      <vt:lpstr>DATASET</vt:lpstr>
      <vt:lpstr>Slide 8</vt:lpstr>
      <vt:lpstr>LOCAL OUTLIER FACTOR</vt:lpstr>
      <vt:lpstr>                CONTINUED…..</vt:lpstr>
      <vt:lpstr>ISOLATION FOREST</vt:lpstr>
      <vt:lpstr>Isolation Forest</vt:lpstr>
      <vt:lpstr>SUPPORT  VECTOR  MACHINE</vt:lpstr>
      <vt:lpstr>CORE FEATURES  OF  SYSTEM</vt:lpstr>
      <vt:lpstr>ADVANTAGES</vt:lpstr>
      <vt:lpstr>Slide 16</vt:lpstr>
      <vt:lpstr>CLASSIFICATION REPORT</vt:lpstr>
      <vt:lpstr>Slide 18</vt:lpstr>
      <vt:lpstr>CONCLUSION</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mudita sharma</cp:lastModifiedBy>
  <cp:revision>54</cp:revision>
  <dcterms:created xsi:type="dcterms:W3CDTF">2020-01-26T14:14:29Z</dcterms:created>
  <dcterms:modified xsi:type="dcterms:W3CDTF">2020-04-14T17:45:00Z</dcterms:modified>
</cp:coreProperties>
</file>