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86" r:id="rId6"/>
    <p:sldId id="301" r:id="rId7"/>
    <p:sldId id="289" r:id="rId8"/>
    <p:sldId id="293" r:id="rId9"/>
    <p:sldId id="295" r:id="rId10"/>
    <p:sldId id="300" r:id="rId11"/>
    <p:sldId id="297" r:id="rId12"/>
    <p:sldId id="282" r:id="rId13"/>
    <p:sldId id="283" r:id="rId14"/>
    <p:sldId id="285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03</a:t>
            </a:r>
            <a:r>
              <a:rPr spc="5" dirty="0"/>
              <a:t>/</a:t>
            </a:r>
            <a:r>
              <a:rPr dirty="0"/>
              <a:t>12</a:t>
            </a:r>
            <a:r>
              <a:rPr spc="-5" dirty="0"/>
              <a:t>/</a:t>
            </a:r>
            <a:r>
              <a:rPr spc="10" dirty="0"/>
              <a:t>1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03</a:t>
            </a:r>
            <a:r>
              <a:rPr spc="5" dirty="0"/>
              <a:t>/</a:t>
            </a:r>
            <a:r>
              <a:rPr dirty="0"/>
              <a:t>12</a:t>
            </a:r>
            <a:r>
              <a:rPr spc="-5" dirty="0"/>
              <a:t>/</a:t>
            </a:r>
            <a:r>
              <a:rPr spc="10" dirty="0"/>
              <a:t>1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03</a:t>
            </a:r>
            <a:r>
              <a:rPr spc="5" dirty="0"/>
              <a:t>/</a:t>
            </a:r>
            <a:r>
              <a:rPr dirty="0"/>
              <a:t>12</a:t>
            </a:r>
            <a:r>
              <a:rPr spc="-5" dirty="0"/>
              <a:t>/</a:t>
            </a:r>
            <a:r>
              <a:rPr spc="10" dirty="0"/>
              <a:t>1</a:t>
            </a:r>
            <a:r>
              <a:rPr dirty="0"/>
              <a:t>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03</a:t>
            </a:r>
            <a:r>
              <a:rPr spc="5" dirty="0"/>
              <a:t>/</a:t>
            </a:r>
            <a:r>
              <a:rPr dirty="0"/>
              <a:t>12</a:t>
            </a:r>
            <a:r>
              <a:rPr spc="-5" dirty="0"/>
              <a:t>/</a:t>
            </a:r>
            <a:r>
              <a:rPr spc="10" dirty="0"/>
              <a:t>1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03</a:t>
            </a:r>
            <a:r>
              <a:rPr spc="5" dirty="0"/>
              <a:t>/</a:t>
            </a:r>
            <a:r>
              <a:rPr dirty="0"/>
              <a:t>12</a:t>
            </a:r>
            <a:r>
              <a:rPr spc="-5" dirty="0"/>
              <a:t>/</a:t>
            </a:r>
            <a:r>
              <a:rPr spc="10" dirty="0"/>
              <a:t>1</a:t>
            </a: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1355" y="223520"/>
            <a:ext cx="270128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439" y="2706369"/>
            <a:ext cx="6883400" cy="2278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69" y="6449526"/>
            <a:ext cx="6210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03</a:t>
            </a:r>
            <a:r>
              <a:rPr spc="5" dirty="0"/>
              <a:t>/</a:t>
            </a:r>
            <a:r>
              <a:rPr dirty="0"/>
              <a:t>12</a:t>
            </a:r>
            <a:r>
              <a:rPr spc="-5" dirty="0"/>
              <a:t>/</a:t>
            </a:r>
            <a:r>
              <a:rPr spc="10" dirty="0"/>
              <a:t>1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050" y="6449526"/>
            <a:ext cx="2209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/>
              <a:t>Facial</a:t>
            </a:r>
            <a:r>
              <a:rPr spc="-285"/>
              <a:t> </a:t>
            </a:r>
            <a:r>
              <a:rPr spc="-185" smtClean="0"/>
              <a:t>Recognition</a:t>
            </a:r>
            <a:r>
              <a:rPr lang="en-IN" spc="-185" dirty="0" smtClean="0"/>
              <a:t> using Convolutional Neural Network</a:t>
            </a:r>
            <a:endParaRPr spc="-185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2743200" y="4952999"/>
            <a:ext cx="5715000" cy="1231106"/>
          </a:xfrm>
        </p:spPr>
        <p:txBody>
          <a:bodyPr/>
          <a:lstStyle/>
          <a:p>
            <a:pPr algn="r"/>
            <a:r>
              <a:rPr lang="en-IN" sz="1600" dirty="0" smtClean="0"/>
              <a:t>SUBMITTED BY:</a:t>
            </a:r>
          </a:p>
          <a:p>
            <a:pPr algn="r"/>
            <a:r>
              <a:rPr lang="en-IN" sz="1600" dirty="0" smtClean="0"/>
              <a:t>MUDITA SHARMA     (48513302816)</a:t>
            </a:r>
          </a:p>
          <a:p>
            <a:pPr algn="r"/>
            <a:r>
              <a:rPr lang="en-IN" sz="1600" dirty="0" smtClean="0"/>
              <a:t>              IRA SHARMA    (47013302816)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952750" cy="13255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Flattening</a:t>
            </a:r>
            <a:endParaRPr lang="zh-TW" altLang="en-US" smtClean="0">
              <a:ea typeface="ＭＳ Ｐゴシック" pitchFamily="34" charset="-128"/>
            </a:endParaRPr>
          </a:p>
        </p:txBody>
      </p:sp>
      <p:grpSp>
        <p:nvGrpSpPr>
          <p:cNvPr id="2" name="群組 13"/>
          <p:cNvGrpSpPr>
            <a:grpSpLocks/>
          </p:cNvGrpSpPr>
          <p:nvPr/>
        </p:nvGrpSpPr>
        <p:grpSpPr bwMode="auto">
          <a:xfrm>
            <a:off x="266700" y="2473325"/>
            <a:ext cx="1943100" cy="2049463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364" name="文字方塊 16"/>
          <p:cNvSpPr txBox="1">
            <a:spLocks noChangeArrowheads="1"/>
          </p:cNvSpPr>
          <p:nvPr/>
        </p:nvSpPr>
        <p:spPr bwMode="auto">
          <a:xfrm>
            <a:off x="2362200" y="38862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/>
              <a:t>Flattened</a:t>
            </a:r>
            <a:endParaRPr lang="zh-TW" altLang="en-US" sz="2400"/>
          </a:p>
        </p:txBody>
      </p:sp>
      <p:sp>
        <p:nvSpPr>
          <p:cNvPr id="15" name="橢圓 20"/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/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/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/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/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/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/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/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/>
          <p:cNvSpPr/>
          <p:nvPr/>
        </p:nvSpPr>
        <p:spPr>
          <a:xfrm>
            <a:off x="4987925" y="31908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/>
          <p:cNvSpPr/>
          <p:nvPr/>
        </p:nvSpPr>
        <p:spPr>
          <a:xfrm>
            <a:off x="7473950" y="34194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" name="群組 28"/>
          <p:cNvGrpSpPr>
            <a:grpSpLocks/>
          </p:cNvGrpSpPr>
          <p:nvPr/>
        </p:nvGrpSpPr>
        <p:grpSpPr bwMode="auto">
          <a:xfrm>
            <a:off x="5602288" y="2724150"/>
            <a:ext cx="3200400" cy="2506663"/>
            <a:chOff x="-2630921" y="4440114"/>
            <a:chExt cx="3201477" cy="2506507"/>
          </a:xfrm>
        </p:grpSpPr>
        <p:pic>
          <p:nvPicPr>
            <p:cNvPr id="15393" name="圖片 2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文字方塊 30"/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/>
          <p:cNvSpPr/>
          <p:nvPr/>
        </p:nvSpPr>
        <p:spPr>
          <a:xfrm>
            <a:off x="2325688" y="3201988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The whole CNN</a:t>
            </a:r>
            <a:endParaRPr lang="zh-TW" altLang="en-US" smtClean="0">
              <a:ea typeface="ＭＳ Ｐゴシック" pitchFamily="34" charset="-128"/>
            </a:endParaRPr>
          </a:p>
        </p:txBody>
      </p:sp>
      <p:grpSp>
        <p:nvGrpSpPr>
          <p:cNvPr id="2" name="群組 3"/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14370" name="圖片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434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文字方塊 8"/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/>
              <a:t>cat dog ……</a:t>
            </a:r>
            <a:endParaRPr lang="zh-TW" altLang="en-US" sz="2400"/>
          </a:p>
        </p:txBody>
      </p:sp>
      <p:sp>
        <p:nvSpPr>
          <p:cNvPr id="10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/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/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/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/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/>
          <p:cNvSpPr/>
          <p:nvPr/>
        </p:nvSpPr>
        <p:spPr>
          <a:xfrm>
            <a:off x="628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/>
          <p:cNvSpPr txBox="1"/>
          <p:nvPr/>
        </p:nvSpPr>
        <p:spPr>
          <a:xfrm>
            <a:off x="6705600" y="3657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/>
          <p:cNvSpPr txBox="1"/>
          <p:nvPr/>
        </p:nvSpPr>
        <p:spPr>
          <a:xfrm>
            <a:off x="6477000" y="5943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pPr marL="25400">
                <a:lnSpc>
                  <a:spcPts val="1425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029" y="238759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989329"/>
            <a:ext cx="184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90" dirty="0">
                <a:latin typeface="Symbol"/>
                <a:cs typeface="Symbol"/>
              </a:rPr>
              <a:t>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69" y="1897379"/>
            <a:ext cx="184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90" dirty="0">
                <a:latin typeface="Symbol"/>
                <a:cs typeface="Symbol"/>
              </a:rPr>
              <a:t>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39" y="1023620"/>
            <a:ext cx="7645400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00000"/>
              </a:lnSpc>
              <a:spcBef>
                <a:spcPts val="100"/>
              </a:spcBef>
            </a:pPr>
            <a:r>
              <a:rPr sz="2700" spc="-75" dirty="0">
                <a:latin typeface="Arial"/>
                <a:cs typeface="Arial"/>
              </a:rPr>
              <a:t>Security/Counterterrorism. </a:t>
            </a:r>
            <a:r>
              <a:rPr sz="2700" spc="-240" dirty="0">
                <a:latin typeface="Arial"/>
                <a:cs typeface="Arial"/>
              </a:rPr>
              <a:t>Access </a:t>
            </a:r>
            <a:r>
              <a:rPr sz="2700" spc="-45" dirty="0">
                <a:latin typeface="Arial"/>
                <a:cs typeface="Arial"/>
              </a:rPr>
              <a:t>control, </a:t>
            </a:r>
            <a:r>
              <a:rPr sz="2700" spc="-110" dirty="0">
                <a:latin typeface="Arial"/>
                <a:cs typeface="Arial"/>
              </a:rPr>
              <a:t>comparing  </a:t>
            </a:r>
            <a:r>
              <a:rPr sz="2700" spc="-105" dirty="0">
                <a:latin typeface="Arial"/>
                <a:cs typeface="Arial"/>
              </a:rPr>
              <a:t>surveillance </a:t>
            </a:r>
            <a:r>
              <a:rPr sz="2700" spc="-165" dirty="0">
                <a:latin typeface="Arial"/>
                <a:cs typeface="Arial"/>
              </a:rPr>
              <a:t>images </a:t>
            </a:r>
            <a:r>
              <a:rPr sz="2700" spc="30" dirty="0">
                <a:latin typeface="Arial"/>
                <a:cs typeface="Arial"/>
              </a:rPr>
              <a:t>to </a:t>
            </a:r>
            <a:r>
              <a:rPr sz="2700" spc="-150" dirty="0">
                <a:latin typeface="Arial"/>
                <a:cs typeface="Arial"/>
              </a:rPr>
              <a:t>Know</a:t>
            </a:r>
            <a:r>
              <a:rPr sz="2700" spc="-335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terrorist.</a:t>
            </a:r>
            <a:endParaRPr sz="2700">
              <a:latin typeface="Arial"/>
              <a:cs typeface="Arial"/>
            </a:endParaRPr>
          </a:p>
          <a:p>
            <a:pPr marL="12700" marR="9525">
              <a:lnSpc>
                <a:spcPct val="100000"/>
              </a:lnSpc>
              <a:spcBef>
                <a:spcPts val="680"/>
              </a:spcBef>
            </a:pPr>
            <a:r>
              <a:rPr sz="2700" spc="-215" dirty="0">
                <a:latin typeface="Arial"/>
                <a:cs typeface="Arial"/>
              </a:rPr>
              <a:t>Day </a:t>
            </a:r>
            <a:r>
              <a:rPr sz="2700" spc="-180" dirty="0">
                <a:latin typeface="Arial"/>
                <a:cs typeface="Arial"/>
              </a:rPr>
              <a:t>Care: </a:t>
            </a:r>
            <a:r>
              <a:rPr sz="2700" spc="-75" dirty="0">
                <a:latin typeface="Arial"/>
                <a:cs typeface="Arial"/>
              </a:rPr>
              <a:t>Verify </a:t>
            </a:r>
            <a:r>
              <a:rPr sz="2700" spc="-20" dirty="0">
                <a:latin typeface="Arial"/>
                <a:cs typeface="Arial"/>
              </a:rPr>
              <a:t>identity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85" dirty="0">
                <a:latin typeface="Arial"/>
                <a:cs typeface="Arial"/>
              </a:rPr>
              <a:t>individuals </a:t>
            </a:r>
            <a:r>
              <a:rPr sz="2700" spc="-105" dirty="0">
                <a:latin typeface="Arial"/>
                <a:cs typeface="Arial"/>
              </a:rPr>
              <a:t>picking </a:t>
            </a:r>
            <a:r>
              <a:rPr sz="2700" spc="-90" dirty="0">
                <a:latin typeface="Arial"/>
                <a:cs typeface="Arial"/>
              </a:rPr>
              <a:t>up </a:t>
            </a:r>
            <a:r>
              <a:rPr sz="2700" spc="-40" dirty="0">
                <a:latin typeface="Arial"/>
                <a:cs typeface="Arial"/>
              </a:rPr>
              <a:t>the  </a:t>
            </a:r>
            <a:r>
              <a:rPr sz="2700" spc="-75" dirty="0">
                <a:latin typeface="Arial"/>
                <a:cs typeface="Arial"/>
              </a:rPr>
              <a:t>children.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769" y="2806700"/>
            <a:ext cx="184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90" dirty="0">
                <a:latin typeface="Symbol"/>
                <a:cs typeface="Symbol"/>
              </a:rPr>
              <a:t>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2840990"/>
            <a:ext cx="76460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5655" algn="l"/>
                <a:tab pos="3794760" algn="l"/>
                <a:tab pos="4994275" algn="l"/>
                <a:tab pos="7346315" algn="l"/>
              </a:tabLst>
            </a:pPr>
            <a:r>
              <a:rPr sz="2700" spc="-495" dirty="0">
                <a:latin typeface="Arial"/>
                <a:cs typeface="Arial"/>
              </a:rPr>
              <a:t>R</a:t>
            </a:r>
            <a:r>
              <a:rPr sz="2700" spc="-160" dirty="0">
                <a:latin typeface="Arial"/>
                <a:cs typeface="Arial"/>
              </a:rPr>
              <a:t>e</a:t>
            </a:r>
            <a:r>
              <a:rPr sz="2700" spc="-305" dirty="0">
                <a:latin typeface="Arial"/>
                <a:cs typeface="Arial"/>
              </a:rPr>
              <a:t>s</a:t>
            </a:r>
            <a:r>
              <a:rPr sz="2700" spc="20" dirty="0">
                <a:latin typeface="Arial"/>
                <a:cs typeface="Arial"/>
              </a:rPr>
              <a:t>i</a:t>
            </a:r>
            <a:r>
              <a:rPr sz="2700" spc="-95" dirty="0">
                <a:latin typeface="Arial"/>
                <a:cs typeface="Arial"/>
              </a:rPr>
              <a:t>d</a:t>
            </a:r>
            <a:r>
              <a:rPr sz="2700" spc="-160" dirty="0">
                <a:latin typeface="Arial"/>
                <a:cs typeface="Arial"/>
              </a:rPr>
              <a:t>e</a:t>
            </a:r>
            <a:r>
              <a:rPr sz="2700" spc="-95" dirty="0">
                <a:latin typeface="Arial"/>
                <a:cs typeface="Arial"/>
              </a:rPr>
              <a:t>n</a:t>
            </a:r>
            <a:r>
              <a:rPr sz="2700" spc="140" dirty="0">
                <a:latin typeface="Arial"/>
                <a:cs typeface="Arial"/>
              </a:rPr>
              <a:t>t</a:t>
            </a:r>
            <a:r>
              <a:rPr sz="2700" spc="20" dirty="0">
                <a:latin typeface="Arial"/>
                <a:cs typeface="Arial"/>
              </a:rPr>
              <a:t>i</a:t>
            </a:r>
            <a:r>
              <a:rPr sz="2700" spc="-215" dirty="0">
                <a:latin typeface="Arial"/>
                <a:cs typeface="Arial"/>
              </a:rPr>
              <a:t>a</a:t>
            </a:r>
            <a:r>
              <a:rPr sz="2700" spc="15" dirty="0">
                <a:latin typeface="Arial"/>
                <a:cs typeface="Arial"/>
              </a:rPr>
              <a:t>l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365" dirty="0">
                <a:latin typeface="Arial"/>
                <a:cs typeface="Arial"/>
              </a:rPr>
              <a:t>Se</a:t>
            </a:r>
            <a:r>
              <a:rPr sz="2700" spc="-100" dirty="0">
                <a:latin typeface="Arial"/>
                <a:cs typeface="Arial"/>
              </a:rPr>
              <a:t>cu</a:t>
            </a:r>
            <a:r>
              <a:rPr sz="2700" spc="-75" dirty="0">
                <a:latin typeface="Arial"/>
                <a:cs typeface="Arial"/>
              </a:rPr>
              <a:t>r</a:t>
            </a:r>
            <a:r>
              <a:rPr sz="2700" spc="20" dirty="0">
                <a:latin typeface="Arial"/>
                <a:cs typeface="Arial"/>
              </a:rPr>
              <a:t>i</a:t>
            </a:r>
            <a:r>
              <a:rPr sz="2700" spc="140" dirty="0">
                <a:latin typeface="Arial"/>
                <a:cs typeface="Arial"/>
              </a:rPr>
              <a:t>t</a:t>
            </a:r>
            <a:r>
              <a:rPr sz="2700" spc="-105" dirty="0">
                <a:latin typeface="Arial"/>
                <a:cs typeface="Arial"/>
              </a:rPr>
              <a:t>y</a:t>
            </a:r>
            <a:r>
              <a:rPr sz="2700" spc="-60" dirty="0">
                <a:latin typeface="Arial"/>
                <a:cs typeface="Arial"/>
              </a:rPr>
              <a:t>: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35" dirty="0">
                <a:latin typeface="Arial"/>
                <a:cs typeface="Arial"/>
              </a:rPr>
              <a:t>Ale</a:t>
            </a:r>
            <a:r>
              <a:rPr sz="2700" spc="100" dirty="0">
                <a:latin typeface="Arial"/>
                <a:cs typeface="Arial"/>
              </a:rPr>
              <a:t>r</a:t>
            </a:r>
            <a:r>
              <a:rPr sz="2700" spc="8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95" dirty="0">
                <a:latin typeface="Arial"/>
                <a:cs typeface="Arial"/>
              </a:rPr>
              <a:t>h</a:t>
            </a:r>
            <a:r>
              <a:rPr sz="2700" spc="-80" dirty="0">
                <a:latin typeface="Arial"/>
                <a:cs typeface="Arial"/>
              </a:rPr>
              <a:t>o</a:t>
            </a:r>
            <a:r>
              <a:rPr sz="2700" spc="-95" dirty="0">
                <a:latin typeface="Arial"/>
                <a:cs typeface="Arial"/>
              </a:rPr>
              <a:t>m</a:t>
            </a:r>
            <a:r>
              <a:rPr sz="2700" spc="-165" dirty="0">
                <a:latin typeface="Arial"/>
                <a:cs typeface="Arial"/>
              </a:rPr>
              <a:t>e</a:t>
            </a:r>
            <a:r>
              <a:rPr sz="2700" spc="-80" dirty="0">
                <a:latin typeface="Arial"/>
                <a:cs typeface="Arial"/>
              </a:rPr>
              <a:t>o</a:t>
            </a:r>
            <a:r>
              <a:rPr sz="2700" spc="-95" dirty="0">
                <a:latin typeface="Arial"/>
                <a:cs typeface="Arial"/>
              </a:rPr>
              <a:t>wne</a:t>
            </a:r>
            <a:r>
              <a:rPr sz="2700" spc="-110" dirty="0">
                <a:latin typeface="Arial"/>
                <a:cs typeface="Arial"/>
              </a:rPr>
              <a:t>r</a:t>
            </a:r>
            <a:r>
              <a:rPr sz="2700" spc="-15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80" dirty="0">
                <a:latin typeface="Arial"/>
                <a:cs typeface="Arial"/>
              </a:rPr>
              <a:t>o</a:t>
            </a:r>
            <a:r>
              <a:rPr sz="2700" spc="70" dirty="0">
                <a:latin typeface="Arial"/>
                <a:cs typeface="Arial"/>
              </a:rPr>
              <a:t>f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039" y="3252470"/>
            <a:ext cx="32270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14" dirty="0">
                <a:latin typeface="Arial"/>
                <a:cs typeface="Arial"/>
              </a:rPr>
              <a:t>approaching</a:t>
            </a:r>
            <a:r>
              <a:rPr sz="2700" spc="-19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personnel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769" y="3714750"/>
            <a:ext cx="184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90" dirty="0">
                <a:latin typeface="Symbol"/>
                <a:cs typeface="Symbol"/>
              </a:rPr>
              <a:t>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769" y="5447029"/>
            <a:ext cx="184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90" dirty="0">
                <a:latin typeface="Symbol"/>
                <a:cs typeface="Symbol"/>
              </a:rPr>
              <a:t>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039" y="3750309"/>
            <a:ext cx="7642859" cy="257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700" spc="-65" dirty="0">
                <a:latin typeface="Arial"/>
                <a:cs typeface="Arial"/>
              </a:rPr>
              <a:t>Voter</a:t>
            </a:r>
            <a:r>
              <a:rPr sz="2700" spc="620" dirty="0">
                <a:latin typeface="Arial"/>
                <a:cs typeface="Arial"/>
              </a:rPr>
              <a:t> </a:t>
            </a:r>
            <a:r>
              <a:rPr sz="2700" spc="-50" dirty="0">
                <a:latin typeface="Arial"/>
                <a:cs typeface="Arial"/>
              </a:rPr>
              <a:t>verification: </a:t>
            </a:r>
            <a:r>
              <a:rPr sz="2700" spc="-105" dirty="0">
                <a:latin typeface="Arial"/>
                <a:cs typeface="Arial"/>
              </a:rPr>
              <a:t>Where </a:t>
            </a:r>
            <a:r>
              <a:rPr sz="2700" spc="-75" dirty="0">
                <a:latin typeface="Arial"/>
                <a:cs typeface="Arial"/>
              </a:rPr>
              <a:t>eligible </a:t>
            </a:r>
            <a:r>
              <a:rPr sz="2700" spc="-70" dirty="0">
                <a:latin typeface="Arial"/>
                <a:cs typeface="Arial"/>
              </a:rPr>
              <a:t>politicians </a:t>
            </a:r>
            <a:r>
              <a:rPr sz="2700" spc="-114" dirty="0">
                <a:latin typeface="Arial"/>
                <a:cs typeface="Arial"/>
              </a:rPr>
              <a:t>are  </a:t>
            </a:r>
            <a:r>
              <a:rPr sz="2700" spc="-65" dirty="0">
                <a:latin typeface="Arial"/>
                <a:cs typeface="Arial"/>
              </a:rPr>
              <a:t>required</a:t>
            </a:r>
            <a:r>
              <a:rPr sz="2700" spc="620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to </a:t>
            </a:r>
            <a:r>
              <a:rPr sz="2700" spc="-50" dirty="0">
                <a:latin typeface="Arial"/>
                <a:cs typeface="Arial"/>
              </a:rPr>
              <a:t>verify </a:t>
            </a:r>
            <a:r>
              <a:rPr sz="2700" spc="-10" dirty="0">
                <a:latin typeface="Arial"/>
                <a:cs typeface="Arial"/>
              </a:rPr>
              <a:t>their </a:t>
            </a:r>
            <a:r>
              <a:rPr sz="2700" spc="-20" dirty="0">
                <a:latin typeface="Arial"/>
                <a:cs typeface="Arial"/>
              </a:rPr>
              <a:t>identity </a:t>
            </a:r>
            <a:r>
              <a:rPr sz="2700" spc="-75" dirty="0">
                <a:latin typeface="Arial"/>
                <a:cs typeface="Arial"/>
              </a:rPr>
              <a:t>during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65" dirty="0">
                <a:latin typeface="Arial"/>
                <a:cs typeface="Arial"/>
              </a:rPr>
              <a:t>voting  </a:t>
            </a:r>
            <a:r>
              <a:rPr sz="2700" spc="-160" dirty="0">
                <a:latin typeface="Arial"/>
                <a:cs typeface="Arial"/>
              </a:rPr>
              <a:t>process </a:t>
            </a:r>
            <a:r>
              <a:rPr sz="2700" spc="-60" dirty="0">
                <a:latin typeface="Arial"/>
                <a:cs typeface="Arial"/>
              </a:rPr>
              <a:t>this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65" dirty="0">
                <a:latin typeface="Arial"/>
                <a:cs typeface="Arial"/>
              </a:rPr>
              <a:t>intended </a:t>
            </a:r>
            <a:r>
              <a:rPr sz="2700" spc="30" dirty="0">
                <a:latin typeface="Arial"/>
                <a:cs typeface="Arial"/>
              </a:rPr>
              <a:t>to </a:t>
            </a:r>
            <a:r>
              <a:rPr sz="2700" spc="-80" dirty="0">
                <a:latin typeface="Arial"/>
                <a:cs typeface="Arial"/>
              </a:rPr>
              <a:t>stop </a:t>
            </a:r>
            <a:r>
              <a:rPr sz="2700" spc="-65" dirty="0">
                <a:latin typeface="Arial"/>
                <a:cs typeface="Arial"/>
              </a:rPr>
              <a:t>voting </a:t>
            </a:r>
            <a:r>
              <a:rPr sz="2700" spc="-85" dirty="0">
                <a:latin typeface="Arial"/>
                <a:cs typeface="Arial"/>
              </a:rPr>
              <a:t>where </a:t>
            </a:r>
            <a:r>
              <a:rPr sz="2700" spc="-40" dirty="0">
                <a:latin typeface="Arial"/>
                <a:cs typeface="Arial"/>
              </a:rPr>
              <a:t>the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vote  </a:t>
            </a:r>
            <a:r>
              <a:rPr sz="2700" spc="-145" dirty="0">
                <a:latin typeface="Arial"/>
                <a:cs typeface="Arial"/>
              </a:rPr>
              <a:t>may </a:t>
            </a:r>
            <a:r>
              <a:rPr sz="2700" spc="-10" dirty="0">
                <a:latin typeface="Arial"/>
                <a:cs typeface="Arial"/>
              </a:rPr>
              <a:t>not </a:t>
            </a:r>
            <a:r>
              <a:rPr sz="2700" spc="-160" dirty="0">
                <a:latin typeface="Arial"/>
                <a:cs typeface="Arial"/>
              </a:rPr>
              <a:t>go </a:t>
            </a:r>
            <a:r>
              <a:rPr sz="2700" spc="-254" dirty="0">
                <a:latin typeface="Arial"/>
                <a:cs typeface="Arial"/>
              </a:rPr>
              <a:t>as</a:t>
            </a:r>
            <a:r>
              <a:rPr sz="2700" spc="-24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expected.</a:t>
            </a:r>
            <a:endParaRPr sz="27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70"/>
              </a:spcBef>
            </a:pPr>
            <a:r>
              <a:rPr sz="2700" spc="-155" dirty="0">
                <a:latin typeface="Arial"/>
                <a:cs typeface="Arial"/>
              </a:rPr>
              <a:t>Banking </a:t>
            </a:r>
            <a:r>
              <a:rPr sz="2700" spc="-140" dirty="0">
                <a:latin typeface="Arial"/>
                <a:cs typeface="Arial"/>
              </a:rPr>
              <a:t>using ATM: </a:t>
            </a:r>
            <a:r>
              <a:rPr sz="2700" spc="-195" dirty="0">
                <a:latin typeface="Arial"/>
                <a:cs typeface="Arial"/>
              </a:rPr>
              <a:t>The </a:t>
            </a:r>
            <a:r>
              <a:rPr sz="2700" spc="-70" dirty="0">
                <a:latin typeface="Arial"/>
                <a:cs typeface="Arial"/>
              </a:rPr>
              <a:t>software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110" dirty="0">
                <a:latin typeface="Arial"/>
                <a:cs typeface="Arial"/>
              </a:rPr>
              <a:t>able </a:t>
            </a:r>
            <a:r>
              <a:rPr sz="2700" spc="30" dirty="0">
                <a:latin typeface="Arial"/>
                <a:cs typeface="Arial"/>
              </a:rPr>
              <a:t>to </a:t>
            </a:r>
            <a:r>
              <a:rPr sz="2700" spc="-90" dirty="0">
                <a:latin typeface="Arial"/>
                <a:cs typeface="Arial"/>
              </a:rPr>
              <a:t>quickly  </a:t>
            </a:r>
            <a:r>
              <a:rPr sz="2700" spc="-55" dirty="0">
                <a:latin typeface="Arial"/>
                <a:cs typeface="Arial"/>
              </a:rPr>
              <a:t>verify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100" dirty="0">
                <a:latin typeface="Arial"/>
                <a:cs typeface="Arial"/>
              </a:rPr>
              <a:t>customer’s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face.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pPr marL="254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0" y="497840"/>
            <a:ext cx="2504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8195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633220"/>
            <a:ext cx="7724140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155" dirty="0">
                <a:latin typeface="Arial"/>
                <a:cs typeface="Arial"/>
              </a:rPr>
              <a:t>Factors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75" dirty="0">
                <a:latin typeface="Arial"/>
                <a:cs typeface="Arial"/>
              </a:rPr>
              <a:t>environmental </a:t>
            </a:r>
            <a:r>
              <a:rPr sz="2800" spc="-190" dirty="0">
                <a:latin typeface="Arial"/>
                <a:cs typeface="Arial"/>
              </a:rPr>
              <a:t>changes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45" dirty="0">
                <a:latin typeface="Arial"/>
                <a:cs typeface="Arial"/>
              </a:rPr>
              <a:t>mild  </a:t>
            </a:r>
            <a:r>
              <a:rPr sz="2800" spc="-195" dirty="0">
                <a:latin typeface="Arial"/>
                <a:cs typeface="Arial"/>
              </a:rPr>
              <a:t>changes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45" dirty="0">
                <a:latin typeface="Arial"/>
                <a:cs typeface="Arial"/>
              </a:rPr>
              <a:t>appearance </a:t>
            </a:r>
            <a:r>
              <a:rPr sz="2800" spc="-80" dirty="0">
                <a:latin typeface="Arial"/>
                <a:cs typeface="Arial"/>
              </a:rPr>
              <a:t>impact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technology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85" dirty="0">
                <a:latin typeface="Arial"/>
                <a:cs typeface="Arial"/>
              </a:rPr>
              <a:t>greater </a:t>
            </a:r>
            <a:r>
              <a:rPr sz="2800" spc="-135" dirty="0">
                <a:latin typeface="Arial"/>
                <a:cs typeface="Arial"/>
              </a:rPr>
              <a:t>degree </a:t>
            </a:r>
            <a:r>
              <a:rPr sz="2800" spc="-60" dirty="0">
                <a:latin typeface="Arial"/>
                <a:cs typeface="Arial"/>
              </a:rPr>
              <a:t>than </a:t>
            </a:r>
            <a:r>
              <a:rPr sz="2800" spc="-140" dirty="0">
                <a:latin typeface="Arial"/>
                <a:cs typeface="Arial"/>
              </a:rPr>
              <a:t>many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expect.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99900"/>
              </a:lnSpc>
              <a:spcBef>
                <a:spcPts val="700"/>
              </a:spcBef>
            </a:pPr>
            <a:r>
              <a:rPr sz="2800" spc="-160" dirty="0">
                <a:latin typeface="Arial"/>
                <a:cs typeface="Arial"/>
              </a:rPr>
              <a:t>For </a:t>
            </a:r>
            <a:r>
              <a:rPr sz="2800" spc="-75" dirty="0">
                <a:latin typeface="Arial"/>
                <a:cs typeface="Arial"/>
              </a:rPr>
              <a:t>implementations </a:t>
            </a:r>
            <a:r>
              <a:rPr sz="2800" spc="-85" dirty="0">
                <a:latin typeface="Arial"/>
                <a:cs typeface="Arial"/>
              </a:rPr>
              <a:t>where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biometric </a:t>
            </a:r>
            <a:r>
              <a:rPr sz="2800" spc="-150" dirty="0">
                <a:latin typeface="Arial"/>
                <a:cs typeface="Arial"/>
              </a:rPr>
              <a:t>system  </a:t>
            </a:r>
            <a:r>
              <a:rPr sz="2800" spc="-90" dirty="0">
                <a:latin typeface="Arial"/>
                <a:cs typeface="Arial"/>
              </a:rPr>
              <a:t>must </a:t>
            </a:r>
            <a:r>
              <a:rPr sz="2800" spc="-55" dirty="0">
                <a:latin typeface="Arial"/>
                <a:cs typeface="Arial"/>
              </a:rPr>
              <a:t>verify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identify </a:t>
            </a:r>
            <a:r>
              <a:rPr sz="2800" spc="-170" dirty="0">
                <a:latin typeface="Arial"/>
                <a:cs typeface="Arial"/>
              </a:rPr>
              <a:t>users </a:t>
            </a:r>
            <a:r>
              <a:rPr sz="2800" spc="-70" dirty="0">
                <a:latin typeface="Arial"/>
                <a:cs typeface="Arial"/>
              </a:rPr>
              <a:t>reliably </a:t>
            </a:r>
            <a:r>
              <a:rPr sz="2800" spc="-90" dirty="0">
                <a:latin typeface="Arial"/>
                <a:cs typeface="Arial"/>
              </a:rPr>
              <a:t>over </a:t>
            </a:r>
            <a:r>
              <a:rPr sz="2800" spc="-40" dirty="0">
                <a:latin typeface="Arial"/>
                <a:cs typeface="Arial"/>
              </a:rPr>
              <a:t>time,  </a:t>
            </a:r>
            <a:r>
              <a:rPr sz="2800" spc="-95" dirty="0">
                <a:latin typeface="Arial"/>
                <a:cs typeface="Arial"/>
              </a:rPr>
              <a:t>facial </a:t>
            </a:r>
            <a:r>
              <a:rPr sz="2800" spc="-210" dirty="0">
                <a:latin typeface="Arial"/>
                <a:cs typeface="Arial"/>
              </a:rPr>
              <a:t>scan </a:t>
            </a:r>
            <a:r>
              <a:rPr sz="2800" spc="-175" dirty="0">
                <a:latin typeface="Arial"/>
                <a:cs typeface="Arial"/>
              </a:rPr>
              <a:t>can </a:t>
            </a:r>
            <a:r>
              <a:rPr sz="2800" spc="-135" dirty="0">
                <a:latin typeface="Arial"/>
                <a:cs typeface="Arial"/>
              </a:rPr>
              <a:t>be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very </a:t>
            </a:r>
            <a:r>
              <a:rPr sz="2800" spc="-20" dirty="0">
                <a:latin typeface="Arial"/>
                <a:cs typeface="Arial"/>
              </a:rPr>
              <a:t>difficult, </a:t>
            </a:r>
            <a:r>
              <a:rPr sz="2800" spc="-15" dirty="0">
                <a:latin typeface="Arial"/>
                <a:cs typeface="Arial"/>
              </a:rPr>
              <a:t>but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14" dirty="0">
                <a:latin typeface="Arial"/>
                <a:cs typeface="Arial"/>
              </a:rPr>
              <a:t>impossible,  </a:t>
            </a:r>
            <a:r>
              <a:rPr sz="2800" spc="-100" dirty="0">
                <a:latin typeface="Arial"/>
                <a:cs typeface="Arial"/>
              </a:rPr>
              <a:t>technology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implement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successfully.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pPr marL="25400">
                <a:lnSpc>
                  <a:spcPts val="1425"/>
                </a:lnSpc>
              </a:pPr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79" y="2966720"/>
            <a:ext cx="2781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solidFill>
                  <a:srgbClr val="000000"/>
                </a:solidFill>
              </a:rPr>
              <a:t>Thank</a:t>
            </a:r>
            <a:r>
              <a:rPr spc="-295" dirty="0">
                <a:solidFill>
                  <a:srgbClr val="000000"/>
                </a:solidFill>
              </a:rPr>
              <a:t> </a:t>
            </a:r>
            <a:r>
              <a:rPr spc="-605" dirty="0">
                <a:solidFill>
                  <a:srgbClr val="000000"/>
                </a:solidFill>
              </a:rPr>
              <a:t>You…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0"/>
            <a:ext cx="786384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6409" y="1221740"/>
            <a:ext cx="186690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-805" dirty="0">
                <a:latin typeface="Symbol"/>
                <a:cs typeface="Symbol"/>
              </a:rPr>
              <a:t>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69950" y="1236979"/>
            <a:ext cx="7343140" cy="17183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40"/>
              </a:spcBef>
            </a:pPr>
            <a:r>
              <a:rPr sz="2750" spc="-250" dirty="0">
                <a:latin typeface="Arial"/>
                <a:cs typeface="Arial"/>
              </a:rPr>
              <a:t>A </a:t>
            </a:r>
            <a:r>
              <a:rPr sz="2750" spc="-50" dirty="0">
                <a:latin typeface="Arial"/>
                <a:cs typeface="Arial"/>
              </a:rPr>
              <a:t>biometric </a:t>
            </a:r>
            <a:r>
              <a:rPr sz="2750" spc="-145" dirty="0">
                <a:latin typeface="Arial"/>
                <a:cs typeface="Arial"/>
              </a:rPr>
              <a:t>is </a:t>
            </a:r>
            <a:r>
              <a:rPr sz="2750" spc="-220" dirty="0">
                <a:latin typeface="Arial"/>
                <a:cs typeface="Arial"/>
              </a:rPr>
              <a:t>a </a:t>
            </a:r>
            <a:r>
              <a:rPr sz="2750" spc="-90" dirty="0">
                <a:latin typeface="Arial"/>
                <a:cs typeface="Arial"/>
              </a:rPr>
              <a:t>unique, </a:t>
            </a:r>
            <a:r>
              <a:rPr sz="2750" spc="-130" dirty="0">
                <a:latin typeface="Arial"/>
                <a:cs typeface="Arial"/>
              </a:rPr>
              <a:t>measurable </a:t>
            </a:r>
            <a:r>
              <a:rPr sz="2750" spc="-90" dirty="0">
                <a:latin typeface="Arial"/>
                <a:cs typeface="Arial"/>
              </a:rPr>
              <a:t>characteristic  </a:t>
            </a:r>
            <a:r>
              <a:rPr sz="2750" spc="-10" dirty="0">
                <a:latin typeface="Arial"/>
                <a:cs typeface="Arial"/>
              </a:rPr>
              <a:t>of </a:t>
            </a:r>
            <a:r>
              <a:rPr sz="2750" spc="-220" dirty="0">
                <a:latin typeface="Arial"/>
                <a:cs typeface="Arial"/>
              </a:rPr>
              <a:t>a </a:t>
            </a:r>
            <a:r>
              <a:rPr sz="2750" spc="-120" dirty="0">
                <a:latin typeface="Arial"/>
                <a:cs typeface="Arial"/>
              </a:rPr>
              <a:t>human being </a:t>
            </a:r>
            <a:r>
              <a:rPr sz="2750" spc="-5" dirty="0">
                <a:latin typeface="Arial"/>
                <a:cs typeface="Arial"/>
              </a:rPr>
              <a:t>that </a:t>
            </a:r>
            <a:r>
              <a:rPr sz="2750" spc="-175" dirty="0">
                <a:latin typeface="Arial"/>
                <a:cs typeface="Arial"/>
              </a:rPr>
              <a:t>can </a:t>
            </a:r>
            <a:r>
              <a:rPr sz="2750" spc="-135" dirty="0">
                <a:latin typeface="Arial"/>
                <a:cs typeface="Arial"/>
              </a:rPr>
              <a:t>be </a:t>
            </a:r>
            <a:r>
              <a:rPr sz="2750" spc="-165" dirty="0">
                <a:latin typeface="Arial"/>
                <a:cs typeface="Arial"/>
              </a:rPr>
              <a:t>used </a:t>
            </a:r>
            <a:r>
              <a:rPr sz="2750" spc="35" dirty="0">
                <a:latin typeface="Arial"/>
                <a:cs typeface="Arial"/>
              </a:rPr>
              <a:t>to</a:t>
            </a:r>
            <a:r>
              <a:rPr sz="2750" spc="-130" dirty="0">
                <a:latin typeface="Arial"/>
                <a:cs typeface="Arial"/>
              </a:rPr>
              <a:t> </a:t>
            </a:r>
            <a:r>
              <a:rPr sz="2750" spc="-70" dirty="0">
                <a:latin typeface="Arial"/>
                <a:cs typeface="Arial"/>
              </a:rPr>
              <a:t>automatically  </a:t>
            </a:r>
            <a:r>
              <a:rPr sz="2750" spc="-135" dirty="0">
                <a:latin typeface="Arial"/>
                <a:cs typeface="Arial"/>
              </a:rPr>
              <a:t>recognize </a:t>
            </a:r>
            <a:r>
              <a:rPr sz="2750" spc="-155" dirty="0">
                <a:latin typeface="Arial"/>
                <a:cs typeface="Arial"/>
              </a:rPr>
              <a:t>an </a:t>
            </a:r>
            <a:r>
              <a:rPr sz="2750" spc="-70" dirty="0">
                <a:latin typeface="Arial"/>
                <a:cs typeface="Arial"/>
              </a:rPr>
              <a:t>individual </a:t>
            </a:r>
            <a:r>
              <a:rPr sz="2750" spc="-25" dirty="0">
                <a:latin typeface="Arial"/>
                <a:cs typeface="Arial"/>
              </a:rPr>
              <a:t>or </a:t>
            </a:r>
            <a:r>
              <a:rPr sz="2750" spc="-55" dirty="0">
                <a:latin typeface="Arial"/>
                <a:cs typeface="Arial"/>
              </a:rPr>
              <a:t>verify </a:t>
            </a:r>
            <a:r>
              <a:rPr sz="2750" spc="-155" dirty="0">
                <a:latin typeface="Arial"/>
                <a:cs typeface="Arial"/>
              </a:rPr>
              <a:t>an </a:t>
            </a:r>
            <a:r>
              <a:rPr sz="2750" spc="-75" dirty="0">
                <a:latin typeface="Arial"/>
                <a:cs typeface="Arial"/>
              </a:rPr>
              <a:t>individual’s  </a:t>
            </a:r>
            <a:r>
              <a:rPr sz="2750" spc="-25" dirty="0">
                <a:latin typeface="Arial"/>
                <a:cs typeface="Arial"/>
              </a:rPr>
              <a:t>identity.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09" y="3008629"/>
            <a:ext cx="186690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-805" dirty="0">
                <a:latin typeface="Symbol"/>
                <a:cs typeface="Symbol"/>
              </a:rPr>
              <a:t>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409" y="3945890"/>
            <a:ext cx="186690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-805" dirty="0">
                <a:latin typeface="Symbol"/>
                <a:cs typeface="Symbol"/>
              </a:rPr>
              <a:t>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409" y="5307329"/>
            <a:ext cx="186690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-805" dirty="0">
                <a:latin typeface="Symbol"/>
                <a:cs typeface="Symbol"/>
              </a:rPr>
              <a:t>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950" y="3023870"/>
            <a:ext cx="7348855" cy="31673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1430" algn="just">
              <a:lnSpc>
                <a:spcPct val="101499"/>
              </a:lnSpc>
              <a:spcBef>
                <a:spcPts val="40"/>
              </a:spcBef>
            </a:pPr>
            <a:r>
              <a:rPr sz="2750" spc="-100" dirty="0">
                <a:latin typeface="Arial"/>
                <a:cs typeface="Arial"/>
              </a:rPr>
              <a:t>Biometrics </a:t>
            </a:r>
            <a:r>
              <a:rPr sz="2750" spc="-175" dirty="0">
                <a:latin typeface="Arial"/>
                <a:cs typeface="Arial"/>
              </a:rPr>
              <a:t>can </a:t>
            </a:r>
            <a:r>
              <a:rPr sz="2750" spc="-145" dirty="0">
                <a:latin typeface="Arial"/>
                <a:cs typeface="Arial"/>
              </a:rPr>
              <a:t>measure </a:t>
            </a:r>
            <a:r>
              <a:rPr sz="2750" spc="-30" dirty="0">
                <a:latin typeface="Arial"/>
                <a:cs typeface="Arial"/>
              </a:rPr>
              <a:t>both </a:t>
            </a:r>
            <a:r>
              <a:rPr sz="2750" spc="-110" dirty="0">
                <a:latin typeface="Arial"/>
                <a:cs typeface="Arial"/>
              </a:rPr>
              <a:t>physiological </a:t>
            </a:r>
            <a:r>
              <a:rPr sz="2750" spc="-140" dirty="0">
                <a:latin typeface="Arial"/>
                <a:cs typeface="Arial"/>
              </a:rPr>
              <a:t>and  </a:t>
            </a:r>
            <a:r>
              <a:rPr sz="2750" spc="-95" dirty="0">
                <a:latin typeface="Arial"/>
                <a:cs typeface="Arial"/>
              </a:rPr>
              <a:t>behavioral</a:t>
            </a:r>
            <a:r>
              <a:rPr sz="2750" spc="-145" dirty="0">
                <a:latin typeface="Arial"/>
                <a:cs typeface="Arial"/>
              </a:rPr>
              <a:t> </a:t>
            </a:r>
            <a:r>
              <a:rPr sz="2750" spc="-100" dirty="0">
                <a:latin typeface="Arial"/>
                <a:cs typeface="Arial"/>
              </a:rPr>
              <a:t>characteristics.</a:t>
            </a:r>
            <a:endParaRPr sz="2750">
              <a:latin typeface="Arial"/>
              <a:cs typeface="Arial"/>
            </a:endParaRPr>
          </a:p>
          <a:p>
            <a:pPr marL="12700" marR="5080" algn="just">
              <a:lnSpc>
                <a:spcPct val="101499"/>
              </a:lnSpc>
              <a:spcBef>
                <a:spcPts val="680"/>
              </a:spcBef>
            </a:pPr>
            <a:r>
              <a:rPr sz="2750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Physiological </a:t>
            </a:r>
            <a:r>
              <a:rPr sz="275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biometrics</a:t>
            </a:r>
            <a:r>
              <a:rPr sz="2750" spc="-65" dirty="0">
                <a:latin typeface="Arial"/>
                <a:cs typeface="Arial"/>
              </a:rPr>
              <a:t>:- </a:t>
            </a:r>
            <a:r>
              <a:rPr sz="2750" spc="-180" dirty="0">
                <a:latin typeface="Arial"/>
                <a:cs typeface="Arial"/>
              </a:rPr>
              <a:t>This </a:t>
            </a:r>
            <a:r>
              <a:rPr sz="2750" spc="-75" dirty="0">
                <a:latin typeface="Arial"/>
                <a:cs typeface="Arial"/>
              </a:rPr>
              <a:t>biometrics </a:t>
            </a:r>
            <a:r>
              <a:rPr sz="2750" spc="-150" dirty="0">
                <a:latin typeface="Arial"/>
                <a:cs typeface="Arial"/>
              </a:rPr>
              <a:t>is </a:t>
            </a:r>
            <a:r>
              <a:rPr sz="2750" spc="-175" dirty="0">
                <a:latin typeface="Arial"/>
                <a:cs typeface="Arial"/>
              </a:rPr>
              <a:t>based  </a:t>
            </a:r>
            <a:r>
              <a:rPr sz="2750" spc="-90" dirty="0">
                <a:latin typeface="Arial"/>
                <a:cs typeface="Arial"/>
              </a:rPr>
              <a:t>on </a:t>
            </a:r>
            <a:r>
              <a:rPr sz="2750" spc="-130" dirty="0">
                <a:latin typeface="Arial"/>
                <a:cs typeface="Arial"/>
              </a:rPr>
              <a:t>measurements </a:t>
            </a:r>
            <a:r>
              <a:rPr sz="2750" spc="-135" dirty="0">
                <a:latin typeface="Arial"/>
                <a:cs typeface="Arial"/>
              </a:rPr>
              <a:t>and </a:t>
            </a:r>
            <a:r>
              <a:rPr sz="2750" spc="-95" dirty="0">
                <a:latin typeface="Arial"/>
                <a:cs typeface="Arial"/>
              </a:rPr>
              <a:t>data </a:t>
            </a:r>
            <a:r>
              <a:rPr sz="2750" spc="-90" dirty="0">
                <a:latin typeface="Arial"/>
                <a:cs typeface="Arial"/>
              </a:rPr>
              <a:t>derived </a:t>
            </a:r>
            <a:r>
              <a:rPr sz="2750" spc="-20" dirty="0">
                <a:latin typeface="Arial"/>
                <a:cs typeface="Arial"/>
              </a:rPr>
              <a:t>from </a:t>
            </a:r>
            <a:r>
              <a:rPr sz="2750" spc="-45" dirty="0">
                <a:latin typeface="Arial"/>
                <a:cs typeface="Arial"/>
              </a:rPr>
              <a:t>direct  </a:t>
            </a:r>
            <a:r>
              <a:rPr sz="2750" spc="-110" dirty="0">
                <a:latin typeface="Arial"/>
                <a:cs typeface="Arial"/>
              </a:rPr>
              <a:t>measurement </a:t>
            </a:r>
            <a:r>
              <a:rPr sz="2750" spc="-10" dirty="0">
                <a:latin typeface="Arial"/>
                <a:cs typeface="Arial"/>
              </a:rPr>
              <a:t>of </a:t>
            </a:r>
            <a:r>
              <a:rPr sz="2750" spc="-220" dirty="0">
                <a:latin typeface="Arial"/>
                <a:cs typeface="Arial"/>
              </a:rPr>
              <a:t>a </a:t>
            </a:r>
            <a:r>
              <a:rPr sz="2750" spc="-30" dirty="0">
                <a:latin typeface="Arial"/>
                <a:cs typeface="Arial"/>
              </a:rPr>
              <a:t>part </a:t>
            </a:r>
            <a:r>
              <a:rPr sz="2750" spc="-5" dirty="0">
                <a:latin typeface="Arial"/>
                <a:cs typeface="Arial"/>
              </a:rPr>
              <a:t>of </a:t>
            </a:r>
            <a:r>
              <a:rPr sz="2750" spc="-40" dirty="0">
                <a:latin typeface="Arial"/>
                <a:cs typeface="Arial"/>
              </a:rPr>
              <a:t>the</a:t>
            </a:r>
            <a:r>
              <a:rPr sz="2750" spc="-515" dirty="0">
                <a:latin typeface="Arial"/>
                <a:cs typeface="Arial"/>
              </a:rPr>
              <a:t> </a:t>
            </a:r>
            <a:r>
              <a:rPr sz="2750" spc="-120" dirty="0">
                <a:latin typeface="Arial"/>
                <a:cs typeface="Arial"/>
              </a:rPr>
              <a:t>human </a:t>
            </a:r>
            <a:r>
              <a:rPr sz="2750" spc="-100" dirty="0">
                <a:latin typeface="Arial"/>
                <a:cs typeface="Arial"/>
              </a:rPr>
              <a:t>body.</a:t>
            </a:r>
            <a:endParaRPr sz="2750">
              <a:latin typeface="Arial"/>
              <a:cs typeface="Arial"/>
            </a:endParaRPr>
          </a:p>
          <a:p>
            <a:pPr marL="12700" marR="5080" algn="just">
              <a:lnSpc>
                <a:spcPct val="101200"/>
              </a:lnSpc>
              <a:spcBef>
                <a:spcPts val="690"/>
              </a:spcBef>
            </a:pPr>
            <a:r>
              <a:rPr sz="275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Behavioral </a:t>
            </a:r>
            <a:r>
              <a:rPr sz="275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biometrics</a:t>
            </a:r>
            <a:r>
              <a:rPr sz="2750" spc="-70" dirty="0">
                <a:latin typeface="Arial"/>
                <a:cs typeface="Arial"/>
              </a:rPr>
              <a:t>:- </a:t>
            </a:r>
            <a:r>
              <a:rPr sz="2750" spc="-60" dirty="0">
                <a:latin typeface="Arial"/>
                <a:cs typeface="Arial"/>
              </a:rPr>
              <a:t>this </a:t>
            </a:r>
            <a:r>
              <a:rPr sz="2750" spc="-75" dirty="0">
                <a:latin typeface="Arial"/>
                <a:cs typeface="Arial"/>
              </a:rPr>
              <a:t>biometrics </a:t>
            </a:r>
            <a:r>
              <a:rPr sz="2750" spc="-145" dirty="0">
                <a:latin typeface="Arial"/>
                <a:cs typeface="Arial"/>
              </a:rPr>
              <a:t>is </a:t>
            </a:r>
            <a:r>
              <a:rPr sz="2750" spc="-175" dirty="0">
                <a:latin typeface="Arial"/>
                <a:cs typeface="Arial"/>
              </a:rPr>
              <a:t>based </a:t>
            </a:r>
            <a:r>
              <a:rPr sz="2750" spc="-90" dirty="0">
                <a:latin typeface="Arial"/>
                <a:cs typeface="Arial"/>
              </a:rPr>
              <a:t>on  </a:t>
            </a:r>
            <a:r>
              <a:rPr sz="2750" spc="-130" dirty="0">
                <a:latin typeface="Arial"/>
                <a:cs typeface="Arial"/>
              </a:rPr>
              <a:t>measurements </a:t>
            </a:r>
            <a:r>
              <a:rPr sz="2750" spc="-140" dirty="0">
                <a:latin typeface="Arial"/>
                <a:cs typeface="Arial"/>
              </a:rPr>
              <a:t>and </a:t>
            </a:r>
            <a:r>
              <a:rPr sz="2750" spc="-95" dirty="0">
                <a:latin typeface="Arial"/>
                <a:cs typeface="Arial"/>
              </a:rPr>
              <a:t>data </a:t>
            </a:r>
            <a:r>
              <a:rPr sz="2750" spc="-90" dirty="0">
                <a:latin typeface="Arial"/>
                <a:cs typeface="Arial"/>
              </a:rPr>
              <a:t>derived </a:t>
            </a:r>
            <a:r>
              <a:rPr sz="2750" spc="-20" dirty="0">
                <a:latin typeface="Arial"/>
                <a:cs typeface="Arial"/>
              </a:rPr>
              <a:t>from </a:t>
            </a:r>
            <a:r>
              <a:rPr sz="2750" spc="-155" dirty="0">
                <a:latin typeface="Arial"/>
                <a:cs typeface="Arial"/>
              </a:rPr>
              <a:t>an</a:t>
            </a:r>
            <a:r>
              <a:rPr sz="2750" spc="-350" dirty="0">
                <a:latin typeface="Arial"/>
                <a:cs typeface="Arial"/>
              </a:rPr>
              <a:t> </a:t>
            </a:r>
            <a:r>
              <a:rPr sz="2750" spc="-75" dirty="0">
                <a:latin typeface="Arial"/>
                <a:cs typeface="Arial"/>
              </a:rPr>
              <a:t>action.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20" y="497840"/>
            <a:ext cx="4549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Types </a:t>
            </a:r>
            <a:r>
              <a:rPr spc="-195" dirty="0"/>
              <a:t>Of </a:t>
            </a:r>
            <a:r>
              <a:rPr spc="-155" dirty="0"/>
              <a:t>Biometrics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2574290"/>
            <a:ext cx="2994025" cy="26022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353695" algn="l"/>
              </a:tabLst>
            </a:pPr>
            <a:r>
              <a:rPr sz="2800" spc="-165" dirty="0">
                <a:latin typeface="Arial"/>
                <a:cs typeface="Arial"/>
              </a:rPr>
              <a:t>Finger-scan</a:t>
            </a:r>
            <a:endParaRPr sz="280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spcBef>
                <a:spcPts val="700"/>
              </a:spcBef>
              <a:buAutoNum type="alphaLcPeriod"/>
              <a:tabLst>
                <a:tab pos="369570" algn="l"/>
              </a:tabLst>
            </a:pPr>
            <a:r>
              <a:rPr sz="2800" spc="-175" dirty="0">
                <a:latin typeface="Arial"/>
                <a:cs typeface="Arial"/>
              </a:rPr>
              <a:t>Facial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  <a:p>
            <a:pPr marL="333375" indent="-320675">
              <a:lnSpc>
                <a:spcPct val="100000"/>
              </a:lnSpc>
              <a:spcBef>
                <a:spcPts val="700"/>
              </a:spcBef>
              <a:buAutoNum type="alphaLcPeriod"/>
              <a:tabLst>
                <a:tab pos="334010" algn="l"/>
              </a:tabLst>
            </a:pPr>
            <a:r>
              <a:rPr sz="2800" spc="-140" dirty="0">
                <a:latin typeface="Arial"/>
                <a:cs typeface="Arial"/>
              </a:rPr>
              <a:t>Iris-scan</a:t>
            </a:r>
            <a:endParaRPr sz="280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spcBef>
                <a:spcPts val="690"/>
              </a:spcBef>
              <a:buAutoNum type="alphaLcPeriod"/>
              <a:tabLst>
                <a:tab pos="369570" algn="l"/>
              </a:tabLst>
            </a:pPr>
            <a:r>
              <a:rPr sz="2800" spc="-160" dirty="0">
                <a:latin typeface="Arial"/>
                <a:cs typeface="Arial"/>
              </a:rPr>
              <a:t>Retina-scan</a:t>
            </a:r>
            <a:endParaRPr sz="2800">
              <a:latin typeface="Arial"/>
              <a:cs typeface="Arial"/>
            </a:endParaRPr>
          </a:p>
          <a:p>
            <a:pPr marL="358775" indent="-346075">
              <a:lnSpc>
                <a:spcPct val="100000"/>
              </a:lnSpc>
              <a:spcBef>
                <a:spcPts val="700"/>
              </a:spcBef>
              <a:buAutoNum type="alphaLcPeriod"/>
              <a:tabLst>
                <a:tab pos="359410" algn="l"/>
              </a:tabLst>
            </a:pPr>
            <a:r>
              <a:rPr sz="2800" spc="-180" dirty="0">
                <a:latin typeface="Arial"/>
                <a:cs typeface="Arial"/>
              </a:rPr>
              <a:t>Hand-scan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039" y="1633220"/>
            <a:ext cx="6061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2800" b="1" spc="-355" dirty="0">
                <a:solidFill>
                  <a:srgbClr val="00AFEF"/>
                </a:solidFill>
                <a:latin typeface="Arial"/>
                <a:cs typeface="Arial"/>
              </a:rPr>
              <a:t>PHYSIOLOGICAL	</a:t>
            </a:r>
            <a:r>
              <a:rPr sz="2800" b="1" spc="-345" dirty="0">
                <a:solidFill>
                  <a:srgbClr val="00AFEF"/>
                </a:solidFill>
                <a:latin typeface="Arial"/>
                <a:cs typeface="Arial"/>
              </a:rPr>
              <a:t>BEHAVIORAL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940" y="2574290"/>
            <a:ext cx="2527935" cy="15722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354330" algn="l"/>
              </a:tabLst>
            </a:pPr>
            <a:r>
              <a:rPr sz="2800" spc="-170" dirty="0">
                <a:latin typeface="Arial"/>
                <a:cs typeface="Arial"/>
              </a:rPr>
              <a:t>Voice-scan</a:t>
            </a:r>
            <a:endParaRPr sz="280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spcBef>
                <a:spcPts val="700"/>
              </a:spcBef>
              <a:buAutoNum type="alphaLcPeriod"/>
              <a:tabLst>
                <a:tab pos="369570" algn="l"/>
              </a:tabLst>
            </a:pPr>
            <a:r>
              <a:rPr sz="2800" spc="-155" dirty="0">
                <a:latin typeface="Arial"/>
                <a:cs typeface="Arial"/>
              </a:rPr>
              <a:t>Signature-scan</a:t>
            </a:r>
            <a:endParaRPr sz="2800">
              <a:latin typeface="Arial"/>
              <a:cs typeface="Arial"/>
            </a:endParaRPr>
          </a:p>
          <a:p>
            <a:pPr marL="333375" indent="-320675">
              <a:lnSpc>
                <a:spcPct val="100000"/>
              </a:lnSpc>
              <a:spcBef>
                <a:spcPts val="700"/>
              </a:spcBef>
              <a:buAutoNum type="alphaLcPeriod"/>
              <a:tabLst>
                <a:tab pos="334010" algn="l"/>
              </a:tabLst>
            </a:pPr>
            <a:r>
              <a:rPr sz="2800" spc="-155" dirty="0">
                <a:latin typeface="Arial"/>
                <a:cs typeface="Arial"/>
              </a:rPr>
              <a:t>Keystroke-scan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110" y="474979"/>
            <a:ext cx="5038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Facial </a:t>
            </a:r>
            <a:r>
              <a:rPr spc="-185" dirty="0"/>
              <a:t>Recognition</a:t>
            </a:r>
            <a:r>
              <a:rPr spc="-240" dirty="0"/>
              <a:t> </a:t>
            </a:r>
            <a:r>
              <a:rPr spc="-415" dirty="0"/>
              <a:t>???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2205990"/>
            <a:ext cx="18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15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3147059"/>
            <a:ext cx="18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15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639" y="2242820"/>
            <a:ext cx="6885940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95" dirty="0">
                <a:latin typeface="Arial"/>
                <a:cs typeface="Arial"/>
              </a:rPr>
              <a:t>requires </a:t>
            </a:r>
            <a:r>
              <a:rPr sz="2800" spc="-90" dirty="0">
                <a:latin typeface="Arial"/>
                <a:cs typeface="Arial"/>
              </a:rPr>
              <a:t>no </a:t>
            </a:r>
            <a:r>
              <a:rPr sz="2800" spc="-135" dirty="0">
                <a:latin typeface="Arial"/>
                <a:cs typeface="Arial"/>
              </a:rPr>
              <a:t>physical </a:t>
            </a:r>
            <a:r>
              <a:rPr sz="2800" spc="-50" dirty="0">
                <a:latin typeface="Arial"/>
                <a:cs typeface="Arial"/>
              </a:rPr>
              <a:t>interaction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85" dirty="0">
                <a:latin typeface="Arial"/>
                <a:cs typeface="Arial"/>
              </a:rPr>
              <a:t>behalf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user.</a:t>
            </a:r>
            <a:endParaRPr sz="2800">
              <a:latin typeface="Arial"/>
              <a:cs typeface="Arial"/>
            </a:endParaRPr>
          </a:p>
          <a:p>
            <a:pPr marL="12700" marR="5715" indent="146050">
              <a:lnSpc>
                <a:spcPct val="100000"/>
              </a:lnSpc>
              <a:spcBef>
                <a:spcPts val="690"/>
              </a:spcBef>
            </a:pP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20" dirty="0">
                <a:latin typeface="Arial"/>
                <a:cs typeface="Arial"/>
              </a:rPr>
              <a:t>accurate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05" dirty="0">
                <a:latin typeface="Arial"/>
                <a:cs typeface="Arial"/>
              </a:rPr>
              <a:t>allows </a:t>
            </a:r>
            <a:r>
              <a:rPr sz="2800" spc="10" dirty="0">
                <a:latin typeface="Arial"/>
                <a:cs typeface="Arial"/>
              </a:rPr>
              <a:t>for </a:t>
            </a:r>
            <a:r>
              <a:rPr sz="2800" spc="-110" dirty="0">
                <a:latin typeface="Arial"/>
                <a:cs typeface="Arial"/>
              </a:rPr>
              <a:t>high </a:t>
            </a:r>
            <a:r>
              <a:rPr sz="2800" spc="-60" dirty="0">
                <a:latin typeface="Arial"/>
                <a:cs typeface="Arial"/>
              </a:rPr>
              <a:t>enrolment 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55" dirty="0">
                <a:latin typeface="Arial"/>
                <a:cs typeface="Arial"/>
              </a:rPr>
              <a:t>verification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rates.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4089400"/>
            <a:ext cx="18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15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639" y="4126229"/>
            <a:ext cx="2240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9455" algn="l"/>
                <a:tab pos="1725295" algn="l"/>
              </a:tabLst>
            </a:pPr>
            <a:r>
              <a:rPr sz="2800" spc="-75" dirty="0">
                <a:latin typeface="Arial"/>
                <a:cs typeface="Arial"/>
              </a:rPr>
              <a:t>I</a:t>
            </a:r>
            <a:r>
              <a:rPr sz="2800" spc="160" dirty="0">
                <a:latin typeface="Arial"/>
                <a:cs typeface="Arial"/>
              </a:rPr>
              <a:t>t	</a:t>
            </a:r>
            <a:r>
              <a:rPr sz="2800" spc="-220" dirty="0">
                <a:latin typeface="Arial"/>
                <a:cs typeface="Arial"/>
              </a:rPr>
              <a:t>c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9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15" dirty="0">
                <a:latin typeface="Arial"/>
                <a:cs typeface="Arial"/>
              </a:rPr>
              <a:t>u</a:t>
            </a:r>
            <a:r>
              <a:rPr sz="2800" spc="-200" dirty="0">
                <a:latin typeface="Arial"/>
                <a:cs typeface="Arial"/>
              </a:rPr>
              <a:t>s</a:t>
            </a:r>
            <a:r>
              <a:rPr sz="2800" spc="-165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3639" y="4552950"/>
            <a:ext cx="2104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latin typeface="Arial"/>
                <a:cs typeface="Arial"/>
              </a:rPr>
              <a:t>infrastructure,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4421" y="4126229"/>
            <a:ext cx="11271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211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latin typeface="Arial"/>
                <a:cs typeface="Arial"/>
              </a:rPr>
              <a:t>your  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spc="-195" dirty="0">
                <a:latin typeface="Arial"/>
                <a:cs typeface="Arial"/>
              </a:rPr>
              <a:t>x</a:t>
            </a:r>
            <a:r>
              <a:rPr sz="2800" spc="-95" dirty="0">
                <a:latin typeface="Arial"/>
                <a:cs typeface="Arial"/>
              </a:rPr>
              <a:t>i</a:t>
            </a:r>
            <a:r>
              <a:rPr sz="2800" spc="-210" dirty="0">
                <a:latin typeface="Arial"/>
                <a:cs typeface="Arial"/>
              </a:rPr>
              <a:t>s</a:t>
            </a:r>
            <a:r>
              <a:rPr sz="2800" spc="15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65" dirty="0">
                <a:latin typeface="Arial"/>
                <a:cs typeface="Arial"/>
              </a:rPr>
              <a:t>n</a:t>
            </a:r>
            <a:r>
              <a:rPr sz="2800" spc="-240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688" y="4126229"/>
            <a:ext cx="3181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2560">
              <a:lnSpc>
                <a:spcPct val="100000"/>
              </a:lnSpc>
              <a:spcBef>
                <a:spcPts val="100"/>
              </a:spcBef>
              <a:tabLst>
                <a:tab pos="1482725" algn="l"/>
                <a:tab pos="1776095" algn="l"/>
                <a:tab pos="2287270" algn="l"/>
              </a:tabLst>
            </a:pPr>
            <a:r>
              <a:rPr sz="2800" spc="-165" dirty="0">
                <a:latin typeface="Arial"/>
                <a:cs typeface="Arial"/>
              </a:rPr>
              <a:t>e</a:t>
            </a:r>
            <a:r>
              <a:rPr sz="2800" spc="-195" dirty="0">
                <a:latin typeface="Arial"/>
                <a:cs typeface="Arial"/>
              </a:rPr>
              <a:t>x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spc="15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65" dirty="0">
                <a:latin typeface="Arial"/>
                <a:cs typeface="Arial"/>
              </a:rPr>
              <a:t>n</a:t>
            </a:r>
            <a:r>
              <a:rPr sz="2800" spc="-24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105" dirty="0">
                <a:latin typeface="Arial"/>
                <a:cs typeface="Arial"/>
              </a:rPr>
              <a:t>ha</a:t>
            </a:r>
            <a:r>
              <a:rPr sz="2800" spc="-70" dirty="0">
                <a:latin typeface="Arial"/>
                <a:cs typeface="Arial"/>
              </a:rPr>
              <a:t>r</a:t>
            </a:r>
            <a:r>
              <a:rPr sz="2800" spc="-85" dirty="0">
                <a:latin typeface="Arial"/>
                <a:cs typeface="Arial"/>
              </a:rPr>
              <a:t>dwa</a:t>
            </a:r>
            <a:r>
              <a:rPr sz="2800" spc="-45" dirty="0">
                <a:latin typeface="Arial"/>
                <a:cs typeface="Arial"/>
              </a:rPr>
              <a:t>r</a:t>
            </a:r>
            <a:r>
              <a:rPr sz="2800" spc="-110" dirty="0">
                <a:latin typeface="Arial"/>
                <a:cs typeface="Arial"/>
              </a:rPr>
              <a:t>e  </a:t>
            </a:r>
            <a:r>
              <a:rPr sz="2800" spc="-220" dirty="0">
                <a:latin typeface="Arial"/>
                <a:cs typeface="Arial"/>
              </a:rPr>
              <a:t>c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110" dirty="0">
                <a:latin typeface="Arial"/>
                <a:cs typeface="Arial"/>
              </a:rPr>
              <a:t>m</a:t>
            </a:r>
            <a:r>
              <a:rPr sz="2800" spc="-90" dirty="0">
                <a:latin typeface="Arial"/>
                <a:cs typeface="Arial"/>
              </a:rPr>
              <a:t>ar</a:t>
            </a:r>
            <a:r>
              <a:rPr sz="2800" spc="-26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105" dirty="0">
                <a:latin typeface="Arial"/>
                <a:cs typeface="Arial"/>
              </a:rPr>
              <a:t>n</a:t>
            </a:r>
            <a:r>
              <a:rPr sz="2800" spc="-9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70" dirty="0">
                <a:latin typeface="Arial"/>
                <a:cs typeface="Arial"/>
              </a:rPr>
              <a:t>m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210" dirty="0">
                <a:latin typeface="Arial"/>
                <a:cs typeface="Arial"/>
              </a:rPr>
              <a:t>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3639" y="4979670"/>
            <a:ext cx="631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latin typeface="Arial"/>
                <a:cs typeface="Arial"/>
              </a:rPr>
              <a:t>capture </a:t>
            </a:r>
            <a:r>
              <a:rPr sz="2800" spc="-185" dirty="0">
                <a:latin typeface="Arial"/>
                <a:cs typeface="Arial"/>
              </a:rPr>
              <a:t>Devices </a:t>
            </a:r>
            <a:r>
              <a:rPr sz="2800" dirty="0">
                <a:latin typeface="Arial"/>
                <a:cs typeface="Arial"/>
              </a:rPr>
              <a:t>will </a:t>
            </a:r>
            <a:r>
              <a:rPr sz="2800" spc="-50" dirty="0">
                <a:latin typeface="Arial"/>
                <a:cs typeface="Arial"/>
              </a:rPr>
              <a:t>work </a:t>
            </a:r>
            <a:r>
              <a:rPr sz="2800" spc="15" dirty="0">
                <a:latin typeface="Arial"/>
                <a:cs typeface="Arial"/>
              </a:rPr>
              <a:t>with</a:t>
            </a:r>
            <a:r>
              <a:rPr sz="2800" spc="-49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no </a:t>
            </a:r>
            <a:r>
              <a:rPr sz="2800" spc="-105" dirty="0">
                <a:latin typeface="Arial"/>
                <a:cs typeface="Arial"/>
              </a:rPr>
              <a:t>problems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439" y="1524000"/>
            <a:ext cx="6883400" cy="44957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515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439" y="2706369"/>
            <a:ext cx="6883400" cy="4924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6" name="Picture 4" descr="Image result for facial recognition using convolutional neural net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848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15200" cy="69596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 convolutional layer</a:t>
            </a:r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124200"/>
            <a:ext cx="38481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4419600" y="5486400"/>
            <a:ext cx="838200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filter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4820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 CNN is a neural network with some convolutional layers </a:t>
            </a:r>
          </a:p>
          <a:p>
            <a:r>
              <a:rPr lang="en-US" sz="2400"/>
              <a:t>(and some other layers).  A convolutional layer has a number </a:t>
            </a:r>
          </a:p>
          <a:p>
            <a:r>
              <a:rPr lang="en-US" sz="2400"/>
              <a:t>of filters that does convolutional operation. 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810000" y="342900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IN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Why Pooling</a:t>
            </a:r>
            <a:endParaRPr lang="zh-TW" altLang="en-US" smtClean="0">
              <a:ea typeface="ＭＳ Ｐゴシック" pitchFamily="34" charset="-128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ＭＳ Ｐゴシック" pitchFamily="34" charset="-128"/>
              </a:rPr>
              <a:t>Subsampling pixels will not change the object</a:t>
            </a:r>
            <a:endParaRPr lang="zh-TW" altLang="en-US" sz="2800" smtClean="0">
              <a:ea typeface="ＭＳ Ｐゴシック" pitchFamily="34" charset="-128"/>
            </a:endParaRPr>
          </a:p>
        </p:txBody>
      </p:sp>
      <p:pic>
        <p:nvPicPr>
          <p:cNvPr id="10244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5" y="2924175"/>
            <a:ext cx="3335338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2238" y="3433763"/>
            <a:ext cx="1757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3"/>
          <p:cNvSpPr/>
          <p:nvPr/>
        </p:nvSpPr>
        <p:spPr>
          <a:xfrm>
            <a:off x="4397375" y="3627438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47" name="文字方塊 5"/>
          <p:cNvSpPr txBox="1">
            <a:spLocks noChangeArrowheads="1"/>
          </p:cNvSpPr>
          <p:nvPr/>
        </p:nvSpPr>
        <p:spPr bwMode="auto">
          <a:xfrm>
            <a:off x="4291013" y="4424363"/>
            <a:ext cx="2076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Subsampling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0248" name="文字方塊 6"/>
          <p:cNvSpPr txBox="1">
            <a:spLocks noChangeArrowheads="1"/>
          </p:cNvSpPr>
          <p:nvPr/>
        </p:nvSpPr>
        <p:spPr bwMode="auto">
          <a:xfrm>
            <a:off x="1876425" y="2408238"/>
            <a:ext cx="1495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0249" name="文字方塊 8"/>
          <p:cNvSpPr txBox="1">
            <a:spLocks noChangeArrowheads="1"/>
          </p:cNvSpPr>
          <p:nvPr/>
        </p:nvSpPr>
        <p:spPr bwMode="auto">
          <a:xfrm>
            <a:off x="6604000" y="2900363"/>
            <a:ext cx="14938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0250" name="文字方塊 7"/>
          <p:cNvSpPr txBox="1">
            <a:spLocks noChangeArrowheads="1"/>
          </p:cNvSpPr>
          <p:nvPr/>
        </p:nvSpPr>
        <p:spPr bwMode="auto">
          <a:xfrm>
            <a:off x="779463" y="5511800"/>
            <a:ext cx="7297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/>
              <a:t>We can subsample the pixels to make image smaller</a:t>
            </a:r>
            <a:endParaRPr lang="zh-TW" altLang="en-US" sz="2400"/>
          </a:p>
        </p:txBody>
      </p:sp>
      <p:sp>
        <p:nvSpPr>
          <p:cNvPr id="10251" name="文字方塊 12"/>
          <p:cNvSpPr txBox="1">
            <a:spLocks noChangeArrowheads="1"/>
          </p:cNvSpPr>
          <p:nvPr/>
        </p:nvSpPr>
        <p:spPr bwMode="auto">
          <a:xfrm>
            <a:off x="1876425" y="5867400"/>
            <a:ext cx="7267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/>
              <a:t>fewer parameters to characterize the image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Max Pooling</a:t>
            </a:r>
            <a:endParaRPr lang="zh-TW" altLang="en-US" smtClean="0">
              <a:ea typeface="ＭＳ Ｐゴシック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338138" y="2503488"/>
          <a:ext cx="28749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342" name="文字方塊 4"/>
          <p:cNvSpPr txBox="1">
            <a:spLocks noChangeArrowheads="1"/>
          </p:cNvSpPr>
          <p:nvPr/>
        </p:nvSpPr>
        <p:spPr bwMode="auto">
          <a:xfrm>
            <a:off x="601663" y="5492750"/>
            <a:ext cx="2347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/>
              <a:t>6 x 6 image</a:t>
            </a:r>
            <a:endParaRPr lang="zh-TW" altLang="en-US" sz="2400"/>
          </a:p>
        </p:txBody>
      </p:sp>
      <p:sp>
        <p:nvSpPr>
          <p:cNvPr id="7" name="橢圓 5"/>
          <p:cNvSpPr>
            <a:spLocks noChangeArrowheads="1"/>
          </p:cNvSpPr>
          <p:nvPr/>
        </p:nvSpPr>
        <p:spPr bwMode="auto">
          <a:xfrm>
            <a:off x="659923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6"/>
          <p:cNvSpPr>
            <a:spLocks noChangeArrowheads="1"/>
          </p:cNvSpPr>
          <p:nvPr/>
        </p:nvSpPr>
        <p:spPr bwMode="auto">
          <a:xfrm>
            <a:off x="757078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7"/>
          <p:cNvSpPr>
            <a:spLocks noChangeArrowheads="1"/>
          </p:cNvSpPr>
          <p:nvPr/>
        </p:nvSpPr>
        <p:spPr bwMode="auto">
          <a:xfrm>
            <a:off x="757078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8"/>
          <p:cNvSpPr>
            <a:spLocks noChangeArrowheads="1"/>
          </p:cNvSpPr>
          <p:nvPr/>
        </p:nvSpPr>
        <p:spPr bwMode="auto">
          <a:xfrm>
            <a:off x="659923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9"/>
          <p:cNvSpPr>
            <a:spLocks noChangeArrowheads="1"/>
          </p:cNvSpPr>
          <p:nvPr/>
        </p:nvSpPr>
        <p:spPr bwMode="auto">
          <a:xfrm>
            <a:off x="6788150" y="33035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0"/>
          <p:cNvSpPr>
            <a:spLocks noChangeArrowheads="1"/>
          </p:cNvSpPr>
          <p:nvPr/>
        </p:nvSpPr>
        <p:spPr bwMode="auto">
          <a:xfrm>
            <a:off x="7794625" y="328136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1"/>
          <p:cNvSpPr>
            <a:spLocks noChangeArrowheads="1"/>
          </p:cNvSpPr>
          <p:nvPr/>
        </p:nvSpPr>
        <p:spPr bwMode="auto">
          <a:xfrm>
            <a:off x="7794625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2"/>
          <p:cNvSpPr>
            <a:spLocks noChangeArrowheads="1"/>
          </p:cNvSpPr>
          <p:nvPr/>
        </p:nvSpPr>
        <p:spPr bwMode="auto">
          <a:xfrm>
            <a:off x="6802438" y="43545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351" name="文字方塊 13"/>
          <p:cNvSpPr txBox="1">
            <a:spLocks noChangeArrowheads="1"/>
          </p:cNvSpPr>
          <p:nvPr/>
        </p:nvSpPr>
        <p:spPr bwMode="auto">
          <a:xfrm>
            <a:off x="6426200" y="5186363"/>
            <a:ext cx="2346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/>
              <a:t>2 x 2 image</a:t>
            </a:r>
            <a:endParaRPr lang="zh-TW" altLang="en-US" sz="2400"/>
          </a:p>
        </p:txBody>
      </p:sp>
      <p:sp>
        <p:nvSpPr>
          <p:cNvPr id="12352" name="文字方塊 14"/>
          <p:cNvSpPr txBox="1">
            <a:spLocks noChangeArrowheads="1"/>
          </p:cNvSpPr>
          <p:nvPr/>
        </p:nvSpPr>
        <p:spPr bwMode="auto">
          <a:xfrm>
            <a:off x="6437313" y="5699125"/>
            <a:ext cx="226695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/>
          <p:cNvSpPr/>
          <p:nvPr/>
        </p:nvSpPr>
        <p:spPr>
          <a:xfrm>
            <a:off x="3152775" y="2728913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354" name="文字方塊 17"/>
          <p:cNvSpPr txBox="1">
            <a:spLocks noChangeArrowheads="1"/>
          </p:cNvSpPr>
          <p:nvPr/>
        </p:nvSpPr>
        <p:spPr bwMode="auto">
          <a:xfrm>
            <a:off x="6437313" y="1957388"/>
            <a:ext cx="22796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800"/>
              <a:t>New image </a:t>
            </a:r>
          </a:p>
          <a:p>
            <a:pPr algn="ctr"/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014788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11613" y="4187825"/>
            <a:ext cx="137795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5378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525" y="3517900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476</Words>
  <Application>Microsoft Office PowerPoint</Application>
  <PresentationFormat>On-screen Show (4:3)</PresentationFormat>
  <Paragraphs>155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Facial Recognition using Convolutional Neural Network</vt:lpstr>
      <vt:lpstr>Slide 2</vt:lpstr>
      <vt:lpstr>Types Of Biometrics</vt:lpstr>
      <vt:lpstr>Facial Recognition ???</vt:lpstr>
      <vt:lpstr>Dataset</vt:lpstr>
      <vt:lpstr>Working</vt:lpstr>
      <vt:lpstr>A convolutional layer</vt:lpstr>
      <vt:lpstr>Why Pooling</vt:lpstr>
      <vt:lpstr>Max Pooling</vt:lpstr>
      <vt:lpstr>Flattening</vt:lpstr>
      <vt:lpstr>The whole CNN</vt:lpstr>
      <vt:lpstr>Applications</vt:lpstr>
      <vt:lpstr>Conclusion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cp:lastModifiedBy>Dell</cp:lastModifiedBy>
  <cp:revision>14</cp:revision>
  <dcterms:created xsi:type="dcterms:W3CDTF">2019-10-10T15:27:11Z</dcterms:created>
  <dcterms:modified xsi:type="dcterms:W3CDTF">2019-10-11T06:25:10Z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2013-03-12T00:00:00Z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2019-10-10T00:00:00Z</vt:filetime>
  </property>
</Properties>
</file>