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3"/>
  </p:notesMasterIdLst>
  <p:sldIdLst>
    <p:sldId id="264" r:id="rId2"/>
    <p:sldId id="257" r:id="rId3"/>
    <p:sldId id="272" r:id="rId4"/>
    <p:sldId id="274" r:id="rId5"/>
    <p:sldId id="258" r:id="rId6"/>
    <p:sldId id="273" r:id="rId7"/>
    <p:sldId id="269" r:id="rId8"/>
    <p:sldId id="266" r:id="rId9"/>
    <p:sldId id="260" r:id="rId10"/>
    <p:sldId id="271" r:id="rId11"/>
    <p:sldId id="263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E7BBF-AFFC-438D-A519-1B149B01255B}" v="2" dt="2025-09-23T05:41:21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7812921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2c7812921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2929127" y="3080766"/>
            <a:ext cx="3285745" cy="84836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30457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4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sp.sandaruwan/build-a-smart-expense-tracker-with-java-spring-boot-openai-gpt-a-full-guide-a90c663051a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yt2hqHEzCrI&amp;ntb=1&amp;msockid=171dfd5a9eb811f09cbc14f3fce07282" TargetMode="External"/><Relationship Id="rId5" Type="http://schemas.openxmlformats.org/officeDocument/2006/relationships/hyperlink" Target="https://codebun.com/daily-expense-tracker-system-in-spring-boot-and-hibernate-with-source-code/" TargetMode="External"/><Relationship Id="rId4" Type="http://schemas.openxmlformats.org/officeDocument/2006/relationships/hyperlink" Target="https://www.geeksforgeeks.org/library-management-application-backend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vscode-file://vscode-app/c:/Users/Lenovo/AppData/Local/Programs/Microsoft%20VS%20Code/resources/app/out/vs/code/electron-browser/workbench/workbench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fld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21110" y="9736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 txBox="1"/>
          <p:nvPr/>
        </p:nvSpPr>
        <p:spPr>
          <a:xfrm>
            <a:off x="0" y="2032897"/>
            <a:ext cx="9144000" cy="450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2800" b="1" i="0" u="none" strike="noStrike" cap="none" dirty="0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IN" sz="3200" b="1" i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Expense Tracker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IN" sz="1800" b="1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Karunya Gupta - 2310990625</a:t>
            </a:r>
            <a:endParaRPr sz="18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1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Kartik Jindal – 2310990624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1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Mudit Kalra - 2310990660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1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Miyesha Jain - 2310990663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IN" sz="1800" b="1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Class Group: G</a:t>
            </a:r>
            <a:r>
              <a:rPr lang="en-IN" alt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sz="40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sz="40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1416367" y="982939"/>
            <a:ext cx="631126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IN" altLang="en-US" sz="2800" b="1" i="0" u="none" strike="noStrike" cap="none" dirty="0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Advance Programming Concept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0" y="1"/>
            <a:ext cx="6553200" cy="81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sz="3200" b="1" dirty="0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164891" y="2038120"/>
            <a:ext cx="8844197" cy="431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IN" sz="2400" dirty="0">
                <a:hlinkClick r:id="rId3"/>
              </a:rPr>
              <a:t>Build a Smart Expense Tracker with Java, Spring Boot &amp; OpenAI GPT: A Full Guide | by Lahiru Sandaruwan </a:t>
            </a:r>
            <a:r>
              <a:rPr lang="en-IN" sz="2400" dirty="0" err="1">
                <a:hlinkClick r:id="rId3"/>
              </a:rPr>
              <a:t>Premathilaka</a:t>
            </a:r>
            <a:r>
              <a:rPr lang="en-IN" sz="2400" dirty="0">
                <a:hlinkClick r:id="rId3"/>
              </a:rPr>
              <a:t> | Medium</a:t>
            </a:r>
            <a:endParaRPr lang="en-IN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  <a:hlinkClick r:id="rId4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hlinkClick r:id="rId5"/>
              </a:rPr>
              <a:t>Daily Expense Tracker System In Spring Boot and Hibernate With Source Code – </a:t>
            </a:r>
            <a:r>
              <a:rPr lang="en-US" sz="2400" dirty="0" err="1">
                <a:hlinkClick r:id="rId5"/>
              </a:rPr>
              <a:t>Codebun</a:t>
            </a:r>
            <a:endParaRPr lang="en-IN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hlinkClick r:id="rId6"/>
              </a:rPr>
              <a:t>Spring Boot Project | Expense Tracker | Spring Boot Full Course | Project - 1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78129218a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04" name="Google Shape;104;g2c78129218a_0_8"/>
          <p:cNvSpPr txBox="1"/>
          <p:nvPr/>
        </p:nvSpPr>
        <p:spPr>
          <a:xfrm>
            <a:off x="599825" y="2179350"/>
            <a:ext cx="77379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D6E3B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</a:t>
            </a:r>
            <a:r>
              <a:rPr lang="en-US" sz="11500" b="1">
                <a:solidFill>
                  <a:srgbClr val="D6E3BC"/>
                </a:solidFill>
              </a:rPr>
              <a:t>  you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0" y="-27175"/>
            <a:ext cx="653300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59435" y="1463584"/>
            <a:ext cx="8025130" cy="42099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000" dirty="0"/>
              <a:t>The Enterprise Expense Tracker is a modern solution designed to streamline expense management operations for organizations of all sizes. Traditional methods such as paper-based reports, spreadsheets, or fragmented tools often lead to inefficiencies, errors, compliance risks, and a lack of real-time financial visibility. To overcome these challenges and meet the increasing demands of digital transformation and remote work, this project introduces a secure, scalable, and centralized expense management system</a:t>
            </a:r>
            <a:endParaRPr lang="en-IN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9F07-1253-C4D3-C81C-54BEBF88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53200" cy="83820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8251A-14FB-FE5A-E348-D8AC5FF6F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/>
              <a:t>Many organizations still rely on manual, paper-based expense processes or fragmented software solutions, leading to inefficiency and high error rates.</a:t>
            </a:r>
          </a:p>
          <a:p>
            <a:pPr algn="just"/>
            <a:r>
              <a:rPr lang="en-US" sz="2000" dirty="0"/>
              <a:t>Manual data entry and expense approvals cause delays, inaccuracies, and administrative overhead, impacting financial accuracy and timely reimbursements.</a:t>
            </a:r>
          </a:p>
          <a:p>
            <a:pPr algn="just"/>
            <a:r>
              <a:rPr lang="en-US" sz="2000" dirty="0"/>
              <a:t>Lack of real-time visibility into spending and budget utilization prevents informed financial decision-making and effective cost control.</a:t>
            </a:r>
          </a:p>
          <a:p>
            <a:pPr algn="just"/>
            <a:r>
              <a:rPr lang="en-US" sz="2000" dirty="0"/>
              <a:t>Traditional systems are not scalable or flexible enough to handle remote work, digital transformation, and integration with modern platforms.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55847-D3D3-367E-F1AB-61F5AFB60C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2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2E2E-9A14-A66A-4388-2D44B904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EF40F-46A9-D444-DF48-30E67F156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b="1" dirty="0"/>
              <a:t>RESTful API Controller</a:t>
            </a:r>
            <a:r>
              <a:rPr lang="en-US" sz="2000" dirty="0"/>
              <a:t> - Handles HTTP requests for </a:t>
            </a:r>
            <a:r>
              <a:rPr lang="en-US" sz="2000" dirty="0" err="1"/>
              <a:t>companymanagement</a:t>
            </a:r>
            <a:r>
              <a:rPr lang="en-US" sz="2000" dirty="0"/>
              <a:t> operations at /</a:t>
            </a:r>
            <a:r>
              <a:rPr lang="en-US" sz="2000" dirty="0" err="1"/>
              <a:t>api</a:t>
            </a:r>
            <a:r>
              <a:rPr lang="en-US" sz="2000" dirty="0"/>
              <a:t>/companies endpoint</a:t>
            </a:r>
          </a:p>
          <a:p>
            <a:r>
              <a:rPr lang="en-US" sz="2000" b="1" dirty="0"/>
              <a:t>CRUD Operations</a:t>
            </a:r>
            <a:r>
              <a:rPr lang="en-US" sz="2000" dirty="0"/>
              <a:t> - Provides complete Create, Read, Update, Delete functionality for company entities</a:t>
            </a:r>
          </a:p>
          <a:p>
            <a:r>
              <a:rPr lang="en-US" sz="2000" b="1" dirty="0"/>
              <a:t>Standard HTTP Methods</a:t>
            </a:r>
            <a:r>
              <a:rPr lang="en-US" sz="2000" dirty="0"/>
              <a:t> - Maps POST (create), GET (read), PUT (update), DELETE (remove) operations with appropriate response codes</a:t>
            </a:r>
          </a:p>
          <a:p>
            <a:r>
              <a:rPr lang="en-US" sz="2000" dirty="0"/>
              <a:t> </a:t>
            </a:r>
            <a:r>
              <a:rPr lang="en-US" sz="2000" b="1" dirty="0"/>
              <a:t>Path Variable Support</a:t>
            </a:r>
            <a:r>
              <a:rPr lang="en-US" sz="2000" dirty="0"/>
              <a:t> - Uses /{id} for specific company operations and supports both single company and all companies retrieval</a:t>
            </a:r>
          </a:p>
          <a:p>
            <a:r>
              <a:rPr lang="en-US" sz="2000" b="1" dirty="0"/>
              <a:t>DTO Pattern Implementation</a:t>
            </a:r>
            <a:r>
              <a:rPr lang="en-US" sz="2000" dirty="0"/>
              <a:t> - Uses </a:t>
            </a:r>
            <a:r>
              <a:rPr lang="en-US" sz="2000" u="sng" dirty="0" err="1">
                <a:hlinkClick r:id="rId2"/>
              </a:rPr>
              <a:t>CompanyDto</a:t>
            </a:r>
            <a:r>
              <a:rPr lang="en-US" sz="2000" dirty="0"/>
              <a:t> for data transfer, delegating business logic to </a:t>
            </a:r>
            <a:r>
              <a:rPr lang="en-US" sz="2000" u="sng" dirty="0" err="1">
                <a:hlinkClick r:id="rId2"/>
              </a:rPr>
              <a:t>CompanyService</a:t>
            </a:r>
            <a:r>
              <a:rPr lang="en-US" sz="2000" dirty="0"/>
              <a:t> layer for clean separation of concerns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4FBC8-C42D-1638-AA8A-50B601E7FF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125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Solution</a:t>
            </a:r>
            <a:endParaRPr sz="3200" b="1" dirty="0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E9B978-D3B5-C9F8-2B0F-FD5A544E3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47176"/>
            <a:ext cx="9144000" cy="496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The system follows a modular, scalable architecture based on the Model-View-Controller (MVC) pattern using Spring Boot 3.2.0 and Java 17 for building RESTful API services.</a:t>
            </a:r>
          </a:p>
          <a:p>
            <a:pPr algn="just"/>
            <a:r>
              <a:rPr lang="en-US" sz="2000" dirty="0"/>
              <a:t>Security is implemented through Spring Security with JWT-based authentication and role-based access control, supporting flexible permissions for company owners and members.</a:t>
            </a:r>
          </a:p>
          <a:p>
            <a:pPr algn="just"/>
            <a:r>
              <a:rPr lang="en-US" sz="2000" dirty="0"/>
              <a:t>Data persistence is managed using Oracle Database with JPA/Hibernate ORM, enabling complex entity relationships and ensuring data integrity through Flyway-managed versioned migrations.</a:t>
            </a:r>
          </a:p>
          <a:p>
            <a:pPr algn="just"/>
            <a:r>
              <a:rPr lang="en-US" sz="2000" dirty="0"/>
              <a:t>The system supports multi-company management with many-to-many relationships between users and companies, facilitating cross-organizational roles and permissions.</a:t>
            </a:r>
          </a:p>
          <a:p>
            <a:pPr algn="just"/>
            <a:r>
              <a:rPr lang="en-US" sz="2000" dirty="0"/>
              <a:t>RESTful APIs enable seamless integration with web portals, mobile applications, and third-party financial tools, while the design supports horizontal scalability and optimized database performance. 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2"/>
          <p:cNvSpPr txBox="1">
            <a:spLocks noGrp="1"/>
          </p:cNvSpPr>
          <p:nvPr>
            <p:ph type="title"/>
          </p:nvPr>
        </p:nvSpPr>
        <p:spPr>
          <a:xfrm>
            <a:off x="-12701" y="60450"/>
            <a:ext cx="3475356" cy="69659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2700"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t>SDLC</a:t>
            </a:r>
            <a:r>
              <a:rPr spc="-100"/>
              <a:t> </a:t>
            </a:r>
            <a:r>
              <a:t>Models</a:t>
            </a:r>
          </a:p>
        </p:txBody>
      </p:sp>
      <p:pic>
        <p:nvPicPr>
          <p:cNvPr id="98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11" y="1599666"/>
            <a:ext cx="3987826" cy="4086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125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 &amp; Benefits</a:t>
            </a: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149841" y="1632857"/>
            <a:ext cx="8844300" cy="472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000" dirty="0"/>
              <a:t>The system offers centralized expense management with real-time tracking, automated approval workflows, and detailed financial reporting for enhanced visibility and control.</a:t>
            </a:r>
          </a:p>
          <a:p>
            <a:pPr algn="just"/>
            <a:r>
              <a:rPr lang="en-US" sz="2000" dirty="0"/>
              <a:t>It supports multi-company and multi-role management, allowing users to operate across multiple organizations with role-based access control for secure and compliant operations.</a:t>
            </a:r>
          </a:p>
          <a:p>
            <a:pPr algn="just"/>
            <a:r>
              <a:rPr lang="en-US" sz="2000" dirty="0"/>
              <a:t>Security features include JWT-based authentication, role-based authorization, encrypted password storage, and comprehensive audit trails to ensure data integrity and compliance.</a:t>
            </a:r>
          </a:p>
          <a:p>
            <a:pPr algn="just"/>
            <a:r>
              <a:rPr lang="en-US" sz="2000" dirty="0"/>
              <a:t>The platform enables faster reimbursements by streamlining expense submission, approval, and tracking processes, improving employee satisfaction and reducing administrative overhead.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125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 Stack</a:t>
            </a:r>
            <a:endParaRPr sz="3200" b="1" dirty="0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149841" y="1972018"/>
            <a:ext cx="8844300" cy="438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IN" sz="2000" dirty="0"/>
              <a:t>Frontend: HTML5, CSS3, JavaScript</a:t>
            </a:r>
          </a:p>
          <a:p>
            <a:pPr algn="just"/>
            <a:r>
              <a:rPr lang="en-IN" sz="2000" dirty="0"/>
              <a:t>Backend: Java 17 with Spring Boot 3.2.0 framework for building RESTful APIs and implementing business logic.</a:t>
            </a:r>
          </a:p>
          <a:p>
            <a:pPr algn="just"/>
            <a:r>
              <a:rPr lang="en-IN" sz="2000" dirty="0"/>
              <a:t>Security: Spring Security with JWT (JSON Web Token) based authentication and role-based access control for secure user authentication and authorization.</a:t>
            </a:r>
          </a:p>
          <a:p>
            <a:pPr algn="just"/>
            <a:r>
              <a:rPr lang="en-IN" sz="2000" dirty="0"/>
              <a:t>Database: Oracle Database for enterprise-grade, reliable data persistence with JPA and Hibernate ORM for object-relational mapping and efficient database operations.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0" y="1"/>
            <a:ext cx="6553200" cy="82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3200" b="1" dirty="0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149901" y="1638048"/>
            <a:ext cx="8844197" cy="3581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>
              <a:buNone/>
            </a:pPr>
            <a:r>
              <a:rPr lang="en-US" sz="2000" dirty="0"/>
              <a:t>The Enterprise Expense Tracker project successfully delivers a secure, scalable, and centralized expense management solution tailored for modern business needs. It addresses critical challenges of outdated manual processes by automating expense submission, approval workflows, and real-time tracking, resulting in improved financial visibility and accountability. The system’s robust security features ensure compliance through JWT-based authentication and role-based access control, while its multi-company support enables flexible management of complex organizational structures. Overall, the project demonstrates a practical, enterprise-ready approach that significantly streamlines expense management, reduces errors, accelerates reimbursements, and empowers organizations to make data-driven financial decision.</a:t>
            </a:r>
            <a:endParaRPr lang="en-US" sz="20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773</Words>
  <Application>Microsoft Office PowerPoint</Application>
  <PresentationFormat>On-screen Show (4:3)</PresentationFormat>
  <Paragraphs>64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PowerPoint Presentation</vt:lpstr>
      <vt:lpstr>Introduction</vt:lpstr>
      <vt:lpstr>Problem Statement</vt:lpstr>
      <vt:lpstr>System Overview</vt:lpstr>
      <vt:lpstr>Proposed Solution</vt:lpstr>
      <vt:lpstr>SDLC Models</vt:lpstr>
      <vt:lpstr>Features &amp; Benefits</vt:lpstr>
      <vt:lpstr>Tech Stack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Mansi Soni</dc:creator>
  <cp:lastModifiedBy>Karunya Gupta</cp:lastModifiedBy>
  <cp:revision>26</cp:revision>
  <dcterms:created xsi:type="dcterms:W3CDTF">2010-04-09T07:36:00Z</dcterms:created>
  <dcterms:modified xsi:type="dcterms:W3CDTF">2025-10-01T12:13:36Z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2024-11-05T13:35:23Z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1255890e-2178-4e59-971d-06dbbab38a7b</vt:lpwstr>
  </property>
  <property fmtid="{D5CDD505-2E9C-101B-9397-08002B2CF9AE}" pid="7" name="MSIP_Label_defa4170-0d19-0005-0004-bc88714345d2_ActionId">
    <vt:lpwstr>7a409ebe-339a-4968-9592-dbedf8297d46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53533BC480864FEAAD10A64D4D42A25F_13</vt:lpwstr>
  </property>
  <property fmtid="{D5CDD505-2E9C-101B-9397-08002B2CF9AE}" pid="10" name="KSOProductBuildVer">
    <vt:lpwstr>2057-12.2.0.20795</vt:lpwstr>
  </property>
</Properties>
</file>