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13"/>
  </p:notesMasterIdLst>
  <p:sldIdLst>
    <p:sldId id="264" r:id="rId2"/>
    <p:sldId id="257" r:id="rId3"/>
    <p:sldId id="272" r:id="rId4"/>
    <p:sldId id="274" r:id="rId5"/>
    <p:sldId id="258" r:id="rId6"/>
    <p:sldId id="273" r:id="rId7"/>
    <p:sldId id="269" r:id="rId8"/>
    <p:sldId id="266" r:id="rId9"/>
    <p:sldId id="260" r:id="rId10"/>
    <p:sldId id="271" r:id="rId11"/>
    <p:sldId id="263" r:id="rId12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DCE7BBF-AFFC-438D-A519-1B149B01255B}" v="2" dt="2025-09-23T05:41:21.2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63" d="100"/>
          <a:sy n="63" d="100"/>
        </p:scale>
        <p:origin x="77" y="3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2" name="Google Shape;4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0" name="Google Shape;5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8" name="Google Shape;5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58" name="Google Shape;5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8" name="Google Shape;5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5" name="Google Shape;7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5" name="Google Shape;7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c78129218a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0" name="Google Shape;100;g2c78129218a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oogle Shape;25;p8" descr="LOGO.gif"/>
          <p:cNvPicPr preferRelativeResize="0"/>
          <p:nvPr/>
        </p:nvPicPr>
        <p:blipFill rotWithShape="1">
          <a:blip r:embed="rId2"/>
          <a:srcRect b="10713"/>
          <a:stretch>
            <a:fillRect/>
          </a:stretch>
        </p:blipFill>
        <p:spPr>
          <a:xfrm>
            <a:off x="6553200" y="228600"/>
            <a:ext cx="2057400" cy="635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6" name="Google Shape;26;p8"/>
          <p:cNvGrpSpPr/>
          <p:nvPr/>
        </p:nvGrpSpPr>
        <p:grpSpPr>
          <a:xfrm>
            <a:off x="6146800" y="0"/>
            <a:ext cx="2997200" cy="876300"/>
            <a:chOff x="6096000" y="3924300"/>
            <a:chExt cx="2997200" cy="876300"/>
          </a:xfrm>
        </p:grpSpPr>
        <p:sp>
          <p:nvSpPr>
            <p:cNvPr id="27" name="Google Shape;27;p8"/>
            <p:cNvSpPr/>
            <p:nvPr/>
          </p:nvSpPr>
          <p:spPr>
            <a:xfrm>
              <a:off x="6096000" y="3924300"/>
              <a:ext cx="2997200" cy="838200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pic>
          <p:nvPicPr>
            <p:cNvPr id="28" name="Google Shape;28;p8" descr="LOGO.gif"/>
            <p:cNvPicPr preferRelativeResize="0"/>
            <p:nvPr/>
          </p:nvPicPr>
          <p:blipFill rotWithShape="1">
            <a:blip r:embed="rId2"/>
            <a:srcRect b="10713"/>
            <a:stretch>
              <a:fillRect/>
            </a:stretch>
          </p:blipFill>
          <p:spPr>
            <a:xfrm>
              <a:off x="6502400" y="4152900"/>
              <a:ext cx="2057400" cy="635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" name="Google Shape;29;p8"/>
            <p:cNvSpPr/>
            <p:nvPr/>
          </p:nvSpPr>
          <p:spPr>
            <a:xfrm>
              <a:off x="6477000" y="4114800"/>
              <a:ext cx="2076450" cy="685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pic>
        <p:nvPicPr>
          <p:cNvPr id="30" name="Google Shape;30;p8" descr="logo.jpg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6553200" y="228600"/>
            <a:ext cx="1920875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8"/>
          <p:cNvSpPr txBox="1">
            <a:spLocks noGrp="1"/>
          </p:cNvSpPr>
          <p:nvPr>
            <p:ph type="title"/>
          </p:nvPr>
        </p:nvSpPr>
        <p:spPr>
          <a:xfrm>
            <a:off x="0" y="0"/>
            <a:ext cx="64770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body" idx="1"/>
          </p:nvPr>
        </p:nvSpPr>
        <p:spPr>
          <a:xfrm>
            <a:off x="457200" y="13716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ftr" idx="11"/>
          </p:nvPr>
        </p:nvSpPr>
        <p:spPr>
          <a:xfrm>
            <a:off x="3211606" y="6356349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itle Text"/>
          <p:cNvSpPr txBox="1">
            <a:spLocks noGrp="1"/>
          </p:cNvSpPr>
          <p:nvPr>
            <p:ph type="title"/>
          </p:nvPr>
        </p:nvSpPr>
        <p:spPr>
          <a:xfrm>
            <a:off x="2929127" y="3080766"/>
            <a:ext cx="3285745" cy="84836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6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83045764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"/>
          <p:cNvSpPr txBox="1">
            <a:spLocks noGrp="1"/>
          </p:cNvSpPr>
          <p:nvPr>
            <p:ph type="title"/>
          </p:nvPr>
        </p:nvSpPr>
        <p:spPr>
          <a:xfrm>
            <a:off x="0" y="0"/>
            <a:ext cx="64770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3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3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3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3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3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3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3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3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3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11" name="Google Shape;11;p7"/>
          <p:cNvSpPr txBox="1">
            <a:spLocks noGrp="1"/>
          </p:cNvSpPr>
          <p:nvPr>
            <p:ph type="body" idx="1"/>
          </p:nvPr>
        </p:nvSpPr>
        <p:spPr>
          <a:xfrm>
            <a:off x="457200" y="13716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Char char="–"/>
              <a:defRPr sz="2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–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»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12" name="Google Shape;12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3" name="Google Shape;13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4" name="Google Shape;14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  <p:sp>
        <p:nvSpPr>
          <p:cNvPr id="15" name="Google Shape;15;p7"/>
          <p:cNvSpPr/>
          <p:nvPr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rgbClr val="FF33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6" name="Google Shape;16;p7"/>
          <p:cNvSpPr/>
          <p:nvPr/>
        </p:nvSpPr>
        <p:spPr>
          <a:xfrm rot="10800000" flipH="1">
            <a:off x="0" y="6705600"/>
            <a:ext cx="9144000" cy="19811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7" name="Google Shape;17;p7" descr="LOGO.gif"/>
          <p:cNvPicPr preferRelativeResize="0"/>
          <p:nvPr/>
        </p:nvPicPr>
        <p:blipFill rotWithShape="1">
          <a:blip r:embed="rId4"/>
          <a:srcRect b="10713"/>
          <a:stretch>
            <a:fillRect/>
          </a:stretch>
        </p:blipFill>
        <p:spPr>
          <a:xfrm>
            <a:off x="6553200" y="228600"/>
            <a:ext cx="2057400" cy="63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p7" descr="LOGO.gif"/>
          <p:cNvPicPr preferRelativeResize="0"/>
          <p:nvPr/>
        </p:nvPicPr>
        <p:blipFill rotWithShape="1">
          <a:blip r:embed="rId4"/>
          <a:srcRect b="10713"/>
          <a:stretch>
            <a:fillRect/>
          </a:stretch>
        </p:blipFill>
        <p:spPr>
          <a:xfrm>
            <a:off x="6553200" y="228600"/>
            <a:ext cx="2057400" cy="635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" name="Google Shape;19;p7"/>
          <p:cNvGrpSpPr/>
          <p:nvPr/>
        </p:nvGrpSpPr>
        <p:grpSpPr>
          <a:xfrm>
            <a:off x="6146800" y="0"/>
            <a:ext cx="2997200" cy="876300"/>
            <a:chOff x="6096000" y="3924300"/>
            <a:chExt cx="2997200" cy="876300"/>
          </a:xfrm>
        </p:grpSpPr>
        <p:sp>
          <p:nvSpPr>
            <p:cNvPr id="20" name="Google Shape;20;p7"/>
            <p:cNvSpPr/>
            <p:nvPr/>
          </p:nvSpPr>
          <p:spPr>
            <a:xfrm>
              <a:off x="6096000" y="3924300"/>
              <a:ext cx="2997200" cy="838200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pic>
          <p:nvPicPr>
            <p:cNvPr id="21" name="Google Shape;21;p7" descr="LOGO.gif"/>
            <p:cNvPicPr preferRelativeResize="0"/>
            <p:nvPr/>
          </p:nvPicPr>
          <p:blipFill rotWithShape="1">
            <a:blip r:embed="rId4"/>
            <a:srcRect b="10713"/>
            <a:stretch>
              <a:fillRect/>
            </a:stretch>
          </p:blipFill>
          <p:spPr>
            <a:xfrm>
              <a:off x="6502400" y="4152900"/>
              <a:ext cx="2057400" cy="635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" name="Google Shape;22;p7"/>
            <p:cNvSpPr/>
            <p:nvPr/>
          </p:nvSpPr>
          <p:spPr>
            <a:xfrm>
              <a:off x="6477000" y="4114800"/>
              <a:ext cx="2076450" cy="685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pic>
        <p:nvPicPr>
          <p:cNvPr id="23" name="Google Shape;23;p7" descr="logo.jpg"/>
          <p:cNvPicPr preferRelativeResize="0"/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6553200" y="228600"/>
            <a:ext cx="1920875" cy="6096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lsp.sandaruwan/build-a-smart-expense-tracker-with-java-spring-boot-openai-gpt-a-full-guide-a90c663051ac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youtube.com/watch?v=yt2hqHEzCrI&amp;ntb=1&amp;msockid=171dfd5a9eb811f09cbc14f3fce07282" TargetMode="External"/><Relationship Id="rId5" Type="http://schemas.openxmlformats.org/officeDocument/2006/relationships/hyperlink" Target="https://codebun.com/daily-expense-tracker-system-in-spring-boot-and-hibernate-with-source-code/" TargetMode="External"/><Relationship Id="rId4" Type="http://schemas.openxmlformats.org/officeDocument/2006/relationships/hyperlink" Target="https://www.geeksforgeeks.org/library-management-application-backend/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1</a:t>
            </a:fld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45" name="Google Shape;45;p10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521110" y="97369"/>
            <a:ext cx="1720646" cy="723209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10"/>
          <p:cNvSpPr txBox="1"/>
          <p:nvPr/>
        </p:nvSpPr>
        <p:spPr>
          <a:xfrm>
            <a:off x="0" y="2032897"/>
            <a:ext cx="9144000" cy="4506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331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 panose="020B0604020202020204"/>
              <a:buNone/>
            </a:pPr>
            <a:endParaRPr sz="2800" b="1" i="0" u="none" strike="noStrike" cap="none" dirty="0">
              <a:solidFill>
                <a:srgbClr val="00206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 panose="020B0604020202020204"/>
              <a:buNone/>
            </a:pPr>
            <a:endParaRPr sz="3600" b="1" i="0" u="none" strike="noStrike" cap="none" dirty="0">
              <a:solidFill>
                <a:srgbClr val="FF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 panose="020B0604020202020204"/>
              <a:buNone/>
            </a:pPr>
            <a:endParaRPr sz="3600" b="1" i="0" u="none" strike="noStrike" cap="none" dirty="0">
              <a:solidFill>
                <a:srgbClr val="FF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 panose="020B0604020202020204"/>
              <a:buNone/>
            </a:pPr>
            <a:r>
              <a:rPr lang="en-IN" sz="3200" b="1" i="1" dirty="0">
                <a:solidFill>
                  <a:srgbClr val="FF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Expense Tracker</a:t>
            </a:r>
            <a:endParaRPr sz="140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None/>
            </a:pPr>
            <a:endParaRPr sz="2400" b="1" i="0" u="none" strike="noStrike" cap="none" dirty="0">
              <a:solidFill>
                <a:srgbClr val="FF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None/>
            </a:pPr>
            <a:r>
              <a:rPr lang="en-IN" sz="1800" b="1" dirty="0">
                <a:solidFill>
                  <a:schemeClr val="dk2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Karunya Gupta - 2310990625</a:t>
            </a:r>
            <a:endParaRPr sz="1800" b="1" i="0" u="none" strike="noStrike" cap="none" dirty="0">
              <a:solidFill>
                <a:srgbClr val="FF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en-IN" sz="1800" b="1" dirty="0">
                <a:solidFill>
                  <a:schemeClr val="dk2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Kartik Jindal – 2310990624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en-IN" sz="1800" b="1" dirty="0">
                <a:solidFill>
                  <a:schemeClr val="dk2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Mudit Kalra - 2310990660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en-IN" sz="1800" b="1" dirty="0">
                <a:solidFill>
                  <a:schemeClr val="dk2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Miyesha Jain - 2310990663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lang="en-IN" sz="1800" b="1" dirty="0">
              <a:solidFill>
                <a:schemeClr val="dk2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1" i="0" u="none" strike="noStrike" cap="none" dirty="0">
              <a:solidFill>
                <a:schemeClr val="dk2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en-US" sz="1800" b="1" i="0" u="none" strike="noStrike" cap="none" dirty="0">
                <a:solidFill>
                  <a:schemeClr val="dk2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Class Group: G</a:t>
            </a:r>
            <a:r>
              <a:rPr lang="en-IN" altLang="en-US" sz="1800" b="1" i="0" u="none" strike="noStrike" cap="none" dirty="0">
                <a:solidFill>
                  <a:schemeClr val="dk2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8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1" i="0" u="none" strike="noStrike" cap="none" dirty="0">
              <a:solidFill>
                <a:schemeClr val="dk2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1" i="0" u="none" strike="noStrike" cap="none" dirty="0">
              <a:solidFill>
                <a:schemeClr val="dk2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 panose="020B0604020202020204"/>
              <a:buNone/>
            </a:pPr>
            <a:endParaRPr sz="3200" b="1" i="0" u="none" strike="noStrike" cap="none" dirty="0">
              <a:solidFill>
                <a:srgbClr val="FF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 panose="020B0604020202020204"/>
              <a:buNone/>
            </a:pPr>
            <a:endParaRPr sz="3200" b="1" i="0" u="none" strike="noStrike" cap="none" dirty="0">
              <a:solidFill>
                <a:srgbClr val="FF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/>
              <a:buNone/>
            </a:pPr>
            <a:endParaRPr sz="4000" b="1" i="0" u="none" strike="noStrike" cap="none" dirty="0">
              <a:solidFill>
                <a:srgbClr val="FF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/>
              <a:buNone/>
            </a:pPr>
            <a:endParaRPr sz="4000" b="1" i="0" u="none" strike="noStrike" cap="none" dirty="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47" name="Google Shape;47;p10"/>
          <p:cNvSpPr txBox="1"/>
          <p:nvPr/>
        </p:nvSpPr>
        <p:spPr>
          <a:xfrm>
            <a:off x="1416367" y="982939"/>
            <a:ext cx="6311265" cy="463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 panose="020B0604020202020204"/>
              <a:buNone/>
            </a:pPr>
            <a:r>
              <a:rPr lang="en-IN" altLang="en-US" sz="2800" b="1" i="0" u="none" strike="noStrike" cap="none" dirty="0">
                <a:solidFill>
                  <a:srgbClr val="00206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Advance Programming Concept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"/>
          <p:cNvSpPr txBox="1">
            <a:spLocks noGrp="1"/>
          </p:cNvSpPr>
          <p:nvPr>
            <p:ph type="title"/>
          </p:nvPr>
        </p:nvSpPr>
        <p:spPr>
          <a:xfrm>
            <a:off x="0" y="1"/>
            <a:ext cx="6553200" cy="815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200" b="1" dirty="0">
                <a:solidFill>
                  <a:srgbClr val="0C0C0C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References</a:t>
            </a:r>
            <a:endParaRPr sz="3200" b="1" dirty="0">
              <a:solidFill>
                <a:srgbClr val="0C0C0C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78" name="Google Shape;78;p2"/>
          <p:cNvSpPr txBox="1">
            <a:spLocks noGrp="1"/>
          </p:cNvSpPr>
          <p:nvPr>
            <p:ph type="body" idx="1"/>
          </p:nvPr>
        </p:nvSpPr>
        <p:spPr>
          <a:xfrm>
            <a:off x="164891" y="2038120"/>
            <a:ext cx="8844197" cy="4318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Font typeface="Wingdings" panose="05000000000000000000" pitchFamily="2" charset="2"/>
              <a:buChar char="q"/>
            </a:pPr>
            <a:r>
              <a:rPr lang="en-IN" sz="2400" dirty="0">
                <a:hlinkClick r:id="rId3"/>
              </a:rPr>
              <a:t>Build a Smart Expense Tracker with Java, Spring Boot &amp; OpenAI GPT: A Full Guide | by Lahiru Sandaruwan </a:t>
            </a:r>
            <a:r>
              <a:rPr lang="en-IN" sz="2400" dirty="0" err="1">
                <a:hlinkClick r:id="rId3"/>
              </a:rPr>
              <a:t>Premathilaka</a:t>
            </a:r>
            <a:r>
              <a:rPr lang="en-IN" sz="2400" dirty="0">
                <a:hlinkClick r:id="rId3"/>
              </a:rPr>
              <a:t> | Medium</a:t>
            </a:r>
            <a:endParaRPr lang="en-IN" sz="24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  <a:hlinkClick r:id="rId4"/>
            </a:endParaRPr>
          </a:p>
          <a:p>
            <a:pPr lvl="0">
              <a:buFont typeface="Wingdings" panose="05000000000000000000" pitchFamily="2" charset="2"/>
              <a:buChar char="q"/>
            </a:pPr>
            <a:r>
              <a:rPr lang="en-US" sz="2400" dirty="0">
                <a:hlinkClick r:id="rId5"/>
              </a:rPr>
              <a:t>Daily Expense Tracker System In Spring Boot and Hibernate With Source Code – </a:t>
            </a:r>
            <a:r>
              <a:rPr lang="en-US" sz="2400" dirty="0" err="1">
                <a:hlinkClick r:id="rId5"/>
              </a:rPr>
              <a:t>Codebun</a:t>
            </a:r>
            <a:endParaRPr lang="en-IN" sz="24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lvl="0">
              <a:buFont typeface="Wingdings" panose="05000000000000000000" pitchFamily="2" charset="2"/>
              <a:buChar char="q"/>
            </a:pPr>
            <a:r>
              <a:rPr lang="en-US" sz="2400" dirty="0">
                <a:hlinkClick r:id="rId6"/>
              </a:rPr>
              <a:t>Spring Boot Project | Expense Tracker | Spring Boot Full Course | Project - 1</a:t>
            </a:r>
            <a:endParaRPr sz="20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79" name="Google Shape;79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c78129218a_0_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11</a:t>
            </a:fld>
            <a:endParaRPr lang="en-US"/>
          </a:p>
        </p:txBody>
      </p:sp>
      <p:sp>
        <p:nvSpPr>
          <p:cNvPr id="104" name="Google Shape;104;g2c78129218a_0_8"/>
          <p:cNvSpPr txBox="1"/>
          <p:nvPr/>
        </p:nvSpPr>
        <p:spPr>
          <a:xfrm>
            <a:off x="599825" y="2179350"/>
            <a:ext cx="7737900" cy="19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 b="1">
                <a:solidFill>
                  <a:srgbClr val="D6E3BC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Thank</a:t>
            </a:r>
            <a:r>
              <a:rPr lang="en-US" sz="11500" b="1">
                <a:solidFill>
                  <a:srgbClr val="D6E3BC"/>
                </a:solidFill>
              </a:rPr>
              <a:t>  you 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"/>
          <p:cNvSpPr txBox="1">
            <a:spLocks noGrp="1"/>
          </p:cNvSpPr>
          <p:nvPr>
            <p:ph type="title"/>
          </p:nvPr>
        </p:nvSpPr>
        <p:spPr>
          <a:xfrm>
            <a:off x="0" y="-27175"/>
            <a:ext cx="6533002" cy="8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sz="3200" b="1" dirty="0">
                <a:solidFill>
                  <a:srgbClr val="0C0C0C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Introduction</a:t>
            </a:r>
          </a:p>
        </p:txBody>
      </p:sp>
      <p:sp>
        <p:nvSpPr>
          <p:cNvPr id="3" name="Text Box 2"/>
          <p:cNvSpPr txBox="1"/>
          <p:nvPr/>
        </p:nvSpPr>
        <p:spPr>
          <a:xfrm>
            <a:off x="559435" y="1463584"/>
            <a:ext cx="8025130" cy="420993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just"/>
            <a:r>
              <a:rPr lang="en-US" sz="2000" dirty="0"/>
              <a:t>The Enterprise Expense Tracker is a modern solution designed to streamline expense management operations for organizations of all sizes. Traditional methods such as paper-based reports, spreadsheets, or fragmented tools often lead to inefficiencies, errors, compliance risks, and a lack of real-time financial visibility. To overcome these challenges and meet the increasing demands of digital transformation and remote work, this project introduces a secure, scalable, and centralized expense management system</a:t>
            </a:r>
            <a:endParaRPr lang="en-IN" alt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D9F07-1253-C4D3-C81C-54BEBF888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6553200" cy="838200"/>
          </a:xfrm>
        </p:spPr>
        <p:txBody>
          <a:bodyPr/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88251A-14FB-FE5A-E348-D8AC5FF6F1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9392" y="1371600"/>
            <a:ext cx="8229600" cy="4525963"/>
          </a:xfrm>
        </p:spPr>
        <p:txBody>
          <a:bodyPr/>
          <a:lstStyle/>
          <a:p>
            <a:pPr algn="just"/>
            <a:r>
              <a:rPr lang="en-US" sz="2000" dirty="0"/>
              <a:t>Many organizations still rely on manual, paper-based expense processes or fragmented software solutions, leading to inefficiency and high error rates.</a:t>
            </a:r>
          </a:p>
          <a:p>
            <a:pPr algn="just"/>
            <a:r>
              <a:rPr lang="en-US" sz="2000" dirty="0"/>
              <a:t>Manual data entry and expense approvals cause delays, inaccuracies, and administrative overhead, impacting financial accuracy and timely reimbursements.</a:t>
            </a:r>
          </a:p>
          <a:p>
            <a:pPr algn="just"/>
            <a:r>
              <a:rPr lang="en-US" sz="2000" dirty="0"/>
              <a:t>Lack of real-time visibility into spending and budget utilization prevents informed financial decision-making and effective cost control.</a:t>
            </a:r>
          </a:p>
          <a:p>
            <a:pPr algn="just"/>
            <a:r>
              <a:rPr lang="en-US" sz="2000" dirty="0"/>
              <a:t>Traditional systems are not scalable or flexible enough to handle remote work, digital transformation, and integration with modern platforms.</a:t>
            </a:r>
          </a:p>
          <a:p>
            <a:pPr algn="just"/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455847-D3D3-367E-F1AB-61F5AFB60C7E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6565392" y="6356350"/>
            <a:ext cx="2133600" cy="3651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827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12E2E-9A14-A66A-4388-2D44B9046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System 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0EF40F-46A9-D444-DF48-30E67F1562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2000" dirty="0"/>
          </a:p>
          <a:p>
            <a:r>
              <a:rPr lang="en-US" sz="2000" b="1" dirty="0"/>
              <a:t>RESTful API Controller</a:t>
            </a:r>
            <a:r>
              <a:rPr lang="en-US" sz="2000" dirty="0"/>
              <a:t> - Handles HTTP requests for company management operations at /</a:t>
            </a:r>
            <a:r>
              <a:rPr lang="en-US" sz="2000" dirty="0" err="1"/>
              <a:t>api</a:t>
            </a:r>
            <a:r>
              <a:rPr lang="en-US" sz="2000" dirty="0"/>
              <a:t>/companies endpoint</a:t>
            </a:r>
          </a:p>
          <a:p>
            <a:r>
              <a:rPr lang="en-US" sz="2000" b="1" dirty="0"/>
              <a:t>CRUD Operations</a:t>
            </a:r>
            <a:r>
              <a:rPr lang="en-US" sz="2000" dirty="0"/>
              <a:t> - Provides complete Create, Read, Update, Delete functionality for company entities</a:t>
            </a:r>
          </a:p>
          <a:p>
            <a:r>
              <a:rPr lang="en-IN" sz="2000" b="1" dirty="0"/>
              <a:t>Multi Company Management – </a:t>
            </a:r>
            <a:r>
              <a:rPr lang="en-IN" sz="2000" dirty="0"/>
              <a:t>Able to create and manage multiple companies assigned to user</a:t>
            </a:r>
          </a:p>
          <a:p>
            <a:r>
              <a:rPr lang="en-IN" sz="2000" b="1" dirty="0"/>
              <a:t>Expense Creation – </a:t>
            </a:r>
            <a:r>
              <a:rPr lang="en-IN" sz="2000" dirty="0"/>
              <a:t>Create expense records with details include amount, description, category, data and associated company</a:t>
            </a:r>
            <a:endParaRPr lang="en-IN" sz="20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A4FBC8-C42D-1638-AA8A-50B601E7FF8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987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3"/>
          <p:cNvSpPr txBox="1">
            <a:spLocks noGrp="1"/>
          </p:cNvSpPr>
          <p:nvPr>
            <p:ph type="title"/>
          </p:nvPr>
        </p:nvSpPr>
        <p:spPr>
          <a:xfrm>
            <a:off x="0" y="0"/>
            <a:ext cx="6477125" cy="83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200" b="1" dirty="0">
                <a:solidFill>
                  <a:srgbClr val="0C0C0C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Proposed Solution</a:t>
            </a:r>
            <a:endParaRPr sz="3200" b="1" dirty="0">
              <a:solidFill>
                <a:srgbClr val="0C0C0C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62" name="Google Shape;62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5</a:t>
            </a:fld>
            <a:endParaRPr lang="en-US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CCE9B978-D3B5-C9F8-2B0F-FD5A544E35E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1147176"/>
            <a:ext cx="9144000" cy="4965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2000" dirty="0"/>
              <a:t>The system follows a modular, scalable architecture based on the Model-View-Controller (MVC) pattern using Spring Boot 3.2.0 and Java 17 for building RESTful API services.</a:t>
            </a:r>
          </a:p>
          <a:p>
            <a:pPr algn="just"/>
            <a:r>
              <a:rPr lang="en-US" sz="2000" dirty="0"/>
              <a:t>Security is implemented through Spring Security with JWT-based authentication and role-based access control, supporting flexible permissions for company owners and members.</a:t>
            </a:r>
          </a:p>
          <a:p>
            <a:pPr algn="just"/>
            <a:r>
              <a:rPr lang="en-US" sz="2000" dirty="0"/>
              <a:t>Data persistence is managed using Oracle Database with JPA/Hibernate ORM, enabling complex entity relationships and ensuring data integrity through Flyway-managed versioned migrations.</a:t>
            </a:r>
          </a:p>
          <a:p>
            <a:pPr algn="just"/>
            <a:r>
              <a:rPr lang="en-US" sz="2000" dirty="0"/>
              <a:t>The system supports multi-company management with many-to-many relationships between users and companies, facilitating cross-organizational roles and permissions.</a:t>
            </a:r>
          </a:p>
          <a:p>
            <a:pPr algn="just"/>
            <a:r>
              <a:rPr lang="en-US" sz="2000" dirty="0"/>
              <a:t>RESTful APIs enable seamless integration with web portals, mobile applications, and third-party financial tools, while the design supports horizontal scalability and optimized database performance. </a:t>
            </a:r>
            <a:endParaRPr kumimoji="0" lang="en-US" alt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object 2"/>
          <p:cNvSpPr txBox="1">
            <a:spLocks noGrp="1"/>
          </p:cNvSpPr>
          <p:nvPr>
            <p:ph type="title"/>
          </p:nvPr>
        </p:nvSpPr>
        <p:spPr>
          <a:xfrm>
            <a:off x="-12701" y="60450"/>
            <a:ext cx="3475356" cy="696597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indent="12700">
              <a:spcBef>
                <a:spcPts val="100"/>
              </a:spcBef>
              <a:defRPr sz="4400">
                <a:latin typeface="Arial"/>
                <a:ea typeface="Arial"/>
                <a:cs typeface="Arial"/>
                <a:sym typeface="Arial"/>
              </a:defRPr>
            </a:pPr>
            <a:r>
              <a:t>SDLC</a:t>
            </a:r>
            <a:r>
              <a:rPr spc="-100"/>
              <a:t> </a:t>
            </a:r>
            <a:r>
              <a:t>Models</a:t>
            </a:r>
          </a:p>
        </p:txBody>
      </p:sp>
      <p:pic>
        <p:nvPicPr>
          <p:cNvPr id="98" name="object 3" descr="object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2411" y="1599666"/>
            <a:ext cx="3987826" cy="408681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3"/>
          <p:cNvSpPr txBox="1">
            <a:spLocks noGrp="1"/>
          </p:cNvSpPr>
          <p:nvPr>
            <p:ph type="title"/>
          </p:nvPr>
        </p:nvSpPr>
        <p:spPr>
          <a:xfrm>
            <a:off x="0" y="0"/>
            <a:ext cx="6477125" cy="83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200" b="1" dirty="0">
                <a:solidFill>
                  <a:srgbClr val="0C0C0C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Features &amp; Benefits</a:t>
            </a:r>
          </a:p>
        </p:txBody>
      </p:sp>
      <p:sp>
        <p:nvSpPr>
          <p:cNvPr id="61" name="Google Shape;61;p3"/>
          <p:cNvSpPr txBox="1">
            <a:spLocks noGrp="1"/>
          </p:cNvSpPr>
          <p:nvPr>
            <p:ph type="body" idx="1"/>
          </p:nvPr>
        </p:nvSpPr>
        <p:spPr>
          <a:xfrm>
            <a:off x="149841" y="1632857"/>
            <a:ext cx="8844300" cy="4723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just"/>
            <a:r>
              <a:rPr lang="en-US" sz="2000" dirty="0"/>
              <a:t>The system offers centralized expense management with real-time tracking, automated approval workflows, and detailed financial reporting for enhanced visibility and control.</a:t>
            </a:r>
          </a:p>
          <a:p>
            <a:pPr algn="just"/>
            <a:r>
              <a:rPr lang="en-US" sz="2000" dirty="0"/>
              <a:t>It supports multi-company and multi-role management, allowing users to operate across multiple organizations with role-based access control for secure and compliant operations.</a:t>
            </a:r>
          </a:p>
          <a:p>
            <a:pPr algn="just"/>
            <a:r>
              <a:rPr lang="en-US" sz="2000" dirty="0"/>
              <a:t>Security features include JWT-based authentication, role-based authorization, encrypted password storage, and comprehensive audit trails to ensure data integrity and compliance.</a:t>
            </a:r>
          </a:p>
          <a:p>
            <a:pPr algn="just"/>
            <a:r>
              <a:rPr lang="en-US" sz="2000" dirty="0"/>
              <a:t>The platform enables faster reimbursements by streamlining expense submission, approval, and tracking processes, improving employee satisfaction and reducing administrative overhead.</a:t>
            </a:r>
          </a:p>
        </p:txBody>
      </p:sp>
      <p:sp>
        <p:nvSpPr>
          <p:cNvPr id="62" name="Google Shape;62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7</a:t>
            </a:fld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3"/>
          <p:cNvSpPr txBox="1">
            <a:spLocks noGrp="1"/>
          </p:cNvSpPr>
          <p:nvPr>
            <p:ph type="title"/>
          </p:nvPr>
        </p:nvSpPr>
        <p:spPr>
          <a:xfrm>
            <a:off x="0" y="0"/>
            <a:ext cx="6477125" cy="83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sz="3200" b="1" dirty="0">
                <a:solidFill>
                  <a:srgbClr val="0C0C0C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Tech Stack</a:t>
            </a:r>
            <a:endParaRPr sz="3200" b="1" dirty="0">
              <a:solidFill>
                <a:srgbClr val="0C0C0C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61" name="Google Shape;61;p3"/>
          <p:cNvSpPr txBox="1">
            <a:spLocks noGrp="1"/>
          </p:cNvSpPr>
          <p:nvPr>
            <p:ph type="body" idx="1"/>
          </p:nvPr>
        </p:nvSpPr>
        <p:spPr>
          <a:xfrm>
            <a:off x="149841" y="1972018"/>
            <a:ext cx="8844300" cy="4384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just"/>
            <a:r>
              <a:rPr lang="en-IN" sz="2000" dirty="0"/>
              <a:t>Frontend: HTML5, CSS3, JavaScript</a:t>
            </a:r>
          </a:p>
          <a:p>
            <a:pPr algn="just"/>
            <a:r>
              <a:rPr lang="en-IN" sz="2000" dirty="0"/>
              <a:t>Backend: Java 17 with Spring Boot 3.2.0 framework for building RESTful APIs and implementing business logic.</a:t>
            </a:r>
          </a:p>
          <a:p>
            <a:pPr algn="just"/>
            <a:r>
              <a:rPr lang="en-IN" sz="2000" dirty="0"/>
              <a:t>Security: Spring Security with JWT (JSON Web Token) based authentication and role-based access control for secure user authentication and authorization.</a:t>
            </a:r>
          </a:p>
          <a:p>
            <a:pPr algn="just"/>
            <a:r>
              <a:rPr lang="en-IN" sz="2000" dirty="0"/>
              <a:t>Database: Oracle Database for enterprise-grade, reliable data persistence with JPA and Hibernate ORM for object-relational mapping and efficient database operations.</a:t>
            </a:r>
          </a:p>
        </p:txBody>
      </p:sp>
      <p:sp>
        <p:nvSpPr>
          <p:cNvPr id="62" name="Google Shape;62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8</a:t>
            </a:fld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"/>
          <p:cNvSpPr txBox="1">
            <a:spLocks noGrp="1"/>
          </p:cNvSpPr>
          <p:nvPr>
            <p:ph type="title"/>
          </p:nvPr>
        </p:nvSpPr>
        <p:spPr>
          <a:xfrm>
            <a:off x="0" y="1"/>
            <a:ext cx="6553200" cy="826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200" b="1" dirty="0">
                <a:solidFill>
                  <a:srgbClr val="0C0C0C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Conclusion</a:t>
            </a:r>
            <a:endParaRPr sz="3200" b="1" dirty="0">
              <a:solidFill>
                <a:srgbClr val="0C0C0C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78" name="Google Shape;78;p2"/>
          <p:cNvSpPr txBox="1">
            <a:spLocks noGrp="1"/>
          </p:cNvSpPr>
          <p:nvPr>
            <p:ph type="body" idx="1"/>
          </p:nvPr>
        </p:nvSpPr>
        <p:spPr>
          <a:xfrm>
            <a:off x="149901" y="1638048"/>
            <a:ext cx="8844197" cy="35819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14300" lvl="0" indent="0" algn="just">
              <a:buNone/>
            </a:pPr>
            <a:r>
              <a:rPr lang="en-US" sz="2000" dirty="0"/>
              <a:t>The Enterprise Expense Tracker project successfully delivers a secure, scalable, and centralized expense management solution tailored for modern business needs. It addresses critical challenges of outdated manual processes by automating expense submission, approval workflows, and real-time tracking, resulting in improved financial visibility and accountability. The system’s robust security features ensure compliance through JWT-based authentication and role-based access control, while its multi-company support enables flexible management of complex organizational structures. Overall, the project demonstrates a practical, enterprise-ready approach that significantly streamlines expense management, reduces errors, accelerates reimbursements, and empowers organizations to make data-driven financial decision.</a:t>
            </a:r>
            <a:endParaRPr lang="en-US" sz="2000" dirty="0">
              <a:latin typeface="Times New Roman" panose="02020603050405020304" pitchFamily="18" charset="0"/>
              <a:ea typeface="Times New Roman" panose="02020603050405020304"/>
              <a:cs typeface="Times New Roman" panose="02020603050405020304" pitchFamily="18" charset="0"/>
              <a:sym typeface="Times New Roman" panose="02020603050405020304"/>
            </a:endParaRPr>
          </a:p>
        </p:txBody>
      </p:sp>
      <p:sp>
        <p:nvSpPr>
          <p:cNvPr id="79" name="Google Shape;79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</TotalTime>
  <Words>738</Words>
  <Application>Microsoft Office PowerPoint</Application>
  <PresentationFormat>On-screen Show (4:3)</PresentationFormat>
  <Paragraphs>63</Paragraphs>
  <Slides>11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Times New Roman</vt:lpstr>
      <vt:lpstr>Wingdings</vt:lpstr>
      <vt:lpstr>Office Theme</vt:lpstr>
      <vt:lpstr>PowerPoint Presentation</vt:lpstr>
      <vt:lpstr>Introduction</vt:lpstr>
      <vt:lpstr>Problem Statement</vt:lpstr>
      <vt:lpstr>System Overview</vt:lpstr>
      <vt:lpstr>Proposed Solution</vt:lpstr>
      <vt:lpstr>SDLC Models</vt:lpstr>
      <vt:lpstr>Features &amp; Benefits</vt:lpstr>
      <vt:lpstr>Tech Stack</vt:lpstr>
      <vt:lpstr>Conclusion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Mansi Soni</dc:creator>
  <cp:lastModifiedBy>Karunya Gupta</cp:lastModifiedBy>
  <cp:revision>27</cp:revision>
  <dcterms:created xsi:type="dcterms:W3CDTF">2010-04-09T07:36:00Z</dcterms:created>
  <dcterms:modified xsi:type="dcterms:W3CDTF">2025-10-03T10:01:18Z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2024-11-05T13:35:23Z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1255890e-2178-4e59-971d-06dbbab38a7b</vt:lpwstr>
  </property>
  <property fmtid="{D5CDD505-2E9C-101B-9397-08002B2CF9AE}" pid="7" name="MSIP_Label_defa4170-0d19-0005-0004-bc88714345d2_ActionId">
    <vt:lpwstr>7a409ebe-339a-4968-9592-dbedf8297d46</vt:lpwstr>
  </property>
  <property fmtid="{D5CDD505-2E9C-101B-9397-08002B2CF9AE}" pid="8" name="MSIP_Label_defa4170-0d19-0005-0004-bc88714345d2_ContentBits">
    <vt:lpwstr>0</vt:lpwstr>
  </property>
  <property fmtid="{D5CDD505-2E9C-101B-9397-08002B2CF9AE}" pid="9" name="ICV">
    <vt:lpwstr>53533BC480864FEAAD10A64D4D42A25F_13</vt:lpwstr>
  </property>
  <property fmtid="{D5CDD505-2E9C-101B-9397-08002B2CF9AE}" pid="10" name="KSOProductBuildVer">
    <vt:lpwstr>2057-12.2.0.20795</vt:lpwstr>
  </property>
</Properties>
</file>