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avenPro-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2052946a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2052946a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206119388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206119388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2052946a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2052946a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2052946a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2052946a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2052946a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2052946a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9b94a75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9b94a75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9b876710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9b876710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9b8767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9b8767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9b87671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9b87671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9b876710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9b876710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f97eac9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f97eac9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9b876710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9b87671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208c5332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208c5332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208c533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208c533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201fe6c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201fe6c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201fe6cf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201fe6c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201fe6c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201fe6c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201fe6cf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201fe6cf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2052946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2052946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2052946a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2052946a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20611938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2061193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aided Stock Market Prediction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192800" y="271975"/>
            <a:ext cx="7030500" cy="999300"/>
          </a:xfrm>
          <a:prstGeom prst="rect">
            <a:avLst/>
          </a:prstGeom>
        </p:spPr>
        <p:txBody>
          <a:bodyPr anchorCtr="0" anchor="t" bIns="91425" lIns="91425" spcFirstLastPara="1" rIns="91425" wrap="square" tIns="91425">
            <a:noAutofit/>
          </a:bodyPr>
          <a:lstStyle/>
          <a:p>
            <a:pPr indent="0" lvl="0" marL="0" rtl="0" algn="just">
              <a:lnSpc>
                <a:spcPct val="115000"/>
              </a:lnSpc>
              <a:spcBef>
                <a:spcPts val="2000"/>
              </a:spcBef>
              <a:spcAft>
                <a:spcPts val="600"/>
              </a:spcAft>
              <a:buNone/>
            </a:pPr>
            <a:r>
              <a:rPr lang="en" sz="2400">
                <a:solidFill>
                  <a:srgbClr val="000000"/>
                </a:solidFill>
              </a:rPr>
              <a:t>Stock Market Predictions using Genetic Algorithm</a:t>
            </a:r>
            <a:endParaRPr sz="2400"/>
          </a:p>
        </p:txBody>
      </p:sp>
      <p:sp>
        <p:nvSpPr>
          <p:cNvPr id="333" name="Google Shape;333;p22"/>
          <p:cNvSpPr txBox="1"/>
          <p:nvPr>
            <p:ph idx="1" type="body"/>
          </p:nvPr>
        </p:nvSpPr>
        <p:spPr>
          <a:xfrm>
            <a:off x="1192800" y="1720450"/>
            <a:ext cx="7030500" cy="2541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sz="1800">
                <a:solidFill>
                  <a:srgbClr val="222222"/>
                </a:solidFill>
              </a:rPr>
              <a:t>Technique used is</a:t>
            </a:r>
            <a:r>
              <a:rPr b="1" lang="en" sz="1800">
                <a:solidFill>
                  <a:srgbClr val="222222"/>
                </a:solidFill>
              </a:rPr>
              <a:t> </a:t>
            </a:r>
            <a:r>
              <a:rPr lang="en" sz="1800">
                <a:solidFill>
                  <a:srgbClr val="222222"/>
                </a:solidFill>
              </a:rPr>
              <a:t>Data mining along with Genetic Algorithm</a:t>
            </a:r>
            <a:endParaRPr sz="1800">
              <a:solidFill>
                <a:srgbClr val="222222"/>
              </a:solidFill>
            </a:endParaRPr>
          </a:p>
          <a:p>
            <a:pPr indent="-342900" lvl="0" marL="457200" rtl="0" algn="just">
              <a:spcBef>
                <a:spcPts val="0"/>
              </a:spcBef>
              <a:spcAft>
                <a:spcPts val="0"/>
              </a:spcAft>
              <a:buClr>
                <a:srgbClr val="222222"/>
              </a:buClr>
              <a:buSzPts val="1800"/>
              <a:buAutoNum type="arabicPeriod"/>
            </a:pPr>
            <a:r>
              <a:rPr lang="en" sz="1800">
                <a:solidFill>
                  <a:srgbClr val="222222"/>
                </a:solidFill>
              </a:rPr>
              <a:t>This study intends to find good sets of rules which would have made the most money over a certain historical period.</a:t>
            </a:r>
            <a:endParaRPr sz="1800">
              <a:solidFill>
                <a:srgbClr val="222222"/>
              </a:solidFill>
            </a:endParaRPr>
          </a:p>
          <a:p>
            <a:pPr indent="-342900" lvl="0" marL="457200" rtl="0" algn="just">
              <a:spcBef>
                <a:spcPts val="0"/>
              </a:spcBef>
              <a:spcAft>
                <a:spcPts val="0"/>
              </a:spcAft>
              <a:buClr>
                <a:srgbClr val="222222"/>
              </a:buClr>
              <a:buSzPts val="1800"/>
              <a:buAutoNum type="arabicPeriod"/>
            </a:pPr>
            <a:r>
              <a:rPr lang="en" sz="1800">
                <a:solidFill>
                  <a:srgbClr val="222222"/>
                </a:solidFill>
              </a:rPr>
              <a:t>The important aspect of the GA application is the encoding of the hypothesis and evaluation function for fitness</a:t>
            </a:r>
            <a:endParaRPr sz="1800">
              <a:solidFill>
                <a:srgbClr val="222222"/>
              </a:solidFill>
            </a:endParaRPr>
          </a:p>
          <a:p>
            <a:pPr indent="-342900" lvl="0" marL="457200" rtl="0" algn="just">
              <a:spcBef>
                <a:spcPts val="0"/>
              </a:spcBef>
              <a:spcAft>
                <a:spcPts val="0"/>
              </a:spcAft>
              <a:buClr>
                <a:srgbClr val="222222"/>
              </a:buClr>
              <a:buSzPts val="1800"/>
              <a:buAutoNum type="arabicPeriod"/>
            </a:pPr>
            <a:r>
              <a:rPr lang="en" sz="1800">
                <a:solidFill>
                  <a:srgbClr val="222222"/>
                </a:solidFill>
              </a:rPr>
              <a:t>GA operates through a simple cycle consisting of four stages: initialization, selection, crossover, mutation</a:t>
            </a:r>
            <a:endParaRPr sz="1800">
              <a:solidFill>
                <a:srgbClr val="222222"/>
              </a:solidFill>
            </a:endParaRPr>
          </a:p>
          <a:p>
            <a:pPr indent="-342900" lvl="0" marL="457200" rtl="0" algn="just">
              <a:spcBef>
                <a:spcPts val="0"/>
              </a:spcBef>
              <a:spcAft>
                <a:spcPts val="0"/>
              </a:spcAft>
              <a:buClr>
                <a:srgbClr val="222222"/>
              </a:buClr>
              <a:buSzPts val="1800"/>
              <a:buAutoNum type="arabicPeriod"/>
            </a:pPr>
            <a:r>
              <a:rPr lang="en" sz="1800">
                <a:solidFill>
                  <a:srgbClr val="222222"/>
                </a:solidFill>
              </a:rPr>
              <a:t>The main idea of GA is to start with a population of solutions to a problem and attempt to produce new generations of solutions which are better than previous ones.</a:t>
            </a:r>
            <a:endParaRPr sz="1800">
              <a:solidFill>
                <a:srgbClr val="222222"/>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404025"/>
            <a:ext cx="7502100" cy="999300"/>
          </a:xfrm>
          <a:prstGeom prst="rect">
            <a:avLst/>
          </a:prstGeom>
        </p:spPr>
        <p:txBody>
          <a:bodyPr anchorCtr="0" anchor="t" bIns="91425" lIns="91425" spcFirstLastPara="1" rIns="91425" wrap="square" tIns="91425">
            <a:noAutofit/>
          </a:bodyPr>
          <a:lstStyle/>
          <a:p>
            <a:pPr indent="0" lvl="0" marL="0" rtl="0" algn="just">
              <a:lnSpc>
                <a:spcPct val="115000"/>
              </a:lnSpc>
              <a:spcBef>
                <a:spcPts val="2000"/>
              </a:spcBef>
              <a:spcAft>
                <a:spcPts val="0"/>
              </a:spcAft>
              <a:buNone/>
            </a:pPr>
            <a:r>
              <a:rPr lang="en" sz="2400">
                <a:solidFill>
                  <a:srgbClr val="000000"/>
                </a:solidFill>
              </a:rPr>
              <a:t>Stock Market Predictions using Genetic Algorithm </a:t>
            </a:r>
            <a:r>
              <a:rPr lang="en">
                <a:solidFill>
                  <a:srgbClr val="000000"/>
                </a:solidFill>
              </a:rPr>
              <a:t> </a:t>
            </a:r>
            <a:endParaRPr>
              <a:solidFill>
                <a:srgbClr val="000000"/>
              </a:solidFill>
            </a:endParaRPr>
          </a:p>
          <a:p>
            <a:pPr indent="0" lvl="0" marL="0" rtl="0" algn="just">
              <a:lnSpc>
                <a:spcPct val="115000"/>
              </a:lnSpc>
              <a:spcBef>
                <a:spcPts val="2000"/>
              </a:spcBef>
              <a:spcAft>
                <a:spcPts val="600"/>
              </a:spcAft>
              <a:buNone/>
            </a:pPr>
            <a:r>
              <a:rPr lang="en">
                <a:solidFill>
                  <a:srgbClr val="000000"/>
                </a:solidFill>
              </a:rPr>
              <a:t> Algorithm</a:t>
            </a:r>
            <a:endParaRPr/>
          </a:p>
        </p:txBody>
      </p:sp>
      <p:sp>
        <p:nvSpPr>
          <p:cNvPr id="339" name="Google Shape;339;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40" name="Google Shape;340;p23"/>
          <p:cNvPicPr preferRelativeResize="0"/>
          <p:nvPr/>
        </p:nvPicPr>
        <p:blipFill>
          <a:blip r:embed="rId3">
            <a:alphaModFix/>
          </a:blip>
          <a:stretch>
            <a:fillRect/>
          </a:stretch>
        </p:blipFill>
        <p:spPr>
          <a:xfrm>
            <a:off x="1303800" y="1203175"/>
            <a:ext cx="6245551" cy="374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000">
                <a:solidFill>
                  <a:srgbClr val="000000"/>
                </a:solidFill>
              </a:rPr>
              <a:t>Stock Market Prediction using Support Vector Machines</a:t>
            </a:r>
            <a:endParaRPr/>
          </a:p>
        </p:txBody>
      </p:sp>
      <p:sp>
        <p:nvSpPr>
          <p:cNvPr id="346" name="Google Shape;346;p24"/>
          <p:cNvSpPr txBox="1"/>
          <p:nvPr>
            <p:ph idx="1" type="body"/>
          </p:nvPr>
        </p:nvSpPr>
        <p:spPr>
          <a:xfrm>
            <a:off x="1303800" y="1075650"/>
            <a:ext cx="7408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I</a:t>
            </a:r>
            <a:r>
              <a:rPr lang="en" sz="1800"/>
              <a:t>mplements the structural risk minimization principle where many traditional neural network models had implemented the empirical risk minimization principle.</a:t>
            </a:r>
            <a:endParaRPr sz="1800"/>
          </a:p>
          <a:p>
            <a:pPr indent="-342900" lvl="0" marL="457200" rtl="0" algn="l">
              <a:spcBef>
                <a:spcPts val="0"/>
              </a:spcBef>
              <a:spcAft>
                <a:spcPts val="0"/>
              </a:spcAft>
              <a:buSzPts val="1800"/>
              <a:buAutoNum type="arabicPeriod"/>
            </a:pPr>
            <a:r>
              <a:rPr lang="en" sz="1800"/>
              <a:t>SVM searches to minimize an upper bound of generalization error.</a:t>
            </a:r>
            <a:endParaRPr sz="1800"/>
          </a:p>
        </p:txBody>
      </p:sp>
      <p:pic>
        <p:nvPicPr>
          <p:cNvPr id="347" name="Google Shape;347;p24"/>
          <p:cNvPicPr preferRelativeResize="0"/>
          <p:nvPr/>
        </p:nvPicPr>
        <p:blipFill>
          <a:blip r:embed="rId3">
            <a:alphaModFix/>
          </a:blip>
          <a:stretch>
            <a:fillRect/>
          </a:stretch>
        </p:blipFill>
        <p:spPr>
          <a:xfrm>
            <a:off x="3489800" y="2437625"/>
            <a:ext cx="4520799" cy="2677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389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Comparison</a:t>
            </a:r>
            <a:endParaRPr/>
          </a:p>
        </p:txBody>
      </p:sp>
      <p:sp>
        <p:nvSpPr>
          <p:cNvPr id="353" name="Google Shape;353;p25"/>
          <p:cNvSpPr txBox="1"/>
          <p:nvPr>
            <p:ph idx="1" type="body"/>
          </p:nvPr>
        </p:nvSpPr>
        <p:spPr>
          <a:xfrm>
            <a:off x="1247975" y="1137675"/>
            <a:ext cx="7896000" cy="440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A significant advantage of SVMs is that whilst ANNs can suffer from multiple local minima, the solution to an SVM is global and unique</a:t>
            </a:r>
            <a:br>
              <a:rPr lang="en" sz="1600"/>
            </a:br>
            <a:br>
              <a:rPr lang="en" sz="1600"/>
            </a:br>
            <a:r>
              <a:rPr lang="en" sz="1600"/>
              <a:t>ANN try to minimize classification errors while SVM make classification error in  order to minimize the overall error in test data.</a:t>
            </a:r>
            <a:endParaRPr sz="1600"/>
          </a:p>
          <a:p>
            <a:pPr indent="0" lvl="0" marL="0" rtl="0" algn="just">
              <a:spcBef>
                <a:spcPts val="1600"/>
              </a:spcBef>
              <a:spcAft>
                <a:spcPts val="0"/>
              </a:spcAft>
              <a:buNone/>
            </a:pPr>
            <a:r>
              <a:rPr lang="en" sz="1600"/>
              <a:t>ANNs often overfit if training goes on too long.</a:t>
            </a:r>
            <a:endParaRPr sz="1600"/>
          </a:p>
          <a:p>
            <a:pPr indent="0" lvl="0" marL="0" rtl="0" algn="just">
              <a:spcBef>
                <a:spcPts val="1600"/>
              </a:spcBef>
              <a:spcAft>
                <a:spcPts val="0"/>
              </a:spcAft>
              <a:buNone/>
            </a:pPr>
            <a:r>
              <a:rPr lang="en" sz="1600"/>
              <a:t>If you want to use a kernel SVM you have to guess the kernel. However, ANNs are universal approximators with only guessing to be done is the width (approximation accuracy) and height (approximation efficiency)</a:t>
            </a:r>
            <a:endParaRPr sz="1600"/>
          </a:p>
          <a:p>
            <a:pPr indent="0" lvl="0" marL="0" rtl="0" algn="just">
              <a:spcBef>
                <a:spcPts val="1600"/>
              </a:spcBef>
              <a:spcAft>
                <a:spcPts val="0"/>
              </a:spcAft>
              <a:buNone/>
            </a:pPr>
            <a:r>
              <a:rPr lang="en" sz="1600"/>
              <a:t>While GA gives us association rules for high profit, in itself, the prediction from GA isn’t much use without prior knowledge of trading strategies and desirable conditions in the stock relations</a:t>
            </a:r>
            <a:endParaRPr sz="1600"/>
          </a:p>
          <a:p>
            <a:pPr indent="0" lvl="0" marL="0" rtl="0" algn="just">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400">
                <a:solidFill>
                  <a:srgbClr val="222222"/>
                </a:solidFill>
              </a:rPr>
              <a:t>Comparing prediction accuracy from various models.</a:t>
            </a:r>
            <a:endParaRPr sz="2400"/>
          </a:p>
        </p:txBody>
      </p:sp>
      <p:sp>
        <p:nvSpPr>
          <p:cNvPr id="359" name="Google Shape;359;p26"/>
          <p:cNvSpPr txBox="1"/>
          <p:nvPr>
            <p:ph idx="1" type="body"/>
          </p:nvPr>
        </p:nvSpPr>
        <p:spPr>
          <a:xfrm>
            <a:off x="1303800" y="1488525"/>
            <a:ext cx="7030500" cy="31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the Models considered in the study of Machine learning aided stock prediction Project, we concluded that the accuracy that we received from the ANN Model is 50%, while SVMs have given the accuracy of about 60%.</a:t>
            </a:r>
            <a:endParaRPr sz="1600"/>
          </a:p>
          <a:p>
            <a:pPr indent="0" lvl="0" marL="0" rtl="0" algn="l">
              <a:spcBef>
                <a:spcPts val="1600"/>
              </a:spcBef>
              <a:spcAft>
                <a:spcPts val="0"/>
              </a:spcAft>
              <a:buNone/>
            </a:pPr>
            <a:r>
              <a:rPr lang="en" sz="1600"/>
              <a:t> </a:t>
            </a:r>
            <a:r>
              <a:rPr lang="en" sz="1600">
                <a:solidFill>
                  <a:srgbClr val="222222"/>
                </a:solidFill>
              </a:rPr>
              <a:t>Unlike conventional statistical and neural network methods, the SVM approach does not attempt to control model complexity by keeping the number of features small.</a:t>
            </a:r>
            <a:endParaRPr sz="1600">
              <a:solidFill>
                <a:srgbClr val="222222"/>
              </a:solidFill>
            </a:endParaRPr>
          </a:p>
          <a:p>
            <a:pPr indent="0" lvl="0" marL="0" rtl="0" algn="l">
              <a:spcBef>
                <a:spcPts val="1600"/>
              </a:spcBef>
              <a:spcAft>
                <a:spcPts val="0"/>
              </a:spcAft>
              <a:buNone/>
            </a:pPr>
            <a:r>
              <a:rPr lang="en" sz="1600"/>
              <a:t>In the study we conclude that SVM holds the most promising results and scope of development, we can sought to create a better model as a part of the final project to predict Stock Market prices while improving the feature selection and data.</a:t>
            </a:r>
            <a:br>
              <a:rPr lang="en" sz="1800"/>
            </a:br>
            <a:br>
              <a:rPr lang="en" sz="1800"/>
            </a:b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400">
                <a:solidFill>
                  <a:srgbClr val="222222"/>
                </a:solidFill>
              </a:rPr>
              <a:t>Comparing prediction accuracy from various models.</a:t>
            </a:r>
            <a:endParaRPr sz="2400"/>
          </a:p>
          <a:p>
            <a:pPr indent="0" lvl="0" marL="0" rtl="0" algn="l">
              <a:spcBef>
                <a:spcPts val="0"/>
              </a:spcBef>
              <a:spcAft>
                <a:spcPts val="0"/>
              </a:spcAft>
              <a:buNone/>
            </a:pPr>
            <a:r>
              <a:t/>
            </a:r>
            <a:endParaRPr/>
          </a:p>
        </p:txBody>
      </p:sp>
      <p:sp>
        <p:nvSpPr>
          <p:cNvPr id="365" name="Google Shape;365;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222222"/>
                </a:solidFill>
              </a:rPr>
              <a:t>ANN often exhibits inconsistent and unpredictable performance on noisy data.</a:t>
            </a:r>
            <a:endParaRPr sz="1600">
              <a:solidFill>
                <a:srgbClr val="222222"/>
              </a:solidFill>
            </a:endParaRPr>
          </a:p>
          <a:p>
            <a:pPr indent="0" lvl="0" marL="0" rtl="0" algn="just">
              <a:spcBef>
                <a:spcPts val="0"/>
              </a:spcBef>
              <a:spcAft>
                <a:spcPts val="0"/>
              </a:spcAft>
              <a:buNone/>
            </a:pPr>
            <a:r>
              <a:t/>
            </a:r>
            <a:endParaRPr>
              <a:solidFill>
                <a:srgbClr val="222222"/>
              </a:solidFill>
            </a:endParaRPr>
          </a:p>
          <a:p>
            <a:pPr indent="0" lvl="0" marL="0" rtl="0" algn="just">
              <a:spcBef>
                <a:spcPts val="0"/>
              </a:spcBef>
              <a:spcAft>
                <a:spcPts val="0"/>
              </a:spcAft>
              <a:buNone/>
            </a:pPr>
            <a:r>
              <a:rPr lang="en" sz="1600">
                <a:solidFill>
                  <a:srgbClr val="222222"/>
                </a:solidFill>
              </a:rPr>
              <a:t>ANNs are quite accurate when the data does not have sudden variations, but in stock market we encounter just the opposite of this.</a:t>
            </a:r>
            <a:endParaRPr sz="1600">
              <a:solidFill>
                <a:srgbClr val="22222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work</a:t>
            </a:r>
            <a:endParaRPr/>
          </a:p>
        </p:txBody>
      </p:sp>
      <p:sp>
        <p:nvSpPr>
          <p:cNvPr id="371" name="Google Shape;371;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2" name="Google Shape;372;p28"/>
          <p:cNvPicPr preferRelativeResize="0"/>
          <p:nvPr/>
        </p:nvPicPr>
        <p:blipFill rotWithShape="1">
          <a:blip r:embed="rId3">
            <a:alphaModFix/>
          </a:blip>
          <a:srcRect b="0" l="0" r="0" t="0"/>
          <a:stretch/>
        </p:blipFill>
        <p:spPr>
          <a:xfrm>
            <a:off x="1148000" y="1316825"/>
            <a:ext cx="7323151" cy="34900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1303800" y="170900"/>
            <a:ext cx="7030500" cy="5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78" name="Google Shape;378;p29"/>
          <p:cNvSpPr txBox="1"/>
          <p:nvPr>
            <p:ph idx="1" type="body"/>
          </p:nvPr>
        </p:nvSpPr>
        <p:spPr>
          <a:xfrm>
            <a:off x="155775" y="997600"/>
            <a:ext cx="5764200" cy="86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22222"/>
                </a:solidFill>
                <a:latin typeface="Times New Roman"/>
                <a:ea typeface="Times New Roman"/>
                <a:cs typeface="Times New Roman"/>
                <a:sym typeface="Times New Roman"/>
              </a:rPr>
              <a:t>  			</a:t>
            </a:r>
            <a:r>
              <a:rPr lang="en" sz="1600">
                <a:solidFill>
                  <a:srgbClr val="222222"/>
                </a:solidFill>
              </a:rPr>
              <a:t>Average accuracy for 80-20 training </a:t>
            </a:r>
            <a:endParaRPr sz="1600">
              <a:solidFill>
                <a:srgbClr val="222222"/>
              </a:solidFill>
            </a:endParaRPr>
          </a:p>
          <a:p>
            <a:pPr indent="0" lvl="0" marL="0" rtl="0" algn="just">
              <a:spcBef>
                <a:spcPts val="0"/>
              </a:spcBef>
              <a:spcAft>
                <a:spcPts val="0"/>
              </a:spcAft>
              <a:buNone/>
            </a:pPr>
            <a:r>
              <a:rPr lang="en" sz="1600">
                <a:solidFill>
                  <a:srgbClr val="222222"/>
                </a:solidFill>
              </a:rPr>
              <a:t>  			testing ratio :: 0.702691924227318</a:t>
            </a:r>
            <a:endParaRPr sz="1600">
              <a:solidFill>
                <a:srgbClr val="222222"/>
              </a:solidFill>
            </a:endParaRPr>
          </a:p>
          <a:p>
            <a:pPr indent="0" lvl="0" marL="0" rtl="0" algn="l">
              <a:spcBef>
                <a:spcPts val="0"/>
              </a:spcBef>
              <a:spcAft>
                <a:spcPts val="1600"/>
              </a:spcAft>
              <a:buNone/>
            </a:pPr>
            <a:r>
              <a:t/>
            </a:r>
            <a:endParaRPr/>
          </a:p>
        </p:txBody>
      </p:sp>
      <p:pic>
        <p:nvPicPr>
          <p:cNvPr id="379" name="Google Shape;379;p29"/>
          <p:cNvPicPr preferRelativeResize="0"/>
          <p:nvPr/>
        </p:nvPicPr>
        <p:blipFill rotWithShape="1">
          <a:blip r:embed="rId3">
            <a:alphaModFix/>
          </a:blip>
          <a:srcRect b="0" l="9639" r="9631" t="0"/>
          <a:stretch/>
        </p:blipFill>
        <p:spPr>
          <a:xfrm>
            <a:off x="6330725" y="0"/>
            <a:ext cx="2459350" cy="5143501"/>
          </a:xfrm>
          <a:prstGeom prst="rect">
            <a:avLst/>
          </a:prstGeom>
          <a:noFill/>
          <a:ln>
            <a:noFill/>
          </a:ln>
        </p:spPr>
      </p:pic>
      <p:pic>
        <p:nvPicPr>
          <p:cNvPr id="380" name="Google Shape;380;p29"/>
          <p:cNvPicPr preferRelativeResize="0"/>
          <p:nvPr/>
        </p:nvPicPr>
        <p:blipFill>
          <a:blip r:embed="rId4">
            <a:alphaModFix/>
          </a:blip>
          <a:stretch>
            <a:fillRect/>
          </a:stretch>
        </p:blipFill>
        <p:spPr>
          <a:xfrm>
            <a:off x="652775" y="1609450"/>
            <a:ext cx="5391100" cy="35340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1247525" y="137125"/>
            <a:ext cx="7030500" cy="4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86" name="Google Shape;386;p30"/>
          <p:cNvSpPr txBox="1"/>
          <p:nvPr>
            <p:ph idx="1" type="body"/>
          </p:nvPr>
        </p:nvSpPr>
        <p:spPr>
          <a:xfrm>
            <a:off x="686550" y="984650"/>
            <a:ext cx="5683800" cy="37425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 sz="1600">
                <a:solidFill>
                  <a:srgbClr val="222222"/>
                </a:solidFill>
              </a:rPr>
              <a:t>Average accuracy for 70-30 training </a:t>
            </a:r>
            <a:endParaRPr sz="1600">
              <a:solidFill>
                <a:srgbClr val="222222"/>
              </a:solidFill>
            </a:endParaRPr>
          </a:p>
          <a:p>
            <a:pPr indent="0" lvl="0" marL="914400" rtl="0" algn="l">
              <a:spcBef>
                <a:spcPts val="0"/>
              </a:spcBef>
              <a:spcAft>
                <a:spcPts val="0"/>
              </a:spcAft>
              <a:buNone/>
            </a:pPr>
            <a:r>
              <a:rPr lang="en" sz="1600">
                <a:solidFill>
                  <a:srgbClr val="222222"/>
                </a:solidFill>
              </a:rPr>
              <a:t>testing ratio :: 0.6546427962830927</a:t>
            </a:r>
            <a:endParaRPr sz="1600"/>
          </a:p>
        </p:txBody>
      </p:sp>
      <p:pic>
        <p:nvPicPr>
          <p:cNvPr id="387" name="Google Shape;387;p30"/>
          <p:cNvPicPr preferRelativeResize="0"/>
          <p:nvPr/>
        </p:nvPicPr>
        <p:blipFill rotWithShape="1">
          <a:blip r:embed="rId3">
            <a:alphaModFix/>
          </a:blip>
          <a:srcRect b="0" l="5845" r="5854" t="0"/>
          <a:stretch/>
        </p:blipFill>
        <p:spPr>
          <a:xfrm>
            <a:off x="6265950" y="0"/>
            <a:ext cx="2393100" cy="5143499"/>
          </a:xfrm>
          <a:prstGeom prst="rect">
            <a:avLst/>
          </a:prstGeom>
          <a:noFill/>
          <a:ln>
            <a:noFill/>
          </a:ln>
        </p:spPr>
      </p:pic>
      <p:pic>
        <p:nvPicPr>
          <p:cNvPr id="388" name="Google Shape;388;p30"/>
          <p:cNvPicPr preferRelativeResize="0"/>
          <p:nvPr/>
        </p:nvPicPr>
        <p:blipFill>
          <a:blip r:embed="rId4">
            <a:alphaModFix/>
          </a:blip>
          <a:stretch>
            <a:fillRect/>
          </a:stretch>
        </p:blipFill>
        <p:spPr>
          <a:xfrm>
            <a:off x="393925" y="1609450"/>
            <a:ext cx="5548674" cy="3455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1236275" y="114625"/>
            <a:ext cx="7030500" cy="2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394" name="Google Shape;394;p31"/>
          <p:cNvSpPr txBox="1"/>
          <p:nvPr>
            <p:ph idx="1" type="body"/>
          </p:nvPr>
        </p:nvSpPr>
        <p:spPr>
          <a:xfrm>
            <a:off x="729800" y="842125"/>
            <a:ext cx="7030500" cy="945900"/>
          </a:xfrm>
          <a:prstGeom prst="rect">
            <a:avLst/>
          </a:prstGeom>
        </p:spPr>
        <p:txBody>
          <a:bodyPr anchorCtr="0" anchor="t" bIns="91425" lIns="91425" spcFirstLastPara="1" rIns="91425" wrap="square" tIns="91425">
            <a:noAutofit/>
          </a:bodyPr>
          <a:lstStyle/>
          <a:p>
            <a:pPr indent="0" lvl="0" marL="914400" rtl="0" algn="just">
              <a:spcBef>
                <a:spcPts val="0"/>
              </a:spcBef>
              <a:spcAft>
                <a:spcPts val="0"/>
              </a:spcAft>
              <a:buNone/>
            </a:pPr>
            <a:r>
              <a:rPr lang="en" sz="1600">
                <a:solidFill>
                  <a:srgbClr val="222222"/>
                </a:solidFill>
              </a:rPr>
              <a:t>   Average accuracy for 60-40 training </a:t>
            </a:r>
            <a:endParaRPr sz="1600">
              <a:solidFill>
                <a:srgbClr val="222222"/>
              </a:solidFill>
            </a:endParaRPr>
          </a:p>
          <a:p>
            <a:pPr indent="0" lvl="0" marL="914400" rtl="0" algn="just">
              <a:spcBef>
                <a:spcPts val="0"/>
              </a:spcBef>
              <a:spcAft>
                <a:spcPts val="0"/>
              </a:spcAft>
              <a:buNone/>
            </a:pPr>
            <a:r>
              <a:rPr lang="en" sz="1600">
                <a:solidFill>
                  <a:srgbClr val="222222"/>
                </a:solidFill>
              </a:rPr>
              <a:t>   testing ratio :: 0.6527294411993994</a:t>
            </a:r>
            <a:endParaRPr sz="1600"/>
          </a:p>
        </p:txBody>
      </p:sp>
      <p:pic>
        <p:nvPicPr>
          <p:cNvPr id="395" name="Google Shape;395;p31"/>
          <p:cNvPicPr preferRelativeResize="0"/>
          <p:nvPr/>
        </p:nvPicPr>
        <p:blipFill rotWithShape="1">
          <a:blip r:embed="rId3">
            <a:alphaModFix/>
          </a:blip>
          <a:srcRect b="729" l="0" r="0" t="719"/>
          <a:stretch/>
        </p:blipFill>
        <p:spPr>
          <a:xfrm>
            <a:off x="5976375" y="0"/>
            <a:ext cx="2653700" cy="5143500"/>
          </a:xfrm>
          <a:prstGeom prst="rect">
            <a:avLst/>
          </a:prstGeom>
          <a:noFill/>
          <a:ln>
            <a:noFill/>
          </a:ln>
        </p:spPr>
      </p:pic>
      <p:pic>
        <p:nvPicPr>
          <p:cNvPr id="396" name="Google Shape;396;p31"/>
          <p:cNvPicPr preferRelativeResize="0"/>
          <p:nvPr/>
        </p:nvPicPr>
        <p:blipFill>
          <a:blip r:embed="rId4">
            <a:alphaModFix/>
          </a:blip>
          <a:stretch>
            <a:fillRect/>
          </a:stretch>
        </p:blipFill>
        <p:spPr>
          <a:xfrm>
            <a:off x="456300" y="1496875"/>
            <a:ext cx="5520076" cy="348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Financial Markets?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lang="en" sz="1800">
                <a:solidFill>
                  <a:srgbClr val="000000"/>
                </a:solidFill>
              </a:rPr>
              <a:t>The challenge is because of the uncertainty and volatility of the stock prices in the market.</a:t>
            </a:r>
            <a:endParaRPr sz="1800">
              <a:solidFill>
                <a:srgbClr val="000000"/>
              </a:solidFill>
            </a:endParaRPr>
          </a:p>
          <a:p>
            <a:pPr indent="-342900" lvl="0" marL="457200" rtl="0" algn="just">
              <a:spcBef>
                <a:spcPts val="0"/>
              </a:spcBef>
              <a:spcAft>
                <a:spcPts val="0"/>
              </a:spcAft>
              <a:buClr>
                <a:srgbClr val="000000"/>
              </a:buClr>
              <a:buSzPts val="1800"/>
              <a:buChar char="●"/>
            </a:pPr>
            <a:r>
              <a:rPr lang="en" sz="1800">
                <a:solidFill>
                  <a:srgbClr val="000000"/>
                </a:solidFill>
              </a:rPr>
              <a:t>The factors influencing the markets are numerous and complicated.</a:t>
            </a:r>
            <a:endParaRPr sz="1800">
              <a:solidFill>
                <a:srgbClr val="000000"/>
              </a:solidFill>
            </a:endParaRPr>
          </a:p>
          <a:p>
            <a:pPr indent="-342900" lvl="0" marL="457200" rtl="0" algn="just">
              <a:spcBef>
                <a:spcPts val="0"/>
              </a:spcBef>
              <a:spcAft>
                <a:spcPts val="0"/>
              </a:spcAft>
              <a:buClr>
                <a:srgbClr val="000000"/>
              </a:buClr>
              <a:buSzPts val="1800"/>
              <a:buChar char="●"/>
            </a:pPr>
            <a:r>
              <a:rPr lang="en" sz="1800">
                <a:solidFill>
                  <a:srgbClr val="000000"/>
                </a:solidFill>
              </a:rPr>
              <a:t>Different techniques are used to predict the price index direction with various levels of accuracy in different time-frames.</a:t>
            </a:r>
            <a:endParaRPr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02" name="Google Shape;402;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With this study we have found a suitable model for implementation of the Stock Market Prediction.</a:t>
            </a:r>
            <a:endParaRPr sz="1800"/>
          </a:p>
          <a:p>
            <a:pPr indent="-342900" lvl="0" marL="457200" rtl="0" algn="l">
              <a:spcBef>
                <a:spcPts val="0"/>
              </a:spcBef>
              <a:spcAft>
                <a:spcPts val="0"/>
              </a:spcAft>
              <a:buSzPts val="1800"/>
              <a:buAutoNum type="arabicPeriod"/>
            </a:pPr>
            <a:r>
              <a:rPr lang="en" sz="1800"/>
              <a:t>The model has produced improved accuracies.</a:t>
            </a:r>
            <a:endParaRPr sz="1800"/>
          </a:p>
          <a:p>
            <a:pPr indent="-342900" lvl="0" marL="457200" rtl="0" algn="l">
              <a:spcBef>
                <a:spcPts val="0"/>
              </a:spcBef>
              <a:spcAft>
                <a:spcPts val="0"/>
              </a:spcAft>
              <a:buSzPts val="1800"/>
              <a:buAutoNum type="arabicPeriod"/>
            </a:pPr>
            <a:r>
              <a:rPr lang="en" sz="1800"/>
              <a:t>We were able to correlate the accuracy of predictions with the time frame of study to draw useful conclusion about the general behavior of the market.</a:t>
            </a:r>
            <a:endParaRPr sz="1800"/>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Deliverables</a:t>
            </a:r>
            <a:endParaRPr/>
          </a:p>
        </p:txBody>
      </p:sp>
      <p:sp>
        <p:nvSpPr>
          <p:cNvPr id="408" name="Google Shape;408;p33"/>
          <p:cNvSpPr txBox="1"/>
          <p:nvPr>
            <p:ph idx="1" type="body"/>
          </p:nvPr>
        </p:nvSpPr>
        <p:spPr>
          <a:xfrm>
            <a:off x="1056750" y="1408650"/>
            <a:ext cx="6983400" cy="360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This information can be used to improve the model by taking into account more features like stock popularity in the news, equity ratio and assets into consideration.</a:t>
            </a:r>
            <a:endParaRPr sz="1800"/>
          </a:p>
          <a:p>
            <a:pPr indent="-342900" lvl="0" marL="457200" rtl="0" algn="l">
              <a:spcBef>
                <a:spcPts val="0"/>
              </a:spcBef>
              <a:spcAft>
                <a:spcPts val="0"/>
              </a:spcAft>
              <a:buSzPts val="1800"/>
              <a:buAutoNum type="arabicPeriod"/>
            </a:pPr>
            <a:r>
              <a:rPr lang="en" sz="1800"/>
              <a:t>We can also use this information as background to simulate high frequency trading and create a profitable model.</a:t>
            </a:r>
            <a:endParaRPr sz="1800"/>
          </a:p>
          <a:p>
            <a:pPr indent="-342900" lvl="0" marL="457200" rtl="0" algn="l">
              <a:spcBef>
                <a:spcPts val="0"/>
              </a:spcBef>
              <a:spcAft>
                <a:spcPts val="0"/>
              </a:spcAft>
              <a:buSzPts val="1800"/>
              <a:buAutoNum type="arabicPeriod"/>
            </a:pPr>
            <a:r>
              <a:rPr lang="en" sz="1800"/>
              <a:t>We can further extend this study by looking at the intra-day trading in addition to the adjusted closing price.</a:t>
            </a:r>
            <a:endParaRPr sz="1800"/>
          </a:p>
          <a:p>
            <a:pPr indent="-342900" lvl="0" marL="457200" rtl="0" algn="l">
              <a:spcBef>
                <a:spcPts val="0"/>
              </a:spcBef>
              <a:spcAft>
                <a:spcPts val="0"/>
              </a:spcAft>
              <a:buSzPts val="1800"/>
              <a:buAutoNum type="arabicPeriod"/>
            </a:pPr>
            <a:r>
              <a:rPr lang="en" sz="1800"/>
              <a:t>Individual stocks often have price swings that last only for a couple minutes, which an intra-day model can analyze, and then use to predict price direction in the next few seconds or minutes to earn profits.</a:t>
            </a:r>
            <a:endParaRPr sz="1800"/>
          </a:p>
          <a:p>
            <a:pPr indent="0" lvl="0" marL="0" rtl="0" algn="l">
              <a:spcBef>
                <a:spcPts val="1600"/>
              </a:spcBef>
              <a:spcAft>
                <a:spcPts val="160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414" name="Google Shape;414;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Group Members : -  </a:t>
            </a:r>
            <a:endParaRPr sz="1800"/>
          </a:p>
          <a:p>
            <a:pPr indent="0" lvl="0" marL="0" rtl="0" algn="l">
              <a:lnSpc>
                <a:spcPct val="100000"/>
              </a:lnSpc>
              <a:spcBef>
                <a:spcPts val="1600"/>
              </a:spcBef>
              <a:spcAft>
                <a:spcPts val="0"/>
              </a:spcAft>
              <a:buNone/>
            </a:pPr>
            <a:r>
              <a:rPr i="1" lang="en" sz="1800">
                <a:solidFill>
                  <a:srgbClr val="000000"/>
                </a:solidFill>
                <a:latin typeface="Arial"/>
                <a:ea typeface="Arial"/>
                <a:cs typeface="Arial"/>
                <a:sym typeface="Arial"/>
              </a:rPr>
              <a:t> 				</a:t>
            </a:r>
            <a:r>
              <a:rPr i="1" lang="en" sz="1800">
                <a:solidFill>
                  <a:srgbClr val="E06666"/>
                </a:solidFill>
                <a:latin typeface="Arial"/>
                <a:ea typeface="Arial"/>
                <a:cs typeface="Arial"/>
                <a:sym typeface="Arial"/>
              </a:rPr>
              <a:t> </a:t>
            </a:r>
            <a:r>
              <a:rPr lang="en" sz="1800">
                <a:solidFill>
                  <a:srgbClr val="E06666"/>
                </a:solidFill>
                <a:latin typeface="Droid Serif"/>
                <a:ea typeface="Droid Serif"/>
                <a:cs typeface="Droid Serif"/>
                <a:sym typeface="Droid Serif"/>
              </a:rPr>
              <a:t>Mudit Rathore: ICM2015502</a:t>
            </a:r>
            <a:endParaRPr sz="1800">
              <a:solidFill>
                <a:srgbClr val="E06666"/>
              </a:solidFill>
              <a:latin typeface="Droid Serif"/>
              <a:ea typeface="Droid Serif"/>
              <a:cs typeface="Droid Serif"/>
              <a:sym typeface="Droid Serif"/>
            </a:endParaRPr>
          </a:p>
          <a:p>
            <a:pPr indent="0" lvl="0" marL="1828800" rtl="0" algn="l">
              <a:lnSpc>
                <a:spcPct val="100000"/>
              </a:lnSpc>
              <a:spcBef>
                <a:spcPts val="0"/>
              </a:spcBef>
              <a:spcAft>
                <a:spcPts val="0"/>
              </a:spcAft>
              <a:buNone/>
            </a:pPr>
            <a:r>
              <a:rPr lang="en" sz="1800">
                <a:solidFill>
                  <a:srgbClr val="E06666"/>
                </a:solidFill>
                <a:latin typeface="Droid Serif"/>
                <a:ea typeface="Droid Serif"/>
                <a:cs typeface="Droid Serif"/>
                <a:sym typeface="Droid Serif"/>
              </a:rPr>
              <a:t> Ayushi Asthana: ITM2015004</a:t>
            </a:r>
            <a:endParaRPr sz="1800">
              <a:solidFill>
                <a:srgbClr val="E06666"/>
              </a:solidFill>
              <a:latin typeface="Droid Serif"/>
              <a:ea typeface="Droid Serif"/>
              <a:cs typeface="Droid Serif"/>
              <a:sym typeface="Droid Serif"/>
            </a:endParaRPr>
          </a:p>
          <a:p>
            <a:pPr indent="0" lvl="0" marL="1828800" rtl="0" algn="l">
              <a:lnSpc>
                <a:spcPct val="100000"/>
              </a:lnSpc>
              <a:spcBef>
                <a:spcPts val="0"/>
              </a:spcBef>
              <a:spcAft>
                <a:spcPts val="0"/>
              </a:spcAft>
              <a:buNone/>
            </a:pPr>
            <a:r>
              <a:rPr lang="en" sz="1800">
                <a:solidFill>
                  <a:srgbClr val="E06666"/>
                </a:solidFill>
                <a:latin typeface="Droid Serif"/>
                <a:ea typeface="Droid Serif"/>
                <a:cs typeface="Droid Serif"/>
                <a:sym typeface="Droid Serif"/>
              </a:rPr>
              <a:t> Ishani Mishra: IWM2015008</a:t>
            </a:r>
            <a:endParaRPr sz="1800">
              <a:solidFill>
                <a:srgbClr val="E06666"/>
              </a:solidFill>
              <a:latin typeface="Droid Serif"/>
              <a:ea typeface="Droid Serif"/>
              <a:cs typeface="Droid Serif"/>
              <a:sym typeface="Droid Serif"/>
            </a:endParaRPr>
          </a:p>
          <a:p>
            <a:pPr indent="0" lvl="0" marL="1828800" rtl="0" algn="l">
              <a:lnSpc>
                <a:spcPct val="100000"/>
              </a:lnSpc>
              <a:spcBef>
                <a:spcPts val="0"/>
              </a:spcBef>
              <a:spcAft>
                <a:spcPts val="0"/>
              </a:spcAft>
              <a:buNone/>
            </a:pPr>
            <a:r>
              <a:rPr lang="en" sz="1800">
                <a:solidFill>
                  <a:srgbClr val="E06666"/>
                </a:solidFill>
                <a:latin typeface="Droid Serif"/>
                <a:ea typeface="Droid Serif"/>
                <a:cs typeface="Droid Serif"/>
                <a:sym typeface="Droid Serif"/>
              </a:rPr>
              <a:t> Rakesh Reddy: IRM2015007</a:t>
            </a:r>
            <a:endParaRPr sz="1800">
              <a:solidFill>
                <a:srgbClr val="E06666"/>
              </a:solidFill>
              <a:latin typeface="Droid Serif"/>
              <a:ea typeface="Droid Serif"/>
              <a:cs typeface="Droid Serif"/>
              <a:sym typeface="Droid Serif"/>
            </a:endParaRPr>
          </a:p>
          <a:p>
            <a:pPr indent="0" lvl="0" marL="1828800" rtl="0" algn="l">
              <a:lnSpc>
                <a:spcPct val="100000"/>
              </a:lnSpc>
              <a:spcBef>
                <a:spcPts val="0"/>
              </a:spcBef>
              <a:spcAft>
                <a:spcPts val="0"/>
              </a:spcAft>
              <a:buNone/>
            </a:pPr>
            <a:r>
              <a:rPr lang="en" sz="1800">
                <a:solidFill>
                  <a:srgbClr val="E06666"/>
                </a:solidFill>
                <a:latin typeface="Droid Serif"/>
                <a:ea typeface="Droid Serif"/>
                <a:cs typeface="Droid Serif"/>
                <a:sym typeface="Droid Serif"/>
              </a:rPr>
              <a:t> Anshula Gahrana: IIM2015005</a:t>
            </a:r>
            <a:endParaRPr sz="1800">
              <a:solidFill>
                <a:srgbClr val="E0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Machine Learning?</a:t>
            </a:r>
            <a:endParaRPr/>
          </a:p>
        </p:txBody>
      </p:sp>
      <p:sp>
        <p:nvSpPr>
          <p:cNvPr id="290" name="Google Shape;290;p15"/>
          <p:cNvSpPr txBox="1"/>
          <p:nvPr>
            <p:ph idx="1" type="body"/>
          </p:nvPr>
        </p:nvSpPr>
        <p:spPr>
          <a:xfrm>
            <a:off x="1230850" y="17225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C</a:t>
            </a:r>
            <a:r>
              <a:rPr lang="en" sz="1800"/>
              <a:t>oncept of learning from the past data and predicting the outcome for an unseen/new situation, closely resembles the way humans learn.</a:t>
            </a:r>
            <a:endParaRPr sz="1800"/>
          </a:p>
          <a:p>
            <a:pPr indent="-342900" lvl="0" marL="457200" rtl="0" algn="l">
              <a:spcBef>
                <a:spcPts val="0"/>
              </a:spcBef>
              <a:spcAft>
                <a:spcPts val="0"/>
              </a:spcAft>
              <a:buSzPts val="1800"/>
              <a:buAutoNum type="arabicPeriod"/>
            </a:pPr>
            <a:r>
              <a:rPr lang="en" sz="1800"/>
              <a:t>Added advantage: Machines have the capability to process data at a much larger scale and with much larger complexity. </a:t>
            </a:r>
            <a:endParaRPr sz="1800"/>
          </a:p>
          <a:p>
            <a:pPr indent="-342900" lvl="0" marL="457200" rtl="0" algn="l">
              <a:spcBef>
                <a:spcPts val="0"/>
              </a:spcBef>
              <a:spcAft>
                <a:spcPts val="0"/>
              </a:spcAft>
              <a:buSzPts val="1800"/>
              <a:buAutoNum type="arabicPeriod"/>
            </a:pPr>
            <a:r>
              <a:rPr lang="en" sz="1800"/>
              <a:t>Trillions of gigabytes of data being generated every day, impossible to draw inferences and relations among the relevant sets.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 Approach to Investment Analysis</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000000"/>
                </a:solidFill>
              </a:rPr>
              <a:t>Graham’s “Defensive Investor” Strategy (1949)</a:t>
            </a:r>
            <a:endParaRPr b="1" sz="1800">
              <a:solidFill>
                <a:srgbClr val="000000"/>
              </a:solidFill>
            </a:endParaRPr>
          </a:p>
          <a:p>
            <a:pPr indent="-342900" lvl="0" marL="457200" rtl="0" algn="l">
              <a:lnSpc>
                <a:spcPct val="100000"/>
              </a:lnSpc>
              <a:spcBef>
                <a:spcPts val="1600"/>
              </a:spcBef>
              <a:spcAft>
                <a:spcPts val="0"/>
              </a:spcAft>
              <a:buClr>
                <a:srgbClr val="000000"/>
              </a:buClr>
              <a:buSzPts val="1800"/>
              <a:buAutoNum type="arabicPeriod"/>
            </a:pPr>
            <a:r>
              <a:rPr i="1" lang="en" sz="1800">
                <a:solidFill>
                  <a:srgbClr val="000000"/>
                </a:solidFill>
              </a:rPr>
              <a:t>Adequate size of the enterprise</a:t>
            </a:r>
            <a:endParaRPr i="1" sz="1800">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i="1" lang="en" sz="1800">
                <a:solidFill>
                  <a:srgbClr val="000000"/>
                </a:solidFill>
              </a:rPr>
              <a:t>A sufficiently strong financial position</a:t>
            </a:r>
            <a:endParaRPr i="1" sz="1800">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i="1" lang="en" sz="1800">
                <a:solidFill>
                  <a:srgbClr val="000000"/>
                </a:solidFill>
              </a:rPr>
              <a:t>Earnings Stability</a:t>
            </a:r>
            <a:endParaRPr i="1" sz="1800">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i="1" lang="en" sz="1800">
                <a:solidFill>
                  <a:srgbClr val="000000"/>
                </a:solidFill>
              </a:rPr>
              <a:t>Dividend record</a:t>
            </a:r>
            <a:endParaRPr i="1" sz="1800">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i="1" lang="en" sz="1800">
                <a:solidFill>
                  <a:srgbClr val="000000"/>
                </a:solidFill>
              </a:rPr>
              <a:t>Earnings growth</a:t>
            </a:r>
            <a:endParaRPr i="1" sz="1800">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i="1" lang="en" sz="1800">
                <a:solidFill>
                  <a:srgbClr val="000000"/>
                </a:solidFill>
              </a:rPr>
              <a:t>Moderate Price/Earning Ratio</a:t>
            </a:r>
            <a:endParaRPr i="1" sz="1800">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i="1" lang="en" sz="1800">
                <a:solidFill>
                  <a:srgbClr val="000000"/>
                </a:solidFill>
              </a:rPr>
              <a:t>Moderate Ratio of Price/Assets</a:t>
            </a:r>
            <a:endParaRPr i="1"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37700" y="605213"/>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Active Trading Strategies</a:t>
            </a:r>
            <a:endParaRPr/>
          </a:p>
        </p:txBody>
      </p:sp>
      <p:sp>
        <p:nvSpPr>
          <p:cNvPr id="302" name="Google Shape;302;p17"/>
          <p:cNvSpPr txBox="1"/>
          <p:nvPr>
            <p:ph idx="1" type="body"/>
          </p:nvPr>
        </p:nvSpPr>
        <p:spPr>
          <a:xfrm>
            <a:off x="1337700" y="1810063"/>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Day Trading : Positions are closed out within the same day they are taken, and no position is held overnight</a:t>
            </a:r>
            <a:endParaRPr sz="1800"/>
          </a:p>
          <a:p>
            <a:pPr indent="-342900" lvl="0" marL="457200" rtl="0" algn="l">
              <a:spcBef>
                <a:spcPts val="0"/>
              </a:spcBef>
              <a:spcAft>
                <a:spcPts val="0"/>
              </a:spcAft>
              <a:buSzPts val="1800"/>
              <a:buAutoNum type="arabicPeriod"/>
            </a:pPr>
            <a:r>
              <a:rPr lang="en" sz="1800"/>
              <a:t>Position Trading : Aim to benefit from both the up and downside of market movements</a:t>
            </a:r>
            <a:endParaRPr sz="1800"/>
          </a:p>
          <a:p>
            <a:pPr indent="-342900" lvl="0" marL="457200" rtl="0" algn="l">
              <a:spcBef>
                <a:spcPts val="0"/>
              </a:spcBef>
              <a:spcAft>
                <a:spcPts val="0"/>
              </a:spcAft>
              <a:buSzPts val="1800"/>
              <a:buAutoNum type="arabicPeriod"/>
            </a:pPr>
            <a:r>
              <a:rPr lang="en" sz="1800"/>
              <a:t>Swing Trading : Buying or selling as price volatility sets </a:t>
            </a:r>
            <a:endParaRPr sz="1800"/>
          </a:p>
          <a:p>
            <a:pPr indent="-342900" lvl="0" marL="457200" rtl="0" algn="l">
              <a:spcBef>
                <a:spcPts val="0"/>
              </a:spcBef>
              <a:spcAft>
                <a:spcPts val="0"/>
              </a:spcAft>
              <a:buSzPts val="1800"/>
              <a:buAutoNum type="arabicPeriod"/>
            </a:pPr>
            <a:r>
              <a:rPr lang="en" sz="1800"/>
              <a:t>Scalping :  Exploiting various price gaps caused by bid-ask spreads and order flows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Project	</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aim of the project is to begin by </a:t>
            </a:r>
            <a:r>
              <a:rPr lang="en" sz="1800"/>
              <a:t>analysing different techniques used for Stock Index Prediction and draw a conclusion on the performance of each technique in varied market environments. </a:t>
            </a:r>
            <a:endParaRPr sz="1800"/>
          </a:p>
          <a:p>
            <a:pPr indent="0" lvl="0" marL="0" rtl="0" algn="l">
              <a:spcBef>
                <a:spcPts val="1600"/>
              </a:spcBef>
              <a:spcAft>
                <a:spcPts val="0"/>
              </a:spcAft>
              <a:buNone/>
            </a:pPr>
            <a:r>
              <a:rPr lang="en" sz="1800"/>
              <a:t>Then we would choose a suitable algorithm for further study and development and try to pinpoint the causes of error and reduce the error factor while improving the accuracy of prediction.</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r>
              <a:rPr lang="en"/>
              <a:t>	</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are analysing three techniques used for Stock Index Prediction and draw a conclusion on the performance of each technique in varied market environments.</a:t>
            </a:r>
            <a:endParaRPr sz="1800"/>
          </a:p>
          <a:p>
            <a:pPr indent="0" lvl="0" marL="0" rtl="0" algn="l">
              <a:spcBef>
                <a:spcPts val="1600"/>
              </a:spcBef>
              <a:spcAft>
                <a:spcPts val="1600"/>
              </a:spcAft>
              <a:buNone/>
            </a:pPr>
            <a:r>
              <a:rPr lang="en" sz="1800"/>
              <a:t>This analysis would be followed by choosing the most promising candidate and applying various selection and improvement techniques to eliminate or reduce the error factor and improve accuracy in predicting stock prices.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Stock Market Predictions using Artificial Neural Networks</a:t>
            </a:r>
            <a:r>
              <a:rPr lang="en" sz="2400"/>
              <a:t>	</a:t>
            </a:r>
            <a:endParaRPr sz="2400"/>
          </a:p>
        </p:txBody>
      </p:sp>
      <p:sp>
        <p:nvSpPr>
          <p:cNvPr id="320" name="Google Shape;320;p20"/>
          <p:cNvSpPr txBox="1"/>
          <p:nvPr>
            <p:ph idx="1" type="body"/>
          </p:nvPr>
        </p:nvSpPr>
        <p:spPr>
          <a:xfrm>
            <a:off x="1303800" y="181510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Artificial Neural Network approach has been used to predict the adjusted closing price of the stock. </a:t>
            </a:r>
            <a:endParaRPr sz="1800"/>
          </a:p>
          <a:p>
            <a:pPr indent="-342900" lvl="0" marL="457200" rtl="0" algn="l">
              <a:spcBef>
                <a:spcPts val="0"/>
              </a:spcBef>
              <a:spcAft>
                <a:spcPts val="0"/>
              </a:spcAft>
              <a:buSzPts val="1800"/>
              <a:buAutoNum type="arabicPeriod"/>
            </a:pPr>
            <a:r>
              <a:rPr lang="en" sz="1800"/>
              <a:t>Feed forward neural network has been used for the prediction purposes.</a:t>
            </a:r>
            <a:endParaRPr sz="1800"/>
          </a:p>
          <a:p>
            <a:pPr indent="-342900" lvl="0" marL="457200" rtl="0" algn="l">
              <a:spcBef>
                <a:spcPts val="0"/>
              </a:spcBef>
              <a:spcAft>
                <a:spcPts val="0"/>
              </a:spcAft>
              <a:buSzPts val="1800"/>
              <a:buAutoNum type="arabicPeriod"/>
            </a:pPr>
            <a:r>
              <a:rPr lang="en" sz="1800"/>
              <a:t>ANNs is able to discover relationship in the input data set without a prior assumption of the knowledge of relation between the input and output data</a:t>
            </a:r>
            <a:endParaRPr sz="1800"/>
          </a:p>
          <a:p>
            <a:pPr indent="-342900" lvl="0" marL="457200" rtl="0" algn="l">
              <a:spcBef>
                <a:spcPts val="0"/>
              </a:spcBef>
              <a:spcAft>
                <a:spcPts val="0"/>
              </a:spcAft>
              <a:buSzPts val="1800"/>
              <a:buAutoNum type="arabicPeriod"/>
            </a:pPr>
            <a:r>
              <a:rPr lang="en" sz="1800"/>
              <a:t>It can be used to build a model that can identify hidden patterns in the data which can further be used for prediction purposes</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27" name="Google Shape;327;p21"/>
          <p:cNvPicPr preferRelativeResize="0"/>
          <p:nvPr/>
        </p:nvPicPr>
        <p:blipFill>
          <a:blip r:embed="rId3">
            <a:alphaModFix/>
          </a:blip>
          <a:stretch>
            <a:fillRect/>
          </a:stretch>
        </p:blipFill>
        <p:spPr>
          <a:xfrm>
            <a:off x="1303800" y="1159475"/>
            <a:ext cx="5887225" cy="3871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