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bold.fntdata"/><Relationship Id="rId16" Type="http://schemas.openxmlformats.org/officeDocument/2006/relationships/slide" Target="slides/slide11.xml"/><Relationship Id="rId38" Type="http://schemas.openxmlformats.org/officeDocument/2006/relationships/font" Target="fonts/PTSansNarr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2bb60bc6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2bb60bc6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42bb60bc6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2bb60bc6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f616079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616079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f616079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f616079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f616079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f616079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f616079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f616079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f6160793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f6160793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f6160793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f6160793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423cce4be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23cce4be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23cce4be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23cce4be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2bb60bc6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2bb60bc6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23cce4be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23cce4be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423cce4be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23cce4be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23cce4be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23cce4be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23cce4be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23cce4be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423cce4be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23cce4be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423cce4bec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23cce4bec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423cce4be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23cce4be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423cce4be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23cce4bec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423cce4bec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23cce4bec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423cce4be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23cce4be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2bb60bc6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2bb60bc6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423cce4bec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23cce4bec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423cce4bec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23cce4bec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423cce4bec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23cce4bec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2bb60bc6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2bb60bc6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2bb60bc6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2bb60bc6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2bb60bc6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2bb60bc6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2bb60bc6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2bb60bc6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23cce4bec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3cce4bec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2bb60bc6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2bb60bc6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Loan Underwriting and Repayment</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Summer  Project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727650" y="5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Chart Depicting the Flow of the Model</a:t>
            </a:r>
            <a:endParaRPr/>
          </a:p>
        </p:txBody>
      </p:sp>
      <p:sp>
        <p:nvSpPr>
          <p:cNvPr id="121" name="Google Shape;121;p22"/>
          <p:cNvSpPr txBox="1"/>
          <p:nvPr>
            <p:ph idx="1" type="body"/>
          </p:nvPr>
        </p:nvSpPr>
        <p:spPr>
          <a:xfrm>
            <a:off x="107150" y="1352200"/>
            <a:ext cx="8870100" cy="35175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Font typeface="Times New Roman"/>
              <a:buChar char="●"/>
            </a:pPr>
            <a:r>
              <a:t/>
            </a:r>
            <a:endParaRPr sz="1700">
              <a:solidFill>
                <a:srgbClr val="000000"/>
              </a:solidFill>
              <a:latin typeface="Times New Roman"/>
              <a:ea typeface="Times New Roman"/>
              <a:cs typeface="Times New Roman"/>
              <a:sym typeface="Times New Roman"/>
            </a:endParaRPr>
          </a:p>
        </p:txBody>
      </p:sp>
      <p:pic>
        <p:nvPicPr>
          <p:cNvPr id="122" name="Google Shape;122;p22"/>
          <p:cNvPicPr preferRelativeResize="0"/>
          <p:nvPr/>
        </p:nvPicPr>
        <p:blipFill>
          <a:blip r:embed="rId3">
            <a:alphaModFix/>
          </a:blip>
          <a:stretch>
            <a:fillRect/>
          </a:stretch>
        </p:blipFill>
        <p:spPr>
          <a:xfrm>
            <a:off x="-29800" y="1352191"/>
            <a:ext cx="9143999" cy="38052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773725" y="5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Used</a:t>
            </a:r>
            <a:endParaRPr/>
          </a:p>
        </p:txBody>
      </p:sp>
      <p:sp>
        <p:nvSpPr>
          <p:cNvPr id="128" name="Google Shape;128;p23"/>
          <p:cNvSpPr txBox="1"/>
          <p:nvPr>
            <p:ph idx="1" type="body"/>
          </p:nvPr>
        </p:nvSpPr>
        <p:spPr>
          <a:xfrm>
            <a:off x="665275" y="1399825"/>
            <a:ext cx="3952800" cy="35175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Purpose</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Revol_balance</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Inq_last_6mths</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Deling_2yrs</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Pub_rec</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Annual_inc</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Int_rate</a:t>
            </a:r>
            <a:endParaRPr b="1" sz="1700">
              <a:solidFill>
                <a:srgbClr val="000000"/>
              </a:solidFill>
              <a:latin typeface="Times New Roman"/>
              <a:ea typeface="Times New Roman"/>
              <a:cs typeface="Times New Roman"/>
              <a:sym typeface="Times New Roman"/>
            </a:endParaRPr>
          </a:p>
        </p:txBody>
      </p:sp>
      <p:sp>
        <p:nvSpPr>
          <p:cNvPr id="129" name="Google Shape;129;p23"/>
          <p:cNvSpPr txBox="1"/>
          <p:nvPr>
            <p:ph idx="1" type="body"/>
          </p:nvPr>
        </p:nvSpPr>
        <p:spPr>
          <a:xfrm>
            <a:off x="4725175" y="1399825"/>
            <a:ext cx="3952800" cy="35175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Installment</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Dti</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Revol_util</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Loan_status</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Emp_status</a:t>
            </a:r>
            <a:endParaRPr b="1" sz="1700">
              <a:solidFill>
                <a:srgbClr val="000000"/>
              </a:solidFill>
              <a:latin typeface="Times New Roman"/>
              <a:ea typeface="Times New Roman"/>
              <a:cs typeface="Times New Roman"/>
              <a:sym typeface="Times New Roman"/>
            </a:endParaRPr>
          </a:p>
          <a:p>
            <a:pPr indent="-336550" lvl="0" marL="457200" rtl="0" algn="l">
              <a:lnSpc>
                <a:spcPct val="200000"/>
              </a:lnSpc>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Real_estate_ownership</a:t>
            </a:r>
            <a:endParaRPr b="1"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Strategies to deal with missing values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Simply delete all examples that have any missing values. </a:t>
            </a:r>
            <a:endParaRPr/>
          </a:p>
          <a:p>
            <a:pPr indent="0" lvl="0" marL="0" rtl="0" algn="l">
              <a:spcBef>
                <a:spcPts val="1600"/>
              </a:spcBef>
              <a:spcAft>
                <a:spcPts val="0"/>
              </a:spcAft>
              <a:buNone/>
            </a:pPr>
            <a:r>
              <a:rPr lang="en"/>
              <a:t>Impute the missing values using the mean of each feature separately.</a:t>
            </a:r>
            <a:endParaRPr/>
          </a:p>
          <a:p>
            <a:pPr indent="0" lvl="0" marL="0" rtl="0" algn="l">
              <a:spcBef>
                <a:spcPts val="1600"/>
              </a:spcBef>
              <a:spcAft>
                <a:spcPts val="0"/>
              </a:spcAft>
              <a:buNone/>
            </a:pPr>
            <a:r>
              <a:rPr lang="en"/>
              <a:t>Impute the missing values using the median of each feature separately.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Strategies to deal with imbalanced datasets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Under-Sample:</a:t>
            </a:r>
            <a:r>
              <a:rPr lang="en"/>
              <a:t> Under-sample the majority class with or without replacement by making the number of positive and negative examples equal.</a:t>
            </a:r>
            <a:endParaRPr/>
          </a:p>
          <a:p>
            <a:pPr indent="-342900" lvl="0" marL="457200" rtl="0" algn="l">
              <a:spcBef>
                <a:spcPts val="0"/>
              </a:spcBef>
              <a:spcAft>
                <a:spcPts val="0"/>
              </a:spcAft>
              <a:buSzPts val="1800"/>
              <a:buChar char="●"/>
            </a:pPr>
            <a:r>
              <a:rPr b="1" lang="en"/>
              <a:t>Over-Sample: </a:t>
            </a:r>
            <a:r>
              <a:rPr lang="en"/>
              <a:t>Over-sample the minority class with or without replacement by making the number of positive and negative examples equal.</a:t>
            </a:r>
            <a:endParaRPr/>
          </a:p>
          <a:p>
            <a:pPr indent="-342900" lvl="0" marL="457200" rtl="0" algn="l">
              <a:spcBef>
                <a:spcPts val="0"/>
              </a:spcBef>
              <a:spcAft>
                <a:spcPts val="0"/>
              </a:spcAft>
              <a:buSzPts val="1800"/>
              <a:buChar char="●"/>
            </a:pPr>
            <a:r>
              <a:rPr b="1" lang="en"/>
              <a:t>EasyEnsemble:</a:t>
            </a:r>
            <a:r>
              <a:rPr lang="en"/>
              <a:t> Sample several subsets from the majority class, build a classifier on top of each sampled data, and combine the output of all classifiers.</a:t>
            </a:r>
            <a:endParaRPr/>
          </a:p>
          <a:p>
            <a:pPr indent="-342900" lvl="0" marL="457200" rtl="0" algn="l">
              <a:spcBef>
                <a:spcPts val="0"/>
              </a:spcBef>
              <a:spcAft>
                <a:spcPts val="0"/>
              </a:spcAft>
              <a:buSzPts val="1800"/>
              <a:buChar char="●"/>
            </a:pPr>
            <a:r>
              <a:rPr b="1" lang="en"/>
              <a:t>Synthetic Minority Oversampling Technique (SMOTE):</a:t>
            </a:r>
            <a:r>
              <a:rPr lang="en"/>
              <a:t> It over-samples the minority class but using synthesized examples. It operates on feature space not the data space.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7" name="Google Shape;147;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methods can be defined as combining several different models (base learners) into final model (meta learner) to reduce the generalization error.</a:t>
            </a:r>
            <a:endParaRPr/>
          </a:p>
          <a:p>
            <a:pPr indent="0" lvl="0" marL="0" rtl="0" algn="l">
              <a:spcBef>
                <a:spcPts val="1600"/>
              </a:spcBef>
              <a:spcAft>
                <a:spcPts val="0"/>
              </a:spcAft>
              <a:buNone/>
            </a:pPr>
            <a:r>
              <a:rPr lang="en"/>
              <a:t>Almost always ensemble model performance gets improved as we add more models.</a:t>
            </a:r>
            <a:endParaRPr/>
          </a:p>
          <a:p>
            <a:pPr indent="0" lvl="0" marL="0" rtl="0" algn="l">
              <a:spcBef>
                <a:spcPts val="1600"/>
              </a:spcBef>
              <a:spcAft>
                <a:spcPts val="0"/>
              </a:spcAft>
              <a:buNone/>
            </a:pPr>
            <a:r>
              <a:rPr lang="en"/>
              <a:t>We try to combine models that are as much different as possible. This will reduce the correlation between the models that will improve the performance of the ensemble model.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Modelling Techniques</a:t>
            </a:r>
            <a:endParaRPr/>
          </a:p>
        </p:txBody>
      </p:sp>
      <p:sp>
        <p:nvSpPr>
          <p:cNvPr id="153" name="Google Shape;153;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Blending: Averaging the predictions of all models.</a:t>
            </a:r>
            <a:endParaRPr/>
          </a:p>
          <a:p>
            <a:pPr indent="0" lvl="0" marL="0" rtl="0" algn="l">
              <a:spcBef>
                <a:spcPts val="1600"/>
              </a:spcBef>
              <a:spcAft>
                <a:spcPts val="0"/>
              </a:spcAft>
              <a:buNone/>
            </a:pPr>
            <a:r>
              <a:rPr lang="en"/>
              <a:t>Bagging: Build different models on different datasets and then take the majority vote from all the models. </a:t>
            </a:r>
            <a:endParaRPr/>
          </a:p>
          <a:p>
            <a:pPr indent="0" lvl="0" marL="0" rtl="0" algn="l">
              <a:spcBef>
                <a:spcPts val="1600"/>
              </a:spcBef>
              <a:spcAft>
                <a:spcPts val="0"/>
              </a:spcAft>
              <a:buNone/>
            </a:pPr>
            <a:r>
              <a:rPr lang="en"/>
              <a:t>Boosting: Build models sequentially. That means each model learns from the residuals of the previous model. The output will be all output of each single model weighted by the learning rate λ. It reduces the bias resulted from bagging by learning sequentially from residuals of previous trees (models).</a:t>
            </a:r>
            <a:endParaRPr/>
          </a:p>
          <a:p>
            <a:pPr indent="0" lvl="0" marL="0" rtl="0" algn="l">
              <a:spcBef>
                <a:spcPts val="1600"/>
              </a:spcBef>
              <a:spcAft>
                <a:spcPts val="0"/>
              </a:spcAft>
              <a:buNone/>
            </a:pPr>
            <a:r>
              <a:rPr lang="en"/>
              <a:t>Stacking: Build k models called base learners. Then fit a model to the output of the base learners to predict the final output.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59" name="Google Shape;159;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dummy variables from the feature “purpose” since its nominal (not ordinal) categorical variable. </a:t>
            </a:r>
            <a:endParaRPr/>
          </a:p>
          <a:p>
            <a:pPr indent="0" lvl="0" marL="0" rtl="0" algn="l">
              <a:spcBef>
                <a:spcPts val="1600"/>
              </a:spcBef>
              <a:spcAft>
                <a:spcPts val="0"/>
              </a:spcAft>
              <a:buNone/>
            </a:pPr>
            <a:r>
              <a:rPr lang="en"/>
              <a:t>Split the data into training set (70%), and test set (30%). Training set will be used to fit the model, and test set will be to evaluate the best model to get an estimation of generalization error.</a:t>
            </a:r>
            <a:endParaRPr/>
          </a:p>
          <a:p>
            <a:pPr indent="0" lvl="0" marL="0" rtl="0" algn="l">
              <a:spcBef>
                <a:spcPts val="1600"/>
              </a:spcBef>
              <a:spcAft>
                <a:spcPts val="0"/>
              </a:spcAft>
              <a:buNone/>
            </a:pPr>
            <a:r>
              <a:rPr lang="en"/>
              <a:t>Standardize the data. We’ll be using RobustScaler so that the standardization will be less influenced by the outliers, i.e. more robust.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Learners</a:t>
            </a:r>
            <a:endParaRPr/>
          </a:p>
        </p:txBody>
      </p:sp>
      <p:sp>
        <p:nvSpPr>
          <p:cNvPr id="165" name="Google Shape;165;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a:t>
            </a:r>
            <a:endParaRPr/>
          </a:p>
          <a:p>
            <a:pPr indent="0" lvl="0" marL="0" rtl="0" algn="l">
              <a:spcBef>
                <a:spcPts val="1600"/>
              </a:spcBef>
              <a:spcAft>
                <a:spcPts val="0"/>
              </a:spcAft>
              <a:buNone/>
            </a:pPr>
            <a:r>
              <a:rPr lang="en"/>
              <a:t>Support Vector Classifier</a:t>
            </a:r>
            <a:endParaRPr/>
          </a:p>
          <a:p>
            <a:pPr indent="0" lvl="0" marL="0" rtl="0" algn="l">
              <a:spcBef>
                <a:spcPts val="1600"/>
              </a:spcBef>
              <a:spcAft>
                <a:spcPts val="0"/>
              </a:spcAft>
              <a:buNone/>
            </a:pPr>
            <a:r>
              <a:rPr lang="en"/>
              <a:t>Random Forest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Models</a:t>
            </a:r>
            <a:endParaRPr/>
          </a:p>
        </p:txBody>
      </p:sp>
      <p:sp>
        <p:nvSpPr>
          <p:cNvPr id="171" name="Google Shape;171;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Blending (average) ensemble model. Fits the base learners to the training data and then, at test time, average the predictions generated by all the base learners. </a:t>
            </a:r>
            <a:endParaRPr/>
          </a:p>
          <a:p>
            <a:pPr indent="0" lvl="0" marL="0" rtl="0" algn="l">
              <a:spcBef>
                <a:spcPts val="1600"/>
              </a:spcBef>
              <a:spcAft>
                <a:spcPts val="0"/>
              </a:spcAft>
              <a:buNone/>
            </a:pPr>
            <a:r>
              <a:rPr lang="en"/>
              <a:t>Stacked ensemble model: Fits the base learners to the training data. Next, use those trained base learners to generate predictions (meta-features) used by the meta-learner (assuming we have only one layer of base learners).</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77" name="Google Shape;177;p31"/>
          <p:cNvPicPr preferRelativeResize="0"/>
          <p:nvPr/>
        </p:nvPicPr>
        <p:blipFill rotWithShape="1">
          <a:blip r:embed="rId3">
            <a:alphaModFix/>
          </a:blip>
          <a:srcRect b="21955" l="12144" r="27647" t="4590"/>
          <a:stretch/>
        </p:blipFill>
        <p:spPr>
          <a:xfrm>
            <a:off x="3182209" y="528075"/>
            <a:ext cx="5348790" cy="4453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727650" y="5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0" y="1150000"/>
            <a:ext cx="9144000" cy="35340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b="1" lang="en" sz="1700"/>
              <a:t>Loan ?</a:t>
            </a:r>
            <a:endParaRPr b="1" sz="1700"/>
          </a:p>
          <a:p>
            <a:pPr indent="0" lvl="0" marL="457200" rtl="0" algn="just">
              <a:spcBef>
                <a:spcPts val="300"/>
              </a:spcBef>
              <a:spcAft>
                <a:spcPts val="0"/>
              </a:spcAft>
              <a:buNone/>
            </a:pPr>
            <a:r>
              <a:rPr lang="en" sz="1700"/>
              <a:t>A loan is money, property or other material goods that are given to another party in exchange for future repayment of the loan value along with interest or other finance charges.</a:t>
            </a:r>
            <a:endParaRPr sz="1700"/>
          </a:p>
          <a:p>
            <a:pPr indent="-336550" lvl="0" marL="457200" rtl="0" algn="just">
              <a:spcBef>
                <a:spcPts val="300"/>
              </a:spcBef>
              <a:spcAft>
                <a:spcPts val="0"/>
              </a:spcAft>
              <a:buSzPts val="1700"/>
              <a:buChar char="●"/>
            </a:pPr>
            <a:r>
              <a:rPr b="1" lang="en" sz="1700"/>
              <a:t>Who are underwriters ?</a:t>
            </a:r>
            <a:endParaRPr b="1" sz="1700"/>
          </a:p>
          <a:p>
            <a:pPr indent="0" lvl="0" marL="457200" rtl="0" algn="just">
              <a:spcBef>
                <a:spcPts val="300"/>
              </a:spcBef>
              <a:spcAft>
                <a:spcPts val="0"/>
              </a:spcAft>
              <a:buNone/>
            </a:pPr>
            <a:r>
              <a:rPr lang="en" sz="1700"/>
              <a:t>Underwriters assess the borrower's ability to repay the loan based on an analysis of their credit, capacity, and collateral.</a:t>
            </a:r>
            <a:endParaRPr sz="1700"/>
          </a:p>
          <a:p>
            <a:pPr indent="-336550" lvl="0" marL="457200" rtl="0" algn="just">
              <a:spcBef>
                <a:spcPts val="300"/>
              </a:spcBef>
              <a:spcAft>
                <a:spcPts val="0"/>
              </a:spcAft>
              <a:buSzPts val="1700"/>
              <a:buChar char="●"/>
            </a:pPr>
            <a:r>
              <a:rPr b="1" lang="en" sz="1700"/>
              <a:t>Issues with Loan Repayment ?</a:t>
            </a:r>
            <a:endParaRPr b="1" sz="1700"/>
          </a:p>
          <a:p>
            <a:pPr indent="0" lvl="0" marL="457200" rtl="0" algn="just">
              <a:spcBef>
                <a:spcPts val="300"/>
              </a:spcBef>
              <a:spcAft>
                <a:spcPts val="0"/>
              </a:spcAft>
              <a:buNone/>
            </a:pPr>
            <a:r>
              <a:rPr lang="en" sz="1700"/>
              <a:t>A well-established bank approves 4-5 lakh loans every year, the number of application could be even higher, hence as far as the process of underwriting is concerned, the lending institution needs to be careful with the proceedings to minimize losses.</a:t>
            </a:r>
            <a:endParaRPr sz="1700"/>
          </a:p>
          <a:p>
            <a:pPr indent="0" lvl="0" marL="0" rtl="0" algn="just">
              <a:spcBef>
                <a:spcPts val="300"/>
              </a:spcBef>
              <a:spcAft>
                <a:spcPts val="0"/>
              </a:spcAft>
              <a:buNone/>
            </a:pPr>
            <a:r>
              <a:t/>
            </a:r>
            <a:endParaRPr sz="1700"/>
          </a:p>
          <a:p>
            <a:pPr indent="0" lvl="0" marL="0" rtl="0" algn="just">
              <a:spcBef>
                <a:spcPts val="300"/>
              </a:spcBef>
              <a:spcAft>
                <a:spcPts val="300"/>
              </a:spcAft>
              <a:buNone/>
            </a:pPr>
            <a:r>
              <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83" name="Google Shape;183;p32"/>
          <p:cNvPicPr preferRelativeResize="0"/>
          <p:nvPr/>
        </p:nvPicPr>
        <p:blipFill rotWithShape="1">
          <a:blip r:embed="rId3">
            <a:alphaModFix/>
          </a:blip>
          <a:srcRect b="40373" l="0" r="50631" t="0"/>
          <a:stretch/>
        </p:blipFill>
        <p:spPr>
          <a:xfrm>
            <a:off x="3748650" y="485700"/>
            <a:ext cx="5395351" cy="4579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dealing with missing values</a:t>
            </a:r>
            <a:endParaRPr/>
          </a:p>
        </p:txBody>
      </p:sp>
      <p:pic>
        <p:nvPicPr>
          <p:cNvPr id="189" name="Google Shape;189;p33"/>
          <p:cNvPicPr preferRelativeResize="0"/>
          <p:nvPr/>
        </p:nvPicPr>
        <p:blipFill rotWithShape="1">
          <a:blip r:embed="rId3">
            <a:alphaModFix/>
          </a:blip>
          <a:srcRect b="26614" l="3025" r="0" t="67946"/>
          <a:stretch/>
        </p:blipFill>
        <p:spPr>
          <a:xfrm>
            <a:off x="68500" y="1928600"/>
            <a:ext cx="9007001" cy="753475"/>
          </a:xfrm>
          <a:prstGeom prst="rect">
            <a:avLst/>
          </a:prstGeom>
          <a:noFill/>
          <a:ln>
            <a:noFill/>
          </a:ln>
        </p:spPr>
      </p:pic>
      <p:pic>
        <p:nvPicPr>
          <p:cNvPr id="190" name="Google Shape;190;p33"/>
          <p:cNvPicPr preferRelativeResize="0"/>
          <p:nvPr/>
        </p:nvPicPr>
        <p:blipFill rotWithShape="1">
          <a:blip r:embed="rId4">
            <a:alphaModFix/>
          </a:blip>
          <a:srcRect b="19653" l="3753" r="0" t="72361"/>
          <a:stretch/>
        </p:blipFill>
        <p:spPr>
          <a:xfrm>
            <a:off x="99625" y="3076125"/>
            <a:ext cx="8975873" cy="11084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96" name="Google Shape;196;p34"/>
          <p:cNvPicPr preferRelativeResize="0"/>
          <p:nvPr/>
        </p:nvPicPr>
        <p:blipFill rotWithShape="1">
          <a:blip r:embed="rId3">
            <a:alphaModFix/>
          </a:blip>
          <a:srcRect b="20760" l="0" r="9950" t="5801"/>
          <a:stretch/>
        </p:blipFill>
        <p:spPr>
          <a:xfrm>
            <a:off x="2391175" y="560425"/>
            <a:ext cx="6752824" cy="4533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dealing with imbalanced data</a:t>
            </a:r>
            <a:endParaRPr/>
          </a:p>
        </p:txBody>
      </p:sp>
      <p:pic>
        <p:nvPicPr>
          <p:cNvPr id="202" name="Google Shape;202;p35"/>
          <p:cNvPicPr preferRelativeResize="0"/>
          <p:nvPr/>
        </p:nvPicPr>
        <p:blipFill rotWithShape="1">
          <a:blip r:embed="rId3">
            <a:alphaModFix/>
          </a:blip>
          <a:srcRect b="8176" l="3157" r="0" t="79635"/>
          <a:stretch/>
        </p:blipFill>
        <p:spPr>
          <a:xfrm>
            <a:off x="103512" y="1569200"/>
            <a:ext cx="8936976" cy="1905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08" name="Google Shape;208;p36"/>
          <p:cNvPicPr preferRelativeResize="0"/>
          <p:nvPr/>
        </p:nvPicPr>
        <p:blipFill rotWithShape="1">
          <a:blip r:embed="rId3">
            <a:alphaModFix/>
          </a:blip>
          <a:srcRect b="4053" l="31357" r="15002" t="11508"/>
          <a:stretch/>
        </p:blipFill>
        <p:spPr>
          <a:xfrm>
            <a:off x="2839500" y="722325"/>
            <a:ext cx="6002826" cy="4334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14" name="Google Shape;214;p37"/>
          <p:cNvPicPr preferRelativeResize="0"/>
          <p:nvPr/>
        </p:nvPicPr>
        <p:blipFill>
          <a:blip r:embed="rId3">
            <a:alphaModFix/>
          </a:blip>
          <a:stretch>
            <a:fillRect/>
          </a:stretch>
        </p:blipFill>
        <p:spPr>
          <a:xfrm>
            <a:off x="3898100" y="448350"/>
            <a:ext cx="5164250" cy="469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654725" y="571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0" name="Google Shape;220;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1" name="Google Shape;221;p38"/>
          <p:cNvPicPr preferRelativeResize="0"/>
          <p:nvPr/>
        </p:nvPicPr>
        <p:blipFill>
          <a:blip r:embed="rId3">
            <a:alphaModFix/>
          </a:blip>
          <a:stretch>
            <a:fillRect/>
          </a:stretch>
        </p:blipFill>
        <p:spPr>
          <a:xfrm>
            <a:off x="186800" y="1106625"/>
            <a:ext cx="8957199" cy="3823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727650" y="583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27" name="Google Shape;227;p39"/>
          <p:cNvPicPr preferRelativeResize="0"/>
          <p:nvPr/>
        </p:nvPicPr>
        <p:blipFill rotWithShape="1">
          <a:blip r:embed="rId3">
            <a:alphaModFix/>
          </a:blip>
          <a:srcRect b="2496" l="5815" r="1873" t="13737"/>
          <a:stretch/>
        </p:blipFill>
        <p:spPr>
          <a:xfrm>
            <a:off x="37363" y="1119050"/>
            <a:ext cx="9069274" cy="4022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233" name="Google Shape;233;p40"/>
          <p:cNvPicPr preferRelativeResize="0"/>
          <p:nvPr/>
        </p:nvPicPr>
        <p:blipFill rotWithShape="1">
          <a:blip r:embed="rId3">
            <a:alphaModFix/>
          </a:blip>
          <a:srcRect b="5937" l="4178" r="18145" t="89210"/>
          <a:stretch/>
        </p:blipFill>
        <p:spPr>
          <a:xfrm>
            <a:off x="460800" y="1457125"/>
            <a:ext cx="8371500" cy="1332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9" name="Google Shape;239;p41"/>
          <p:cNvSpPr txBox="1"/>
          <p:nvPr>
            <p:ph idx="1" type="body"/>
          </p:nvPr>
        </p:nvSpPr>
        <p:spPr>
          <a:xfrm>
            <a:off x="0" y="1026600"/>
            <a:ext cx="9144000" cy="3090300"/>
          </a:xfrm>
          <a:prstGeom prst="rect">
            <a:avLst/>
          </a:prstGeom>
        </p:spPr>
        <p:txBody>
          <a:bodyPr anchorCtr="0" anchor="t" bIns="91425" lIns="91425" spcFirstLastPara="1" rIns="91425" wrap="square" tIns="91425">
            <a:noAutofit/>
          </a:bodyPr>
          <a:lstStyle/>
          <a:p>
            <a:pPr indent="-336550" lvl="0" marL="457200" rtl="0" algn="just">
              <a:lnSpc>
                <a:spcPct val="158000"/>
              </a:lnSpc>
              <a:spcBef>
                <a:spcPts val="600"/>
              </a:spcBef>
              <a:spcAft>
                <a:spcPts val="0"/>
              </a:spcAft>
              <a:buSzPts val="1700"/>
              <a:buChar char="●"/>
            </a:pPr>
            <a:r>
              <a:rPr lang="en" sz="1700"/>
              <a:t>EasyEnsemble usually performs better than any other resampling methods.</a:t>
            </a:r>
            <a:endParaRPr sz="1700"/>
          </a:p>
          <a:p>
            <a:pPr indent="-336550" lvl="0" marL="457200" rtl="0" algn="just">
              <a:lnSpc>
                <a:spcPct val="158000"/>
              </a:lnSpc>
              <a:spcBef>
                <a:spcPts val="0"/>
              </a:spcBef>
              <a:spcAft>
                <a:spcPts val="0"/>
              </a:spcAft>
              <a:buSzPts val="1700"/>
              <a:buChar char="●"/>
            </a:pPr>
            <a:r>
              <a:rPr lang="en" sz="1700"/>
              <a:t>Sometimes we may be willing to give up some improvement to the model if that would increase the complexity much more than the percentage change in the evaluation metrics.</a:t>
            </a:r>
            <a:endParaRPr sz="1700"/>
          </a:p>
          <a:p>
            <a:pPr indent="-336550" lvl="1" marL="914400" rtl="0" algn="just">
              <a:lnSpc>
                <a:spcPct val="158000"/>
              </a:lnSpc>
              <a:spcBef>
                <a:spcPts val="0"/>
              </a:spcBef>
              <a:spcAft>
                <a:spcPts val="0"/>
              </a:spcAft>
              <a:buSzPts val="1700"/>
              <a:buChar char="○"/>
            </a:pPr>
            <a:r>
              <a:rPr lang="en" sz="1700"/>
              <a:t>Complicated sampling like SMOTE or EasyEnsemble significantly increased the complexity of the program while causing as little as a 2% increase in accuracy.</a:t>
            </a:r>
            <a:endParaRPr sz="1700"/>
          </a:p>
          <a:p>
            <a:pPr indent="-336550" lvl="0" marL="457200" rtl="0" algn="just">
              <a:lnSpc>
                <a:spcPct val="158000"/>
              </a:lnSpc>
              <a:spcBef>
                <a:spcPts val="0"/>
              </a:spcBef>
              <a:spcAft>
                <a:spcPts val="0"/>
              </a:spcAft>
              <a:buSzPts val="1700"/>
              <a:buChar char="●"/>
            </a:pPr>
            <a:r>
              <a:rPr lang="en" sz="1700"/>
              <a:t>Missing values sometimes add more information to the model than we might expect. One way of capturing it is to add binary features for each feature that has missing values to check if each example is missing or not.</a:t>
            </a:r>
            <a:endParaRPr sz="1700"/>
          </a:p>
          <a:p>
            <a:pPr indent="0" lvl="0" marL="0" rtl="0" algn="just">
              <a:lnSpc>
                <a:spcPct val="158000"/>
              </a:lnSpc>
              <a:spcBef>
                <a:spcPts val="600"/>
              </a:spcBef>
              <a:spcAft>
                <a:spcPts val="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727650" y="5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0" y="1352200"/>
            <a:ext cx="9144000" cy="35043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SzPts val="1700"/>
              <a:buChar char="●"/>
            </a:pPr>
            <a:r>
              <a:rPr b="1" lang="en" sz="1700"/>
              <a:t>Loan Underwriting ?</a:t>
            </a:r>
            <a:endParaRPr b="1" sz="1700"/>
          </a:p>
          <a:p>
            <a:pPr indent="0" lvl="0" marL="457200" rtl="0" algn="just">
              <a:spcBef>
                <a:spcPts val="300"/>
              </a:spcBef>
              <a:spcAft>
                <a:spcPts val="0"/>
              </a:spcAft>
              <a:buNone/>
            </a:pPr>
            <a:r>
              <a:rPr lang="en" sz="1700"/>
              <a:t>Loan underwriting is the process that we undertake to analyze all of the information provided by each loan applicant and their credit file to assess whether or not that applicant meets our minimum loan criteria. </a:t>
            </a:r>
            <a:endParaRPr sz="1700"/>
          </a:p>
          <a:p>
            <a:pPr indent="-336550" lvl="0" marL="457200" rtl="0" algn="just">
              <a:spcBef>
                <a:spcPts val="300"/>
              </a:spcBef>
              <a:spcAft>
                <a:spcPts val="0"/>
              </a:spcAft>
              <a:buSzPts val="1700"/>
              <a:buChar char="●"/>
            </a:pPr>
            <a:r>
              <a:rPr b="1" lang="en" sz="1700"/>
              <a:t>Our System !</a:t>
            </a:r>
            <a:endParaRPr b="1" sz="1700"/>
          </a:p>
          <a:p>
            <a:pPr indent="0" lvl="0" marL="457200" rtl="0" algn="just">
              <a:spcBef>
                <a:spcPts val="300"/>
              </a:spcBef>
              <a:spcAft>
                <a:spcPts val="300"/>
              </a:spcAft>
              <a:buNone/>
            </a:pPr>
            <a:r>
              <a:rPr lang="en" sz="1700"/>
              <a:t>Our system evaluates the current status of the loan and the financial position of the borrower and renders a programmatic loan decision regarding whether the loan will be repaid as expected during approval, the goal is to get this done without human intervention.</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5" name="Google Shape;245;p42"/>
          <p:cNvSpPr txBox="1"/>
          <p:nvPr>
            <p:ph idx="1" type="body"/>
          </p:nvPr>
        </p:nvSpPr>
        <p:spPr>
          <a:xfrm>
            <a:off x="62275" y="1244850"/>
            <a:ext cx="9029100" cy="2653800"/>
          </a:xfrm>
          <a:prstGeom prst="rect">
            <a:avLst/>
          </a:prstGeom>
        </p:spPr>
        <p:txBody>
          <a:bodyPr anchorCtr="0" anchor="t" bIns="91425" lIns="91425" spcFirstLastPara="1" rIns="91425" wrap="square" tIns="91425">
            <a:noAutofit/>
          </a:bodyPr>
          <a:lstStyle/>
          <a:p>
            <a:pPr indent="-336550" lvl="0" marL="457200" rtl="0" algn="just">
              <a:lnSpc>
                <a:spcPct val="158000"/>
              </a:lnSpc>
              <a:spcBef>
                <a:spcPts val="600"/>
              </a:spcBef>
              <a:spcAft>
                <a:spcPts val="0"/>
              </a:spcAft>
              <a:buSzPts val="1700"/>
              <a:buChar char="●"/>
            </a:pPr>
            <a:r>
              <a:rPr lang="en" sz="1700"/>
              <a:t>In some classification problems, False Positive are a lot more expensive than False Negatives or vice versa. Therefore, we can reduce cut-off points to reduce the False Positives. </a:t>
            </a:r>
            <a:endParaRPr sz="1700"/>
          </a:p>
          <a:p>
            <a:pPr indent="-336550" lvl="0" marL="457200" rtl="0" algn="just">
              <a:lnSpc>
                <a:spcPct val="158000"/>
              </a:lnSpc>
              <a:spcBef>
                <a:spcPts val="0"/>
              </a:spcBef>
              <a:spcAft>
                <a:spcPts val="0"/>
              </a:spcAft>
              <a:buSzPts val="1700"/>
              <a:buChar char="●"/>
            </a:pPr>
            <a:r>
              <a:rPr lang="en" sz="1700"/>
              <a:t>For a specific set of loan types, relatively simpler models also gave significantly accurate results, therefore there is not definitive rule of thumb to select a suitable model/ set of models.</a:t>
            </a:r>
            <a:endParaRPr sz="1700"/>
          </a:p>
          <a:p>
            <a:pPr indent="-336550" lvl="0" marL="457200" rtl="0" algn="just">
              <a:lnSpc>
                <a:spcPct val="158000"/>
              </a:lnSpc>
              <a:spcBef>
                <a:spcPts val="0"/>
              </a:spcBef>
              <a:spcAft>
                <a:spcPts val="0"/>
              </a:spcAft>
              <a:buSzPts val="1700"/>
              <a:buChar char="●"/>
            </a:pPr>
            <a:r>
              <a:rPr lang="en" sz="1700"/>
              <a:t>When building ensemble models, we try to use good models that are as different as possible to reduce correlation between the base learners.</a:t>
            </a:r>
            <a:endParaRPr sz="1700"/>
          </a:p>
          <a:p>
            <a:pPr indent="0" lvl="0" marL="457200" rtl="0" algn="l">
              <a:spcBef>
                <a:spcPts val="0"/>
              </a:spcBef>
              <a:spcAft>
                <a:spcPts val="1600"/>
              </a:spcAft>
              <a:buNone/>
            </a:pPr>
            <a:r>
              <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Submitted by</a:t>
            </a:r>
            <a:endParaRPr/>
          </a:p>
        </p:txBody>
      </p:sp>
      <p:sp>
        <p:nvSpPr>
          <p:cNvPr id="251" name="Google Shape;251;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Mudit Rathore (ICM2015502)</a:t>
            </a:r>
            <a:endParaRPr/>
          </a:p>
          <a:p>
            <a:pPr indent="0" lvl="0" marL="0" rtl="0" algn="l">
              <a:spcBef>
                <a:spcPts val="1600"/>
              </a:spcBef>
              <a:spcAft>
                <a:spcPts val="0"/>
              </a:spcAft>
              <a:buNone/>
            </a:pPr>
            <a:r>
              <a:rPr lang="en"/>
              <a:t>Ayushi Asthana (ITM2015004)</a:t>
            </a:r>
            <a:endParaRPr/>
          </a:p>
          <a:p>
            <a:pPr indent="0" lvl="0" marL="0" rtl="0" algn="l">
              <a:spcBef>
                <a:spcPts val="1600"/>
              </a:spcBef>
              <a:spcAft>
                <a:spcPts val="0"/>
              </a:spcAft>
              <a:buNone/>
            </a:pPr>
            <a:r>
              <a:rPr lang="en"/>
              <a:t>Ishani Mishra (IWM2015008)</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1964400"/>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727650" y="5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5" name="Google Shape;85;p16"/>
          <p:cNvSpPr txBox="1"/>
          <p:nvPr>
            <p:ph idx="1" type="body"/>
          </p:nvPr>
        </p:nvSpPr>
        <p:spPr>
          <a:xfrm>
            <a:off x="50" y="1352200"/>
            <a:ext cx="9144000" cy="3517500"/>
          </a:xfrm>
          <a:prstGeom prst="rect">
            <a:avLst/>
          </a:prstGeom>
        </p:spPr>
        <p:txBody>
          <a:bodyPr anchorCtr="0" anchor="t" bIns="91425" lIns="91425" spcFirstLastPara="1" rIns="91425" wrap="square" tIns="91425">
            <a:noAutofit/>
          </a:bodyPr>
          <a:lstStyle/>
          <a:p>
            <a:pPr indent="-336550" lvl="0" marL="457200" rtl="0" algn="just">
              <a:lnSpc>
                <a:spcPct val="115000"/>
              </a:lnSpc>
              <a:spcBef>
                <a:spcPts val="0"/>
              </a:spcBef>
              <a:spcAft>
                <a:spcPts val="0"/>
              </a:spcAft>
              <a:buSzPts val="1700"/>
              <a:buChar char="●"/>
            </a:pPr>
            <a:r>
              <a:rPr lang="en" sz="1700"/>
              <a:t>11 out of the 21 public sector banks in India are already under the banking regulation supervision of RBI’s Prompt Corrective Measure due to bad loan decisions</a:t>
            </a:r>
            <a:endParaRPr sz="1700"/>
          </a:p>
          <a:p>
            <a:pPr indent="-336550" lvl="0" marL="457200" rtl="0" algn="just">
              <a:lnSpc>
                <a:spcPct val="115000"/>
              </a:lnSpc>
              <a:spcBef>
                <a:spcPts val="0"/>
              </a:spcBef>
              <a:spcAft>
                <a:spcPts val="0"/>
              </a:spcAft>
              <a:buSzPts val="1700"/>
              <a:buChar char="●"/>
            </a:pPr>
            <a:r>
              <a:rPr b="1" lang="en" sz="1700"/>
              <a:t>Shortcomings</a:t>
            </a:r>
            <a:r>
              <a:rPr b="1" lang="en" sz="1700"/>
              <a:t> with Human Intervention in Loan Approvals ?</a:t>
            </a:r>
            <a:endParaRPr b="1" sz="1700"/>
          </a:p>
          <a:p>
            <a:pPr indent="-336550" lvl="1" marL="914400" rtl="0" algn="just">
              <a:lnSpc>
                <a:spcPct val="115000"/>
              </a:lnSpc>
              <a:spcBef>
                <a:spcPts val="0"/>
              </a:spcBef>
              <a:spcAft>
                <a:spcPts val="0"/>
              </a:spcAft>
              <a:buSzPts val="1700"/>
              <a:buChar char="○"/>
            </a:pPr>
            <a:r>
              <a:rPr lang="en" sz="1700"/>
              <a:t>The necessity of human intervention cannot be ignored in some subjective decisions, but it also opens the decision to bias, inaccuracy and delay, which we want to be reducing at all costs. </a:t>
            </a:r>
            <a:endParaRPr sz="1700"/>
          </a:p>
          <a:p>
            <a:pPr indent="-336550" lvl="0" marL="457200" rtl="0" algn="just">
              <a:lnSpc>
                <a:spcPct val="115000"/>
              </a:lnSpc>
              <a:spcBef>
                <a:spcPts val="0"/>
              </a:spcBef>
              <a:spcAft>
                <a:spcPts val="0"/>
              </a:spcAft>
              <a:buSzPts val="1700"/>
              <a:buChar char="●"/>
            </a:pPr>
            <a:r>
              <a:rPr b="1" lang="en" sz="1700"/>
              <a:t>Increased Number of Application for Loan.</a:t>
            </a:r>
            <a:endParaRPr b="1" sz="1700"/>
          </a:p>
          <a:p>
            <a:pPr indent="-336550" lvl="1" marL="914400" rtl="0" algn="just">
              <a:lnSpc>
                <a:spcPct val="115000"/>
              </a:lnSpc>
              <a:spcBef>
                <a:spcPts val="0"/>
              </a:spcBef>
              <a:spcAft>
                <a:spcPts val="0"/>
              </a:spcAft>
              <a:buSzPts val="1700"/>
              <a:buChar char="○"/>
            </a:pPr>
            <a:r>
              <a:rPr lang="en" sz="1700"/>
              <a:t>The low interest rates of the last two years unleashed a substantial increase in loan applicants, This increase has led to a serious shortage of qualified underwriters.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727650" y="5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91" name="Google Shape;91;p17"/>
          <p:cNvSpPr txBox="1"/>
          <p:nvPr>
            <p:ph idx="1" type="body"/>
          </p:nvPr>
        </p:nvSpPr>
        <p:spPr>
          <a:xfrm>
            <a:off x="0" y="1352200"/>
            <a:ext cx="9144000" cy="35175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lang="en" sz="1800"/>
              <a:t>The two most critical questions in the lending industry are: </a:t>
            </a:r>
            <a:endParaRPr sz="1800"/>
          </a:p>
          <a:p>
            <a:pPr indent="0" lvl="0" marL="457200" rtl="0" algn="just">
              <a:lnSpc>
                <a:spcPct val="150000"/>
              </a:lnSpc>
              <a:spcBef>
                <a:spcPts val="300"/>
              </a:spcBef>
              <a:spcAft>
                <a:spcPts val="0"/>
              </a:spcAft>
              <a:buNone/>
            </a:pPr>
            <a:r>
              <a:rPr b="1" lang="en" sz="1800"/>
              <a:t>1) How risky is the borrower?</a:t>
            </a:r>
            <a:endParaRPr b="1" sz="1800"/>
          </a:p>
          <a:p>
            <a:pPr indent="0" lvl="0" marL="457200" rtl="0" algn="just">
              <a:lnSpc>
                <a:spcPct val="150000"/>
              </a:lnSpc>
              <a:spcBef>
                <a:spcPts val="300"/>
              </a:spcBef>
              <a:spcAft>
                <a:spcPts val="0"/>
              </a:spcAft>
              <a:buNone/>
            </a:pPr>
            <a:r>
              <a:rPr b="1" lang="en" sz="1800"/>
              <a:t> 2) Given the borrower’s risk, should we lend him/her?</a:t>
            </a:r>
            <a:endParaRPr b="1" sz="1800"/>
          </a:p>
          <a:p>
            <a:pPr indent="0" lvl="0" marL="457200" rtl="0" algn="just">
              <a:lnSpc>
                <a:spcPct val="150000"/>
              </a:lnSpc>
              <a:spcBef>
                <a:spcPts val="300"/>
              </a:spcBef>
              <a:spcAft>
                <a:spcPts val="0"/>
              </a:spcAft>
              <a:buNone/>
            </a:pPr>
            <a:r>
              <a:rPr lang="en" sz="1800"/>
              <a:t>The answer to the first question determines the interest rate the borrower would have.</a:t>
            </a:r>
            <a:endParaRPr sz="1800"/>
          </a:p>
          <a:p>
            <a:pPr indent="0" lvl="0" marL="457200" rtl="0" algn="just">
              <a:lnSpc>
                <a:spcPct val="150000"/>
              </a:lnSpc>
              <a:spcBef>
                <a:spcPts val="300"/>
              </a:spcBef>
              <a:spcAft>
                <a:spcPts val="300"/>
              </a:spcAft>
              <a:buNone/>
            </a:pPr>
            <a:r>
              <a:rPr lang="en" sz="1800"/>
              <a:t>We’ll address the second question indirectly by trying to predict if the borrower will repay the loan by its mature date or not. Thus ensuring if the borrower will be able to pay off the loan or not.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727650" y="5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Method</a:t>
            </a:r>
            <a:endParaRPr/>
          </a:p>
        </p:txBody>
      </p:sp>
      <p:sp>
        <p:nvSpPr>
          <p:cNvPr id="97" name="Google Shape;97;p18"/>
          <p:cNvSpPr txBox="1"/>
          <p:nvPr>
            <p:ph idx="1" type="body"/>
          </p:nvPr>
        </p:nvSpPr>
        <p:spPr>
          <a:xfrm>
            <a:off x="136950" y="1202750"/>
            <a:ext cx="8870100" cy="35175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Ensemble method was undertaken by us to </a:t>
            </a:r>
            <a:r>
              <a:rPr lang="en" sz="1700"/>
              <a:t>accurately</a:t>
            </a:r>
            <a:r>
              <a:rPr lang="en" sz="1700"/>
              <a:t> predict whether the borrower will be able to repay the loan by its mature date or not.</a:t>
            </a:r>
            <a:endParaRPr sz="1700"/>
          </a:p>
          <a:p>
            <a:pPr indent="-336550" lvl="0" marL="457200" rtl="0" algn="l">
              <a:lnSpc>
                <a:spcPct val="150000"/>
              </a:lnSpc>
              <a:spcBef>
                <a:spcPts val="0"/>
              </a:spcBef>
              <a:spcAft>
                <a:spcPts val="0"/>
              </a:spcAft>
              <a:buSzPts val="1700"/>
              <a:buChar char="●"/>
            </a:pPr>
            <a:r>
              <a:rPr lang="en" sz="1700"/>
              <a:t>They can be defined as combining several different models (base learners) into final model (meta learner) to reduce the generalization error. It relies on the assumption that each model would look at a different aspect of the data which yield to capturing part of the truth, thus improving over the performance of the base learners.</a:t>
            </a:r>
            <a:endParaRPr sz="1700"/>
          </a:p>
          <a:p>
            <a:pPr indent="-336550" lvl="0" marL="457200" rtl="0" algn="l">
              <a:lnSpc>
                <a:spcPct val="150000"/>
              </a:lnSpc>
              <a:spcBef>
                <a:spcPts val="0"/>
              </a:spcBef>
              <a:spcAft>
                <a:spcPts val="0"/>
              </a:spcAft>
              <a:buSzPts val="1700"/>
              <a:buChar char="●"/>
            </a:pPr>
            <a:r>
              <a:rPr lang="en" sz="1700"/>
              <a:t>We have used the Random </a:t>
            </a:r>
            <a:r>
              <a:rPr lang="en" sz="1700"/>
              <a:t>Forest</a:t>
            </a:r>
            <a:r>
              <a:rPr lang="en" sz="1700"/>
              <a:t> Classifier, Support VEctor CLassifier and Gradient Boosting for </a:t>
            </a:r>
            <a:r>
              <a:rPr lang="en" sz="1700"/>
              <a:t>designing</a:t>
            </a:r>
            <a:r>
              <a:rPr lang="en" sz="1700"/>
              <a:t> the Model.</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727650" y="5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a:t>
            </a:r>
            <a:endParaRPr/>
          </a:p>
        </p:txBody>
      </p:sp>
      <p:sp>
        <p:nvSpPr>
          <p:cNvPr id="103" name="Google Shape;103;p19"/>
          <p:cNvSpPr txBox="1"/>
          <p:nvPr>
            <p:ph idx="1" type="body"/>
          </p:nvPr>
        </p:nvSpPr>
        <p:spPr>
          <a:xfrm>
            <a:off x="107150" y="1352200"/>
            <a:ext cx="8870100" cy="35175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Random forest classifier creates a set of decision trees from randomly selected subset of training set.</a:t>
            </a:r>
            <a:endParaRPr sz="1700"/>
          </a:p>
          <a:p>
            <a:pPr indent="-336550" lvl="0" marL="457200" rtl="0" algn="l">
              <a:lnSpc>
                <a:spcPct val="150000"/>
              </a:lnSpc>
              <a:spcBef>
                <a:spcPts val="0"/>
              </a:spcBef>
              <a:spcAft>
                <a:spcPts val="0"/>
              </a:spcAft>
              <a:buSzPts val="1700"/>
              <a:buChar char="●"/>
            </a:pPr>
            <a:r>
              <a:rPr lang="en" sz="1700"/>
              <a:t>It then aggregates the votes from different decision trees to decide the final class of the test object.</a:t>
            </a:r>
            <a:endParaRPr sz="1700"/>
          </a:p>
          <a:p>
            <a:pPr indent="-336550" lvl="0" marL="457200" rtl="0" algn="l">
              <a:lnSpc>
                <a:spcPct val="150000"/>
              </a:lnSpc>
              <a:spcBef>
                <a:spcPts val="0"/>
              </a:spcBef>
              <a:spcAft>
                <a:spcPts val="0"/>
              </a:spcAft>
              <a:buSzPts val="1700"/>
              <a:buChar char="●"/>
            </a:pPr>
            <a:r>
              <a:rPr lang="en" sz="1700"/>
              <a:t>A random forest is a meta estimator that fits a number of decision tree classifiers on various sub-samples of the dataset and use averaging to improve the predictive accuracy and control over-fitting.</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Gradient boosting is a machine learning technique for regression and classification problems, which produces a prediction model in the form of an ensemble of weak prediction models, typically decision trees.</a:t>
            </a:r>
            <a:endParaRPr/>
          </a:p>
          <a:p>
            <a:pPr indent="-342900" lvl="0" marL="457200" rtl="0" algn="l">
              <a:spcBef>
                <a:spcPts val="0"/>
              </a:spcBef>
              <a:spcAft>
                <a:spcPts val="0"/>
              </a:spcAft>
              <a:buSzPts val="1800"/>
              <a:buChar char="●"/>
            </a:pPr>
            <a:r>
              <a:rPr lang="en"/>
              <a:t> It builds the model in a stage-wise fashion like other boosting methods do, and it generalizes them by allowing optimization of an arbitrary differentiable loss function.</a:t>
            </a:r>
            <a:endParaRPr/>
          </a:p>
          <a:p>
            <a:pPr indent="-342900" lvl="0" marL="457200" rtl="0" algn="l">
              <a:spcBef>
                <a:spcPts val="0"/>
              </a:spcBef>
              <a:spcAft>
                <a:spcPts val="0"/>
              </a:spcAft>
              <a:buSzPts val="1800"/>
              <a:buChar char="●"/>
            </a:pPr>
            <a:r>
              <a:rPr lang="en"/>
              <a:t>Gradient Boosting is a glorified gradient descent algorithm consisting of weak models as steps towards optimization instead of data points.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727650" y="543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Classifier</a:t>
            </a:r>
            <a:endParaRPr/>
          </a:p>
        </p:txBody>
      </p:sp>
      <p:sp>
        <p:nvSpPr>
          <p:cNvPr id="115" name="Google Shape;115;p21"/>
          <p:cNvSpPr txBox="1"/>
          <p:nvPr>
            <p:ph idx="1" type="body"/>
          </p:nvPr>
        </p:nvSpPr>
        <p:spPr>
          <a:xfrm>
            <a:off x="107150" y="1352200"/>
            <a:ext cx="8870100" cy="35175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In machine learning, support vector machines are supervised learning models with associated learning algorithms that analyze data used for classification and regression analysis.</a:t>
            </a:r>
            <a:endParaRPr sz="1700"/>
          </a:p>
          <a:p>
            <a:pPr indent="-336550" lvl="0" marL="457200" rtl="0" algn="l">
              <a:lnSpc>
                <a:spcPct val="150000"/>
              </a:lnSpc>
              <a:spcBef>
                <a:spcPts val="0"/>
              </a:spcBef>
              <a:spcAft>
                <a:spcPts val="0"/>
              </a:spcAft>
              <a:buSzPts val="1700"/>
              <a:buChar char="●"/>
            </a:pPr>
            <a:r>
              <a:rPr lang="en" sz="1700"/>
              <a:t>An SVM model is a representation of the examples as points in space, mapped so that the examples of the separate categories are divided by a clear gap that is as wide as possible. </a:t>
            </a:r>
            <a:endParaRPr sz="1700"/>
          </a:p>
          <a:p>
            <a:pPr indent="-336550" lvl="0" marL="457200" rtl="0" algn="l">
              <a:lnSpc>
                <a:spcPct val="150000"/>
              </a:lnSpc>
              <a:spcBef>
                <a:spcPts val="0"/>
              </a:spcBef>
              <a:spcAft>
                <a:spcPts val="0"/>
              </a:spcAft>
              <a:buSzPts val="1700"/>
              <a:buChar char="●"/>
            </a:pPr>
            <a:r>
              <a:rPr lang="en" sz="1700"/>
              <a:t>New examples are then mapped into that same space and predicted to belong to a category based on which side of the gap they fall.</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