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69" r:id="rId2"/>
    <p:sldId id="386" r:id="rId3"/>
    <p:sldId id="392" r:id="rId4"/>
    <p:sldId id="393" r:id="rId5"/>
    <p:sldId id="387" r:id="rId6"/>
    <p:sldId id="390" r:id="rId7"/>
    <p:sldId id="391" r:id="rId8"/>
    <p:sldId id="394" r:id="rId9"/>
    <p:sldId id="395" r:id="rId10"/>
    <p:sldId id="388" r:id="rId11"/>
    <p:sldId id="396" r:id="rId12"/>
    <p:sldId id="397" r:id="rId13"/>
    <p:sldId id="399" r:id="rId14"/>
    <p:sldId id="398" r:id="rId15"/>
    <p:sldId id="400" r:id="rId16"/>
    <p:sldId id="389" r:id="rId17"/>
    <p:sldId id="401" r:id="rId18"/>
    <p:sldId id="402" r:id="rId19"/>
  </p:sldIdLst>
  <p:sldSz cx="9144000" cy="6858000" type="screen4x3"/>
  <p:notesSz cx="6648450" cy="9850438"/>
  <p:defaultTextStyle>
    <a:defPPr>
      <a:defRPr lang="de-DE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BD86D63-7CAC-418F-AFAC-B6F8406C7061}">
          <p14:sldIdLst>
            <p14:sldId id="369"/>
            <p14:sldId id="386"/>
            <p14:sldId id="392"/>
            <p14:sldId id="393"/>
            <p14:sldId id="387"/>
            <p14:sldId id="390"/>
            <p14:sldId id="391"/>
            <p14:sldId id="394"/>
            <p14:sldId id="395"/>
            <p14:sldId id="388"/>
            <p14:sldId id="396"/>
            <p14:sldId id="397"/>
            <p14:sldId id="399"/>
            <p14:sldId id="398"/>
            <p14:sldId id="400"/>
            <p14:sldId id="389"/>
            <p14:sldId id="401"/>
            <p14:sldId id="40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2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4040"/>
    <a:srgbClr val="993366"/>
    <a:srgbClr val="D89A00"/>
    <a:srgbClr val="C9A963"/>
    <a:srgbClr val="706B0E"/>
    <a:srgbClr val="9A6E00"/>
    <a:srgbClr val="00808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87338" autoAdjust="0"/>
  </p:normalViewPr>
  <p:slideViewPr>
    <p:cSldViewPr>
      <p:cViewPr>
        <p:scale>
          <a:sx n="108" d="100"/>
          <a:sy n="108" d="100"/>
        </p:scale>
        <p:origin x="-170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990" y="-90"/>
      </p:cViewPr>
      <p:guideLst>
        <p:guide orient="horz" pos="3102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74" tIns="47137" rIns="94274" bIns="47137" numCol="1" anchor="t" anchorCtr="0" compatLnSpc="1">
            <a:prstTxWarp prst="textNoShape">
              <a:avLst/>
            </a:prstTxWarp>
          </a:bodyPr>
          <a:lstStyle>
            <a:lvl1pPr algn="l" defTabSz="942975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74" tIns="47137" rIns="94274" bIns="47137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58313"/>
            <a:ext cx="28813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74" tIns="47137" rIns="94274" bIns="47137" numCol="1" anchor="b" anchorCtr="0" compatLnSpc="1">
            <a:prstTxWarp prst="textNoShape">
              <a:avLst/>
            </a:prstTxWarp>
          </a:bodyPr>
          <a:lstStyle>
            <a:lvl1pPr algn="l" defTabSz="942975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358313"/>
            <a:ext cx="2881312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74" tIns="47137" rIns="94274" bIns="47137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pPr>
              <a:defRPr/>
            </a:pPr>
            <a:fld id="{00E5F77B-7597-4700-808B-0F4ACA793E43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33196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74" tIns="47137" rIns="94274" bIns="47137" numCol="1" anchor="t" anchorCtr="0" compatLnSpc="1">
            <a:prstTxWarp prst="textNoShape">
              <a:avLst/>
            </a:prstTxWarp>
          </a:bodyPr>
          <a:lstStyle>
            <a:lvl1pPr algn="l" defTabSz="9429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74" tIns="47137" rIns="94274" bIns="47137" numCol="1" anchor="t" anchorCtr="0" compatLnSpc="1">
            <a:prstTxWarp prst="textNoShape">
              <a:avLst/>
            </a:prstTxWarp>
          </a:bodyPr>
          <a:lstStyle>
            <a:lvl1pPr defTabSz="9429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62013" y="739775"/>
            <a:ext cx="4922837" cy="3692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678363"/>
            <a:ext cx="4876800" cy="443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74" tIns="47137" rIns="94274" bIns="471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smtClean="0"/>
              <a:t>Klicken Sie, um die Formate des Vorlagentextes zu bearbeiten</a:t>
            </a:r>
          </a:p>
          <a:p>
            <a:pPr lvl="1"/>
            <a:r>
              <a:rPr lang="de-DE" altLang="de-DE" noProof="0" smtClean="0"/>
              <a:t>Zweite Ebene</a:t>
            </a:r>
          </a:p>
          <a:p>
            <a:pPr lvl="2"/>
            <a:r>
              <a:rPr lang="de-DE" altLang="de-DE" noProof="0" smtClean="0"/>
              <a:t>Dritte Ebene</a:t>
            </a:r>
          </a:p>
          <a:p>
            <a:pPr lvl="3"/>
            <a:r>
              <a:rPr lang="de-DE" altLang="de-DE" noProof="0" smtClean="0"/>
              <a:t>Vierte Ebene</a:t>
            </a:r>
          </a:p>
          <a:p>
            <a:pPr lvl="4"/>
            <a:r>
              <a:rPr lang="de-DE" altLang="de-DE" noProof="0" smtClean="0"/>
              <a:t>Fünfte Ebene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58313"/>
            <a:ext cx="28813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74" tIns="47137" rIns="94274" bIns="47137" numCol="1" anchor="b" anchorCtr="0" compatLnSpc="1">
            <a:prstTxWarp prst="textNoShape">
              <a:avLst/>
            </a:prstTxWarp>
          </a:bodyPr>
          <a:lstStyle>
            <a:lvl1pPr algn="l" defTabSz="9429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358313"/>
            <a:ext cx="2881312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74" tIns="47137" rIns="94274" bIns="47137" numCol="1" anchor="b" anchorCtr="0" compatLnSpc="1">
            <a:prstTxWarp prst="textNoShape">
              <a:avLst/>
            </a:prstTxWarp>
          </a:bodyPr>
          <a:lstStyle>
            <a:lvl1pPr defTabSz="942975">
              <a:defRPr sz="1200">
                <a:latin typeface="Arial" charset="0"/>
              </a:defRPr>
            </a:lvl1pPr>
          </a:lstStyle>
          <a:p>
            <a:pPr>
              <a:defRPr/>
            </a:pPr>
            <a:fld id="{6094435E-1A02-42B0-A515-CE1259B483F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08023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13BF641-72D0-4D11-8453-0F600BEDC7CB}" type="slidenum">
              <a:rPr lang="de-DE" altLang="de-DE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de-DE" altLang="de-DE" smtClean="0">
              <a:latin typeface="Arial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3600" y="739775"/>
            <a:ext cx="4922838" cy="3692525"/>
          </a:xfrm>
          <a:solidFill>
            <a:srgbClr val="FFFFFF"/>
          </a:solidFill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de-DE" altLang="de-DE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889689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94435E-1A02-42B0-A515-CE1259B483F5}" type="slidenum">
              <a:rPr lang="de-DE" altLang="de-DE" smtClean="0"/>
              <a:pPr>
                <a:defRPr/>
              </a:pPr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29495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32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68772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32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56938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32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86353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844824"/>
            <a:ext cx="1666528" cy="4281339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None/>
              <a:defRPr sz="15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267744" y="1600200"/>
            <a:ext cx="6419056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8F7FB5C4-64A8-4489-A065-F733EF225B1A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 bwMode="auto">
          <a:xfrm>
            <a:off x="1763688" y="1844824"/>
            <a:ext cx="432048" cy="432048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993366"/>
              </a:gs>
            </a:gsLst>
            <a:lin ang="5400000" scaled="1"/>
          </a:gra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11"/>
          <p:cNvCxnSpPr/>
          <p:nvPr userDrawn="1"/>
        </p:nvCxnSpPr>
        <p:spPr bwMode="auto">
          <a:xfrm>
            <a:off x="2195736" y="1628800"/>
            <a:ext cx="0" cy="4536504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32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7447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 bwMode="black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32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85399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up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7200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/>
          </p:nvPr>
        </p:nvSpPr>
        <p:spPr>
          <a:xfrm>
            <a:off x="468313" y="115888"/>
            <a:ext cx="8207375" cy="3603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de-DE" sz="1400" b="0" kern="1200" dirty="0">
                <a:solidFill>
                  <a:schemeClr val="tx1">
                    <a:tint val="75000"/>
                  </a:schemeClr>
                </a:solidFill>
              </a:defRPr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endParaRPr lang="de-DE" sz="1200" kern="1200" dirty="0">
              <a:solidFill>
                <a:schemeClr val="tx1">
                  <a:tint val="75000"/>
                </a:schemeClr>
              </a:solidFill>
              <a:latin typeface="+mj-lt"/>
            </a:endParaRPr>
          </a:p>
        </p:txBody>
      </p:sp>
      <p:sp>
        <p:nvSpPr>
          <p:cNvPr id="7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32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41072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32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46020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12"/>
          </p:nvPr>
        </p:nvSpPr>
        <p:spPr>
          <a:xfrm>
            <a:off x="2771800" y="6356350"/>
            <a:ext cx="32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94898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32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17129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32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18489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32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25089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32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61448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HM_M_CMYK_5-100-80-0 Kopie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148388"/>
            <a:ext cx="957262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32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Manuel Wurth, Christian Weber – 20.01.2016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8F7FB5C4-64A8-4489-A065-F733EF225B1A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81" r:id="rId3"/>
    <p:sldLayoutId id="2147483770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80" r:id="rId12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Segoe U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Segoe U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Segoe U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Segoe U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emf"/><Relationship Id="rId5" Type="http://schemas.openxmlformats.org/officeDocument/2006/relationships/package" Target="../embeddings/Microsoft_Word_Document7.docx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trampi\Downloads\1200px-Hochschule_Muenchen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40" y="4935835"/>
            <a:ext cx="4436840" cy="192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ild 4 Turm bla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8" b="20354"/>
          <a:stretch>
            <a:fillRect/>
          </a:stretch>
        </p:blipFill>
        <p:spPr bwMode="auto">
          <a:xfrm>
            <a:off x="4419600" y="0"/>
            <a:ext cx="4724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4139952" y="2885432"/>
            <a:ext cx="52920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de-DE" altLang="de-DE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Embedded Systems</a:t>
            </a:r>
            <a:endParaRPr lang="de-DE" altLang="de-DE" b="1" dirty="0">
              <a:latin typeface="Arial" charset="0"/>
            </a:endParaRPr>
          </a:p>
        </p:txBody>
      </p:sp>
      <p:sp>
        <p:nvSpPr>
          <p:cNvPr id="160778" name="Text Box 10"/>
          <p:cNvSpPr txBox="1">
            <a:spLocks noChangeArrowheads="1"/>
          </p:cNvSpPr>
          <p:nvPr/>
        </p:nvSpPr>
        <p:spPr bwMode="auto">
          <a:xfrm>
            <a:off x="5004048" y="4114800"/>
            <a:ext cx="34563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99336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de-DE" altLang="de-DE" sz="18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Manuel </a:t>
            </a:r>
            <a:r>
              <a:rPr lang="de-DE" altLang="de-DE" sz="18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Wurth</a:t>
            </a:r>
            <a:r>
              <a:rPr lang="de-DE" altLang="de-DE" sz="18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, Christian Weber</a:t>
            </a:r>
            <a:br>
              <a:rPr lang="de-DE" altLang="de-DE" sz="18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</a:br>
            <a:r>
              <a:rPr lang="de-DE" altLang="de-DE" sz="18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14.01.2016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Wann wird übergeben?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Abwägung der Lösungen</a:t>
            </a:r>
          </a:p>
          <a:p>
            <a:pPr lvl="1"/>
            <a:r>
              <a:rPr lang="de-DE" dirty="0" smtClean="0"/>
              <a:t>Lösung mit anfahren:</a:t>
            </a:r>
          </a:p>
          <a:p>
            <a:pPr lvl="2"/>
            <a:r>
              <a:rPr lang="de-DE" dirty="0" smtClean="0"/>
              <a:t>Übersetzen klappt immer</a:t>
            </a:r>
          </a:p>
          <a:p>
            <a:pPr lvl="2"/>
            <a:r>
              <a:rPr lang="de-DE" dirty="0" smtClean="0"/>
              <a:t>Aber: große Abhängigkeiten</a:t>
            </a:r>
          </a:p>
          <a:p>
            <a:pPr lvl="2"/>
            <a:r>
              <a:rPr lang="de-DE" dirty="0" smtClean="0"/>
              <a:t>Dadurch deutlich weniger Werkstücke auf der Anlage</a:t>
            </a:r>
          </a:p>
          <a:p>
            <a:pPr lvl="1"/>
            <a:r>
              <a:rPr lang="de-DE" dirty="0" smtClean="0"/>
              <a:t>Lösung ohne anfahren:</a:t>
            </a:r>
          </a:p>
          <a:p>
            <a:pPr lvl="2"/>
            <a:r>
              <a:rPr lang="de-DE" dirty="0" smtClean="0"/>
              <a:t>Übersetzen klappt manchmal nicht</a:t>
            </a:r>
          </a:p>
          <a:p>
            <a:pPr lvl="2"/>
            <a:r>
              <a:rPr lang="de-DE" dirty="0" smtClean="0"/>
              <a:t>Mehr Werkstücke pro </a:t>
            </a:r>
            <a:r>
              <a:rPr lang="de-DE" i="1" dirty="0" err="1" smtClean="0"/>
              <a:t>stage</a:t>
            </a:r>
            <a:endParaRPr lang="de-DE" i="1" dirty="0" smtClean="0"/>
          </a:p>
          <a:p>
            <a:pPr lvl="2"/>
            <a:r>
              <a:rPr lang="de-DE" dirty="0" smtClean="0"/>
              <a:t>Unsere Wahl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3335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Wann sind </a:t>
            </a:r>
            <a:r>
              <a:rPr lang="de-DE" i="1" dirty="0" err="1" smtClean="0"/>
              <a:t>stages</a:t>
            </a:r>
            <a:r>
              <a:rPr lang="de-DE" i="1" dirty="0" smtClean="0"/>
              <a:t> </a:t>
            </a:r>
            <a:r>
              <a:rPr lang="de-DE" i="1" dirty="0" err="1" smtClean="0"/>
              <a:t>ready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Erstes Laufband: Immer!</a:t>
            </a:r>
          </a:p>
          <a:p>
            <a:r>
              <a:rPr lang="de-DE" dirty="0" smtClean="0"/>
              <a:t>Schieber: Wenn sie nicht belegt und der hintere Trigger aktiv ist</a:t>
            </a:r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200694"/>
              </p:ext>
            </p:extLst>
          </p:nvPr>
        </p:nvGraphicFramePr>
        <p:xfrm>
          <a:off x="683568" y="3429000"/>
          <a:ext cx="6100762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Dokument" r:id="rId3" imgW="6100084" imgH="4063581" progId="Word.Document.12">
                  <p:embed/>
                </p:oleObj>
              </mc:Choice>
              <mc:Fallback>
                <p:oleObj name="Dokument" r:id="rId3" imgW="6100084" imgH="40635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568" y="3429000"/>
                        <a:ext cx="6100762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70369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Wann sind </a:t>
            </a:r>
            <a:r>
              <a:rPr lang="de-DE" i="1" dirty="0" err="1"/>
              <a:t>stages</a:t>
            </a:r>
            <a:r>
              <a:rPr lang="de-DE" i="1" dirty="0"/>
              <a:t> </a:t>
            </a:r>
            <a:r>
              <a:rPr lang="de-DE" i="1" dirty="0" err="1"/>
              <a:t>ready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Laufband 2 und 3: Wenn sich kein Werkstück vor der Lichtschranke </a:t>
            </a:r>
            <a:r>
              <a:rPr lang="de-DE" dirty="0" smtClean="0"/>
              <a:t>befindet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/>
              <a:t>Laufband 4: Wenn die Lichtschranke nicht über längere Zeit blockiert ist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240856"/>
              </p:ext>
            </p:extLst>
          </p:nvPr>
        </p:nvGraphicFramePr>
        <p:xfrm>
          <a:off x="683568" y="2793111"/>
          <a:ext cx="6100762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Dokument" r:id="rId3" imgW="6100084" imgH="4063581" progId="Word.Document.12">
                  <p:embed/>
                </p:oleObj>
              </mc:Choice>
              <mc:Fallback>
                <p:oleObj name="Dokument" r:id="rId3" imgW="6100084" imgH="40635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568" y="2793111"/>
                        <a:ext cx="6100762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96016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Pause und Stopp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65028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Ort und Reihenfolge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Wechsel zwischen Pause, Stopp, und Laufender Betrieb ohne Datenverlust!</a:t>
            </a:r>
          </a:p>
          <a:p>
            <a:r>
              <a:rPr lang="de-DE" dirty="0" smtClean="0"/>
              <a:t>Pause und Stopp benötigen Teile der Logik des Laufenden Betriebs</a:t>
            </a:r>
          </a:p>
          <a:p>
            <a:r>
              <a:rPr lang="de-DE" dirty="0" smtClean="0"/>
              <a:t>Deshalb sind sie Teil des Laufenden Betriebs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41602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Ort und Reihenfolge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Berechnungen für Aktoren: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605104"/>
              </p:ext>
            </p:extLst>
          </p:nvPr>
        </p:nvGraphicFramePr>
        <p:xfrm>
          <a:off x="683568" y="2348880"/>
          <a:ext cx="6100762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Dokument" r:id="rId3" imgW="6100084" imgH="4063581" progId="Word.Document.12">
                  <p:embed/>
                </p:oleObj>
              </mc:Choice>
              <mc:Fallback>
                <p:oleObj name="Dokument" r:id="rId3" imgW="6100084" imgH="40635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568" y="2348880"/>
                        <a:ext cx="6100762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5401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Pause und Stopp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103402"/>
              </p:ext>
            </p:extLst>
          </p:nvPr>
        </p:nvGraphicFramePr>
        <p:xfrm>
          <a:off x="755650" y="1493838"/>
          <a:ext cx="7843838" cy="447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Dokument" r:id="rId3" imgW="7106915" imgH="4055302" progId="Word.Document.12">
                  <p:embed/>
                </p:oleObj>
              </mc:Choice>
              <mc:Fallback>
                <p:oleObj name="Dokument" r:id="rId3" imgW="7106915" imgH="40553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650" y="1493838"/>
                        <a:ext cx="7843838" cy="447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73194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Fehlerfälle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58925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Fehlerfälle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Werkstück geht verloren (</a:t>
            </a:r>
            <a:r>
              <a:rPr lang="de-DE" i="1" dirty="0" err="1" smtClean="0"/>
              <a:t>stage</a:t>
            </a:r>
            <a:r>
              <a:rPr lang="de-DE" dirty="0" smtClean="0"/>
              <a:t> 1):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Hand in Lichtschranke (Lichtschranke 2)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662934"/>
              </p:ext>
            </p:extLst>
          </p:nvPr>
        </p:nvGraphicFramePr>
        <p:xfrm>
          <a:off x="467544" y="2276872"/>
          <a:ext cx="6100762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Dokument" r:id="rId3" imgW="6100084" imgH="4063581" progId="Word.Document.12">
                  <p:embed/>
                </p:oleObj>
              </mc:Choice>
              <mc:Fallback>
                <p:oleObj name="Dokument" r:id="rId3" imgW="6100084" imgH="40635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44" y="2276872"/>
                        <a:ext cx="6100762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841640"/>
              </p:ext>
            </p:extLst>
          </p:nvPr>
        </p:nvGraphicFramePr>
        <p:xfrm>
          <a:off x="467544" y="4653136"/>
          <a:ext cx="9082087" cy="405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Dokument" r:id="rId5" imgW="9081298" imgH="4056021" progId="Word.Document.12">
                  <p:embed/>
                </p:oleObj>
              </mc:Choice>
              <mc:Fallback>
                <p:oleObj name="Dokument" r:id="rId5" imgW="9081298" imgH="40560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7544" y="4653136"/>
                        <a:ext cx="9082087" cy="405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03903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80702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455654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Normalbetrieb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76575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Stages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i="1" dirty="0" err="1" smtClean="0"/>
              <a:t>Structs</a:t>
            </a:r>
            <a:r>
              <a:rPr lang="de-DE" dirty="0" smtClean="0"/>
              <a:t> für jede </a:t>
            </a:r>
            <a:r>
              <a:rPr lang="de-DE" i="1" dirty="0" err="1" smtClean="0"/>
              <a:t>stage</a:t>
            </a:r>
            <a:endParaRPr lang="de-DE" i="1" dirty="0" smtClean="0"/>
          </a:p>
          <a:p>
            <a:endParaRPr lang="de-DE" i="1" dirty="0"/>
          </a:p>
          <a:p>
            <a:endParaRPr lang="de-DE" i="1" dirty="0" smtClean="0"/>
          </a:p>
          <a:p>
            <a:endParaRPr lang="de-DE" i="1" dirty="0"/>
          </a:p>
          <a:p>
            <a:r>
              <a:rPr lang="de-DE" dirty="0" smtClean="0"/>
              <a:t>6 </a:t>
            </a:r>
            <a:r>
              <a:rPr lang="de-DE" dirty="0" err="1" smtClean="0"/>
              <a:t>stages</a:t>
            </a:r>
            <a:endParaRPr lang="de-DE" dirty="0"/>
          </a:p>
          <a:p>
            <a:pPr lvl="1"/>
            <a:r>
              <a:rPr lang="de-DE" dirty="0" smtClean="0"/>
              <a:t>4 Laufbänder (inclusive Aktoren)</a:t>
            </a:r>
          </a:p>
          <a:p>
            <a:pPr lvl="1"/>
            <a:r>
              <a:rPr lang="de-DE" dirty="0" smtClean="0"/>
              <a:t>2 Schieber</a:t>
            </a:r>
          </a:p>
          <a:p>
            <a:pPr marL="0" indent="0">
              <a:buNone/>
            </a:pPr>
            <a:endParaRPr lang="de-DE" i="1" dirty="0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826374"/>
              </p:ext>
            </p:extLst>
          </p:nvPr>
        </p:nvGraphicFramePr>
        <p:xfrm>
          <a:off x="683568" y="2276872"/>
          <a:ext cx="6067425" cy="404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Dokument" r:id="rId3" imgW="6100084" imgH="4063581" progId="Word.Document.12">
                  <p:embed/>
                </p:oleObj>
              </mc:Choice>
              <mc:Fallback>
                <p:oleObj name="Dokument" r:id="rId3" imgW="6100084" imgH="40635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568" y="2276872"/>
                        <a:ext cx="6067425" cy="4043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20346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Sensoren lesen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Berechnungen für Aktoren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Aktoren steuern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20228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Wann wird übergeben?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Problem: Übergabe von Schieber zu Laufband klappt nicht immer einwandfrei</a:t>
            </a:r>
          </a:p>
          <a:p>
            <a:r>
              <a:rPr lang="de-DE" dirty="0" smtClean="0"/>
              <a:t>Lösung: Laufband laufen lassen, wenn das Werkstück übergeben wird</a:t>
            </a:r>
          </a:p>
          <a:p>
            <a:r>
              <a:rPr lang="de-DE" dirty="0" smtClean="0"/>
              <a:t>Problem: Das schafft größere Abhängigkeiten!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85558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Wann wird übergeben?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22" y="1600200"/>
            <a:ext cx="7312355" cy="4525963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96978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Wann wird übergeben?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23" y="1600200"/>
            <a:ext cx="7312354" cy="4525963"/>
          </a:xfrm>
        </p:spPr>
      </p:pic>
    </p:spTree>
    <p:extLst>
      <p:ext uri="{BB962C8B-B14F-4D97-AF65-F5344CB8AC3E}">
        <p14:creationId xmlns:p14="http://schemas.microsoft.com/office/powerpoint/2010/main" val="33680017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62699"/>
      </a:hlink>
      <a:folHlink>
        <a:srgbClr val="B2B2B2"/>
      </a:folHlink>
    </a:clrScheme>
    <a:fontScheme name="Benutzerdefiniert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993366"/>
            </a:gs>
          </a:gsLst>
          <a:lin ang="5400000" scaled="1"/>
        </a:gradFill>
        <a:ln w="952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993366"/>
            </a:gs>
          </a:gsLst>
          <a:lin ang="5400000" scaled="1"/>
        </a:gradFill>
        <a:ln w="952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363</Words>
  <Application>Microsoft Office PowerPoint</Application>
  <PresentationFormat>Bildschirmpräsentation (4:3)</PresentationFormat>
  <Paragraphs>92</Paragraphs>
  <Slides>18</Slides>
  <Notes>2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0" baseType="lpstr">
      <vt:lpstr>Standarddesign</vt:lpstr>
      <vt:lpstr>Microsoft Word Document</vt:lpstr>
      <vt:lpstr>PowerPoint-Präsentation</vt:lpstr>
      <vt:lpstr>Agenda</vt:lpstr>
      <vt:lpstr>PowerPoint-Präsentation</vt:lpstr>
      <vt:lpstr>Normalbetrieb</vt:lpstr>
      <vt:lpstr>Stages</vt:lpstr>
      <vt:lpstr>Ablauf</vt:lpstr>
      <vt:lpstr>Wann wird übergeben?</vt:lpstr>
      <vt:lpstr>Wann wird übergeben?</vt:lpstr>
      <vt:lpstr>Wann wird übergeben?</vt:lpstr>
      <vt:lpstr>Wann wird übergeben?</vt:lpstr>
      <vt:lpstr>Wann sind stages ready?</vt:lpstr>
      <vt:lpstr>Wann sind stages ready?</vt:lpstr>
      <vt:lpstr>Pause und Stopp</vt:lpstr>
      <vt:lpstr>Ort und Reihenfolge</vt:lpstr>
      <vt:lpstr>Ort und Reihenfolge</vt:lpstr>
      <vt:lpstr>Pause und Stopp</vt:lpstr>
      <vt:lpstr>Fehlerfälle</vt:lpstr>
      <vt:lpstr>Fehlerfälle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Achim</dc:creator>
  <cp:lastModifiedBy>Mudvayne</cp:lastModifiedBy>
  <cp:revision>1939</cp:revision>
  <dcterms:created xsi:type="dcterms:W3CDTF">2002-02-10T10:48:32Z</dcterms:created>
  <dcterms:modified xsi:type="dcterms:W3CDTF">2016-01-19T03:03:01Z</dcterms:modified>
</cp:coreProperties>
</file>