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69" r:id="rId2"/>
    <p:sldId id="386" r:id="rId3"/>
    <p:sldId id="392" r:id="rId4"/>
    <p:sldId id="403" r:id="rId5"/>
    <p:sldId id="404" r:id="rId6"/>
    <p:sldId id="405" r:id="rId7"/>
    <p:sldId id="406" r:id="rId8"/>
    <p:sldId id="393" r:id="rId9"/>
    <p:sldId id="387" r:id="rId10"/>
    <p:sldId id="390" r:id="rId11"/>
    <p:sldId id="391" r:id="rId12"/>
    <p:sldId id="394" r:id="rId13"/>
    <p:sldId id="395" r:id="rId14"/>
    <p:sldId id="388" r:id="rId15"/>
    <p:sldId id="396" r:id="rId16"/>
    <p:sldId id="397" r:id="rId17"/>
    <p:sldId id="399" r:id="rId18"/>
    <p:sldId id="398" r:id="rId19"/>
    <p:sldId id="400" r:id="rId20"/>
    <p:sldId id="389" r:id="rId21"/>
    <p:sldId id="401" r:id="rId22"/>
    <p:sldId id="402" r:id="rId23"/>
    <p:sldId id="410" r:id="rId24"/>
    <p:sldId id="407" r:id="rId25"/>
    <p:sldId id="408" r:id="rId26"/>
    <p:sldId id="409" r:id="rId27"/>
    <p:sldId id="411" r:id="rId28"/>
  </p:sldIdLst>
  <p:sldSz cx="9144000" cy="6858000" type="screen4x3"/>
  <p:notesSz cx="6648450" cy="9850438"/>
  <p:defaultTextStyle>
    <a:defPPr>
      <a:defRPr lang="de-DE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BD86D63-7CAC-418F-AFAC-B6F8406C7061}">
          <p14:sldIdLst>
            <p14:sldId id="369"/>
            <p14:sldId id="386"/>
            <p14:sldId id="392"/>
            <p14:sldId id="403"/>
            <p14:sldId id="404"/>
            <p14:sldId id="405"/>
            <p14:sldId id="406"/>
            <p14:sldId id="393"/>
            <p14:sldId id="387"/>
            <p14:sldId id="390"/>
            <p14:sldId id="391"/>
            <p14:sldId id="394"/>
            <p14:sldId id="395"/>
            <p14:sldId id="388"/>
            <p14:sldId id="396"/>
            <p14:sldId id="397"/>
            <p14:sldId id="399"/>
            <p14:sldId id="398"/>
            <p14:sldId id="400"/>
            <p14:sldId id="389"/>
            <p14:sldId id="401"/>
            <p14:sldId id="402"/>
            <p14:sldId id="410"/>
            <p14:sldId id="407"/>
            <p14:sldId id="408"/>
            <p14:sldId id="409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2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4040"/>
    <a:srgbClr val="993366"/>
    <a:srgbClr val="D89A00"/>
    <a:srgbClr val="C9A963"/>
    <a:srgbClr val="706B0E"/>
    <a:srgbClr val="9A6E00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60800" autoAdjust="0"/>
  </p:normalViewPr>
  <p:slideViewPr>
    <p:cSldViewPr>
      <p:cViewPr varScale="1">
        <p:scale>
          <a:sx n="56" d="100"/>
          <a:sy n="56" d="100"/>
        </p:scale>
        <p:origin x="81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90" y="-90"/>
      </p:cViewPr>
      <p:guideLst>
        <p:guide orient="horz" pos="3102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8313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358313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fld id="{00E5F77B-7597-4700-808B-0F4ACA793E4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33196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2013" y="739775"/>
            <a:ext cx="4922837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78363"/>
            <a:ext cx="48768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Klicken Sie, um die Formate des Vorlagentextes zu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8313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358313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fld id="{6094435E-1A02-42B0-A515-CE1259B483F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8023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3BF641-72D0-4D11-8453-0F600BEDC7CB}" type="slidenum">
              <a:rPr lang="de-DE" altLang="de-DE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de-DE" altLang="de-DE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3600" y="739775"/>
            <a:ext cx="4922838" cy="3692525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89689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Laufbänder</a:t>
            </a:r>
            <a:r>
              <a:rPr lang="de-DE" baseline="0" dirty="0" smtClean="0"/>
              <a:t> 2 und 3 sind immer genau dann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, wenn sich kein Werkstück vor der Lichtschranke in der Mitte befindet.</a:t>
            </a:r>
          </a:p>
          <a:p>
            <a:r>
              <a:rPr lang="de-DE" baseline="0" dirty="0" smtClean="0"/>
              <a:t>Das wissen wir, weil wir bei der Übergabe auf diese Stages ne Platzhalter-Werkstück-Position von -2 setzen.</a:t>
            </a:r>
          </a:p>
          <a:p>
            <a:r>
              <a:rPr lang="de-DE" baseline="0" dirty="0" smtClean="0"/>
              <a:t>Solang ne Stage </a:t>
            </a:r>
            <a:r>
              <a:rPr lang="de-DE" baseline="0" dirty="0" err="1" smtClean="0"/>
              <a:t>son</a:t>
            </a:r>
            <a:r>
              <a:rPr lang="de-DE" baseline="0" dirty="0" smtClean="0"/>
              <a:t> Werkstück auf dem Band hat, wird versucht dieses Werkstück in die Lichtschranke zu bekommen.</a:t>
            </a:r>
          </a:p>
          <a:p>
            <a:r>
              <a:rPr lang="de-DE" baseline="0" dirty="0" smtClean="0"/>
              <a:t>Und </a:t>
            </a:r>
            <a:r>
              <a:rPr lang="de-DE" baseline="0" dirty="0" err="1" smtClean="0"/>
              <a:t>wenns</a:t>
            </a:r>
            <a:r>
              <a:rPr lang="de-DE" baseline="0" dirty="0" smtClean="0"/>
              <a:t> dann die Mitte der Lichtschranke erreicht hat, wird eine korrekte Position für dieses Werkstück gesetzt.</a:t>
            </a:r>
          </a:p>
          <a:p>
            <a:r>
              <a:rPr lang="de-DE" baseline="0" dirty="0" smtClean="0"/>
              <a:t>Wir setzten die Positionen also nie schon am Anfang des Laufbands, weil wir nicht genau wissen können, wie gut das Laufband das Werkstück annimmt.</a:t>
            </a:r>
          </a:p>
          <a:p>
            <a:r>
              <a:rPr lang="de-DE" baseline="0" dirty="0" smtClean="0"/>
              <a:t>Da </a:t>
            </a:r>
            <a:r>
              <a:rPr lang="de-DE" baseline="0" dirty="0" err="1" smtClean="0"/>
              <a:t>kanns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schonmal</a:t>
            </a:r>
            <a:r>
              <a:rPr lang="de-DE" baseline="0" dirty="0" smtClean="0"/>
              <a:t> sein, dass es ein bisschen schleift, bis es dann komplett draufliegt und deswegen variieren auch die tatsächlichen Positionen.</a:t>
            </a:r>
          </a:p>
          <a:p>
            <a:r>
              <a:rPr lang="de-DE" baseline="0" dirty="0" smtClean="0"/>
              <a:t>Also legen wir die korrekte Position erst dann fest, wenn wir sie sicher kennen, nämlich bei der Lichtschranke.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heißt, sobald wir ein Werkstück mit der Position -2 finden, ist die Stage nicht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. Ansonsten schon.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Laufband 4 ist dann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, wenn ihre Lichtschranke nicht über eine bestimmte Zeit blockiert wird, und das passiert immer dann, wenn die </a:t>
            </a:r>
            <a:r>
              <a:rPr lang="de-DE" baseline="0" dirty="0" err="1" smtClean="0"/>
              <a:t>stage</a:t>
            </a:r>
            <a:r>
              <a:rPr lang="de-DE" baseline="0" dirty="0" smtClean="0"/>
              <a:t> voll läuft, also 2 Werkstücke auf ihr liegen.</a:t>
            </a:r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1590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Dann gibt’s noch die Zustände</a:t>
            </a:r>
            <a:r>
              <a:rPr lang="de-DE" baseline="0" dirty="0" smtClean="0"/>
              <a:t> Pause und Stopp, </a:t>
            </a:r>
          </a:p>
          <a:p>
            <a:r>
              <a:rPr lang="de-DE" baseline="0" dirty="0" smtClean="0"/>
              <a:t>Die sind bei uns ziemlich trivial, deshalb hab ich sie mal zusammengefasst.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3923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muss wissen, dass die Zustände „laufender</a:t>
            </a:r>
            <a:r>
              <a:rPr lang="de-DE" baseline="0" dirty="0" smtClean="0"/>
              <a:t> Betrieb“, „Pause“ und „Stopp“ zusammenhängen, weil bei </a:t>
            </a:r>
            <a:r>
              <a:rPr lang="de-DE" baseline="0" dirty="0" err="1" smtClean="0"/>
              <a:t>nem</a:t>
            </a:r>
            <a:r>
              <a:rPr lang="de-DE" baseline="0" dirty="0" smtClean="0"/>
              <a:t> Wechsel zwischen diesen Zuständen, die Daten für den Normalbetrieb erhalten bleiben müssen.</a:t>
            </a:r>
          </a:p>
          <a:p>
            <a:r>
              <a:rPr lang="de-DE" baseline="0" dirty="0" smtClean="0"/>
              <a:t>Außerdem können sich sowohl „Pause“ als auch „Stopp“ an dem Code vom „laufenden Betrieb“ bedienen, deshalb sind die bei uns Teil des „laufenden Betriebs“.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96645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haben nämlich eine zentrale Funktion,</a:t>
            </a:r>
            <a:r>
              <a:rPr lang="de-DE" baseline="0" dirty="0" smtClean="0"/>
              <a:t> die die Berechnungen der einzelnen Stages anschmeißt, das sieht man in Zeile 2 bis 7.</a:t>
            </a:r>
          </a:p>
          <a:p>
            <a:r>
              <a:rPr lang="de-DE" baseline="0" dirty="0" smtClean="0"/>
              <a:t>Und falls wir im „Pause“ oder „Stopp“ Modus sind, werden die Berechnungen für die Aktoren der Stages einfach überschrieben.</a:t>
            </a:r>
          </a:p>
          <a:p>
            <a:r>
              <a:rPr lang="de-DE" baseline="0" dirty="0" smtClean="0"/>
              <a:t>Deshalb kommen die auch danach, nämlich in Zeile 8 und 9.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83853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Ja, und </a:t>
            </a:r>
            <a:r>
              <a:rPr lang="de-DE" dirty="0" err="1" smtClean="0"/>
              <a:t>und</a:t>
            </a:r>
            <a:r>
              <a:rPr lang="de-DE" baseline="0" dirty="0" smtClean="0"/>
              <a:t> das sieht dann so aus.</a:t>
            </a:r>
          </a:p>
          <a:p>
            <a:r>
              <a:rPr lang="de-DE" dirty="0" smtClean="0"/>
              <a:t>Falls</a:t>
            </a:r>
            <a:r>
              <a:rPr lang="de-DE" baseline="0" dirty="0" smtClean="0"/>
              <a:t> wir im Pause State sind, werden einfach alle Laufbänder angehalten.</a:t>
            </a:r>
          </a:p>
          <a:p>
            <a:r>
              <a:rPr lang="de-DE" baseline="0" dirty="0" smtClean="0"/>
              <a:t>Bohrer, Fräser und Schieber machen dann natürlich ihren Job fertig.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Und im </a:t>
            </a:r>
            <a:r>
              <a:rPr lang="de-DE" baseline="0" dirty="0" err="1" smtClean="0"/>
              <a:t>Stop</a:t>
            </a:r>
            <a:r>
              <a:rPr lang="de-DE" baseline="0" dirty="0" smtClean="0"/>
              <a:t> State muss eigentlich nur das erste Laufband angehalten werden, wenn es </a:t>
            </a:r>
            <a:r>
              <a:rPr lang="de-DE" baseline="0" dirty="0" err="1" smtClean="0"/>
              <a:t>schonmal</a:t>
            </a:r>
            <a:r>
              <a:rPr lang="de-DE" baseline="0" dirty="0" smtClean="0"/>
              <a:t> ganz frei war und man dann ein neues Werkstück drauflegt.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4084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Dann gibt’s noch die</a:t>
            </a:r>
            <a:r>
              <a:rPr lang="de-DE" baseline="0" dirty="0" smtClean="0"/>
              <a:t> Fehlerfälle die erkennen sollten.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1020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Nämlich zum einen ein verlorenes</a:t>
            </a:r>
            <a:r>
              <a:rPr lang="de-DE" baseline="0" dirty="0" smtClean="0"/>
              <a:t> Werkstück.</a:t>
            </a:r>
          </a:p>
          <a:p>
            <a:r>
              <a:rPr lang="de-DE" baseline="0" dirty="0" smtClean="0"/>
              <a:t>Das erkennen wir, indem wir einfach messen, wie lange ein Laufband läuft, in der Hoffnung dass ein Werkstück die Lichtschranke erreicht.</a:t>
            </a:r>
          </a:p>
          <a:p>
            <a:r>
              <a:rPr lang="de-DE" baseline="0" dirty="0" smtClean="0"/>
              <a:t>Und wenn da ein bestimmter Wert erreicht wird, gehen wir davon aus, dass das Werkstück verloren gegangen ist und werfen </a:t>
            </a:r>
            <a:r>
              <a:rPr lang="de-DE" baseline="0" dirty="0" err="1" smtClean="0"/>
              <a:t>nen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timeout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Der führt dann auch zum </a:t>
            </a:r>
            <a:r>
              <a:rPr lang="de-DE" baseline="0" dirty="0" err="1" smtClean="0"/>
              <a:t>Notaus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Außerdem sollten wir Sensorfehler erkennen, also blockierte Lichtschranken, die so nicht vorgesehen waren.</a:t>
            </a:r>
          </a:p>
          <a:p>
            <a:r>
              <a:rPr lang="de-DE" baseline="0" dirty="0" smtClean="0"/>
              <a:t>Das Beispiel zeigt jetzt das erste Laufband.</a:t>
            </a:r>
          </a:p>
          <a:p>
            <a:r>
              <a:rPr lang="de-DE" baseline="0" dirty="0" smtClean="0"/>
              <a:t>Da gibt’s </a:t>
            </a:r>
            <a:r>
              <a:rPr lang="de-DE" baseline="0" dirty="0" err="1" smtClean="0"/>
              <a:t>nen</a:t>
            </a:r>
            <a:r>
              <a:rPr lang="de-DE" baseline="0" dirty="0" smtClean="0"/>
              <a:t> Fehler immer dann, wenn die zweite Lichtschranke blockiert wird und das Laufband leer, oder der </a:t>
            </a:r>
            <a:r>
              <a:rPr lang="de-DE" baseline="0" dirty="0" err="1" smtClean="0"/>
              <a:t>itemCount</a:t>
            </a:r>
            <a:r>
              <a:rPr lang="de-DE" baseline="0" dirty="0" smtClean="0"/>
              <a:t> auf dem Band 1 ist, aber das Werkstück schon hinter der Lichtschranke ist.</a:t>
            </a:r>
          </a:p>
          <a:p>
            <a:r>
              <a:rPr lang="de-DE" baseline="0" dirty="0" smtClean="0"/>
              <a:t>Und so ähnlich funktioniert das auch für die anderen Stages.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Und dann übergebe ich nochmal an den Christian.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440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Gut, dann erzähl</a:t>
            </a:r>
            <a:r>
              <a:rPr lang="de-DE" baseline="0" dirty="0" smtClean="0"/>
              <a:t> ich euch was zum Normalbetrieb der Anlage, also dem Zustand, der die eigentliche Fertigung steuert.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720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Dafür</a:t>
            </a:r>
            <a:r>
              <a:rPr lang="de-DE" baseline="0" dirty="0" smtClean="0"/>
              <a:t> muss ich zuerst mal sagen, dass wir die einzelnen Stationen getrennt haben.</a:t>
            </a:r>
          </a:p>
          <a:p>
            <a:r>
              <a:rPr lang="de-DE" baseline="0" dirty="0" smtClean="0"/>
              <a:t>Bei uns heißen die </a:t>
            </a:r>
            <a:r>
              <a:rPr lang="de-DE" baseline="0" dirty="0" err="1" smtClean="0"/>
              <a:t>stages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Davon gibt’s insgesamt 6 Stück, nämlich die 4 Laufbänder mit allen Aktoren.</a:t>
            </a:r>
          </a:p>
          <a:p>
            <a:r>
              <a:rPr lang="de-DE" baseline="0" dirty="0" smtClean="0"/>
              <a:t>Dazu gehören dann natürlich auch Bohrer und Fräse.</a:t>
            </a:r>
          </a:p>
          <a:p>
            <a:r>
              <a:rPr lang="de-DE" baseline="0" dirty="0" smtClean="0"/>
              <a:t>Und die beiden Schieber.</a:t>
            </a:r>
          </a:p>
          <a:p>
            <a:r>
              <a:rPr lang="de-DE" baseline="0" dirty="0" smtClean="0"/>
              <a:t>Und jede Stage hat ihr eigenes </a:t>
            </a:r>
            <a:r>
              <a:rPr lang="de-DE" baseline="0" dirty="0" err="1" smtClean="0"/>
              <a:t>Struct</a:t>
            </a:r>
            <a:r>
              <a:rPr lang="de-DE" baseline="0" dirty="0" smtClean="0"/>
              <a:t>, für alle Daten die sie halt braucht.</a:t>
            </a:r>
          </a:p>
          <a:p>
            <a:r>
              <a:rPr lang="de-DE" baseline="0" dirty="0" smtClean="0"/>
              <a:t>Das </a:t>
            </a:r>
            <a:r>
              <a:rPr lang="de-DE" baseline="0" dirty="0" err="1" smtClean="0"/>
              <a:t>Struct</a:t>
            </a:r>
            <a:r>
              <a:rPr lang="de-DE" baseline="0" dirty="0" smtClean="0"/>
              <a:t> hier ist für </a:t>
            </a:r>
            <a:r>
              <a:rPr lang="de-DE" baseline="0" dirty="0" err="1" smtClean="0"/>
              <a:t>stage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, also für das erste Laufband.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97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Dann muss ich prinzipiell was zum Ablauf erzählen,</a:t>
            </a:r>
            <a:r>
              <a:rPr lang="de-DE" baseline="0" dirty="0" smtClean="0"/>
              <a:t> aber ich geh mal davon aus, dass das wohl alle so oder so ähnlich machen.</a:t>
            </a:r>
          </a:p>
          <a:p>
            <a:r>
              <a:rPr lang="de-DE" baseline="0" dirty="0" smtClean="0"/>
              <a:t>Zuerst werden immer die Sensordaten ausgelesen. </a:t>
            </a:r>
          </a:p>
          <a:p>
            <a:r>
              <a:rPr lang="de-DE" baseline="0" dirty="0" smtClean="0"/>
              <a:t>Dann berechnet jede Stage ihre Sachen für die Aktoren.</a:t>
            </a:r>
          </a:p>
          <a:p>
            <a:r>
              <a:rPr lang="de-DE" baseline="0" dirty="0" smtClean="0"/>
              <a:t>Und am Ende werden die Aktoren angesteuert.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423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Ich hab jetzt</a:t>
            </a:r>
            <a:r>
              <a:rPr lang="de-DE" baseline="0" dirty="0" smtClean="0"/>
              <a:t> hier mal was rausgesucht, was uns vermutlich von anderen Gruppen unterscheidet.</a:t>
            </a:r>
          </a:p>
          <a:p>
            <a:r>
              <a:rPr lang="de-DE" baseline="0" dirty="0" smtClean="0"/>
              <a:t>Nämlich wann, oder wie wir Werkstücke von Schiebern an Laufbänder übergeben.</a:t>
            </a:r>
          </a:p>
          <a:p>
            <a:r>
              <a:rPr lang="de-DE" baseline="0" dirty="0" smtClean="0"/>
              <a:t>Das Problem ist, wenn man das Laufband nicht laufen lässt, wären der Schieber das Werkstück schiebt, kann es in seltenen Fällen vorkommen, dass sich das Werkstück an so </a:t>
            </a:r>
            <a:r>
              <a:rPr lang="de-DE" baseline="0" dirty="0" err="1" smtClean="0"/>
              <a:t>nem</a:t>
            </a:r>
            <a:r>
              <a:rPr lang="de-DE" baseline="0" dirty="0" smtClean="0"/>
              <a:t> Kettenglied sperrt.</a:t>
            </a:r>
          </a:p>
          <a:p>
            <a:r>
              <a:rPr lang="de-DE" baseline="0" dirty="0" smtClean="0"/>
              <a:t>Also wäre die Lösung dafür ganz einfach: Laufband laufen lassen, während man schiebt.</a:t>
            </a:r>
          </a:p>
          <a:p>
            <a:r>
              <a:rPr lang="de-DE" baseline="0" dirty="0" smtClean="0"/>
              <a:t>Aber! Damit handelt man sich ziemliche </a:t>
            </a:r>
            <a:r>
              <a:rPr lang="de-DE" baseline="0" dirty="0" err="1" smtClean="0"/>
              <a:t>Abhängkeiten</a:t>
            </a:r>
            <a:r>
              <a:rPr lang="de-DE" baseline="0" dirty="0" smtClean="0"/>
              <a:t> ein!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495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 Beispiel diese Situation.</a:t>
            </a:r>
          </a:p>
          <a:p>
            <a:r>
              <a:rPr lang="de-DE" dirty="0" smtClean="0"/>
              <a:t>Der erste Schieber</a:t>
            </a:r>
            <a:r>
              <a:rPr lang="de-DE" baseline="0" dirty="0" smtClean="0"/>
              <a:t> möchte gerne schieben, kann aber nicht, weil das Laufband sich zu dem Zeitpunkt nicht bewegen kann.</a:t>
            </a:r>
          </a:p>
          <a:p>
            <a:r>
              <a:rPr lang="de-DE" baseline="0" dirty="0" smtClean="0"/>
              <a:t>Warum kann </a:t>
            </a:r>
            <a:r>
              <a:rPr lang="de-DE" baseline="0" dirty="0" err="1" smtClean="0"/>
              <a:t>sichs</a:t>
            </a:r>
            <a:r>
              <a:rPr lang="de-DE" baseline="0" dirty="0" smtClean="0"/>
              <a:t> nicht bewegen? </a:t>
            </a:r>
          </a:p>
          <a:p>
            <a:r>
              <a:rPr lang="de-DE" baseline="0" dirty="0" smtClean="0"/>
              <a:t>Weil am Ende ein Werkstück liegt, und gleichzeitig die nächste </a:t>
            </a:r>
            <a:r>
              <a:rPr lang="de-DE" baseline="0" dirty="0" err="1" smtClean="0"/>
              <a:t>stage</a:t>
            </a:r>
            <a:r>
              <a:rPr lang="de-DE" baseline="0" dirty="0" smtClean="0"/>
              <a:t> nicht bereit ist.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7951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Oder ganz simpel diese Situation:</a:t>
            </a:r>
          </a:p>
          <a:p>
            <a:r>
              <a:rPr lang="de-DE" dirty="0" smtClean="0"/>
              <a:t>Das</a:t>
            </a:r>
            <a:r>
              <a:rPr lang="de-DE" baseline="0" dirty="0" smtClean="0"/>
              <a:t> Laufband hat theoretisch genug Platz für das Werkstück, aber es kann sich nicht bewegen, weil der Fräser grade arbeitet.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3151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Also mussten wir abwägen.</a:t>
            </a:r>
          </a:p>
          <a:p>
            <a:r>
              <a:rPr lang="de-DE" dirty="0" smtClean="0"/>
              <a:t>Entweder einfach</a:t>
            </a:r>
            <a:r>
              <a:rPr lang="de-DE" baseline="0" dirty="0" smtClean="0"/>
              <a:t> schieben, und in den allermeisten Fällen keine Probleme haben, oder eben erst auf das Laufband warten und mit weniger Durchsatz leben.</a:t>
            </a:r>
            <a:endParaRPr lang="de-DE" dirty="0" smtClean="0"/>
          </a:p>
          <a:p>
            <a:r>
              <a:rPr lang="de-DE" dirty="0" smtClean="0"/>
              <a:t>Ich</a:t>
            </a:r>
            <a:r>
              <a:rPr lang="de-DE" baseline="0" dirty="0" smtClean="0"/>
              <a:t> hab das ganze so interpretiert, dass wir den Durchsatz zumindest halbwegs maximieren sollten.</a:t>
            </a:r>
          </a:p>
          <a:p>
            <a:r>
              <a:rPr lang="de-DE" baseline="0" dirty="0" smtClean="0"/>
              <a:t>Deshalb haben wir uns dazu entschieden Werkstücke auf nicht drehende Laufbänder zu schieben.</a:t>
            </a:r>
          </a:p>
          <a:p>
            <a:r>
              <a:rPr lang="de-DE" baseline="0" dirty="0" smtClean="0"/>
              <a:t>Klar, </a:t>
            </a:r>
            <a:r>
              <a:rPr lang="de-DE" baseline="0" dirty="0" err="1" smtClean="0"/>
              <a:t>kanns</a:t>
            </a:r>
            <a:r>
              <a:rPr lang="de-DE" baseline="0" dirty="0" smtClean="0"/>
              <a:t> dann vorkommen, dass es mal </a:t>
            </a:r>
            <a:r>
              <a:rPr lang="de-DE" baseline="0" dirty="0" err="1" smtClean="0"/>
              <a:t>klämmt</a:t>
            </a:r>
            <a:r>
              <a:rPr lang="de-DE" baseline="0" dirty="0" smtClean="0"/>
              <a:t>, aber das ist wie gesagt eher selten der Fall.</a:t>
            </a:r>
          </a:p>
          <a:p>
            <a:r>
              <a:rPr lang="de-DE" baseline="0" dirty="0" smtClean="0"/>
              <a:t>Und weiterlaufen </a:t>
            </a:r>
            <a:r>
              <a:rPr lang="de-DE" baseline="0" dirty="0" err="1" smtClean="0"/>
              <a:t>tuts</a:t>
            </a:r>
            <a:r>
              <a:rPr lang="de-DE" baseline="0" dirty="0" smtClean="0"/>
              <a:t> in aller Regel trotzdem.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77884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Jede Stage hat bei uns ein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ready-flag</a:t>
            </a:r>
            <a:r>
              <a:rPr lang="de-DE" baseline="0" dirty="0" smtClean="0"/>
              <a:t>, das aussagt, ob die Stage davor ein </a:t>
            </a:r>
            <a:r>
              <a:rPr lang="de-DE" baseline="0" dirty="0" err="1" smtClean="0"/>
              <a:t>Werkst^ück</a:t>
            </a:r>
            <a:r>
              <a:rPr lang="de-DE" baseline="0" dirty="0" smtClean="0"/>
              <a:t> auf die </a:t>
            </a:r>
            <a:r>
              <a:rPr lang="de-DE" baseline="0" dirty="0" err="1" smtClean="0"/>
              <a:t>stage</a:t>
            </a:r>
            <a:r>
              <a:rPr lang="de-DE" baseline="0" dirty="0" smtClean="0"/>
              <a:t> transportieren darf.</a:t>
            </a:r>
          </a:p>
          <a:p>
            <a:r>
              <a:rPr lang="de-DE" baseline="0" dirty="0" smtClean="0"/>
              <a:t>Die Frage ist nur, wann sind die einzelnen Stages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?</a:t>
            </a:r>
          </a:p>
          <a:p>
            <a:endParaRPr lang="de-DE" dirty="0" smtClean="0"/>
          </a:p>
          <a:p>
            <a:r>
              <a:rPr lang="de-DE" dirty="0" smtClean="0"/>
              <a:t>Das</a:t>
            </a:r>
            <a:r>
              <a:rPr lang="de-DE" baseline="0" dirty="0" smtClean="0"/>
              <a:t> erste Laufband ist immer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, weil es schlicht keinen Vorgänger hat. Also soll es immer Werkstücke annehmen, wenn der Arbeiter sie drauflegt.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Die Schieber sind immer genau dann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, wenn der hintere </a:t>
            </a:r>
            <a:r>
              <a:rPr lang="de-DE" baseline="0" dirty="0" err="1" smtClean="0"/>
              <a:t>trigger</a:t>
            </a:r>
            <a:r>
              <a:rPr lang="de-DE" baseline="0" dirty="0" smtClean="0"/>
              <a:t> aktiviert ist und sie nicht belegt sind.</a:t>
            </a:r>
          </a:p>
          <a:p>
            <a:r>
              <a:rPr lang="de-DE" dirty="0" smtClean="0"/>
              <a:t>Das sieht man in diesen 8 Zeilen </a:t>
            </a:r>
            <a:r>
              <a:rPr lang="de-DE" dirty="0" err="1" smtClean="0"/>
              <a:t>code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4435E-1A02-42B0-A515-CE1259B483F5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305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877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5693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635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1666528" cy="4281339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5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267744" y="1600200"/>
            <a:ext cx="6419056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F7FB5C4-64A8-4489-A065-F733EF225B1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 bwMode="auto">
          <a:xfrm>
            <a:off x="1763688" y="1844824"/>
            <a:ext cx="432048" cy="432048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993366"/>
              </a:gs>
            </a:gsLst>
            <a:lin ang="5400000" scaled="1"/>
          </a:gra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11"/>
          <p:cNvCxnSpPr/>
          <p:nvPr userDrawn="1"/>
        </p:nvCxnSpPr>
        <p:spPr bwMode="auto">
          <a:xfrm>
            <a:off x="2195736" y="1628800"/>
            <a:ext cx="0" cy="45365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44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539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468313" y="115888"/>
            <a:ext cx="8207375" cy="360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400" b="0" kern="1200" dirty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endParaRPr lang="de-DE" sz="1200" kern="1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107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602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2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489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1712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1848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2508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144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HM_M_CMYK_5-100-80-0 Kopi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148388"/>
            <a:ext cx="95726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F7FB5C4-64A8-4489-A065-F733EF225B1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81" r:id="rId3"/>
    <p:sldLayoutId id="2147483770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80" r:id="rId12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-Dokument4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-Dokument5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-Dokument6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-Dokument7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-Dokument9.docx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-Dokument8.docx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-Dok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-Dokument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trampi\Downloads\1200px-Hochschule_Muenchen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40" y="4935835"/>
            <a:ext cx="4436840" cy="19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ld 4 Turm bla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8" b="20354"/>
          <a:stretch>
            <a:fillRect/>
          </a:stretch>
        </p:blipFill>
        <p:spPr bwMode="auto">
          <a:xfrm>
            <a:off x="4419600" y="0"/>
            <a:ext cx="4724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4139952" y="2885432"/>
            <a:ext cx="5292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de-DE" altLang="de-D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Embedded Systems</a:t>
            </a:r>
            <a:endParaRPr lang="de-DE" altLang="de-DE" b="1" dirty="0">
              <a:latin typeface="Arial" charset="0"/>
            </a:endParaRP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5004048" y="4114800"/>
            <a:ext cx="3456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Manuel </a:t>
            </a:r>
            <a:r>
              <a:rPr lang="de-DE" altLang="de-DE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Wurth</a:t>
            </a:r>
            <a: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, Christian Weber</a:t>
            </a:r>
            <a:b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</a:br>
            <a: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14.01.2016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Sensoren lesen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Berechnungen für Aktoren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Aktoren steuern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2022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Wann wird übergeben?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 Übergabe von Schieber zu Laufband klappt nicht immer einwandfrei</a:t>
            </a:r>
          </a:p>
          <a:p>
            <a:r>
              <a:rPr lang="de-DE" dirty="0" smtClean="0"/>
              <a:t>Lösung: Laufband laufen lassen, wenn das Werkstück übergeben wird</a:t>
            </a:r>
          </a:p>
          <a:p>
            <a:r>
              <a:rPr lang="de-DE" dirty="0" smtClean="0"/>
              <a:t>Problem: Das schafft größere Abhängigkeiten!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555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übergeben?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2" y="1600200"/>
            <a:ext cx="7312355" cy="4525963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697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übergeben?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3" y="1600200"/>
            <a:ext cx="7312354" cy="4525963"/>
          </a:xfrm>
        </p:spPr>
      </p:pic>
    </p:spTree>
    <p:extLst>
      <p:ext uri="{BB962C8B-B14F-4D97-AF65-F5344CB8AC3E}">
        <p14:creationId xmlns:p14="http://schemas.microsoft.com/office/powerpoint/2010/main" val="3368001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übergeben?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Abwägung der Lösungen</a:t>
            </a:r>
          </a:p>
          <a:p>
            <a:pPr lvl="1"/>
            <a:r>
              <a:rPr lang="de-DE" dirty="0" smtClean="0"/>
              <a:t>Lösung mit anfahren:</a:t>
            </a:r>
          </a:p>
          <a:p>
            <a:pPr lvl="2"/>
            <a:r>
              <a:rPr lang="de-DE" dirty="0" smtClean="0"/>
              <a:t>Übersetzen klappt immer</a:t>
            </a:r>
          </a:p>
          <a:p>
            <a:pPr lvl="2"/>
            <a:r>
              <a:rPr lang="de-DE" dirty="0" smtClean="0"/>
              <a:t>Aber: große Abhängigkeiten</a:t>
            </a:r>
          </a:p>
          <a:p>
            <a:pPr lvl="2"/>
            <a:r>
              <a:rPr lang="de-DE" dirty="0" smtClean="0"/>
              <a:t>Dadurch deutlich weniger Werkstücke auf der Anlage</a:t>
            </a:r>
          </a:p>
          <a:p>
            <a:pPr lvl="1"/>
            <a:r>
              <a:rPr lang="de-DE" dirty="0" smtClean="0"/>
              <a:t>Lösung ohne anfahren:</a:t>
            </a:r>
          </a:p>
          <a:p>
            <a:pPr lvl="2"/>
            <a:r>
              <a:rPr lang="de-DE" dirty="0" smtClean="0"/>
              <a:t>Übersetzen klappt manchmal nicht</a:t>
            </a:r>
          </a:p>
          <a:p>
            <a:pPr lvl="2"/>
            <a:r>
              <a:rPr lang="de-DE" dirty="0" smtClean="0"/>
              <a:t>Mehr Werkstücke pro </a:t>
            </a:r>
            <a:r>
              <a:rPr lang="de-DE" i="1" dirty="0" err="1" smtClean="0"/>
              <a:t>stage</a:t>
            </a:r>
            <a:endParaRPr lang="de-DE" i="1" dirty="0" smtClean="0"/>
          </a:p>
          <a:p>
            <a:pPr lvl="2"/>
            <a:r>
              <a:rPr lang="de-DE" dirty="0" smtClean="0"/>
              <a:t>Unsere Wahl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335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Wann sind </a:t>
            </a:r>
            <a:r>
              <a:rPr lang="de-DE" i="1" dirty="0" err="1" smtClean="0"/>
              <a:t>stages</a:t>
            </a:r>
            <a:r>
              <a:rPr lang="de-DE" i="1" dirty="0" smtClean="0"/>
              <a:t> </a:t>
            </a:r>
            <a:r>
              <a:rPr lang="de-DE" i="1" dirty="0" err="1" smtClean="0"/>
              <a:t>ready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Erstes Laufband: Immer!</a:t>
            </a:r>
          </a:p>
          <a:p>
            <a:r>
              <a:rPr lang="de-DE" dirty="0" smtClean="0"/>
              <a:t>Schieber: Wenn sie nicht belegt und der hintere Trigger aktiv ist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200694"/>
              </p:ext>
            </p:extLst>
          </p:nvPr>
        </p:nvGraphicFramePr>
        <p:xfrm>
          <a:off x="683568" y="3429000"/>
          <a:ext cx="6100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Dokument" r:id="rId4" imgW="6100084" imgH="4063581" progId="Word.Document.12">
                  <p:embed/>
                </p:oleObj>
              </mc:Choice>
              <mc:Fallback>
                <p:oleObj name="Dokument" r:id="rId4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3429000"/>
                        <a:ext cx="610076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036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sind </a:t>
            </a:r>
            <a:r>
              <a:rPr lang="de-DE" i="1" dirty="0" err="1"/>
              <a:t>stages</a:t>
            </a:r>
            <a:r>
              <a:rPr lang="de-DE" i="1" dirty="0"/>
              <a:t> </a:t>
            </a:r>
            <a:r>
              <a:rPr lang="de-DE" i="1" dirty="0" err="1"/>
              <a:t>ready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Laufband 2 und 3: Wenn sich kein Werkstück vor der Lichtschranke </a:t>
            </a:r>
            <a:r>
              <a:rPr lang="de-DE" dirty="0" smtClean="0"/>
              <a:t>befindet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/>
              <a:t>Laufband 4: Wenn die Lichtschranke nicht über längere Zeit blockiert ist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240856"/>
              </p:ext>
            </p:extLst>
          </p:nvPr>
        </p:nvGraphicFramePr>
        <p:xfrm>
          <a:off x="683568" y="2793111"/>
          <a:ext cx="6100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Dokument" r:id="rId4" imgW="6100084" imgH="4063581" progId="Word.Document.12">
                  <p:embed/>
                </p:oleObj>
              </mc:Choice>
              <mc:Fallback>
                <p:oleObj name="Dokument" r:id="rId4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2793111"/>
                        <a:ext cx="610076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601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 und Stopp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502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Ort und Reihenfolge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Wechsel zwischen Pause, Stopp, und Laufender Betrieb ohne Datenverlust!</a:t>
            </a:r>
          </a:p>
          <a:p>
            <a:r>
              <a:rPr lang="de-DE" dirty="0" smtClean="0"/>
              <a:t>Pause und Stopp benötigen Teile der Logik des Laufenden Betriebs</a:t>
            </a:r>
          </a:p>
          <a:p>
            <a:r>
              <a:rPr lang="de-DE" dirty="0" smtClean="0"/>
              <a:t>Deshalb sind sie Teil des Laufenden Betriebs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160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Ort und Reihenfolge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Berechnungen für Aktoren: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605104"/>
              </p:ext>
            </p:extLst>
          </p:nvPr>
        </p:nvGraphicFramePr>
        <p:xfrm>
          <a:off x="683568" y="2348880"/>
          <a:ext cx="6100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Dokument" r:id="rId4" imgW="6100084" imgH="4063581" progId="Word.Document.12">
                  <p:embed/>
                </p:oleObj>
              </mc:Choice>
              <mc:Fallback>
                <p:oleObj name="Dokument" r:id="rId4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2348880"/>
                        <a:ext cx="610076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401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</a:p>
          <a:p>
            <a:r>
              <a:rPr lang="de-DE" dirty="0" smtClean="0"/>
              <a:t>Normalbetrieb</a:t>
            </a:r>
          </a:p>
          <a:p>
            <a:r>
              <a:rPr lang="de-DE" dirty="0" smtClean="0"/>
              <a:t>Pause und Stopp</a:t>
            </a:r>
          </a:p>
          <a:p>
            <a:r>
              <a:rPr lang="de-DE" dirty="0" smtClean="0"/>
              <a:t>Fehlerfälle</a:t>
            </a:r>
          </a:p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8070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 und Stopp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976666"/>
              </p:ext>
            </p:extLst>
          </p:nvPr>
        </p:nvGraphicFramePr>
        <p:xfrm>
          <a:off x="757238" y="1497013"/>
          <a:ext cx="7839075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Dokument" r:id="rId4" imgW="7092137" imgH="4043250" progId="Word.Document.12">
                  <p:embed/>
                </p:oleObj>
              </mc:Choice>
              <mc:Fallback>
                <p:oleObj name="Dokument" r:id="rId4" imgW="7092137" imgH="40432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7238" y="1497013"/>
                        <a:ext cx="7839075" cy="447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319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Fehlerfälle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892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Werkstück geht verloren (</a:t>
            </a:r>
            <a:r>
              <a:rPr lang="de-DE" i="1" dirty="0" err="1" smtClean="0"/>
              <a:t>stage</a:t>
            </a:r>
            <a:r>
              <a:rPr lang="de-DE" dirty="0" smtClean="0"/>
              <a:t> 1):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Hand in Lichtschranke (Lichtschranke 2)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662934"/>
              </p:ext>
            </p:extLst>
          </p:nvPr>
        </p:nvGraphicFramePr>
        <p:xfrm>
          <a:off x="467544" y="2276872"/>
          <a:ext cx="6100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Dokument" r:id="rId4" imgW="6100084" imgH="4063581" progId="Word.Document.12">
                  <p:embed/>
                </p:oleObj>
              </mc:Choice>
              <mc:Fallback>
                <p:oleObj name="Dokument" r:id="rId4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2276872"/>
                        <a:ext cx="610076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841640"/>
              </p:ext>
            </p:extLst>
          </p:nvPr>
        </p:nvGraphicFramePr>
        <p:xfrm>
          <a:off x="467544" y="4653136"/>
          <a:ext cx="9082087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Dokument" r:id="rId6" imgW="9081298" imgH="4056021" progId="Word.Document.12">
                  <p:embed/>
                </p:oleObj>
              </mc:Choice>
              <mc:Fallback>
                <p:oleObj name="Dokument" r:id="rId6" imgW="9081298" imgH="40560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544" y="4653136"/>
                        <a:ext cx="9082087" cy="405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39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6230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Frage, was ist das?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5187"/>
              </p:ext>
            </p:extLst>
          </p:nvPr>
        </p:nvGraphicFramePr>
        <p:xfrm>
          <a:off x="1044575" y="2054225"/>
          <a:ext cx="7389813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kument" r:id="rId3" imgW="4665322" imgH="2119211" progId="Word.Document.12">
                  <p:embed/>
                </p:oleObj>
              </mc:Choice>
              <mc:Fallback>
                <p:oleObj name="Dokument" r:id="rId3" imgW="4665322" imgH="21192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4575" y="2054225"/>
                        <a:ext cx="7389813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/>
          <p:cNvSpPr/>
          <p:nvPr/>
        </p:nvSpPr>
        <p:spPr bwMode="auto">
          <a:xfrm>
            <a:off x="6039874" y="1576462"/>
            <a:ext cx="3744416" cy="2880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4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Hinweis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323094"/>
              </p:ext>
            </p:extLst>
          </p:nvPr>
        </p:nvGraphicFramePr>
        <p:xfrm>
          <a:off x="2438400" y="1916832"/>
          <a:ext cx="8229600" cy="548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kument" r:id="rId3" imgW="6087400" imgH="4057628" progId="Word.Document.12">
                  <p:embed/>
                </p:oleObj>
              </mc:Choice>
              <mc:Fallback>
                <p:oleObj name="Dokument" r:id="rId3" imgW="6087400" imgH="40576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916832"/>
                        <a:ext cx="8229600" cy="548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/>
          <p:cNvSpPr/>
          <p:nvPr/>
        </p:nvSpPr>
        <p:spPr bwMode="auto">
          <a:xfrm>
            <a:off x="5868144" y="1417637"/>
            <a:ext cx="5544616" cy="42585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43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Leerlaufen als Stack von Funktionszeiger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513580"/>
              </p:ext>
            </p:extLst>
          </p:nvPr>
        </p:nvGraphicFramePr>
        <p:xfrm>
          <a:off x="2051720" y="2708920"/>
          <a:ext cx="8229600" cy="548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kument" r:id="rId3" imgW="6087400" imgH="4057628" progId="Word.Document.12">
                  <p:embed/>
                </p:oleObj>
              </mc:Choice>
              <mc:Fallback>
                <p:oleObj name="Dokument" r:id="rId3" imgW="6087400" imgH="40576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2708920"/>
                        <a:ext cx="8229600" cy="548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/>
          <p:cNvSpPr/>
          <p:nvPr/>
        </p:nvSpPr>
        <p:spPr bwMode="auto">
          <a:xfrm>
            <a:off x="6814592" y="2228354"/>
            <a:ext cx="3744416" cy="2880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03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1651" y="2780928"/>
            <a:ext cx="8229600" cy="1143000"/>
          </a:xfrm>
        </p:spPr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615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5565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Komponentendiagramm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0" y="2276872"/>
            <a:ext cx="6048000" cy="21600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0031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Treiber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lightBarrier.h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616424"/>
              </p:ext>
            </p:extLst>
          </p:nvPr>
        </p:nvGraphicFramePr>
        <p:xfrm>
          <a:off x="1545519" y="2663825"/>
          <a:ext cx="6088062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kument" r:id="rId3" imgW="6087400" imgH="4057628" progId="Word.Document.12">
                  <p:embed/>
                </p:oleObj>
              </mc:Choice>
              <mc:Fallback>
                <p:oleObj name="Dokument" r:id="rId3" imgW="6087400" imgH="40576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5519" y="2663825"/>
                        <a:ext cx="6088062" cy="405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/>
        </p:nvSpPr>
        <p:spPr bwMode="auto">
          <a:xfrm>
            <a:off x="5761373" y="2103339"/>
            <a:ext cx="3744416" cy="2880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21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385868"/>
              </p:ext>
            </p:extLst>
          </p:nvPr>
        </p:nvGraphicFramePr>
        <p:xfrm>
          <a:off x="3419872" y="3284984"/>
          <a:ext cx="6791325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kument" r:id="rId3" imgW="6087400" imgH="4057628" progId="Word.Document.12">
                  <p:embed/>
                </p:oleObj>
              </mc:Choice>
              <mc:Fallback>
                <p:oleObj name="Dokument" r:id="rId3" imgW="6087400" imgH="40576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3284984"/>
                        <a:ext cx="6791325" cy="452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63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Automat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90" y="2734994"/>
            <a:ext cx="5573819" cy="23040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6812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Normalbetrieb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657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 smtClean="0"/>
              <a:t>Structs</a:t>
            </a:r>
            <a:r>
              <a:rPr lang="de-DE" dirty="0" smtClean="0"/>
              <a:t> für jede </a:t>
            </a:r>
            <a:r>
              <a:rPr lang="de-DE" i="1" dirty="0" err="1" smtClean="0"/>
              <a:t>stage</a:t>
            </a:r>
            <a:endParaRPr lang="de-DE" i="1" dirty="0" smtClean="0"/>
          </a:p>
          <a:p>
            <a:endParaRPr lang="de-DE" i="1" dirty="0"/>
          </a:p>
          <a:p>
            <a:endParaRPr lang="de-DE" i="1" dirty="0" smtClean="0"/>
          </a:p>
          <a:p>
            <a:endParaRPr lang="de-DE" i="1" dirty="0"/>
          </a:p>
          <a:p>
            <a:r>
              <a:rPr lang="de-DE" dirty="0" smtClean="0"/>
              <a:t>6 </a:t>
            </a:r>
            <a:r>
              <a:rPr lang="de-DE" dirty="0" err="1" smtClean="0"/>
              <a:t>stages</a:t>
            </a:r>
            <a:endParaRPr lang="de-DE" dirty="0"/>
          </a:p>
          <a:p>
            <a:pPr lvl="1"/>
            <a:r>
              <a:rPr lang="de-DE" dirty="0" smtClean="0"/>
              <a:t>4 Laufbänder (inclusive Aktoren)</a:t>
            </a:r>
          </a:p>
          <a:p>
            <a:pPr lvl="1"/>
            <a:r>
              <a:rPr lang="de-DE" dirty="0" smtClean="0"/>
              <a:t>2 Schieber</a:t>
            </a:r>
          </a:p>
          <a:p>
            <a:pPr marL="0" indent="0">
              <a:buNone/>
            </a:pPr>
            <a:endParaRPr lang="de-DE" i="1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826374"/>
              </p:ext>
            </p:extLst>
          </p:nvPr>
        </p:nvGraphicFramePr>
        <p:xfrm>
          <a:off x="683568" y="2276872"/>
          <a:ext cx="6067425" cy="404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Dokument" r:id="rId4" imgW="6100084" imgH="4063581" progId="Word.Document.12">
                  <p:embed/>
                </p:oleObj>
              </mc:Choice>
              <mc:Fallback>
                <p:oleObj name="Dokument" r:id="rId4" imgW="6100084" imgH="40635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2276872"/>
                        <a:ext cx="6067425" cy="404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034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62699"/>
      </a:hlink>
      <a:folHlink>
        <a:srgbClr val="B2B2B2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993366"/>
            </a:gs>
          </a:gsLst>
          <a:lin ang="5400000" scaled="1"/>
        </a:gra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993366"/>
            </a:gs>
          </a:gsLst>
          <a:lin ang="5400000" scaled="1"/>
        </a:gra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1562</Words>
  <Application>Microsoft Office PowerPoint</Application>
  <PresentationFormat>Bildschirmpräsentation (4:3)</PresentationFormat>
  <Paragraphs>211</Paragraphs>
  <Slides>27</Slides>
  <Notes>16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Segoe UI</vt:lpstr>
      <vt:lpstr>Times New Roman</vt:lpstr>
      <vt:lpstr>Standarddesign</vt:lpstr>
      <vt:lpstr>Dokument</vt:lpstr>
      <vt:lpstr>Microsoft Word-Dokument</vt:lpstr>
      <vt:lpstr>PowerPoint-Präsentation</vt:lpstr>
      <vt:lpstr>Agenda</vt:lpstr>
      <vt:lpstr>Architektur</vt:lpstr>
      <vt:lpstr>Komponentendiagramm</vt:lpstr>
      <vt:lpstr>Beispiel Treiber</vt:lpstr>
      <vt:lpstr>Programm</vt:lpstr>
      <vt:lpstr>State Automat</vt:lpstr>
      <vt:lpstr>Normalbetrieb</vt:lpstr>
      <vt:lpstr>Stages</vt:lpstr>
      <vt:lpstr>Ablauf</vt:lpstr>
      <vt:lpstr>Wann wird übergeben?</vt:lpstr>
      <vt:lpstr>Wann wird übergeben?</vt:lpstr>
      <vt:lpstr>Wann wird übergeben?</vt:lpstr>
      <vt:lpstr>Wann wird übergeben?</vt:lpstr>
      <vt:lpstr>Wann sind stages ready?</vt:lpstr>
      <vt:lpstr>Wann sind stages ready?</vt:lpstr>
      <vt:lpstr>Pause und Stopp</vt:lpstr>
      <vt:lpstr>Ort und Reihenfolge</vt:lpstr>
      <vt:lpstr>Ort und Reihenfolge</vt:lpstr>
      <vt:lpstr>Pause und Stopp</vt:lpstr>
      <vt:lpstr>Fehlerfälle</vt:lpstr>
      <vt:lpstr>Fehlerfälle</vt:lpstr>
      <vt:lpstr>Start</vt:lpstr>
      <vt:lpstr>Frage, was ist das?</vt:lpstr>
      <vt:lpstr>Ein Hinweis</vt:lpstr>
      <vt:lpstr>Leerlaufen als Stack von Funktionszeiger</vt:lpstr>
      <vt:lpstr>Ende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Achim</dc:creator>
  <cp:lastModifiedBy>Christian Weber</cp:lastModifiedBy>
  <cp:revision>2009</cp:revision>
  <dcterms:created xsi:type="dcterms:W3CDTF">2002-02-10T10:48:32Z</dcterms:created>
  <dcterms:modified xsi:type="dcterms:W3CDTF">2016-01-20T08:23:21Z</dcterms:modified>
</cp:coreProperties>
</file>