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8" r:id="rId2"/>
    <p:sldId id="256" r:id="rId3"/>
    <p:sldId id="257" r:id="rId4"/>
    <p:sldId id="258" r:id="rId5"/>
    <p:sldId id="293" r:id="rId6"/>
    <p:sldId id="280" r:id="rId7"/>
    <p:sldId id="279" r:id="rId8"/>
    <p:sldId id="289" r:id="rId9"/>
    <p:sldId id="273" r:id="rId10"/>
    <p:sldId id="274" r:id="rId11"/>
    <p:sldId id="282" r:id="rId12"/>
    <p:sldId id="275" r:id="rId13"/>
    <p:sldId id="290" r:id="rId14"/>
    <p:sldId id="276" r:id="rId15"/>
    <p:sldId id="285" r:id="rId16"/>
    <p:sldId id="286" r:id="rId17"/>
    <p:sldId id="294" r:id="rId18"/>
    <p:sldId id="267" r:id="rId19"/>
    <p:sldId id="269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D21DE-D581-4067-803D-48EF381E082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1C352-2A52-4CF9-9017-AF6D36773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43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40422e07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40422e07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216A-A94D-719C-6940-DAFD92A2C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F2BBF-9DF3-A6A7-F95A-4C536C83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81210-28CF-C5CB-D214-36B50454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715-1F4D-4642-A259-8A7B8E15AED0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BDA4-9291-1324-1B45-AB211643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C65B-143E-2F3C-C7FC-70C24659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45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90C9-D166-AED3-B906-BC3D424D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9D982-005A-2BD9-880B-C40B00C36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0CE85-9524-123A-D81E-36F2F520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715-1F4D-4642-A259-8A7B8E15AED0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F550E-B6ED-3A9A-62AD-911584FF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27F74-A862-11D7-8967-F149986F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34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F4FD0-3F03-9CE6-AF0E-8BE671504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427F6-9475-4280-AED5-E112EE65B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2F8D3-3D8C-FA1C-48CC-AA807919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715-1F4D-4642-A259-8A7B8E15AED0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743A4-8A97-5D47-0508-77BCEB99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7EF2-AE40-35FD-A4BE-40A76588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571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Title + Desig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72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BF22-604E-D252-E574-45BF9808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32AD-8742-3704-00FC-4216B26F9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59B0-CB2D-5FF9-274D-8A2DFBD2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715-1F4D-4642-A259-8A7B8E15AED0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6D57B-02E4-622E-FAE3-0AD8BC88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8D41-8B37-7006-DFB0-CA314D1F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83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656-A5DC-368D-7ABA-676819AE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C9CF9-A8CA-3DF0-F88C-1CD83EFE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7C03F-0D49-32AC-5025-03E59C75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715-1F4D-4642-A259-8A7B8E15AED0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773B8-661A-11E0-6B1F-70C5EC12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BE740-707E-9871-1A22-3255DEB3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4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AAC6-3050-0993-1923-845B3020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8124-987B-6018-6C61-920821EFD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C833A-C2D1-3EDE-E761-1A997157D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4AA10-283A-489E-471A-B0910AB8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715-1F4D-4642-A259-8A7B8E15AED0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C1313-A617-A1D7-0791-792643E9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971E9-B994-9AF2-AC2A-E4DBA01D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68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D2C4-610A-1E2E-DA98-6EF22ED5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FD520-753F-D066-685C-7418FBE4A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F0090-3D77-7975-7D63-8DBF2CA7B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89D09-A26F-A3FD-5201-248383AB6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6DF18-9EBA-9E41-F3E4-B2BBC6A59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A0780-6FB3-943C-B097-D791CA14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715-1F4D-4642-A259-8A7B8E15AED0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AE01D-A603-0D6A-F4BE-2CC188A1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4E239-ED60-0C0E-9B79-004F3797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91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F839-8800-1AD6-69F0-5951A36A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BC2C8-4708-1D85-E123-FEBFB215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715-1F4D-4642-A259-8A7B8E15AED0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E25D4-50E6-2482-D9E7-CC7790D1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EB866-90D5-DEB9-0F61-6C2C80B5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04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73F90-25A2-A3CD-6F41-D4394BE5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715-1F4D-4642-A259-8A7B8E15AED0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4C14B-4182-D985-8787-B439D138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77B7E-4457-F454-28D1-44AA9B67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74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05A7-AF25-1AAD-8F50-79A58C0E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98E2-AECB-D37A-185C-769D31ABB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20F06-70F7-A465-8B17-9F7FF59DF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21882-7674-A9E7-0982-5FEA8077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715-1F4D-4642-A259-8A7B8E15AED0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396FF-1097-AB1D-BDE1-5913AA8C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E652-F83E-A77C-F741-B819B157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14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191F-5A49-5A61-4494-C7180AE9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0807B-5B2F-1651-C886-519B2E34F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3F81D-3E08-4284-B772-BA169CECC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32526-2516-8A0D-88EA-4C505058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715-1F4D-4642-A259-8A7B8E15AED0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EFCA7-155A-28CA-538E-737BF1AB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E8F20-E16E-324F-DCBB-07D3D17B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39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C7043-E601-BA29-360B-6AD5ECC7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6B6C3-7DEE-C44B-EB3C-AFCD094C0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F576-1139-7780-2431-9D5DA4BC6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A8715-1F4D-4642-A259-8A7B8E15AED0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2730E-668F-2F06-0AAE-27CA752A1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D4BB-9777-A02C-282F-C70D8ED8C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7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GUI Programming With Tkinter – Real Python">
            <a:extLst>
              <a:ext uri="{FF2B5EF4-FFF2-40B4-BE49-F238E27FC236}">
                <a16:creationId xmlns:a16="http://schemas.microsoft.com/office/drawing/2014/main" id="{ABD36FC3-881B-1F5D-21FF-FF5E2164A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" r="1" b="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C651FE-B823-1AEF-07A8-02A6422E73E7}"/>
              </a:ext>
            </a:extLst>
          </p:cNvPr>
          <p:cNvSpPr txBox="1"/>
          <p:nvPr/>
        </p:nvSpPr>
        <p:spPr>
          <a:xfrm>
            <a:off x="717970" y="6034116"/>
            <a:ext cx="8012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sz="3200" b="1" i="0" u="none" strike="noStrike" cap="none" dirty="0">
                <a:solidFill>
                  <a:srgbClr val="153448"/>
                </a:solidFill>
                <a:latin typeface="Bradley Hand ITC" panose="03070402050302030203" pitchFamily="66" charset="0"/>
                <a:ea typeface="Arial"/>
                <a:cs typeface="Arial"/>
                <a:sym typeface="Arial"/>
              </a:rPr>
              <a:t>Süleyman Bozkurt – </a:t>
            </a:r>
            <a:r>
              <a:rPr lang="en-US" sz="2400" b="1" i="0" u="none" strike="noStrike" cap="none" dirty="0" err="1">
                <a:solidFill>
                  <a:schemeClr val="accent2">
                    <a:lumMod val="50000"/>
                  </a:schemeClr>
                </a:solidFill>
                <a:latin typeface="Arial"/>
                <a:ea typeface="Adobe Song Std L" panose="02020300000000000000" pitchFamily="18" charset="-128"/>
                <a:cs typeface="Arial"/>
                <a:sym typeface="Arial"/>
              </a:rPr>
              <a:t>DynaTMT</a:t>
            </a:r>
            <a:r>
              <a:rPr lang="en-US" sz="2400" b="1" i="0" u="none" strike="noStrike" cap="none" dirty="0">
                <a:solidFill>
                  <a:schemeClr val="accent2">
                    <a:lumMod val="50000"/>
                  </a:schemeClr>
                </a:solidFill>
                <a:latin typeface="Arial"/>
                <a:ea typeface="Adobe Song Std L" panose="02020300000000000000" pitchFamily="18" charset="-128"/>
                <a:cs typeface="Arial"/>
                <a:sym typeface="Arial"/>
              </a:rPr>
              <a:t> changes-updates</a:t>
            </a:r>
            <a:endParaRPr lang="en-GB" sz="4000" b="1" dirty="0">
              <a:solidFill>
                <a:srgbClr val="153448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12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7480FA-D8BE-9D5C-90B2-299F9AE0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43" y="1341508"/>
            <a:ext cx="7430821" cy="48328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A29100-D925-B363-DC15-4D0EF367EBAB}"/>
              </a:ext>
            </a:extLst>
          </p:cNvPr>
          <p:cNvSpPr txBox="1"/>
          <p:nvPr/>
        </p:nvSpPr>
        <p:spPr>
          <a:xfrm>
            <a:off x="8485864" y="1561122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 PSMs: </a:t>
            </a:r>
            <a:r>
              <a:rPr lang="en-GB" dirty="0">
                <a:solidFill>
                  <a:srgbClr val="FF0000"/>
                </a:solidFill>
              </a:rPr>
              <a:t>59,832</a:t>
            </a:r>
            <a:r>
              <a:rPr lang="en-GB" dirty="0"/>
              <a:t> </a:t>
            </a:r>
          </a:p>
          <a:p>
            <a:r>
              <a:rPr lang="en-GB" dirty="0"/>
              <a:t>After baseline correction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4AFC18-C5A5-E864-52A0-20A005BA1C61}"/>
              </a:ext>
            </a:extLst>
          </p:cNvPr>
          <p:cNvSpPr txBox="1">
            <a:spLocks/>
          </p:cNvSpPr>
          <p:nvPr/>
        </p:nvSpPr>
        <p:spPr>
          <a:xfrm>
            <a:off x="1128186" y="410298"/>
            <a:ext cx="993562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defRPr sz="2800" b="1">
                <a:solidFill>
                  <a:schemeClr val="accent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002060"/>
                </a:solidFill>
                <a:latin typeface="Lora"/>
              </a:rPr>
              <a:t>Baseline correction old function 1 (peptide return) Result - filtered</a:t>
            </a:r>
          </a:p>
        </p:txBody>
      </p:sp>
    </p:spTree>
    <p:extLst>
      <p:ext uri="{BB962C8B-B14F-4D97-AF65-F5344CB8AC3E}">
        <p14:creationId xmlns:p14="http://schemas.microsoft.com/office/powerpoint/2010/main" val="381073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2AC8C-A8D0-BCFD-1952-4AEBFD7D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13" y="947057"/>
            <a:ext cx="5270187" cy="54864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69C45C-EB26-05CF-797B-B0E11F380B39}"/>
              </a:ext>
            </a:extLst>
          </p:cNvPr>
          <p:cNvSpPr txBox="1">
            <a:spLocks/>
          </p:cNvSpPr>
          <p:nvPr/>
        </p:nvSpPr>
        <p:spPr>
          <a:xfrm>
            <a:off x="1211343" y="296209"/>
            <a:ext cx="993562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defRPr sz="2800" b="1">
                <a:solidFill>
                  <a:schemeClr val="accent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002060"/>
                </a:solidFill>
                <a:latin typeface="Lora"/>
              </a:rPr>
              <a:t>Baseline correction old function 2 (protein return)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BC3B6-48CA-9508-6DAD-90A96F76D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99" y="792047"/>
            <a:ext cx="2903039" cy="55992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4682523-9037-D77A-1EDC-665C2662AABD}"/>
              </a:ext>
            </a:extLst>
          </p:cNvPr>
          <p:cNvSpPr/>
          <p:nvPr/>
        </p:nvSpPr>
        <p:spPr>
          <a:xfrm>
            <a:off x="8957024" y="4668978"/>
            <a:ext cx="257175" cy="285750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06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277D32-C4E6-FCB1-AAC0-AD51FD930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66" y="1349830"/>
            <a:ext cx="7090255" cy="48680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AE8B0C-50AE-6052-9F1C-298F78D77103}"/>
              </a:ext>
            </a:extLst>
          </p:cNvPr>
          <p:cNvSpPr txBox="1"/>
          <p:nvPr/>
        </p:nvSpPr>
        <p:spPr>
          <a:xfrm>
            <a:off x="8064137" y="1534997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 PSMs: </a:t>
            </a:r>
            <a:r>
              <a:rPr lang="en-GB" dirty="0">
                <a:solidFill>
                  <a:srgbClr val="FF0000"/>
                </a:solidFill>
              </a:rPr>
              <a:t>5,466</a:t>
            </a:r>
            <a:r>
              <a:rPr lang="en-GB" dirty="0"/>
              <a:t> </a:t>
            </a:r>
          </a:p>
          <a:p>
            <a:r>
              <a:rPr lang="en-GB" dirty="0"/>
              <a:t>After baseline correction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D1E99E-1C61-CA7F-F7F9-07943EDDDB54}"/>
              </a:ext>
            </a:extLst>
          </p:cNvPr>
          <p:cNvSpPr txBox="1">
            <a:spLocks/>
          </p:cNvSpPr>
          <p:nvPr/>
        </p:nvSpPr>
        <p:spPr>
          <a:xfrm>
            <a:off x="1128186" y="409421"/>
            <a:ext cx="993562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defRPr sz="2800" b="1">
                <a:solidFill>
                  <a:schemeClr val="accent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002060"/>
                </a:solidFill>
                <a:latin typeface="Lora"/>
              </a:rPr>
              <a:t>Baseline correction old function 2 (protein return)</a:t>
            </a:r>
          </a:p>
        </p:txBody>
      </p:sp>
    </p:spTree>
    <p:extLst>
      <p:ext uri="{BB962C8B-B14F-4D97-AF65-F5344CB8AC3E}">
        <p14:creationId xmlns:p14="http://schemas.microsoft.com/office/powerpoint/2010/main" val="236781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5890E1-FC29-00D1-E3A1-D2A2322C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4787622"/>
            <a:ext cx="10517068" cy="933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B7F55E-96FC-B495-BF8E-FA15F67C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31" y="1429417"/>
            <a:ext cx="9478698" cy="2152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9B582A-0320-AA87-AA08-3EF228589E32}"/>
              </a:ext>
            </a:extLst>
          </p:cNvPr>
          <p:cNvSpPr txBox="1"/>
          <p:nvPr/>
        </p:nvSpPr>
        <p:spPr>
          <a:xfrm>
            <a:off x="4362994" y="719898"/>
            <a:ext cx="121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PSMs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A2BCB1-20A8-E7A4-E707-040FB394FFE5}"/>
              </a:ext>
            </a:extLst>
          </p:cNvPr>
          <p:cNvSpPr txBox="1"/>
          <p:nvPr/>
        </p:nvSpPr>
        <p:spPr>
          <a:xfrm>
            <a:off x="4362994" y="4329601"/>
            <a:ext cx="203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Peptide group level</a:t>
            </a:r>
          </a:p>
        </p:txBody>
      </p:sp>
    </p:spTree>
    <p:extLst>
      <p:ext uri="{BB962C8B-B14F-4D97-AF65-F5344CB8AC3E}">
        <p14:creationId xmlns:p14="http://schemas.microsoft.com/office/powerpoint/2010/main" val="259300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B6E041-764C-A11F-6F0F-083011D5B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0" y="1419499"/>
            <a:ext cx="6920887" cy="4354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8A7815-7C6B-76F5-3053-8D2DFE8A1477}"/>
              </a:ext>
            </a:extLst>
          </p:cNvPr>
          <p:cNvSpPr txBox="1"/>
          <p:nvPr/>
        </p:nvSpPr>
        <p:spPr>
          <a:xfrm>
            <a:off x="8064137" y="1534997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 PSMs: </a:t>
            </a:r>
            <a:r>
              <a:rPr lang="en-GB" dirty="0">
                <a:solidFill>
                  <a:srgbClr val="FF0000"/>
                </a:solidFill>
              </a:rPr>
              <a:t>34,318</a:t>
            </a:r>
            <a:r>
              <a:rPr lang="en-GB" dirty="0"/>
              <a:t> </a:t>
            </a:r>
          </a:p>
          <a:p>
            <a:r>
              <a:rPr lang="en-GB" dirty="0"/>
              <a:t>After baseline correction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5278B6-2136-6BD4-33B0-4D9EEB4A20A4}"/>
              </a:ext>
            </a:extLst>
          </p:cNvPr>
          <p:cNvSpPr txBox="1">
            <a:spLocks/>
          </p:cNvSpPr>
          <p:nvPr/>
        </p:nvSpPr>
        <p:spPr>
          <a:xfrm>
            <a:off x="1350681" y="418129"/>
            <a:ext cx="993562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defRPr sz="2800" b="1">
                <a:solidFill>
                  <a:schemeClr val="accent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002060"/>
                </a:solidFill>
                <a:latin typeface="Lora"/>
              </a:rPr>
              <a:t>New Baseline correction function</a:t>
            </a:r>
          </a:p>
        </p:txBody>
      </p:sp>
    </p:spTree>
    <p:extLst>
      <p:ext uri="{BB962C8B-B14F-4D97-AF65-F5344CB8AC3E}">
        <p14:creationId xmlns:p14="http://schemas.microsoft.com/office/powerpoint/2010/main" val="317470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BF7D96-4BAE-3CE2-4E4E-A70D038A9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9" y="810006"/>
            <a:ext cx="8396186" cy="523798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BA5B70-F2C4-0EB4-0F8D-16A03C130EB1}"/>
              </a:ext>
            </a:extLst>
          </p:cNvPr>
          <p:cNvCxnSpPr>
            <a:cxnSpLocks/>
          </p:cNvCxnSpPr>
          <p:nvPr/>
        </p:nvCxnSpPr>
        <p:spPr>
          <a:xfrm>
            <a:off x="5757615" y="5565492"/>
            <a:ext cx="26343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2D83CA-E91A-0960-37CA-9C9859C2F714}"/>
              </a:ext>
            </a:extLst>
          </p:cNvPr>
          <p:cNvSpPr txBox="1"/>
          <p:nvPr/>
        </p:nvSpPr>
        <p:spPr>
          <a:xfrm>
            <a:off x="8476984" y="5384439"/>
            <a:ext cx="371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Group and sum of the same PSMs into peptides by modifications, sequence and accession 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46487-322C-6720-B249-462EEB012C1F}"/>
              </a:ext>
            </a:extLst>
          </p:cNvPr>
          <p:cNvCxnSpPr>
            <a:cxnSpLocks/>
          </p:cNvCxnSpPr>
          <p:nvPr/>
        </p:nvCxnSpPr>
        <p:spPr>
          <a:xfrm>
            <a:off x="6528323" y="1929664"/>
            <a:ext cx="26343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B32895-8776-3DA2-124A-0747F3E84A2F}"/>
              </a:ext>
            </a:extLst>
          </p:cNvPr>
          <p:cNvSpPr txBox="1"/>
          <p:nvPr/>
        </p:nvSpPr>
        <p:spPr>
          <a:xfrm>
            <a:off x="9247692" y="1748611"/>
            <a:ext cx="371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Determine channels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06D6B4-53A6-5F05-DCC3-01CE5A1BEBBA}"/>
              </a:ext>
            </a:extLst>
          </p:cNvPr>
          <p:cNvCxnSpPr>
            <a:cxnSpLocks/>
          </p:cNvCxnSpPr>
          <p:nvPr/>
        </p:nvCxnSpPr>
        <p:spPr>
          <a:xfrm>
            <a:off x="8602982" y="3780365"/>
            <a:ext cx="8942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F8D21D-567E-3D66-D9DE-39F451A40EE4}"/>
              </a:ext>
            </a:extLst>
          </p:cNvPr>
          <p:cNvSpPr txBox="1"/>
          <p:nvPr/>
        </p:nvSpPr>
        <p:spPr>
          <a:xfrm>
            <a:off x="9497279" y="3611088"/>
            <a:ext cx="2590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Determine only required columns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49C59D1-58FE-5C28-2BBC-CDC4A36792AD}"/>
              </a:ext>
            </a:extLst>
          </p:cNvPr>
          <p:cNvSpPr txBox="1">
            <a:spLocks/>
          </p:cNvSpPr>
          <p:nvPr/>
        </p:nvSpPr>
        <p:spPr>
          <a:xfrm>
            <a:off x="1281012" y="217832"/>
            <a:ext cx="993562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defRPr sz="2800" b="1">
                <a:solidFill>
                  <a:schemeClr val="accent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002060"/>
                </a:solidFill>
                <a:latin typeface="Lora"/>
              </a:rPr>
              <a:t>New Baseline correction function</a:t>
            </a:r>
          </a:p>
        </p:txBody>
      </p:sp>
    </p:spTree>
    <p:extLst>
      <p:ext uri="{BB962C8B-B14F-4D97-AF65-F5344CB8AC3E}">
        <p14:creationId xmlns:p14="http://schemas.microsoft.com/office/powerpoint/2010/main" val="2284616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EE2AD-7F6A-2186-457F-CF0F169E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46" y="1022784"/>
            <a:ext cx="9465960" cy="5613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BCB0B2-3AE8-6F3E-A242-B98D822F9E12}"/>
              </a:ext>
            </a:extLst>
          </p:cNvPr>
          <p:cNvSpPr txBox="1"/>
          <p:nvPr/>
        </p:nvSpPr>
        <p:spPr>
          <a:xfrm>
            <a:off x="8391957" y="975986"/>
            <a:ext cx="4397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Determine baseline location and column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D75748-4A0F-1911-18F5-967B40356935}"/>
              </a:ext>
            </a:extLst>
          </p:cNvPr>
          <p:cNvSpPr txBox="1"/>
          <p:nvPr/>
        </p:nvSpPr>
        <p:spPr>
          <a:xfrm>
            <a:off x="8391957" y="1583323"/>
            <a:ext cx="371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rgbClr val="FF0000"/>
                </a:solidFill>
              </a:rPr>
              <a:t>Substract</a:t>
            </a:r>
            <a:r>
              <a:rPr lang="en-GB" sz="1600" dirty="0">
                <a:solidFill>
                  <a:srgbClr val="FF0000"/>
                </a:solidFill>
              </a:rPr>
              <a:t> baseline from other channels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A2E8D6-EAE7-64E6-B83B-3A972DA235CD}"/>
              </a:ext>
            </a:extLst>
          </p:cNvPr>
          <p:cNvCxnSpPr>
            <a:cxnSpLocks/>
          </p:cNvCxnSpPr>
          <p:nvPr/>
        </p:nvCxnSpPr>
        <p:spPr>
          <a:xfrm>
            <a:off x="4484914" y="1145263"/>
            <a:ext cx="38578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3B238E-651D-E549-07A1-2420ED08778C}"/>
              </a:ext>
            </a:extLst>
          </p:cNvPr>
          <p:cNvCxnSpPr/>
          <p:nvPr/>
        </p:nvCxnSpPr>
        <p:spPr>
          <a:xfrm flipV="1">
            <a:off x="4223657" y="1145263"/>
            <a:ext cx="2629989" cy="323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B06CD4-2CA1-6DC2-2535-9374205BC3C9}"/>
              </a:ext>
            </a:extLst>
          </p:cNvPr>
          <p:cNvCxnSpPr/>
          <p:nvPr/>
        </p:nvCxnSpPr>
        <p:spPr>
          <a:xfrm>
            <a:off x="7341326" y="1752600"/>
            <a:ext cx="10014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A89B11-01A6-BBA5-D7E6-50FD22B1563C}"/>
              </a:ext>
            </a:extLst>
          </p:cNvPr>
          <p:cNvCxnSpPr>
            <a:cxnSpLocks/>
          </p:cNvCxnSpPr>
          <p:nvPr/>
        </p:nvCxnSpPr>
        <p:spPr>
          <a:xfrm>
            <a:off x="5708469" y="2000794"/>
            <a:ext cx="26343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9BF875-FF09-1CA9-61A5-30930513493C}"/>
              </a:ext>
            </a:extLst>
          </p:cNvPr>
          <p:cNvSpPr txBox="1"/>
          <p:nvPr/>
        </p:nvSpPr>
        <p:spPr>
          <a:xfrm>
            <a:off x="8391957" y="1876157"/>
            <a:ext cx="371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Mean of columns (including negatives)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481CD0-3CAA-1148-7B33-AFCA4C8D5F48}"/>
              </a:ext>
            </a:extLst>
          </p:cNvPr>
          <p:cNvCxnSpPr>
            <a:cxnSpLocks/>
          </p:cNvCxnSpPr>
          <p:nvPr/>
        </p:nvCxnSpPr>
        <p:spPr>
          <a:xfrm>
            <a:off x="5757615" y="2780211"/>
            <a:ext cx="26343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74A62C-BB2C-95A2-99D2-CC7EF530DC43}"/>
              </a:ext>
            </a:extLst>
          </p:cNvPr>
          <p:cNvSpPr txBox="1"/>
          <p:nvPr/>
        </p:nvSpPr>
        <p:spPr>
          <a:xfrm>
            <a:off x="8391957" y="2610934"/>
            <a:ext cx="3715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Remove columns which the mean is less than threshold sett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124285-5EBB-2B47-B787-CEDD919C242D}"/>
              </a:ext>
            </a:extLst>
          </p:cNvPr>
          <p:cNvCxnSpPr/>
          <p:nvPr/>
        </p:nvCxnSpPr>
        <p:spPr>
          <a:xfrm flipV="1">
            <a:off x="4421777" y="2787905"/>
            <a:ext cx="2629989" cy="323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F5EE7D-CE36-2673-834D-8F0B6E2453B8}"/>
              </a:ext>
            </a:extLst>
          </p:cNvPr>
          <p:cNvCxnSpPr>
            <a:cxnSpLocks/>
          </p:cNvCxnSpPr>
          <p:nvPr/>
        </p:nvCxnSpPr>
        <p:spPr>
          <a:xfrm>
            <a:off x="5757615" y="3886200"/>
            <a:ext cx="26343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A25FF9-3CCC-823D-13DA-6DDEF69021D8}"/>
              </a:ext>
            </a:extLst>
          </p:cNvPr>
          <p:cNvSpPr txBox="1"/>
          <p:nvPr/>
        </p:nvSpPr>
        <p:spPr>
          <a:xfrm>
            <a:off x="8476984" y="3705147"/>
            <a:ext cx="371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Make columns 0 which has negative values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D53D03-3CFA-A734-417D-89B86DE93207}"/>
              </a:ext>
            </a:extLst>
          </p:cNvPr>
          <p:cNvCxnSpPr>
            <a:cxnSpLocks/>
          </p:cNvCxnSpPr>
          <p:nvPr/>
        </p:nvCxnSpPr>
        <p:spPr>
          <a:xfrm>
            <a:off x="5757615" y="5182315"/>
            <a:ext cx="26343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2CFAC4-1027-221C-F5E0-337EDCC25CC0}"/>
              </a:ext>
            </a:extLst>
          </p:cNvPr>
          <p:cNvSpPr txBox="1"/>
          <p:nvPr/>
        </p:nvSpPr>
        <p:spPr>
          <a:xfrm>
            <a:off x="8476984" y="5001262"/>
            <a:ext cx="3715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Make 0 values some random small number</a:t>
            </a:r>
          </a:p>
        </p:txBody>
      </p:sp>
    </p:spTree>
    <p:extLst>
      <p:ext uri="{BB962C8B-B14F-4D97-AF65-F5344CB8AC3E}">
        <p14:creationId xmlns:p14="http://schemas.microsoft.com/office/powerpoint/2010/main" val="287133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806170D-75D7-1011-FDE3-2B534B05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04" y="833056"/>
            <a:ext cx="7326375" cy="549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598;p51">
            <a:extLst>
              <a:ext uri="{FF2B5EF4-FFF2-40B4-BE49-F238E27FC236}">
                <a16:creationId xmlns:a16="http://schemas.microsoft.com/office/drawing/2014/main" id="{E375840D-B6CF-C93B-C585-CE96AC9351F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1558500" y="2167400"/>
            <a:ext cx="6952400" cy="1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Exo 2"/>
              <a:buNone/>
              <a:defRPr sz="4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</a:t>
            </a:r>
            <a:endParaRPr sz="6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A5776A06-59C1-F902-7EF4-9625FE097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10" y="778175"/>
            <a:ext cx="5214257" cy="5214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B15C5A-3EE7-875B-DFE7-AB892CB1D841}"/>
              </a:ext>
            </a:extLst>
          </p:cNvPr>
          <p:cNvSpPr txBox="1"/>
          <p:nvPr/>
        </p:nvSpPr>
        <p:spPr>
          <a:xfrm>
            <a:off x="3892468" y="122466"/>
            <a:ext cx="591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Understand the effect of PSM calculation vs peptides in LMM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14606-1974-6C61-0C60-8494CB47576B}"/>
              </a:ext>
            </a:extLst>
          </p:cNvPr>
          <p:cNvSpPr txBox="1"/>
          <p:nvPr/>
        </p:nvSpPr>
        <p:spPr>
          <a:xfrm>
            <a:off x="2382730" y="6278809"/>
            <a:ext cx="257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Merge with all accessions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44C7F-7814-3DFD-EB49-12FBB16956F2}"/>
              </a:ext>
            </a:extLst>
          </p:cNvPr>
          <p:cNvSpPr txBox="1"/>
          <p:nvPr/>
        </p:nvSpPr>
        <p:spPr>
          <a:xfrm>
            <a:off x="2382730" y="5807766"/>
            <a:ext cx="25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 : CCCP vs DMSO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3EBC2-B78A-9EF2-F623-37EA9CF2F81F}"/>
              </a:ext>
            </a:extLst>
          </p:cNvPr>
          <p:cNvSpPr txBox="1"/>
          <p:nvPr/>
        </p:nvSpPr>
        <p:spPr>
          <a:xfrm>
            <a:off x="2632860" y="778174"/>
            <a:ext cx="2519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 PSMs vs Peptides</a:t>
            </a:r>
          </a:p>
        </p:txBody>
      </p:sp>
      <p:pic>
        <p:nvPicPr>
          <p:cNvPr id="18" name="Picture 17" descr="A screen shot of a graph&#10;&#10;Description automatically generated">
            <a:extLst>
              <a:ext uri="{FF2B5EF4-FFF2-40B4-BE49-F238E27FC236}">
                <a16:creationId xmlns:a16="http://schemas.microsoft.com/office/drawing/2014/main" id="{92005135-DDD0-26BD-7A57-C940FB33F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66" y="778174"/>
            <a:ext cx="5214257" cy="52142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BA9DD9-860B-F6AF-74AA-7B9917887BF9}"/>
              </a:ext>
            </a:extLst>
          </p:cNvPr>
          <p:cNvSpPr txBox="1"/>
          <p:nvPr/>
        </p:nvSpPr>
        <p:spPr>
          <a:xfrm>
            <a:off x="7806847" y="778173"/>
            <a:ext cx="2519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 PSMs vs Peptides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05F792-1319-D963-60C0-78CEE9CE8453}"/>
              </a:ext>
            </a:extLst>
          </p:cNvPr>
          <p:cNvSpPr txBox="1"/>
          <p:nvPr/>
        </p:nvSpPr>
        <p:spPr>
          <a:xfrm>
            <a:off x="7596986" y="5807765"/>
            <a:ext cx="25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 : CCCP vs DMSO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E6FC08-56EB-4EBD-C743-23F7EE55AC66}"/>
              </a:ext>
            </a:extLst>
          </p:cNvPr>
          <p:cNvSpPr txBox="1"/>
          <p:nvPr/>
        </p:nvSpPr>
        <p:spPr>
          <a:xfrm>
            <a:off x="7108812" y="6278809"/>
            <a:ext cx="364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Merge with only common accessions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BFE93-FB1F-E8D5-4067-3900461279EE}"/>
              </a:ext>
            </a:extLst>
          </p:cNvPr>
          <p:cNvSpPr txBox="1"/>
          <p:nvPr/>
        </p:nvSpPr>
        <p:spPr>
          <a:xfrm>
            <a:off x="0" y="25193"/>
            <a:ext cx="2519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 Booster used!</a:t>
            </a:r>
          </a:p>
        </p:txBody>
      </p:sp>
    </p:spTree>
    <p:extLst>
      <p:ext uri="{BB962C8B-B14F-4D97-AF65-F5344CB8AC3E}">
        <p14:creationId xmlns:p14="http://schemas.microsoft.com/office/powerpoint/2010/main" val="817069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169E58B-6C58-DAA4-40C8-F893AA374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53" y="771340"/>
            <a:ext cx="5141165" cy="5141165"/>
          </a:xfrm>
          <a:prstGeom prst="rect">
            <a:avLst/>
          </a:prstGeom>
        </p:spPr>
      </p:pic>
      <p:pic>
        <p:nvPicPr>
          <p:cNvPr id="2" name="Picture 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47F69EC-9D96-A912-5489-3E686E75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34" y="771340"/>
            <a:ext cx="5141165" cy="5141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B15C5A-3EE7-875B-DFE7-AB892CB1D841}"/>
              </a:ext>
            </a:extLst>
          </p:cNvPr>
          <p:cNvSpPr txBox="1"/>
          <p:nvPr/>
        </p:nvSpPr>
        <p:spPr>
          <a:xfrm>
            <a:off x="3892468" y="122466"/>
            <a:ext cx="591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Understand the effect of PSM calculation vs peptides in LMM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14606-1974-6C61-0C60-8494CB47576B}"/>
              </a:ext>
            </a:extLst>
          </p:cNvPr>
          <p:cNvSpPr txBox="1"/>
          <p:nvPr/>
        </p:nvSpPr>
        <p:spPr>
          <a:xfrm>
            <a:off x="2382730" y="6278809"/>
            <a:ext cx="257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Merge with all accessions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44C7F-7814-3DFD-EB49-12FBB16956F2}"/>
              </a:ext>
            </a:extLst>
          </p:cNvPr>
          <p:cNvSpPr txBox="1"/>
          <p:nvPr/>
        </p:nvSpPr>
        <p:spPr>
          <a:xfrm>
            <a:off x="2117817" y="5807765"/>
            <a:ext cx="310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 : CCCP+ISRIB vs DMSO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3EBC2-B78A-9EF2-F623-37EA9CF2F81F}"/>
              </a:ext>
            </a:extLst>
          </p:cNvPr>
          <p:cNvSpPr txBox="1"/>
          <p:nvPr/>
        </p:nvSpPr>
        <p:spPr>
          <a:xfrm>
            <a:off x="2632860" y="778174"/>
            <a:ext cx="2519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 PSMs vs Peptides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BA9DD9-860B-F6AF-74AA-7B9917887BF9}"/>
              </a:ext>
            </a:extLst>
          </p:cNvPr>
          <p:cNvSpPr txBox="1"/>
          <p:nvPr/>
        </p:nvSpPr>
        <p:spPr>
          <a:xfrm>
            <a:off x="7806847" y="778173"/>
            <a:ext cx="2519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 PSMs vs Peptides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05F792-1319-D963-60C0-78CEE9CE8453}"/>
              </a:ext>
            </a:extLst>
          </p:cNvPr>
          <p:cNvSpPr txBox="1"/>
          <p:nvPr/>
        </p:nvSpPr>
        <p:spPr>
          <a:xfrm>
            <a:off x="7444586" y="5812662"/>
            <a:ext cx="310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 : CCCP+ISRIB vs DMSO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E6FC08-56EB-4EBD-C743-23F7EE55AC66}"/>
              </a:ext>
            </a:extLst>
          </p:cNvPr>
          <p:cNvSpPr txBox="1"/>
          <p:nvPr/>
        </p:nvSpPr>
        <p:spPr>
          <a:xfrm>
            <a:off x="7108812" y="6278809"/>
            <a:ext cx="364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Merge with only common accessions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76E9B-CAA5-60AC-B8DA-71E70D9B0CBF}"/>
              </a:ext>
            </a:extLst>
          </p:cNvPr>
          <p:cNvSpPr txBox="1"/>
          <p:nvPr/>
        </p:nvSpPr>
        <p:spPr>
          <a:xfrm>
            <a:off x="0" y="25193"/>
            <a:ext cx="2519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 Booster used!</a:t>
            </a:r>
          </a:p>
        </p:txBody>
      </p:sp>
    </p:spTree>
    <p:extLst>
      <p:ext uri="{BB962C8B-B14F-4D97-AF65-F5344CB8AC3E}">
        <p14:creationId xmlns:p14="http://schemas.microsoft.com/office/powerpoint/2010/main" val="248493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77566F-4B15-AD19-7649-DFF98CB04779}"/>
              </a:ext>
            </a:extLst>
          </p:cNvPr>
          <p:cNvSpPr txBox="1"/>
          <p:nvPr/>
        </p:nvSpPr>
        <p:spPr>
          <a:xfrm>
            <a:off x="2612760" y="650925"/>
            <a:ext cx="710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 the proteins from different analysis from the same experiment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A4BF6-EBD1-4823-D8C1-5BCAD6D6A327}"/>
              </a:ext>
            </a:extLst>
          </p:cNvPr>
          <p:cNvSpPr txBox="1"/>
          <p:nvPr/>
        </p:nvSpPr>
        <p:spPr>
          <a:xfrm>
            <a:off x="7887281" y="6204939"/>
            <a:ext cx="183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 IT adjustment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F12895-AC89-3490-0397-F26B6513E32B}"/>
              </a:ext>
            </a:extLst>
          </p:cNvPr>
          <p:cNvSpPr txBox="1"/>
          <p:nvPr/>
        </p:nvSpPr>
        <p:spPr>
          <a:xfrm>
            <a:off x="124162" y="6525713"/>
            <a:ext cx="4977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CCCP and CCCP-ISRIB data is used from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mePRODmt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paper</a:t>
            </a:r>
          </a:p>
        </p:txBody>
      </p:sp>
      <p:pic>
        <p:nvPicPr>
          <p:cNvPr id="4" name="Picture 3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D12070E9-CA43-6190-EF26-E269307FF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97" y="1170032"/>
            <a:ext cx="8395072" cy="5037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85F780-5C3F-A53E-80FF-DFD491304AB2}"/>
              </a:ext>
            </a:extLst>
          </p:cNvPr>
          <p:cNvSpPr txBox="1"/>
          <p:nvPr/>
        </p:nvSpPr>
        <p:spPr>
          <a:xfrm>
            <a:off x="5429397" y="6207075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New function</a:t>
            </a:r>
          </a:p>
        </p:txBody>
      </p:sp>
    </p:spTree>
    <p:extLst>
      <p:ext uri="{BB962C8B-B14F-4D97-AF65-F5344CB8AC3E}">
        <p14:creationId xmlns:p14="http://schemas.microsoft.com/office/powerpoint/2010/main" val="887936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4E815-23ED-C4CB-06C3-3D26E312B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42" y="601377"/>
            <a:ext cx="6471223" cy="605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6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F31C6D44-1F5D-1A47-66E4-1C30B0A84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638174"/>
            <a:ext cx="5114925" cy="5114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3FC7A-2C63-C812-0CD7-2B3A3F25F696}"/>
              </a:ext>
            </a:extLst>
          </p:cNvPr>
          <p:cNvSpPr txBox="1"/>
          <p:nvPr/>
        </p:nvSpPr>
        <p:spPr>
          <a:xfrm>
            <a:off x="3390900" y="5850494"/>
            <a:ext cx="578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test: no difference – tested 3 times with same data</a:t>
            </a:r>
          </a:p>
          <a:p>
            <a:r>
              <a:rPr lang="en-GB" dirty="0"/>
              <a:t>Random numbers is between 0 to 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56F2F-83E0-4883-7F66-3CBF83A6BADA}"/>
              </a:ext>
            </a:extLst>
          </p:cNvPr>
          <p:cNvSpPr txBox="1"/>
          <p:nvPr/>
        </p:nvSpPr>
        <p:spPr>
          <a:xfrm>
            <a:off x="402300" y="2552699"/>
            <a:ext cx="2541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Red lines indicates 0.5 fold changes high and low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75E7AE-7560-EA58-5975-161051EAAFC5}"/>
              </a:ext>
            </a:extLst>
          </p:cNvPr>
          <p:cNvSpPr txBox="1">
            <a:spLocks/>
          </p:cNvSpPr>
          <p:nvPr/>
        </p:nvSpPr>
        <p:spPr>
          <a:xfrm>
            <a:off x="1672898" y="228171"/>
            <a:ext cx="993562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defRPr sz="2800" b="1">
                <a:solidFill>
                  <a:schemeClr val="accent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002060"/>
                </a:solidFill>
                <a:latin typeface="Lora"/>
              </a:rPr>
              <a:t>Understand the effect of Random = True (PSMs were used)</a:t>
            </a:r>
          </a:p>
        </p:txBody>
      </p:sp>
    </p:spTree>
    <p:extLst>
      <p:ext uri="{BB962C8B-B14F-4D97-AF65-F5344CB8AC3E}">
        <p14:creationId xmlns:p14="http://schemas.microsoft.com/office/powerpoint/2010/main" val="293577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a line with blue dots&#10;&#10;Description automatically generated with medium confidence">
            <a:extLst>
              <a:ext uri="{FF2B5EF4-FFF2-40B4-BE49-F238E27FC236}">
                <a16:creationId xmlns:a16="http://schemas.microsoft.com/office/drawing/2014/main" id="{9D378D7F-B404-CCFC-8771-7B73287F0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75" y="1059238"/>
            <a:ext cx="5429794" cy="5429794"/>
          </a:xfrm>
          <a:prstGeom prst="rect">
            <a:avLst/>
          </a:prstGeom>
        </p:spPr>
      </p:pic>
      <p:pic>
        <p:nvPicPr>
          <p:cNvPr id="4" name="Picture 3" descr="A graph of a line with blue and red dots&#10;&#10;Description automatically generated with medium confidence">
            <a:extLst>
              <a:ext uri="{FF2B5EF4-FFF2-40B4-BE49-F238E27FC236}">
                <a16:creationId xmlns:a16="http://schemas.microsoft.com/office/drawing/2014/main" id="{BB21B31E-96CE-BBE4-211C-ED5D10D4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7" y="1059238"/>
            <a:ext cx="5429794" cy="5429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914606-1974-6C61-0C60-8494CB47576B}"/>
              </a:ext>
            </a:extLst>
          </p:cNvPr>
          <p:cNvSpPr txBox="1"/>
          <p:nvPr/>
        </p:nvSpPr>
        <p:spPr>
          <a:xfrm>
            <a:off x="4575903" y="6384744"/>
            <a:ext cx="257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Merge with all accessions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8A7A0-5121-3E29-9FC4-7D9279C5D705}"/>
              </a:ext>
            </a:extLst>
          </p:cNvPr>
          <p:cNvSpPr txBox="1"/>
          <p:nvPr/>
        </p:nvSpPr>
        <p:spPr>
          <a:xfrm>
            <a:off x="1986680" y="1059238"/>
            <a:ext cx="25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 : CCCP vs DMSO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62DEE-EB1D-84AD-8810-2E0B92688D7B}"/>
              </a:ext>
            </a:extLst>
          </p:cNvPr>
          <p:cNvSpPr txBox="1"/>
          <p:nvPr/>
        </p:nvSpPr>
        <p:spPr>
          <a:xfrm>
            <a:off x="7512668" y="1059603"/>
            <a:ext cx="310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 : CCCP+ISRIB vs DMSO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EC6B69-04BD-F860-DA20-9B7E678C34F8}"/>
              </a:ext>
            </a:extLst>
          </p:cNvPr>
          <p:cNvSpPr txBox="1">
            <a:spLocks/>
          </p:cNvSpPr>
          <p:nvPr/>
        </p:nvSpPr>
        <p:spPr>
          <a:xfrm>
            <a:off x="1215013" y="242227"/>
            <a:ext cx="1145579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defRPr sz="2800" b="1">
                <a:solidFill>
                  <a:schemeClr val="accent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002060"/>
                </a:solidFill>
                <a:latin typeface="Lora"/>
              </a:rPr>
              <a:t>Understand the effect of </a:t>
            </a:r>
            <a:r>
              <a:rPr lang="en-GB" sz="2400" dirty="0">
                <a:solidFill>
                  <a:srgbClr val="FF0000"/>
                </a:solidFill>
                <a:latin typeface="Lora"/>
              </a:rPr>
              <a:t>Boost</a:t>
            </a:r>
            <a:r>
              <a:rPr lang="en-GB" sz="2400" dirty="0">
                <a:solidFill>
                  <a:srgbClr val="002060"/>
                </a:solidFill>
                <a:latin typeface="Lora"/>
              </a:rPr>
              <a:t> in the analysis (PSMs were used)</a:t>
            </a:r>
          </a:p>
        </p:txBody>
      </p:sp>
    </p:spTree>
    <p:extLst>
      <p:ext uri="{BB962C8B-B14F-4D97-AF65-F5344CB8AC3E}">
        <p14:creationId xmlns:p14="http://schemas.microsoft.com/office/powerpoint/2010/main" val="411626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line with blue dots&#10;&#10;Description automatically generated with medium confidence">
            <a:extLst>
              <a:ext uri="{FF2B5EF4-FFF2-40B4-BE49-F238E27FC236}">
                <a16:creationId xmlns:a16="http://schemas.microsoft.com/office/drawing/2014/main" id="{BA796E4F-0230-866F-7B4D-1E07ACE3E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04" y="1210491"/>
            <a:ext cx="5273040" cy="5273040"/>
          </a:xfrm>
          <a:prstGeom prst="rect">
            <a:avLst/>
          </a:prstGeom>
        </p:spPr>
      </p:pic>
      <p:pic>
        <p:nvPicPr>
          <p:cNvPr id="6" name="Picture 5" descr="A graph of a graph with blue and red dots&#10;&#10;Description automatically generated with medium confidence">
            <a:extLst>
              <a:ext uri="{FF2B5EF4-FFF2-40B4-BE49-F238E27FC236}">
                <a16:creationId xmlns:a16="http://schemas.microsoft.com/office/drawing/2014/main" id="{ED28DB96-727E-A701-F244-C7AD4DB74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8" y="1210491"/>
            <a:ext cx="5273040" cy="5273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914606-1974-6C61-0C60-8494CB47576B}"/>
              </a:ext>
            </a:extLst>
          </p:cNvPr>
          <p:cNvSpPr txBox="1"/>
          <p:nvPr/>
        </p:nvSpPr>
        <p:spPr>
          <a:xfrm>
            <a:off x="4575903" y="6384744"/>
            <a:ext cx="257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Merge with all accessions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8A7A0-5121-3E29-9FC4-7D9279C5D705}"/>
              </a:ext>
            </a:extLst>
          </p:cNvPr>
          <p:cNvSpPr txBox="1"/>
          <p:nvPr/>
        </p:nvSpPr>
        <p:spPr>
          <a:xfrm>
            <a:off x="1986680" y="1059238"/>
            <a:ext cx="25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 : CCCP vs DMSO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62DEE-EB1D-84AD-8810-2E0B92688D7B}"/>
              </a:ext>
            </a:extLst>
          </p:cNvPr>
          <p:cNvSpPr txBox="1"/>
          <p:nvPr/>
        </p:nvSpPr>
        <p:spPr>
          <a:xfrm>
            <a:off x="7512668" y="1059603"/>
            <a:ext cx="310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 : CCCP+ISRIB vs DMSO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EC6B69-04BD-F860-DA20-9B7E678C34F8}"/>
              </a:ext>
            </a:extLst>
          </p:cNvPr>
          <p:cNvSpPr txBox="1">
            <a:spLocks/>
          </p:cNvSpPr>
          <p:nvPr/>
        </p:nvSpPr>
        <p:spPr>
          <a:xfrm>
            <a:off x="1784773" y="224809"/>
            <a:ext cx="1145579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defRPr sz="2800" b="1">
                <a:solidFill>
                  <a:schemeClr val="accent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002060"/>
                </a:solidFill>
                <a:latin typeface="Lora"/>
              </a:rPr>
              <a:t>Old peptide return function vs new function (PSM file is used)</a:t>
            </a:r>
          </a:p>
        </p:txBody>
      </p:sp>
    </p:spTree>
    <p:extLst>
      <p:ext uri="{BB962C8B-B14F-4D97-AF65-F5344CB8AC3E}">
        <p14:creationId xmlns:p14="http://schemas.microsoft.com/office/powerpoint/2010/main" val="49817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42A29-B770-D20C-828D-C0F0F751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116850"/>
            <a:ext cx="5563376" cy="22767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01052F-D9A2-B6E7-1D24-BB814876A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3769157"/>
            <a:ext cx="7642217" cy="2506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A6BCAA-99A4-5E29-3A82-06613B8F8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199" y="792047"/>
            <a:ext cx="2903039" cy="55992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0767AAD-5B90-E892-7A4A-C1554610E633}"/>
              </a:ext>
            </a:extLst>
          </p:cNvPr>
          <p:cNvSpPr/>
          <p:nvPr/>
        </p:nvSpPr>
        <p:spPr>
          <a:xfrm>
            <a:off x="8957024" y="2159996"/>
            <a:ext cx="257175" cy="285750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FF324AF-B497-1248-3E85-6A8769755C94}"/>
              </a:ext>
            </a:extLst>
          </p:cNvPr>
          <p:cNvSpPr/>
          <p:nvPr/>
        </p:nvSpPr>
        <p:spPr>
          <a:xfrm>
            <a:off x="8957023" y="2814046"/>
            <a:ext cx="257175" cy="285750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17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9A578C-8B80-9606-EFA1-187A903D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199" y="792047"/>
            <a:ext cx="2903039" cy="55992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3A018F9-72D8-792F-73A3-35418F81F0C9}"/>
              </a:ext>
            </a:extLst>
          </p:cNvPr>
          <p:cNvSpPr/>
          <p:nvPr/>
        </p:nvSpPr>
        <p:spPr>
          <a:xfrm>
            <a:off x="8957024" y="4007121"/>
            <a:ext cx="257175" cy="285750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51974E-A948-7C12-6B53-A70D431DD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20" y="1591757"/>
            <a:ext cx="7497221" cy="1371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0359EE-ECEE-C411-EC08-DA72449CD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82" y="3429000"/>
            <a:ext cx="7686893" cy="16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1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9A578C-8B80-9606-EFA1-187A903D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199" y="792047"/>
            <a:ext cx="2903039" cy="55992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3A018F9-72D8-792F-73A3-35418F81F0C9}"/>
              </a:ext>
            </a:extLst>
          </p:cNvPr>
          <p:cNvSpPr/>
          <p:nvPr/>
        </p:nvSpPr>
        <p:spPr>
          <a:xfrm>
            <a:off x="8957024" y="4668978"/>
            <a:ext cx="257175" cy="285750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104867-DE8E-540B-B8FA-8DE656FC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98" y="1032137"/>
            <a:ext cx="7994048" cy="53591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25D3-9596-A73A-FC7D-04A5D08F78BB}"/>
              </a:ext>
            </a:extLst>
          </p:cNvPr>
          <p:cNvSpPr txBox="1">
            <a:spLocks/>
          </p:cNvSpPr>
          <p:nvPr/>
        </p:nvSpPr>
        <p:spPr>
          <a:xfrm>
            <a:off x="1211343" y="296209"/>
            <a:ext cx="993562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defRPr sz="2800" b="1">
                <a:solidFill>
                  <a:schemeClr val="accent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002060"/>
                </a:solidFill>
                <a:latin typeface="Lora"/>
              </a:rPr>
              <a:t>Baseline correction old function 1 (peptide return)</a:t>
            </a:r>
          </a:p>
        </p:txBody>
      </p:sp>
    </p:spTree>
    <p:extLst>
      <p:ext uri="{BB962C8B-B14F-4D97-AF65-F5344CB8AC3E}">
        <p14:creationId xmlns:p14="http://schemas.microsoft.com/office/powerpoint/2010/main" val="390784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2E9550-6871-418F-95BD-DD0391271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86" y="1221488"/>
            <a:ext cx="7236746" cy="4857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9B419-5109-09F9-64CD-C5BB170F2042}"/>
              </a:ext>
            </a:extLst>
          </p:cNvPr>
          <p:cNvSpPr txBox="1"/>
          <p:nvPr/>
        </p:nvSpPr>
        <p:spPr>
          <a:xfrm>
            <a:off x="8485864" y="1356527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 PSMs: </a:t>
            </a:r>
            <a:r>
              <a:rPr lang="en-GB" dirty="0">
                <a:solidFill>
                  <a:srgbClr val="FF0000"/>
                </a:solidFill>
              </a:rPr>
              <a:t>72,814</a:t>
            </a:r>
            <a:r>
              <a:rPr lang="en-GB" dirty="0"/>
              <a:t> </a:t>
            </a:r>
          </a:p>
          <a:p>
            <a:r>
              <a:rPr lang="en-GB" dirty="0"/>
              <a:t>After baseline correction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5EFBB6-0CBC-8C0B-F65F-D57519FF14DC}"/>
              </a:ext>
            </a:extLst>
          </p:cNvPr>
          <p:cNvSpPr txBox="1">
            <a:spLocks/>
          </p:cNvSpPr>
          <p:nvPr/>
        </p:nvSpPr>
        <p:spPr>
          <a:xfrm>
            <a:off x="1128186" y="410298"/>
            <a:ext cx="993562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defRPr sz="2800" b="1">
                <a:solidFill>
                  <a:schemeClr val="accent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002060"/>
                </a:solidFill>
                <a:latin typeface="Lora"/>
              </a:rPr>
              <a:t>Baseline correction old function 1 (peptide return) Result</a:t>
            </a:r>
          </a:p>
        </p:txBody>
      </p:sp>
    </p:spTree>
    <p:extLst>
      <p:ext uri="{BB962C8B-B14F-4D97-AF65-F5344CB8AC3E}">
        <p14:creationId xmlns:p14="http://schemas.microsoft.com/office/powerpoint/2010/main" val="45750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373</Words>
  <Application>Microsoft Office PowerPoint</Application>
  <PresentationFormat>Widescreen</PresentationFormat>
  <Paragraphs>60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Bradley Hand ITC</vt:lpstr>
      <vt:lpstr>Calibri</vt:lpstr>
      <vt:lpstr>Calibri Light</vt:lpstr>
      <vt:lpstr>Exo 2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htnmhw6_dk@goetheuniversitaet.onmicrosoft.com</dc:creator>
  <cp:lastModifiedBy>htnmhw6_dk@goetheuniversitaet.onmicrosoft.com</cp:lastModifiedBy>
  <cp:revision>3</cp:revision>
  <dcterms:created xsi:type="dcterms:W3CDTF">2023-10-08T21:49:09Z</dcterms:created>
  <dcterms:modified xsi:type="dcterms:W3CDTF">2023-10-12T22:22:44Z</dcterms:modified>
</cp:coreProperties>
</file>