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T Commons Pro Expanded" charset="1" panose="020B0103030102020204"/>
      <p:regular r:id="rId10"/>
    </p:embeddedFont>
    <p:embeddedFont>
      <p:font typeface="TT Commons Pro Expanded Bold" charset="1" panose="020B0103030102020204"/>
      <p:regular r:id="rId11"/>
    </p:embeddedFont>
    <p:embeddedFont>
      <p:font typeface="TT Commons Pro Expanded Italics" charset="1" panose="020B0103030102020204"/>
      <p:regular r:id="rId12"/>
    </p:embeddedFont>
    <p:embeddedFont>
      <p:font typeface="TT Commons Pro Expanded Bold Italics" charset="1" panose="020B0103030102020204"/>
      <p:regular r:id="rId13"/>
    </p:embeddedFont>
    <p:embeddedFont>
      <p:font typeface="Agrandir Grand" charset="1" panose="00000507000000000000"/>
      <p:regular r:id="rId14"/>
    </p:embeddedFont>
    <p:embeddedFont>
      <p:font typeface="Agrandir Grand Bold" charset="1" panose="00000807000000000000"/>
      <p:regular r:id="rId15"/>
    </p:embeddedFont>
    <p:embeddedFont>
      <p:font typeface="Agrandir Grand Italics" charset="1" panose="00000507000000000000"/>
      <p:regular r:id="rId16"/>
    </p:embeddedFont>
    <p:embeddedFont>
      <p:font typeface="Agrandir Grand Bold Italics" charset="1" panose="00000807000000000000"/>
      <p:regular r:id="rId17"/>
    </p:embeddedFont>
    <p:embeddedFont>
      <p:font typeface="Agrandir Grand Thin" charset="1" panose="00000207000000000000"/>
      <p:regular r:id="rId18"/>
    </p:embeddedFont>
    <p:embeddedFont>
      <p:font typeface="Agrandir Grand Thin Italics" charset="1" panose="00000207000000000000"/>
      <p:regular r:id="rId19"/>
    </p:embeddedFont>
    <p:embeddedFont>
      <p:font typeface="Agrandir Grand Medium" charset="1" panose="00000607000000000000"/>
      <p:regular r:id="rId20"/>
    </p:embeddedFont>
    <p:embeddedFont>
      <p:font typeface="Agrandir Grand Medium Italics" charset="1" panose="00000607000000000000"/>
      <p:regular r:id="rId21"/>
    </p:embeddedFont>
    <p:embeddedFont>
      <p:font typeface="Agrandir Grand Ultra-Bold" charset="1" panose="00000907000000000000"/>
      <p:regular r:id="rId22"/>
    </p:embeddedFont>
    <p:embeddedFont>
      <p:font typeface="Agrandir Grand Ultra-Bold Italics" charset="1" panose="00000907000000000000"/>
      <p:regular r:id="rId23"/>
    </p:embeddedFont>
    <p:embeddedFont>
      <p:font typeface="Agrandir Grand Heavy" charset="1" panose="00000A07000000000000"/>
      <p:regular r:id="rId24"/>
    </p:embeddedFont>
    <p:embeddedFont>
      <p:font typeface="Agrandir Grand Heavy Italics" charset="1" panose="00000A07000000000000"/>
      <p:regular r:id="rId25"/>
    </p:embeddedFont>
    <p:embeddedFont>
      <p:font typeface="Open Sans" charset="1" panose="020B0606030504020204"/>
      <p:regular r:id="rId26"/>
    </p:embeddedFont>
    <p:embeddedFont>
      <p:font typeface="Open Sans Bold" charset="1" panose="020B0806030504020204"/>
      <p:regular r:id="rId27"/>
    </p:embeddedFont>
    <p:embeddedFont>
      <p:font typeface="Open Sans Italics" charset="1" panose="020B0606030504020204"/>
      <p:regular r:id="rId28"/>
    </p:embeddedFont>
    <p:embeddedFont>
      <p:font typeface="Open Sans Bold Italics" charset="1" panose="020B0806030504020204"/>
      <p:regular r:id="rId29"/>
    </p:embeddedFont>
    <p:embeddedFont>
      <p:font typeface="Open Sans Light" charset="1" panose="020B0306030504020204"/>
      <p:regular r:id="rId30"/>
    </p:embeddedFont>
    <p:embeddedFont>
      <p:font typeface="Open Sans Light Italics" charset="1" panose="020B0306030504020204"/>
      <p:regular r:id="rId31"/>
    </p:embeddedFont>
    <p:embeddedFont>
      <p:font typeface="Open Sans Ultra-Bold" charset="1" panose="00000000000000000000"/>
      <p:regular r:id="rId32"/>
    </p:embeddedFont>
    <p:embeddedFont>
      <p:font typeface="Open Sans Ultra-Bold Italics"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254E"/>
        </a:solidFill>
      </p:bgPr>
    </p:bg>
    <p:spTree>
      <p:nvGrpSpPr>
        <p:cNvPr id="1" name=""/>
        <p:cNvGrpSpPr/>
        <p:nvPr/>
      </p:nvGrpSpPr>
      <p:grpSpPr>
        <a:xfrm>
          <a:off x="0" y="0"/>
          <a:ext cx="0" cy="0"/>
          <a:chOff x="0" y="0"/>
          <a:chExt cx="0" cy="0"/>
        </a:xfrm>
      </p:grpSpPr>
      <p:sp>
        <p:nvSpPr>
          <p:cNvPr name="Freeform 2" id="2"/>
          <p:cNvSpPr/>
          <p:nvPr/>
        </p:nvSpPr>
        <p:spPr>
          <a:xfrm flipH="true" flipV="true" rot="0">
            <a:off x="-1460170" y="-782786"/>
            <a:ext cx="17498344" cy="2952846"/>
          </a:xfrm>
          <a:custGeom>
            <a:avLst/>
            <a:gdLst/>
            <a:ahLst/>
            <a:cxnLst/>
            <a:rect r="r" b="b" t="t" l="l"/>
            <a:pathLst>
              <a:path h="2952846" w="17498344">
                <a:moveTo>
                  <a:pt x="17498344" y="2952845"/>
                </a:moveTo>
                <a:lnTo>
                  <a:pt x="0" y="2952845"/>
                </a:lnTo>
                <a:lnTo>
                  <a:pt x="0" y="0"/>
                </a:lnTo>
                <a:lnTo>
                  <a:pt x="17498344" y="0"/>
                </a:lnTo>
                <a:lnTo>
                  <a:pt x="17498344" y="2952845"/>
                </a:lnTo>
                <a:close/>
              </a:path>
            </a:pathLst>
          </a:custGeom>
          <a:blipFill>
            <a:blip r:embed="rId2"/>
            <a:stretch>
              <a:fillRect l="0" t="0" r="0" b="0"/>
            </a:stretch>
          </a:blipFill>
        </p:spPr>
      </p:sp>
      <p:sp>
        <p:nvSpPr>
          <p:cNvPr name="Freeform 3" id="3"/>
          <p:cNvSpPr/>
          <p:nvPr/>
        </p:nvSpPr>
        <p:spPr>
          <a:xfrm flipH="false" flipV="false" rot="0">
            <a:off x="15609027" y="7764611"/>
            <a:ext cx="1493689" cy="1493689"/>
          </a:xfrm>
          <a:custGeom>
            <a:avLst/>
            <a:gdLst/>
            <a:ahLst/>
            <a:cxnLst/>
            <a:rect r="r" b="b" t="t" l="l"/>
            <a:pathLst>
              <a:path h="1493689" w="1493689">
                <a:moveTo>
                  <a:pt x="0" y="0"/>
                </a:moveTo>
                <a:lnTo>
                  <a:pt x="1493689" y="0"/>
                </a:lnTo>
                <a:lnTo>
                  <a:pt x="1493689" y="1493689"/>
                </a:lnTo>
                <a:lnTo>
                  <a:pt x="0" y="14936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7099038" y="3109272"/>
            <a:ext cx="10497380" cy="2002060"/>
          </a:xfrm>
          <a:prstGeom prst="rect">
            <a:avLst/>
          </a:prstGeom>
        </p:spPr>
        <p:txBody>
          <a:bodyPr anchor="t" rtlCol="false" tIns="0" lIns="0" bIns="0" rIns="0">
            <a:spAutoFit/>
          </a:bodyPr>
          <a:lstStyle/>
          <a:p>
            <a:pPr algn="l" marL="0" indent="0" lvl="0">
              <a:lnSpc>
                <a:spcPts val="7073"/>
              </a:lnSpc>
            </a:pPr>
            <a:r>
              <a:rPr lang="en-US" sz="6801" spc="578">
                <a:solidFill>
                  <a:srgbClr val="FFFFFF"/>
                </a:solidFill>
                <a:latin typeface="Agrandir Grand Ultra-Bold"/>
              </a:rPr>
              <a:t>Paradigma Funcional</a:t>
            </a:r>
          </a:p>
        </p:txBody>
      </p:sp>
      <p:sp>
        <p:nvSpPr>
          <p:cNvPr name="TextBox 5" id="5"/>
          <p:cNvSpPr txBox="true"/>
          <p:nvPr/>
        </p:nvSpPr>
        <p:spPr>
          <a:xfrm rot="0">
            <a:off x="7099038" y="5237607"/>
            <a:ext cx="7484876" cy="559909"/>
          </a:xfrm>
          <a:prstGeom prst="rect">
            <a:avLst/>
          </a:prstGeom>
        </p:spPr>
        <p:txBody>
          <a:bodyPr anchor="t" rtlCol="false" tIns="0" lIns="0" bIns="0" rIns="0">
            <a:spAutoFit/>
          </a:bodyPr>
          <a:lstStyle/>
          <a:p>
            <a:pPr algn="l" marL="0" indent="0" lvl="0">
              <a:lnSpc>
                <a:spcPts val="3741"/>
              </a:lnSpc>
            </a:pPr>
            <a:r>
              <a:rPr lang="en-US" sz="3042" spc="258">
                <a:solidFill>
                  <a:srgbClr val="FFFFFF"/>
                </a:solidFill>
                <a:latin typeface="Agrandir Grand Bold"/>
              </a:rPr>
              <a:t>APLICADO EN C++</a:t>
            </a:r>
          </a:p>
        </p:txBody>
      </p:sp>
      <p:sp>
        <p:nvSpPr>
          <p:cNvPr name="Freeform 6" id="6"/>
          <p:cNvSpPr/>
          <p:nvPr/>
        </p:nvSpPr>
        <p:spPr>
          <a:xfrm flipH="false" flipV="false" rot="0">
            <a:off x="-3453464" y="2440862"/>
            <a:ext cx="7940195" cy="7579277"/>
          </a:xfrm>
          <a:custGeom>
            <a:avLst/>
            <a:gdLst/>
            <a:ahLst/>
            <a:cxnLst/>
            <a:rect r="r" b="b" t="t" l="l"/>
            <a:pathLst>
              <a:path h="7579277" w="7940195">
                <a:moveTo>
                  <a:pt x="0" y="0"/>
                </a:moveTo>
                <a:lnTo>
                  <a:pt x="7940195" y="0"/>
                </a:lnTo>
                <a:lnTo>
                  <a:pt x="7940195" y="7579277"/>
                </a:lnTo>
                <a:lnTo>
                  <a:pt x="0" y="75792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690856" y="1963995"/>
            <a:ext cx="13159257" cy="2220625"/>
          </a:xfrm>
          <a:custGeom>
            <a:avLst/>
            <a:gdLst/>
            <a:ahLst/>
            <a:cxnLst/>
            <a:rect r="r" b="b" t="t" l="l"/>
            <a:pathLst>
              <a:path h="2220625" w="13159257">
                <a:moveTo>
                  <a:pt x="13159257" y="2220625"/>
                </a:moveTo>
                <a:lnTo>
                  <a:pt x="0" y="2220625"/>
                </a:lnTo>
                <a:lnTo>
                  <a:pt x="0" y="0"/>
                </a:lnTo>
                <a:lnTo>
                  <a:pt x="13159257" y="0"/>
                </a:lnTo>
                <a:lnTo>
                  <a:pt x="13159257" y="2220625"/>
                </a:lnTo>
                <a:close/>
              </a:path>
            </a:pathLst>
          </a:custGeom>
          <a:blipFill>
            <a:blip r:embed="rId2"/>
            <a:stretch>
              <a:fillRect l="0" t="0" r="0" b="0"/>
            </a:stretch>
          </a:blipFill>
        </p:spPr>
      </p:sp>
      <p:grpSp>
        <p:nvGrpSpPr>
          <p:cNvPr name="Group 3" id="3"/>
          <p:cNvGrpSpPr/>
          <p:nvPr/>
        </p:nvGrpSpPr>
        <p:grpSpPr>
          <a:xfrm rot="0">
            <a:off x="0" y="0"/>
            <a:ext cx="18288000" cy="2603426"/>
            <a:chOff x="0" y="0"/>
            <a:chExt cx="4816593" cy="685676"/>
          </a:xfrm>
        </p:grpSpPr>
        <p:sp>
          <p:nvSpPr>
            <p:cNvPr name="Freeform 4" id="4"/>
            <p:cNvSpPr/>
            <p:nvPr/>
          </p:nvSpPr>
          <p:spPr>
            <a:xfrm flipH="false" flipV="false" rot="0">
              <a:off x="0" y="0"/>
              <a:ext cx="4816592" cy="685676"/>
            </a:xfrm>
            <a:custGeom>
              <a:avLst/>
              <a:gdLst/>
              <a:ahLst/>
              <a:cxnLst/>
              <a:rect r="r" b="b" t="t" l="l"/>
              <a:pathLst>
                <a:path h="685676" w="4816592">
                  <a:moveTo>
                    <a:pt x="0" y="0"/>
                  </a:moveTo>
                  <a:lnTo>
                    <a:pt x="4816592" y="0"/>
                  </a:lnTo>
                  <a:lnTo>
                    <a:pt x="4816592" y="685676"/>
                  </a:lnTo>
                  <a:lnTo>
                    <a:pt x="0" y="685676"/>
                  </a:lnTo>
                  <a:close/>
                </a:path>
              </a:pathLst>
            </a:custGeom>
            <a:solidFill>
              <a:srgbClr val="10254E"/>
            </a:solidFill>
          </p:spPr>
        </p:sp>
        <p:sp>
          <p:nvSpPr>
            <p:cNvPr name="TextBox 5" id="5"/>
            <p:cNvSpPr txBox="true"/>
            <p:nvPr/>
          </p:nvSpPr>
          <p:spPr>
            <a:xfrm>
              <a:off x="0" y="-38100"/>
              <a:ext cx="4816593" cy="72377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591342" y="243418"/>
            <a:ext cx="15311630" cy="2255233"/>
          </a:xfrm>
          <a:prstGeom prst="rect">
            <a:avLst/>
          </a:prstGeom>
        </p:spPr>
        <p:txBody>
          <a:bodyPr anchor="t" rtlCol="false" tIns="0" lIns="0" bIns="0" rIns="0">
            <a:spAutoFit/>
          </a:bodyPr>
          <a:lstStyle/>
          <a:p>
            <a:pPr algn="l" marL="0" indent="0" lvl="0">
              <a:lnSpc>
                <a:spcPts val="5452"/>
              </a:lnSpc>
              <a:spcBef>
                <a:spcPct val="0"/>
              </a:spcBef>
            </a:pPr>
            <a:r>
              <a:rPr lang="en-US" sz="5739" spc="487">
                <a:solidFill>
                  <a:srgbClr val="FFFFFF"/>
                </a:solidFill>
                <a:latin typeface="Agrandir Grand Ultra-Bold"/>
              </a:rPr>
              <a:t>Entendiendo los Paradigmas de Programación</a:t>
            </a:r>
          </a:p>
        </p:txBody>
      </p:sp>
      <p:sp>
        <p:nvSpPr>
          <p:cNvPr name="TextBox 7" id="7"/>
          <p:cNvSpPr txBox="true"/>
          <p:nvPr/>
        </p:nvSpPr>
        <p:spPr>
          <a:xfrm rot="0">
            <a:off x="14125119" y="8768233"/>
            <a:ext cx="3202836" cy="499029"/>
          </a:xfrm>
          <a:prstGeom prst="rect">
            <a:avLst/>
          </a:prstGeom>
        </p:spPr>
        <p:txBody>
          <a:bodyPr anchor="t" rtlCol="false" tIns="0" lIns="0" bIns="0" rIns="0">
            <a:spAutoFit/>
          </a:bodyPr>
          <a:lstStyle/>
          <a:p>
            <a:pPr algn="ctr">
              <a:lnSpc>
                <a:spcPts val="3053"/>
              </a:lnSpc>
            </a:pPr>
          </a:p>
        </p:txBody>
      </p:sp>
      <p:sp>
        <p:nvSpPr>
          <p:cNvPr name="Freeform 8" id="8"/>
          <p:cNvSpPr/>
          <p:nvPr/>
        </p:nvSpPr>
        <p:spPr>
          <a:xfrm flipH="false" flipV="false" rot="0">
            <a:off x="13850113" y="7917192"/>
            <a:ext cx="1721131" cy="1721131"/>
          </a:xfrm>
          <a:custGeom>
            <a:avLst/>
            <a:gdLst/>
            <a:ahLst/>
            <a:cxnLst/>
            <a:rect r="r" b="b" t="t" l="l"/>
            <a:pathLst>
              <a:path h="1721131" w="1721131">
                <a:moveTo>
                  <a:pt x="0" y="0"/>
                </a:moveTo>
                <a:lnTo>
                  <a:pt x="1721131" y="0"/>
                </a:lnTo>
                <a:lnTo>
                  <a:pt x="1721131" y="1721131"/>
                </a:lnTo>
                <a:lnTo>
                  <a:pt x="0" y="17211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9" id="9"/>
          <p:cNvSpPr txBox="true"/>
          <p:nvPr/>
        </p:nvSpPr>
        <p:spPr>
          <a:xfrm rot="0">
            <a:off x="690856" y="3999359"/>
            <a:ext cx="16894449" cy="3199711"/>
          </a:xfrm>
          <a:prstGeom prst="rect">
            <a:avLst/>
          </a:prstGeom>
        </p:spPr>
        <p:txBody>
          <a:bodyPr anchor="t" rtlCol="false" tIns="0" lIns="0" bIns="0" rIns="0">
            <a:spAutoFit/>
          </a:bodyPr>
          <a:lstStyle/>
          <a:p>
            <a:pPr algn="l" marL="0" indent="0" lvl="0">
              <a:lnSpc>
                <a:spcPts val="3515"/>
              </a:lnSpc>
              <a:spcBef>
                <a:spcPct val="0"/>
              </a:spcBef>
            </a:pPr>
            <a:r>
              <a:rPr lang="en-US" sz="3056" spc="259">
                <a:solidFill>
                  <a:srgbClr val="6890FF"/>
                </a:solidFill>
                <a:latin typeface="Agrandir Grand Bold"/>
              </a:rPr>
              <a:t>LOS PARADIGMAS DE PROGRAMACIÓN SON ENFOQUES FUNDAMENTALES QUE GUÍAN LA MANERA EN QUE LOS DESARROLLADORES ESCRIBEN Y ORGANIZAN EL CÓDIGO DE UN PROGRAMA. ESTOS PARADIGMAS OFRECEN UN CONJUNTO DE REGLAS, PRINCIPIOS Y ESTILOS DE PROGRAMACIÓN QUE DETERMINAN CÓMO SE ABORDAN LOS PROBLEMAS Y SE CONSTRUYEN LAS SOLUCIONES.</a:t>
            </a:r>
          </a:p>
        </p:txBody>
      </p:sp>
      <p:sp>
        <p:nvSpPr>
          <p:cNvPr name="Freeform 10" id="10"/>
          <p:cNvSpPr/>
          <p:nvPr/>
        </p:nvSpPr>
        <p:spPr>
          <a:xfrm flipH="false" flipV="false" rot="0">
            <a:off x="-2378756" y="7199070"/>
            <a:ext cx="7940195" cy="7579277"/>
          </a:xfrm>
          <a:custGeom>
            <a:avLst/>
            <a:gdLst/>
            <a:ahLst/>
            <a:cxnLst/>
            <a:rect r="r" b="b" t="t" l="l"/>
            <a:pathLst>
              <a:path h="7579277" w="7940195">
                <a:moveTo>
                  <a:pt x="0" y="0"/>
                </a:moveTo>
                <a:lnTo>
                  <a:pt x="7940196" y="0"/>
                </a:lnTo>
                <a:lnTo>
                  <a:pt x="7940196" y="7579278"/>
                </a:lnTo>
                <a:lnTo>
                  <a:pt x="0" y="75792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17800" y="-76262"/>
            <a:ext cx="10306011" cy="10363262"/>
          </a:xfrm>
          <a:custGeom>
            <a:avLst/>
            <a:gdLst/>
            <a:ahLst/>
            <a:cxnLst/>
            <a:rect r="r" b="b" t="t" l="l"/>
            <a:pathLst>
              <a:path h="10363262" w="10306011">
                <a:moveTo>
                  <a:pt x="0" y="0"/>
                </a:moveTo>
                <a:lnTo>
                  <a:pt x="10306012" y="0"/>
                </a:lnTo>
                <a:lnTo>
                  <a:pt x="10306012" y="10363262"/>
                </a:lnTo>
                <a:lnTo>
                  <a:pt x="0" y="10363262"/>
                </a:lnTo>
                <a:lnTo>
                  <a:pt x="0" y="0"/>
                </a:lnTo>
                <a:close/>
              </a:path>
            </a:pathLst>
          </a:custGeom>
          <a:blipFill>
            <a:blip r:embed="rId2"/>
            <a:stretch>
              <a:fillRect l="-36864" t="0" r="-13780" b="0"/>
            </a:stretch>
          </a:blipFill>
        </p:spPr>
      </p:sp>
      <p:sp>
        <p:nvSpPr>
          <p:cNvPr name="TextBox 3" id="3"/>
          <p:cNvSpPr txBox="true"/>
          <p:nvPr/>
        </p:nvSpPr>
        <p:spPr>
          <a:xfrm rot="0">
            <a:off x="343235" y="2076450"/>
            <a:ext cx="7511166" cy="2397098"/>
          </a:xfrm>
          <a:prstGeom prst="rect">
            <a:avLst/>
          </a:prstGeom>
        </p:spPr>
        <p:txBody>
          <a:bodyPr anchor="t" rtlCol="false" tIns="0" lIns="0" bIns="0" rIns="0">
            <a:spAutoFit/>
          </a:bodyPr>
          <a:lstStyle/>
          <a:p>
            <a:pPr algn="l" marL="0" indent="0" lvl="0">
              <a:lnSpc>
                <a:spcPts val="4439"/>
              </a:lnSpc>
              <a:spcBef>
                <a:spcPct val="0"/>
              </a:spcBef>
            </a:pPr>
            <a:r>
              <a:rPr lang="en-US" sz="4672" spc="397">
                <a:solidFill>
                  <a:srgbClr val="10254E"/>
                </a:solidFill>
                <a:latin typeface="Agrandir Grand Ultra-Bold"/>
              </a:rPr>
              <a:t>Beneficios de Adoptar un Paradigma de Programación</a:t>
            </a:r>
          </a:p>
        </p:txBody>
      </p:sp>
      <p:sp>
        <p:nvSpPr>
          <p:cNvPr name="TextBox 4" id="4"/>
          <p:cNvSpPr txBox="true"/>
          <p:nvPr/>
        </p:nvSpPr>
        <p:spPr>
          <a:xfrm rot="0">
            <a:off x="343235" y="4510768"/>
            <a:ext cx="7171178" cy="3610401"/>
          </a:xfrm>
          <a:prstGeom prst="rect">
            <a:avLst/>
          </a:prstGeom>
        </p:spPr>
        <p:txBody>
          <a:bodyPr anchor="t" rtlCol="false" tIns="0" lIns="0" bIns="0" rIns="0">
            <a:spAutoFit/>
          </a:bodyPr>
          <a:lstStyle/>
          <a:p>
            <a:pPr algn="l" marL="0" indent="0" lvl="0">
              <a:lnSpc>
                <a:spcPts val="2881"/>
              </a:lnSpc>
              <a:spcBef>
                <a:spcPct val="0"/>
              </a:spcBef>
            </a:pPr>
            <a:r>
              <a:rPr lang="en-US" sz="2216" spc="42">
                <a:solidFill>
                  <a:srgbClr val="5683FF"/>
                </a:solidFill>
                <a:latin typeface="TT Commons Pro Expanded"/>
              </a:rPr>
              <a:t>Una de las ventajas es la reutilización de código, que permite a los programadores aprovechar soluciones existentes y componentes de software para construir nuevos sistemas. Al seguir los principios de un paradigma específico, como el paradigma orientado a objetos, los desarrolladores pueden encapsular funcionalidades en clases y objetos reutilizables, reduciendo así el tiempo y el esfuerzo requeridos para escribir código desde cero.</a:t>
            </a:r>
          </a:p>
        </p:txBody>
      </p:sp>
      <p:sp>
        <p:nvSpPr>
          <p:cNvPr name="Freeform 5" id="5"/>
          <p:cNvSpPr/>
          <p:nvPr/>
        </p:nvSpPr>
        <p:spPr>
          <a:xfrm flipH="false" flipV="false" rot="0">
            <a:off x="-425783" y="8234589"/>
            <a:ext cx="7940195" cy="7579277"/>
          </a:xfrm>
          <a:custGeom>
            <a:avLst/>
            <a:gdLst/>
            <a:ahLst/>
            <a:cxnLst/>
            <a:rect r="r" b="b" t="t" l="l"/>
            <a:pathLst>
              <a:path h="7579277" w="7940195">
                <a:moveTo>
                  <a:pt x="0" y="0"/>
                </a:moveTo>
                <a:lnTo>
                  <a:pt x="7940195" y="0"/>
                </a:lnTo>
                <a:lnTo>
                  <a:pt x="7940195"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117800" y="0"/>
            <a:ext cx="5085100" cy="5143500"/>
            <a:chOff x="0" y="0"/>
            <a:chExt cx="1205357" cy="1219200"/>
          </a:xfrm>
        </p:grpSpPr>
        <p:sp>
          <p:nvSpPr>
            <p:cNvPr name="Freeform 3" id="3"/>
            <p:cNvSpPr/>
            <p:nvPr/>
          </p:nvSpPr>
          <p:spPr>
            <a:xfrm flipH="false" flipV="false" rot="0">
              <a:off x="0" y="0"/>
              <a:ext cx="1205357" cy="1219200"/>
            </a:xfrm>
            <a:custGeom>
              <a:avLst/>
              <a:gdLst/>
              <a:ahLst/>
              <a:cxnLst/>
              <a:rect r="r" b="b" t="t" l="l"/>
              <a:pathLst>
                <a:path h="1219200" w="1205357">
                  <a:moveTo>
                    <a:pt x="0" y="0"/>
                  </a:moveTo>
                  <a:lnTo>
                    <a:pt x="1205357" y="0"/>
                  </a:lnTo>
                  <a:lnTo>
                    <a:pt x="1205357" y="1219200"/>
                  </a:lnTo>
                  <a:lnTo>
                    <a:pt x="0" y="1219200"/>
                  </a:lnTo>
                  <a:close/>
                </a:path>
              </a:pathLst>
            </a:custGeom>
            <a:solidFill>
              <a:srgbClr val="10254E"/>
            </a:solidFill>
          </p:spPr>
        </p:sp>
        <p:sp>
          <p:nvSpPr>
            <p:cNvPr name="TextBox 4" id="4"/>
            <p:cNvSpPr txBox="true"/>
            <p:nvPr/>
          </p:nvSpPr>
          <p:spPr>
            <a:xfrm>
              <a:off x="0" y="-38100"/>
              <a:ext cx="1205357" cy="12573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202900" y="0"/>
            <a:ext cx="5085100" cy="5143500"/>
            <a:chOff x="0" y="0"/>
            <a:chExt cx="1205357" cy="1219200"/>
          </a:xfrm>
        </p:grpSpPr>
        <p:sp>
          <p:nvSpPr>
            <p:cNvPr name="Freeform 6" id="6"/>
            <p:cNvSpPr/>
            <p:nvPr/>
          </p:nvSpPr>
          <p:spPr>
            <a:xfrm flipH="false" flipV="false" rot="0">
              <a:off x="0" y="0"/>
              <a:ext cx="1205357" cy="1219200"/>
            </a:xfrm>
            <a:custGeom>
              <a:avLst/>
              <a:gdLst/>
              <a:ahLst/>
              <a:cxnLst/>
              <a:rect r="r" b="b" t="t" l="l"/>
              <a:pathLst>
                <a:path h="1219200" w="1205357">
                  <a:moveTo>
                    <a:pt x="0" y="0"/>
                  </a:moveTo>
                  <a:lnTo>
                    <a:pt x="1205357" y="0"/>
                  </a:lnTo>
                  <a:lnTo>
                    <a:pt x="1205357" y="1219200"/>
                  </a:lnTo>
                  <a:lnTo>
                    <a:pt x="0" y="1219200"/>
                  </a:lnTo>
                  <a:close/>
                </a:path>
              </a:pathLst>
            </a:custGeom>
            <a:solidFill>
              <a:srgbClr val="6890FF"/>
            </a:solidFill>
          </p:spPr>
        </p:sp>
        <p:sp>
          <p:nvSpPr>
            <p:cNvPr name="TextBox 7" id="7"/>
            <p:cNvSpPr txBox="true"/>
            <p:nvPr/>
          </p:nvSpPr>
          <p:spPr>
            <a:xfrm>
              <a:off x="0" y="-38100"/>
              <a:ext cx="1205357" cy="12573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862888" y="7363358"/>
            <a:ext cx="7940195" cy="7579277"/>
          </a:xfrm>
          <a:custGeom>
            <a:avLst/>
            <a:gdLst/>
            <a:ahLst/>
            <a:cxnLst/>
            <a:rect r="r" b="b" t="t" l="l"/>
            <a:pathLst>
              <a:path h="7579277" w="7940195">
                <a:moveTo>
                  <a:pt x="0" y="0"/>
                </a:moveTo>
                <a:lnTo>
                  <a:pt x="7940195" y="0"/>
                </a:lnTo>
                <a:lnTo>
                  <a:pt x="7940195" y="7579277"/>
                </a:lnTo>
                <a:lnTo>
                  <a:pt x="0" y="75792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8117800" y="5143500"/>
            <a:ext cx="5085100" cy="5143500"/>
            <a:chOff x="0" y="0"/>
            <a:chExt cx="1205357" cy="1219200"/>
          </a:xfrm>
        </p:grpSpPr>
        <p:sp>
          <p:nvSpPr>
            <p:cNvPr name="Freeform 10" id="10"/>
            <p:cNvSpPr/>
            <p:nvPr/>
          </p:nvSpPr>
          <p:spPr>
            <a:xfrm flipH="false" flipV="false" rot="0">
              <a:off x="0" y="0"/>
              <a:ext cx="1205357" cy="1219200"/>
            </a:xfrm>
            <a:custGeom>
              <a:avLst/>
              <a:gdLst/>
              <a:ahLst/>
              <a:cxnLst/>
              <a:rect r="r" b="b" t="t" l="l"/>
              <a:pathLst>
                <a:path h="1219200" w="1205357">
                  <a:moveTo>
                    <a:pt x="0" y="0"/>
                  </a:moveTo>
                  <a:lnTo>
                    <a:pt x="1205357" y="0"/>
                  </a:lnTo>
                  <a:lnTo>
                    <a:pt x="1205357" y="1219200"/>
                  </a:lnTo>
                  <a:lnTo>
                    <a:pt x="0" y="1219200"/>
                  </a:lnTo>
                  <a:close/>
                </a:path>
              </a:pathLst>
            </a:custGeom>
            <a:solidFill>
              <a:srgbClr val="63E6F1"/>
            </a:solidFill>
          </p:spPr>
        </p:sp>
        <p:sp>
          <p:nvSpPr>
            <p:cNvPr name="TextBox 11" id="11"/>
            <p:cNvSpPr txBox="true"/>
            <p:nvPr/>
          </p:nvSpPr>
          <p:spPr>
            <a:xfrm>
              <a:off x="0" y="-38100"/>
              <a:ext cx="1205357" cy="12573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3202900" y="5143500"/>
            <a:ext cx="5085100" cy="5143500"/>
            <a:chOff x="0" y="0"/>
            <a:chExt cx="1205357" cy="1219200"/>
          </a:xfrm>
        </p:grpSpPr>
        <p:sp>
          <p:nvSpPr>
            <p:cNvPr name="Freeform 13" id="13"/>
            <p:cNvSpPr/>
            <p:nvPr/>
          </p:nvSpPr>
          <p:spPr>
            <a:xfrm flipH="false" flipV="false" rot="0">
              <a:off x="0" y="0"/>
              <a:ext cx="1205357" cy="1219200"/>
            </a:xfrm>
            <a:custGeom>
              <a:avLst/>
              <a:gdLst/>
              <a:ahLst/>
              <a:cxnLst/>
              <a:rect r="r" b="b" t="t" l="l"/>
              <a:pathLst>
                <a:path h="1219200" w="1205357">
                  <a:moveTo>
                    <a:pt x="0" y="0"/>
                  </a:moveTo>
                  <a:lnTo>
                    <a:pt x="1205357" y="0"/>
                  </a:lnTo>
                  <a:lnTo>
                    <a:pt x="1205357" y="1219200"/>
                  </a:lnTo>
                  <a:lnTo>
                    <a:pt x="0" y="1219200"/>
                  </a:lnTo>
                  <a:close/>
                </a:path>
              </a:pathLst>
            </a:custGeom>
            <a:solidFill>
              <a:srgbClr val="C8B7FF"/>
            </a:solidFill>
          </p:spPr>
        </p:sp>
        <p:sp>
          <p:nvSpPr>
            <p:cNvPr name="TextBox 14" id="14"/>
            <p:cNvSpPr txBox="true"/>
            <p:nvPr/>
          </p:nvSpPr>
          <p:spPr>
            <a:xfrm>
              <a:off x="0" y="-38100"/>
              <a:ext cx="1205357" cy="125730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028700" y="4984222"/>
            <a:ext cx="5575074" cy="2331511"/>
          </a:xfrm>
          <a:prstGeom prst="rect">
            <a:avLst/>
          </a:prstGeom>
        </p:spPr>
        <p:txBody>
          <a:bodyPr anchor="t" rtlCol="false" tIns="0" lIns="0" bIns="0" rIns="0">
            <a:spAutoFit/>
          </a:bodyPr>
          <a:lstStyle/>
          <a:p>
            <a:pPr algn="l" marL="0" indent="0" lvl="0">
              <a:lnSpc>
                <a:spcPts val="3141"/>
              </a:lnSpc>
              <a:spcBef>
                <a:spcPct val="0"/>
              </a:spcBef>
            </a:pPr>
            <a:r>
              <a:rPr lang="en-US" sz="2416" spc="45">
                <a:solidFill>
                  <a:srgbClr val="5683FF"/>
                </a:solidFill>
                <a:latin typeface="TT Commons Pro Expanded"/>
              </a:rPr>
              <a:t>A pesar de las ventajas que ofrecen, los paradigmas de programación también pueden presentar ciertos desafíos y limitaciones que los desarrolladores deben considerar.</a:t>
            </a:r>
          </a:p>
        </p:txBody>
      </p:sp>
      <p:sp>
        <p:nvSpPr>
          <p:cNvPr name="TextBox 16" id="16"/>
          <p:cNvSpPr txBox="true"/>
          <p:nvPr/>
        </p:nvSpPr>
        <p:spPr>
          <a:xfrm rot="0">
            <a:off x="1028700" y="1136917"/>
            <a:ext cx="6825701" cy="3511942"/>
          </a:xfrm>
          <a:prstGeom prst="rect">
            <a:avLst/>
          </a:prstGeom>
        </p:spPr>
        <p:txBody>
          <a:bodyPr anchor="t" rtlCol="false" tIns="0" lIns="0" bIns="0" rIns="0">
            <a:spAutoFit/>
          </a:bodyPr>
          <a:lstStyle/>
          <a:p>
            <a:pPr algn="l" marL="0" indent="0" lvl="0">
              <a:lnSpc>
                <a:spcPts val="4439"/>
              </a:lnSpc>
              <a:spcBef>
                <a:spcPct val="0"/>
              </a:spcBef>
            </a:pPr>
            <a:r>
              <a:rPr lang="en-US" sz="4672" spc="397">
                <a:solidFill>
                  <a:srgbClr val="10254E"/>
                </a:solidFill>
                <a:latin typeface="Agrandir Grand Ultra-Bold"/>
              </a:rPr>
              <a:t>Desafíos y Limitaciones de los Paradigmas de Programación</a:t>
            </a:r>
          </a:p>
        </p:txBody>
      </p:sp>
      <p:sp>
        <p:nvSpPr>
          <p:cNvPr name="TextBox 17" id="17"/>
          <p:cNvSpPr txBox="true"/>
          <p:nvPr/>
        </p:nvSpPr>
        <p:spPr>
          <a:xfrm rot="0">
            <a:off x="8433402" y="2069636"/>
            <a:ext cx="4545368" cy="2627557"/>
          </a:xfrm>
          <a:prstGeom prst="rect">
            <a:avLst/>
          </a:prstGeom>
        </p:spPr>
        <p:txBody>
          <a:bodyPr anchor="t" rtlCol="false" tIns="0" lIns="0" bIns="0" rIns="0">
            <a:spAutoFit/>
          </a:bodyPr>
          <a:lstStyle/>
          <a:p>
            <a:pPr algn="l" marL="0" indent="0" lvl="0">
              <a:lnSpc>
                <a:spcPts val="2101"/>
              </a:lnSpc>
              <a:spcBef>
                <a:spcPct val="0"/>
              </a:spcBef>
            </a:pPr>
            <a:r>
              <a:rPr lang="en-US" sz="1616" spc="30">
                <a:solidFill>
                  <a:srgbClr val="FFFFFF"/>
                </a:solidFill>
                <a:latin typeface="TT Commons Pro Expanded"/>
              </a:rPr>
              <a:t> El paradigma funcional se basa en conceptos abstractos como funciones puras, inmutabilidad y recursión. Para los programadores acostumbrados a paradigmas imperativos o orientados a objetos, estos conceptos pueden resultar difíciles de entender y aplicar correctamente, lo que puede aumentar la curva de aprendizaje y la complejidad del código.</a:t>
            </a:r>
          </a:p>
        </p:txBody>
      </p:sp>
      <p:sp>
        <p:nvSpPr>
          <p:cNvPr name="TextBox 18" id="18"/>
          <p:cNvSpPr txBox="true"/>
          <p:nvPr/>
        </p:nvSpPr>
        <p:spPr>
          <a:xfrm rot="0">
            <a:off x="9144000" y="750298"/>
            <a:ext cx="3322002" cy="763713"/>
          </a:xfrm>
          <a:prstGeom prst="rect">
            <a:avLst/>
          </a:prstGeom>
        </p:spPr>
        <p:txBody>
          <a:bodyPr anchor="t" rtlCol="false" tIns="0" lIns="0" bIns="0" rIns="0">
            <a:spAutoFit/>
          </a:bodyPr>
          <a:lstStyle/>
          <a:p>
            <a:pPr algn="l" marL="0" indent="0" lvl="0">
              <a:lnSpc>
                <a:spcPts val="2786"/>
              </a:lnSpc>
              <a:spcBef>
                <a:spcPct val="0"/>
              </a:spcBef>
            </a:pPr>
            <a:r>
              <a:rPr lang="en-US" sz="2422" spc="205">
                <a:solidFill>
                  <a:srgbClr val="FFFFFF"/>
                </a:solidFill>
                <a:latin typeface="Agrandir Grand Bold"/>
              </a:rPr>
              <a:t>CONCEPTOS ABSTRACTOS</a:t>
            </a:r>
          </a:p>
        </p:txBody>
      </p:sp>
      <p:sp>
        <p:nvSpPr>
          <p:cNvPr name="TextBox 19" id="19"/>
          <p:cNvSpPr txBox="true"/>
          <p:nvPr/>
        </p:nvSpPr>
        <p:spPr>
          <a:xfrm rot="0">
            <a:off x="13783925" y="1625044"/>
            <a:ext cx="4163669" cy="2891413"/>
          </a:xfrm>
          <a:prstGeom prst="rect">
            <a:avLst/>
          </a:prstGeom>
        </p:spPr>
        <p:txBody>
          <a:bodyPr anchor="t" rtlCol="false" tIns="0" lIns="0" bIns="0" rIns="0">
            <a:spAutoFit/>
          </a:bodyPr>
          <a:lstStyle/>
          <a:p>
            <a:pPr algn="l" marL="0" indent="0" lvl="0">
              <a:lnSpc>
                <a:spcPts val="2101"/>
              </a:lnSpc>
              <a:spcBef>
                <a:spcPct val="0"/>
              </a:spcBef>
            </a:pPr>
            <a:r>
              <a:rPr lang="en-US" sz="1616" spc="30">
                <a:solidFill>
                  <a:srgbClr val="FFFFFF"/>
                </a:solidFill>
                <a:latin typeface="TT Commons Pro Expanded"/>
              </a:rPr>
              <a:t>El enfoque en funciones puras y datos inmutables puede limitar la capacidad de manipular estados y realizar efectos secundarios en un programa. Si bien esto puede conducir a un código más predecible y fácil de razonar, también puede hacer que sea más difícil interactuar con sistemas externos, como bases de datos o interfaces de usuario, que dependen de la modificación de estados.</a:t>
            </a:r>
          </a:p>
        </p:txBody>
      </p:sp>
      <p:sp>
        <p:nvSpPr>
          <p:cNvPr name="TextBox 20" id="20"/>
          <p:cNvSpPr txBox="true"/>
          <p:nvPr/>
        </p:nvSpPr>
        <p:spPr>
          <a:xfrm rot="0">
            <a:off x="14345900" y="708930"/>
            <a:ext cx="3601694" cy="763713"/>
          </a:xfrm>
          <a:prstGeom prst="rect">
            <a:avLst/>
          </a:prstGeom>
        </p:spPr>
        <p:txBody>
          <a:bodyPr anchor="t" rtlCol="false" tIns="0" lIns="0" bIns="0" rIns="0">
            <a:spAutoFit/>
          </a:bodyPr>
          <a:lstStyle/>
          <a:p>
            <a:pPr algn="l" marL="0" indent="0" lvl="0">
              <a:lnSpc>
                <a:spcPts val="2786"/>
              </a:lnSpc>
              <a:spcBef>
                <a:spcPct val="0"/>
              </a:spcBef>
            </a:pPr>
            <a:r>
              <a:rPr lang="en-US" sz="2422" spc="205">
                <a:solidFill>
                  <a:srgbClr val="FFFFFF"/>
                </a:solidFill>
                <a:latin typeface="Agrandir Grand Bold"/>
              </a:rPr>
              <a:t>MANIPULACION DE ESTADOS</a:t>
            </a:r>
          </a:p>
        </p:txBody>
      </p:sp>
      <p:sp>
        <p:nvSpPr>
          <p:cNvPr name="TextBox 21" id="21"/>
          <p:cNvSpPr txBox="true"/>
          <p:nvPr/>
        </p:nvSpPr>
        <p:spPr>
          <a:xfrm rot="0">
            <a:off x="8433402" y="6311902"/>
            <a:ext cx="4453895" cy="3155270"/>
          </a:xfrm>
          <a:prstGeom prst="rect">
            <a:avLst/>
          </a:prstGeom>
        </p:spPr>
        <p:txBody>
          <a:bodyPr anchor="t" rtlCol="false" tIns="0" lIns="0" bIns="0" rIns="0">
            <a:spAutoFit/>
          </a:bodyPr>
          <a:lstStyle/>
          <a:p>
            <a:pPr algn="l" marL="0" indent="0" lvl="0">
              <a:lnSpc>
                <a:spcPts val="2101"/>
              </a:lnSpc>
              <a:spcBef>
                <a:spcPct val="0"/>
              </a:spcBef>
            </a:pPr>
            <a:r>
              <a:rPr lang="en-US" sz="1616" spc="30">
                <a:solidFill>
                  <a:srgbClr val="FFFFFF"/>
                </a:solidFill>
                <a:latin typeface="TT Commons Pro Expanded"/>
              </a:rPr>
              <a:t>Algunos aspectos del paradigma funcional, como la recursión y el uso intensivo de funciones de orden superior, pueden afectar el rendimiento y la eficiencia del programa, especialmente en situaciones donde se requiere un procesamiento intensivo de datos. La optimización de código funcional puede ser más complicada que en otros paradigmas, lo que puede llevar a aplicaciones menos eficientes en términos de velocidad y uso de recursos.</a:t>
            </a:r>
          </a:p>
        </p:txBody>
      </p:sp>
      <p:sp>
        <p:nvSpPr>
          <p:cNvPr name="TextBox 22" id="22"/>
          <p:cNvSpPr txBox="true"/>
          <p:nvPr/>
        </p:nvSpPr>
        <p:spPr>
          <a:xfrm rot="0">
            <a:off x="8999349" y="5395789"/>
            <a:ext cx="3322002" cy="763713"/>
          </a:xfrm>
          <a:prstGeom prst="rect">
            <a:avLst/>
          </a:prstGeom>
        </p:spPr>
        <p:txBody>
          <a:bodyPr anchor="t" rtlCol="false" tIns="0" lIns="0" bIns="0" rIns="0">
            <a:spAutoFit/>
          </a:bodyPr>
          <a:lstStyle/>
          <a:p>
            <a:pPr algn="l" marL="0" indent="0" lvl="0">
              <a:lnSpc>
                <a:spcPts val="2786"/>
              </a:lnSpc>
              <a:spcBef>
                <a:spcPct val="0"/>
              </a:spcBef>
            </a:pPr>
            <a:r>
              <a:rPr lang="en-US" sz="2422" spc="205">
                <a:solidFill>
                  <a:srgbClr val="FFFFFF"/>
                </a:solidFill>
                <a:latin typeface="Agrandir Grand Bold"/>
              </a:rPr>
              <a:t>RENDIMIENTO Y EFICIENCIA</a:t>
            </a:r>
          </a:p>
        </p:txBody>
      </p:sp>
      <p:sp>
        <p:nvSpPr>
          <p:cNvPr name="TextBox 23" id="23"/>
          <p:cNvSpPr txBox="true"/>
          <p:nvPr/>
        </p:nvSpPr>
        <p:spPr>
          <a:xfrm rot="0">
            <a:off x="13355300" y="6311902"/>
            <a:ext cx="4741227" cy="3682982"/>
          </a:xfrm>
          <a:prstGeom prst="rect">
            <a:avLst/>
          </a:prstGeom>
        </p:spPr>
        <p:txBody>
          <a:bodyPr anchor="t" rtlCol="false" tIns="0" lIns="0" bIns="0" rIns="0">
            <a:spAutoFit/>
          </a:bodyPr>
          <a:lstStyle/>
          <a:p>
            <a:pPr algn="l" marL="0" indent="0" lvl="0">
              <a:lnSpc>
                <a:spcPts val="2101"/>
              </a:lnSpc>
              <a:spcBef>
                <a:spcPct val="0"/>
              </a:spcBef>
            </a:pPr>
            <a:r>
              <a:rPr lang="en-US" sz="1616" spc="30">
                <a:solidFill>
                  <a:srgbClr val="FFFFFF"/>
                </a:solidFill>
                <a:latin typeface="TT Commons Pro Expanded"/>
              </a:rPr>
              <a:t>Aunque el paradigma funcional ha ganado popularidad en los últimos años, especialmente con el aumento de los lenguajes de programación funcionales como Haskell, Scala y Clojure, todavía tiene una adopción más limitada en comparación con paradigmas más establecidos como el orientado a objetos. Esto puede dificultar la integración de habilidades y herramientas funcionales en equipos de desarrollo y proyectos existentes, y limitar las oportunidades profesionales para los programadores especializados en este paradigma.</a:t>
            </a:r>
          </a:p>
        </p:txBody>
      </p:sp>
      <p:sp>
        <p:nvSpPr>
          <p:cNvPr name="TextBox 24" id="24"/>
          <p:cNvSpPr txBox="true"/>
          <p:nvPr/>
        </p:nvSpPr>
        <p:spPr>
          <a:xfrm rot="0">
            <a:off x="13544310" y="5395789"/>
            <a:ext cx="4363208" cy="763713"/>
          </a:xfrm>
          <a:prstGeom prst="rect">
            <a:avLst/>
          </a:prstGeom>
        </p:spPr>
        <p:txBody>
          <a:bodyPr anchor="t" rtlCol="false" tIns="0" lIns="0" bIns="0" rIns="0">
            <a:spAutoFit/>
          </a:bodyPr>
          <a:lstStyle/>
          <a:p>
            <a:pPr algn="l" marL="0" indent="0" lvl="0">
              <a:lnSpc>
                <a:spcPts val="2786"/>
              </a:lnSpc>
              <a:spcBef>
                <a:spcPct val="0"/>
              </a:spcBef>
            </a:pPr>
            <a:r>
              <a:rPr lang="en-US" sz="2422" spc="205">
                <a:solidFill>
                  <a:srgbClr val="FFFFFF"/>
                </a:solidFill>
                <a:latin typeface="Agrandir Grand Bold"/>
              </a:rPr>
              <a:t>MENOR ADOPCION EN LA INDUSTRIA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24167"/>
            <a:ext cx="18288000" cy="10535334"/>
            <a:chOff x="0" y="0"/>
            <a:chExt cx="4334933" cy="2497264"/>
          </a:xfrm>
        </p:grpSpPr>
        <p:sp>
          <p:nvSpPr>
            <p:cNvPr name="Freeform 3" id="3"/>
            <p:cNvSpPr/>
            <p:nvPr/>
          </p:nvSpPr>
          <p:spPr>
            <a:xfrm flipH="false" flipV="false" rot="0">
              <a:off x="0" y="0"/>
              <a:ext cx="4334933" cy="2497264"/>
            </a:xfrm>
            <a:custGeom>
              <a:avLst/>
              <a:gdLst/>
              <a:ahLst/>
              <a:cxnLst/>
              <a:rect r="r" b="b" t="t" l="l"/>
              <a:pathLst>
                <a:path h="2497264" w="4334933">
                  <a:moveTo>
                    <a:pt x="0" y="0"/>
                  </a:moveTo>
                  <a:lnTo>
                    <a:pt x="4334933" y="0"/>
                  </a:lnTo>
                  <a:lnTo>
                    <a:pt x="4334933" y="2497264"/>
                  </a:lnTo>
                  <a:lnTo>
                    <a:pt x="0" y="2497264"/>
                  </a:lnTo>
                  <a:close/>
                </a:path>
              </a:pathLst>
            </a:custGeom>
            <a:solidFill>
              <a:srgbClr val="10254E"/>
            </a:solidFill>
          </p:spPr>
        </p:sp>
        <p:sp>
          <p:nvSpPr>
            <p:cNvPr name="TextBox 4" id="4"/>
            <p:cNvSpPr txBox="true"/>
            <p:nvPr/>
          </p:nvSpPr>
          <p:spPr>
            <a:xfrm>
              <a:off x="0" y="-38100"/>
              <a:ext cx="4334933" cy="2535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016649" y="3645332"/>
            <a:ext cx="6825701" cy="2977285"/>
          </a:xfrm>
          <a:prstGeom prst="rect">
            <a:avLst/>
          </a:prstGeom>
        </p:spPr>
        <p:txBody>
          <a:bodyPr anchor="t" rtlCol="false" tIns="0" lIns="0" bIns="0" rIns="0">
            <a:spAutoFit/>
          </a:bodyPr>
          <a:lstStyle/>
          <a:p>
            <a:pPr>
              <a:lnSpc>
                <a:spcPts val="4439"/>
              </a:lnSpc>
            </a:pPr>
            <a:r>
              <a:rPr lang="en-US" sz="4672" spc="397">
                <a:solidFill>
                  <a:srgbClr val="FFFFFF"/>
                </a:solidFill>
                <a:latin typeface="Agrandir Grand Ultra-Bold"/>
              </a:rPr>
              <a:t>Lenguajes de Programación que Soportan el Paradigma</a:t>
            </a:r>
          </a:p>
          <a:p>
            <a:pPr marL="0" indent="0" lvl="0">
              <a:lnSpc>
                <a:spcPts val="4439"/>
              </a:lnSpc>
              <a:spcBef>
                <a:spcPct val="0"/>
              </a:spcBef>
            </a:pPr>
          </a:p>
        </p:txBody>
      </p:sp>
      <p:sp>
        <p:nvSpPr>
          <p:cNvPr name="TextBox 6" id="6"/>
          <p:cNvSpPr txBox="true"/>
          <p:nvPr/>
        </p:nvSpPr>
        <p:spPr>
          <a:xfrm rot="0">
            <a:off x="1183314" y="5269152"/>
            <a:ext cx="2675486" cy="1108710"/>
          </a:xfrm>
          <a:prstGeom prst="rect">
            <a:avLst/>
          </a:prstGeom>
        </p:spPr>
        <p:txBody>
          <a:bodyPr anchor="t" rtlCol="false" tIns="0" lIns="0" bIns="0" rIns="0">
            <a:spAutoFit/>
          </a:bodyPr>
          <a:lstStyle/>
          <a:p>
            <a:pPr>
              <a:lnSpc>
                <a:spcPts val="2940"/>
              </a:lnSpc>
            </a:pPr>
            <a:r>
              <a:rPr lang="en-US" sz="2100">
                <a:solidFill>
                  <a:srgbClr val="FFFFFF"/>
                </a:solidFill>
                <a:latin typeface="TT Commons Pro Expanded"/>
              </a:rPr>
              <a:t>WALMART AMAZON WEB SERVICE (AWS</a:t>
            </a:r>
          </a:p>
        </p:txBody>
      </p:sp>
      <p:sp>
        <p:nvSpPr>
          <p:cNvPr name="TextBox 7" id="7"/>
          <p:cNvSpPr txBox="true"/>
          <p:nvPr/>
        </p:nvSpPr>
        <p:spPr>
          <a:xfrm rot="0">
            <a:off x="4344575" y="5473102"/>
            <a:ext cx="3932440" cy="729385"/>
          </a:xfrm>
          <a:prstGeom prst="rect">
            <a:avLst/>
          </a:prstGeom>
        </p:spPr>
        <p:txBody>
          <a:bodyPr anchor="t" rtlCol="false" tIns="0" lIns="0" bIns="0" rIns="0">
            <a:spAutoFit/>
          </a:bodyPr>
          <a:lstStyle/>
          <a:p>
            <a:pPr algn="l" marL="0" indent="0" lvl="0">
              <a:lnSpc>
                <a:spcPts val="4439"/>
              </a:lnSpc>
              <a:spcBef>
                <a:spcPct val="0"/>
              </a:spcBef>
            </a:pPr>
            <a:r>
              <a:rPr lang="en-US" sz="4672" spc="397">
                <a:solidFill>
                  <a:srgbClr val="FFFFFF"/>
                </a:solidFill>
                <a:latin typeface="Agrandir Grand Ultra-Bold"/>
              </a:rPr>
              <a:t>Cloujure</a:t>
            </a:r>
          </a:p>
        </p:txBody>
      </p:sp>
      <p:sp>
        <p:nvSpPr>
          <p:cNvPr name="TextBox 8" id="8"/>
          <p:cNvSpPr txBox="true"/>
          <p:nvPr/>
        </p:nvSpPr>
        <p:spPr>
          <a:xfrm rot="0">
            <a:off x="877040" y="4097805"/>
            <a:ext cx="3010335" cy="737235"/>
          </a:xfrm>
          <a:prstGeom prst="rect">
            <a:avLst/>
          </a:prstGeom>
        </p:spPr>
        <p:txBody>
          <a:bodyPr anchor="t" rtlCol="false" tIns="0" lIns="0" bIns="0" rIns="0">
            <a:spAutoFit/>
          </a:bodyPr>
          <a:lstStyle/>
          <a:p>
            <a:pPr>
              <a:lnSpc>
                <a:spcPts val="2940"/>
              </a:lnSpc>
            </a:pPr>
            <a:r>
              <a:rPr lang="en-US" sz="2100">
                <a:solidFill>
                  <a:srgbClr val="FFFFFF"/>
                </a:solidFill>
                <a:latin typeface="TT Commons Pro Expanded"/>
              </a:rPr>
              <a:t>TWITTER LINKEDID NETFLIX</a:t>
            </a:r>
          </a:p>
        </p:txBody>
      </p:sp>
      <p:sp>
        <p:nvSpPr>
          <p:cNvPr name="TextBox 9" id="9"/>
          <p:cNvSpPr txBox="true"/>
          <p:nvPr/>
        </p:nvSpPr>
        <p:spPr>
          <a:xfrm rot="0">
            <a:off x="4344575" y="4161338"/>
            <a:ext cx="3522652" cy="729385"/>
          </a:xfrm>
          <a:prstGeom prst="rect">
            <a:avLst/>
          </a:prstGeom>
        </p:spPr>
        <p:txBody>
          <a:bodyPr anchor="t" rtlCol="false" tIns="0" lIns="0" bIns="0" rIns="0">
            <a:spAutoFit/>
          </a:bodyPr>
          <a:lstStyle/>
          <a:p>
            <a:pPr algn="l" marL="0" indent="0" lvl="0">
              <a:lnSpc>
                <a:spcPts val="4439"/>
              </a:lnSpc>
              <a:spcBef>
                <a:spcPct val="0"/>
              </a:spcBef>
            </a:pPr>
            <a:r>
              <a:rPr lang="en-US" sz="4672" spc="397">
                <a:solidFill>
                  <a:srgbClr val="FFFFFF"/>
                </a:solidFill>
                <a:latin typeface="Agrandir Grand Ultra-Bold"/>
              </a:rPr>
              <a:t>Scala</a:t>
            </a:r>
          </a:p>
        </p:txBody>
      </p:sp>
      <p:sp>
        <p:nvSpPr>
          <p:cNvPr name="TextBox 10" id="10"/>
          <p:cNvSpPr txBox="true"/>
          <p:nvPr/>
        </p:nvSpPr>
        <p:spPr>
          <a:xfrm rot="0">
            <a:off x="877040" y="2782135"/>
            <a:ext cx="2682957" cy="737235"/>
          </a:xfrm>
          <a:prstGeom prst="rect">
            <a:avLst/>
          </a:prstGeom>
        </p:spPr>
        <p:txBody>
          <a:bodyPr anchor="t" rtlCol="false" tIns="0" lIns="0" bIns="0" rIns="0">
            <a:spAutoFit/>
          </a:bodyPr>
          <a:lstStyle/>
          <a:p>
            <a:pPr>
              <a:lnSpc>
                <a:spcPts val="2940"/>
              </a:lnSpc>
            </a:pPr>
            <a:r>
              <a:rPr lang="en-US" sz="2100">
                <a:solidFill>
                  <a:srgbClr val="FFFFFF"/>
                </a:solidFill>
                <a:latin typeface="TT Commons Pro Expanded"/>
              </a:rPr>
              <a:t>FACEBOOK NVIDIA  MICROSOFT</a:t>
            </a:r>
          </a:p>
        </p:txBody>
      </p:sp>
      <p:sp>
        <p:nvSpPr>
          <p:cNvPr name="Freeform 11" id="11"/>
          <p:cNvSpPr/>
          <p:nvPr/>
        </p:nvSpPr>
        <p:spPr>
          <a:xfrm flipH="true" flipV="true" rot="0">
            <a:off x="-610424" y="-506125"/>
            <a:ext cx="13159257" cy="2220625"/>
          </a:xfrm>
          <a:custGeom>
            <a:avLst/>
            <a:gdLst/>
            <a:ahLst/>
            <a:cxnLst/>
            <a:rect r="r" b="b" t="t" l="l"/>
            <a:pathLst>
              <a:path h="2220625" w="13159257">
                <a:moveTo>
                  <a:pt x="13159257" y="2220625"/>
                </a:moveTo>
                <a:lnTo>
                  <a:pt x="0" y="2220625"/>
                </a:lnTo>
                <a:lnTo>
                  <a:pt x="0" y="0"/>
                </a:lnTo>
                <a:lnTo>
                  <a:pt x="13159257" y="0"/>
                </a:lnTo>
                <a:lnTo>
                  <a:pt x="13159257" y="2220625"/>
                </a:lnTo>
                <a:close/>
              </a:path>
            </a:pathLst>
          </a:custGeom>
          <a:blipFill>
            <a:blip r:embed="rId2"/>
            <a:stretch>
              <a:fillRect l="0" t="0" r="0" b="0"/>
            </a:stretch>
          </a:blipFill>
        </p:spPr>
      </p:sp>
      <p:sp>
        <p:nvSpPr>
          <p:cNvPr name="AutoShape 12" id="12"/>
          <p:cNvSpPr/>
          <p:nvPr/>
        </p:nvSpPr>
        <p:spPr>
          <a:xfrm flipH="true">
            <a:off x="4001675" y="5614685"/>
            <a:ext cx="0" cy="346348"/>
          </a:xfrm>
          <a:prstGeom prst="line">
            <a:avLst/>
          </a:prstGeom>
          <a:ln cap="flat" w="19050">
            <a:solidFill>
              <a:srgbClr val="20E5F6"/>
            </a:solidFill>
            <a:prstDash val="solid"/>
            <a:headEnd type="none" len="sm" w="sm"/>
            <a:tailEnd type="none" len="sm" w="sm"/>
          </a:ln>
        </p:spPr>
      </p:sp>
      <p:sp>
        <p:nvSpPr>
          <p:cNvPr name="AutoShape 13" id="13"/>
          <p:cNvSpPr/>
          <p:nvPr/>
        </p:nvSpPr>
        <p:spPr>
          <a:xfrm flipH="true">
            <a:off x="4030250" y="4317060"/>
            <a:ext cx="0" cy="346348"/>
          </a:xfrm>
          <a:prstGeom prst="line">
            <a:avLst/>
          </a:prstGeom>
          <a:ln cap="flat" w="19050">
            <a:solidFill>
              <a:srgbClr val="20E5F6"/>
            </a:solidFill>
            <a:prstDash val="solid"/>
            <a:headEnd type="none" len="sm" w="sm"/>
            <a:tailEnd type="none" len="sm" w="sm"/>
          </a:ln>
        </p:spPr>
      </p:sp>
      <p:sp>
        <p:nvSpPr>
          <p:cNvPr name="AutoShape 14" id="14"/>
          <p:cNvSpPr/>
          <p:nvPr/>
        </p:nvSpPr>
        <p:spPr>
          <a:xfrm flipH="true">
            <a:off x="2394517" y="-1918086"/>
            <a:ext cx="0" cy="346348"/>
          </a:xfrm>
          <a:prstGeom prst="line">
            <a:avLst/>
          </a:prstGeom>
          <a:ln cap="flat" w="19050">
            <a:solidFill>
              <a:srgbClr val="D9D9D9"/>
            </a:solidFill>
            <a:prstDash val="solid"/>
            <a:headEnd type="none" len="sm" w="sm"/>
            <a:tailEnd type="none" len="sm" w="sm"/>
          </a:ln>
        </p:spPr>
      </p:sp>
      <p:sp>
        <p:nvSpPr>
          <p:cNvPr name="TextBox 15" id="15"/>
          <p:cNvSpPr txBox="true"/>
          <p:nvPr/>
        </p:nvSpPr>
        <p:spPr>
          <a:xfrm rot="0">
            <a:off x="4344575" y="2800347"/>
            <a:ext cx="3522652" cy="729385"/>
          </a:xfrm>
          <a:prstGeom prst="rect">
            <a:avLst/>
          </a:prstGeom>
        </p:spPr>
        <p:txBody>
          <a:bodyPr anchor="t" rtlCol="false" tIns="0" lIns="0" bIns="0" rIns="0">
            <a:spAutoFit/>
          </a:bodyPr>
          <a:lstStyle/>
          <a:p>
            <a:pPr algn="l" marL="0" indent="0" lvl="0">
              <a:lnSpc>
                <a:spcPts val="4439"/>
              </a:lnSpc>
              <a:spcBef>
                <a:spcPct val="0"/>
              </a:spcBef>
            </a:pPr>
            <a:r>
              <a:rPr lang="en-US" sz="4672" spc="397">
                <a:solidFill>
                  <a:srgbClr val="FFFFFF"/>
                </a:solidFill>
                <a:latin typeface="Agrandir Grand Ultra-Bold"/>
              </a:rPr>
              <a:t>Haskell</a:t>
            </a:r>
          </a:p>
        </p:txBody>
      </p:sp>
      <p:sp>
        <p:nvSpPr>
          <p:cNvPr name="AutoShape 16" id="16"/>
          <p:cNvSpPr/>
          <p:nvPr/>
        </p:nvSpPr>
        <p:spPr>
          <a:xfrm flipH="true">
            <a:off x="4030250" y="2987217"/>
            <a:ext cx="0" cy="346348"/>
          </a:xfrm>
          <a:prstGeom prst="line">
            <a:avLst/>
          </a:prstGeom>
          <a:ln cap="flat" w="19050">
            <a:solidFill>
              <a:srgbClr val="20E5F6"/>
            </a:solidFill>
            <a:prstDash val="solid"/>
            <a:headEnd type="none" len="sm" w="sm"/>
            <a:tailEnd type="none" len="sm" w="sm"/>
          </a:ln>
        </p:spPr>
      </p:sp>
      <p:sp>
        <p:nvSpPr>
          <p:cNvPr name="Freeform 17" id="17"/>
          <p:cNvSpPr/>
          <p:nvPr/>
        </p:nvSpPr>
        <p:spPr>
          <a:xfrm flipH="false" flipV="false" rot="0">
            <a:off x="16226004" y="2312733"/>
            <a:ext cx="7940195" cy="7579277"/>
          </a:xfrm>
          <a:custGeom>
            <a:avLst/>
            <a:gdLst/>
            <a:ahLst/>
            <a:cxnLst/>
            <a:rect r="r" b="b" t="t" l="l"/>
            <a:pathLst>
              <a:path h="7579277" w="7940195">
                <a:moveTo>
                  <a:pt x="0" y="0"/>
                </a:moveTo>
                <a:lnTo>
                  <a:pt x="7940196" y="0"/>
                </a:lnTo>
                <a:lnTo>
                  <a:pt x="7940196"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7242656" y="4890723"/>
            <a:ext cx="7940195" cy="7579277"/>
          </a:xfrm>
          <a:custGeom>
            <a:avLst/>
            <a:gdLst/>
            <a:ahLst/>
            <a:cxnLst/>
            <a:rect r="r" b="b" t="t" l="l"/>
            <a:pathLst>
              <a:path h="7579277" w="7940195">
                <a:moveTo>
                  <a:pt x="0" y="0"/>
                </a:moveTo>
                <a:lnTo>
                  <a:pt x="7940195" y="0"/>
                </a:lnTo>
                <a:lnTo>
                  <a:pt x="7940195" y="7579278"/>
                </a:lnTo>
                <a:lnTo>
                  <a:pt x="0" y="75792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6156253" y="1963995"/>
            <a:ext cx="13159257" cy="2220625"/>
          </a:xfrm>
          <a:custGeom>
            <a:avLst/>
            <a:gdLst/>
            <a:ahLst/>
            <a:cxnLst/>
            <a:rect r="r" b="b" t="t" l="l"/>
            <a:pathLst>
              <a:path h="2220625" w="13159257">
                <a:moveTo>
                  <a:pt x="13159257" y="2220625"/>
                </a:moveTo>
                <a:lnTo>
                  <a:pt x="0" y="2220625"/>
                </a:lnTo>
                <a:lnTo>
                  <a:pt x="0" y="0"/>
                </a:lnTo>
                <a:lnTo>
                  <a:pt x="13159257" y="0"/>
                </a:lnTo>
                <a:lnTo>
                  <a:pt x="13159257" y="2220625"/>
                </a:lnTo>
                <a:close/>
              </a:path>
            </a:pathLst>
          </a:custGeom>
          <a:blipFill>
            <a:blip r:embed="rId2"/>
            <a:stretch>
              <a:fillRect l="0" t="0" r="0" b="0"/>
            </a:stretch>
          </a:blipFill>
        </p:spPr>
      </p:sp>
      <p:grpSp>
        <p:nvGrpSpPr>
          <p:cNvPr name="Group 3" id="3"/>
          <p:cNvGrpSpPr/>
          <p:nvPr/>
        </p:nvGrpSpPr>
        <p:grpSpPr>
          <a:xfrm rot="0">
            <a:off x="0" y="0"/>
            <a:ext cx="18288000" cy="2603426"/>
            <a:chOff x="0" y="0"/>
            <a:chExt cx="4816593" cy="685676"/>
          </a:xfrm>
        </p:grpSpPr>
        <p:sp>
          <p:nvSpPr>
            <p:cNvPr name="Freeform 4" id="4"/>
            <p:cNvSpPr/>
            <p:nvPr/>
          </p:nvSpPr>
          <p:spPr>
            <a:xfrm flipH="false" flipV="false" rot="0">
              <a:off x="0" y="0"/>
              <a:ext cx="4816592" cy="685676"/>
            </a:xfrm>
            <a:custGeom>
              <a:avLst/>
              <a:gdLst/>
              <a:ahLst/>
              <a:cxnLst/>
              <a:rect r="r" b="b" t="t" l="l"/>
              <a:pathLst>
                <a:path h="685676" w="4816592">
                  <a:moveTo>
                    <a:pt x="0" y="0"/>
                  </a:moveTo>
                  <a:lnTo>
                    <a:pt x="4816592" y="0"/>
                  </a:lnTo>
                  <a:lnTo>
                    <a:pt x="4816592" y="685676"/>
                  </a:lnTo>
                  <a:lnTo>
                    <a:pt x="0" y="685676"/>
                  </a:lnTo>
                  <a:close/>
                </a:path>
              </a:pathLst>
            </a:custGeom>
            <a:solidFill>
              <a:srgbClr val="10254E"/>
            </a:solidFill>
          </p:spPr>
        </p:sp>
        <p:sp>
          <p:nvSpPr>
            <p:cNvPr name="TextBox 5" id="5"/>
            <p:cNvSpPr txBox="true"/>
            <p:nvPr/>
          </p:nvSpPr>
          <p:spPr>
            <a:xfrm>
              <a:off x="0" y="-38100"/>
              <a:ext cx="4816593" cy="72377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95967" y="1078068"/>
            <a:ext cx="7654141" cy="885927"/>
          </a:xfrm>
          <a:prstGeom prst="rect">
            <a:avLst/>
          </a:prstGeom>
        </p:spPr>
        <p:txBody>
          <a:bodyPr anchor="t" rtlCol="false" tIns="0" lIns="0" bIns="0" rIns="0">
            <a:spAutoFit/>
          </a:bodyPr>
          <a:lstStyle/>
          <a:p>
            <a:pPr algn="l" marL="0" indent="0" lvl="0">
              <a:lnSpc>
                <a:spcPts val="5452"/>
              </a:lnSpc>
              <a:spcBef>
                <a:spcPct val="0"/>
              </a:spcBef>
            </a:pPr>
            <a:r>
              <a:rPr lang="en-US" sz="5739" spc="487">
                <a:solidFill>
                  <a:srgbClr val="FFFFFF"/>
                </a:solidFill>
                <a:latin typeface="Agrandir Grand Ultra-Bold"/>
              </a:rPr>
              <a:t>Especialidad</a:t>
            </a:r>
          </a:p>
        </p:txBody>
      </p:sp>
      <p:sp>
        <p:nvSpPr>
          <p:cNvPr name="TextBox 7" id="7"/>
          <p:cNvSpPr txBox="true"/>
          <p:nvPr/>
        </p:nvSpPr>
        <p:spPr>
          <a:xfrm rot="0">
            <a:off x="1078236" y="7301838"/>
            <a:ext cx="3804324" cy="736080"/>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PROCESAMIENTO DE DATOS</a:t>
            </a:r>
          </a:p>
        </p:txBody>
      </p:sp>
      <p:sp>
        <p:nvSpPr>
          <p:cNvPr name="Freeform 8" id="8"/>
          <p:cNvSpPr/>
          <p:nvPr/>
        </p:nvSpPr>
        <p:spPr>
          <a:xfrm flipH="false" flipV="false" rot="0">
            <a:off x="1472255" y="4628979"/>
            <a:ext cx="2157703" cy="2157703"/>
          </a:xfrm>
          <a:custGeom>
            <a:avLst/>
            <a:gdLst/>
            <a:ahLst/>
            <a:cxnLst/>
            <a:rect r="r" b="b" t="t" l="l"/>
            <a:pathLst>
              <a:path h="2157703" w="2157703">
                <a:moveTo>
                  <a:pt x="0" y="0"/>
                </a:moveTo>
                <a:lnTo>
                  <a:pt x="2157703" y="0"/>
                </a:lnTo>
                <a:lnTo>
                  <a:pt x="2157703" y="2157703"/>
                </a:lnTo>
                <a:lnTo>
                  <a:pt x="0" y="21577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705872" y="4628979"/>
            <a:ext cx="2062270" cy="2062270"/>
          </a:xfrm>
          <a:custGeom>
            <a:avLst/>
            <a:gdLst/>
            <a:ahLst/>
            <a:cxnLst/>
            <a:rect r="r" b="b" t="t" l="l"/>
            <a:pathLst>
              <a:path h="2062270" w="2062270">
                <a:moveTo>
                  <a:pt x="0" y="0"/>
                </a:moveTo>
                <a:lnTo>
                  <a:pt x="2062271" y="0"/>
                </a:lnTo>
                <a:lnTo>
                  <a:pt x="2062271" y="2062271"/>
                </a:lnTo>
                <a:lnTo>
                  <a:pt x="0" y="20622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5178093" y="7215972"/>
            <a:ext cx="4148861" cy="2080084"/>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DESARROLLO DE SISTEMAS DE INTELIGENCIA ARTIFICIAL Y APRENDIZAJE AUTOMÁTICO</a:t>
            </a:r>
          </a:p>
        </p:txBody>
      </p:sp>
      <p:sp>
        <p:nvSpPr>
          <p:cNvPr name="Freeform 11" id="11"/>
          <p:cNvSpPr/>
          <p:nvPr/>
        </p:nvSpPr>
        <p:spPr>
          <a:xfrm flipH="false" flipV="false" rot="0">
            <a:off x="9844056" y="4628979"/>
            <a:ext cx="2126547" cy="2126547"/>
          </a:xfrm>
          <a:custGeom>
            <a:avLst/>
            <a:gdLst/>
            <a:ahLst/>
            <a:cxnLst/>
            <a:rect r="r" b="b" t="t" l="l"/>
            <a:pathLst>
              <a:path h="2126547" w="2126547">
                <a:moveTo>
                  <a:pt x="0" y="0"/>
                </a:moveTo>
                <a:lnTo>
                  <a:pt x="2126547" y="0"/>
                </a:lnTo>
                <a:lnTo>
                  <a:pt x="2126547" y="2126547"/>
                </a:lnTo>
                <a:lnTo>
                  <a:pt x="0" y="21265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9622487" y="7301838"/>
            <a:ext cx="3070078" cy="1075938"/>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ANÁLISIS MATEMÁTICO Y CIENTÍFICO</a:t>
            </a:r>
          </a:p>
        </p:txBody>
      </p:sp>
      <p:sp>
        <p:nvSpPr>
          <p:cNvPr name="Freeform 13" id="13"/>
          <p:cNvSpPr/>
          <p:nvPr/>
        </p:nvSpPr>
        <p:spPr>
          <a:xfrm flipH="false" flipV="false" rot="0">
            <a:off x="14046517" y="4628979"/>
            <a:ext cx="2145161" cy="2145161"/>
          </a:xfrm>
          <a:custGeom>
            <a:avLst/>
            <a:gdLst/>
            <a:ahLst/>
            <a:cxnLst/>
            <a:rect r="r" b="b" t="t" l="l"/>
            <a:pathLst>
              <a:path h="2145161" w="2145161">
                <a:moveTo>
                  <a:pt x="0" y="0"/>
                </a:moveTo>
                <a:lnTo>
                  <a:pt x="2145160" y="0"/>
                </a:lnTo>
                <a:lnTo>
                  <a:pt x="2145160" y="2145161"/>
                </a:lnTo>
                <a:lnTo>
                  <a:pt x="0" y="21451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13822268" y="7215972"/>
            <a:ext cx="3736965" cy="1075938"/>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PROGRAMACIÓN CONCURRENTE Y PARALELA</a:t>
            </a:r>
          </a:p>
        </p:txBody>
      </p:sp>
      <p:sp>
        <p:nvSpPr>
          <p:cNvPr name="Freeform 15" id="15"/>
          <p:cNvSpPr/>
          <p:nvPr/>
        </p:nvSpPr>
        <p:spPr>
          <a:xfrm flipH="false" flipV="false" rot="0">
            <a:off x="6937232" y="-5729582"/>
            <a:ext cx="7940195" cy="7579277"/>
          </a:xfrm>
          <a:custGeom>
            <a:avLst/>
            <a:gdLst/>
            <a:ahLst/>
            <a:cxnLst/>
            <a:rect r="r" b="b" t="t" l="l"/>
            <a:pathLst>
              <a:path h="7579277" w="7940195">
                <a:moveTo>
                  <a:pt x="0" y="0"/>
                </a:moveTo>
                <a:lnTo>
                  <a:pt x="7940195" y="0"/>
                </a:lnTo>
                <a:lnTo>
                  <a:pt x="7940195" y="7579277"/>
                </a:lnTo>
                <a:lnTo>
                  <a:pt x="0" y="757927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6156253" y="1963995"/>
            <a:ext cx="13159257" cy="2220625"/>
          </a:xfrm>
          <a:custGeom>
            <a:avLst/>
            <a:gdLst/>
            <a:ahLst/>
            <a:cxnLst/>
            <a:rect r="r" b="b" t="t" l="l"/>
            <a:pathLst>
              <a:path h="2220625" w="13159257">
                <a:moveTo>
                  <a:pt x="13159257" y="2220625"/>
                </a:moveTo>
                <a:lnTo>
                  <a:pt x="0" y="2220625"/>
                </a:lnTo>
                <a:lnTo>
                  <a:pt x="0" y="0"/>
                </a:lnTo>
                <a:lnTo>
                  <a:pt x="13159257" y="0"/>
                </a:lnTo>
                <a:lnTo>
                  <a:pt x="13159257" y="2220625"/>
                </a:lnTo>
                <a:close/>
              </a:path>
            </a:pathLst>
          </a:custGeom>
          <a:blipFill>
            <a:blip r:embed="rId2"/>
            <a:stretch>
              <a:fillRect l="0" t="0" r="0" b="0"/>
            </a:stretch>
          </a:blipFill>
        </p:spPr>
      </p:sp>
      <p:grpSp>
        <p:nvGrpSpPr>
          <p:cNvPr name="Group 3" id="3"/>
          <p:cNvGrpSpPr/>
          <p:nvPr/>
        </p:nvGrpSpPr>
        <p:grpSpPr>
          <a:xfrm rot="0">
            <a:off x="0" y="0"/>
            <a:ext cx="18288000" cy="2603426"/>
            <a:chOff x="0" y="0"/>
            <a:chExt cx="4816593" cy="685676"/>
          </a:xfrm>
        </p:grpSpPr>
        <p:sp>
          <p:nvSpPr>
            <p:cNvPr name="Freeform 4" id="4"/>
            <p:cNvSpPr/>
            <p:nvPr/>
          </p:nvSpPr>
          <p:spPr>
            <a:xfrm flipH="false" flipV="false" rot="0">
              <a:off x="0" y="0"/>
              <a:ext cx="4816592" cy="685676"/>
            </a:xfrm>
            <a:custGeom>
              <a:avLst/>
              <a:gdLst/>
              <a:ahLst/>
              <a:cxnLst/>
              <a:rect r="r" b="b" t="t" l="l"/>
              <a:pathLst>
                <a:path h="685676" w="4816592">
                  <a:moveTo>
                    <a:pt x="0" y="0"/>
                  </a:moveTo>
                  <a:lnTo>
                    <a:pt x="4816592" y="0"/>
                  </a:lnTo>
                  <a:lnTo>
                    <a:pt x="4816592" y="685676"/>
                  </a:lnTo>
                  <a:lnTo>
                    <a:pt x="0" y="685676"/>
                  </a:lnTo>
                  <a:close/>
                </a:path>
              </a:pathLst>
            </a:custGeom>
            <a:solidFill>
              <a:srgbClr val="10254E"/>
            </a:solidFill>
          </p:spPr>
        </p:sp>
        <p:sp>
          <p:nvSpPr>
            <p:cNvPr name="TextBox 5" id="5"/>
            <p:cNvSpPr txBox="true"/>
            <p:nvPr/>
          </p:nvSpPr>
          <p:spPr>
            <a:xfrm>
              <a:off x="0" y="-38100"/>
              <a:ext cx="4816593" cy="72377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95967" y="1078068"/>
            <a:ext cx="7939891" cy="885927"/>
          </a:xfrm>
          <a:prstGeom prst="rect">
            <a:avLst/>
          </a:prstGeom>
        </p:spPr>
        <p:txBody>
          <a:bodyPr anchor="t" rtlCol="false" tIns="0" lIns="0" bIns="0" rIns="0">
            <a:spAutoFit/>
          </a:bodyPr>
          <a:lstStyle/>
          <a:p>
            <a:pPr algn="l" marL="0" indent="0" lvl="0">
              <a:lnSpc>
                <a:spcPts val="5452"/>
              </a:lnSpc>
              <a:spcBef>
                <a:spcPct val="0"/>
              </a:spcBef>
            </a:pPr>
            <a:r>
              <a:rPr lang="en-US" sz="5739" spc="487">
                <a:solidFill>
                  <a:srgbClr val="FFFFFF"/>
                </a:solidFill>
                <a:latin typeface="Agrandir Grand Ultra-Bold"/>
              </a:rPr>
              <a:t>Comunidades</a:t>
            </a:r>
          </a:p>
        </p:txBody>
      </p:sp>
      <p:sp>
        <p:nvSpPr>
          <p:cNvPr name="Freeform 7" id="7"/>
          <p:cNvSpPr/>
          <p:nvPr/>
        </p:nvSpPr>
        <p:spPr>
          <a:xfrm flipH="false" flipV="false" rot="0">
            <a:off x="8251482" y="-5872457"/>
            <a:ext cx="7940195" cy="7579277"/>
          </a:xfrm>
          <a:custGeom>
            <a:avLst/>
            <a:gdLst/>
            <a:ahLst/>
            <a:cxnLst/>
            <a:rect r="r" b="b" t="t" l="l"/>
            <a:pathLst>
              <a:path h="7579277" w="7940195">
                <a:moveTo>
                  <a:pt x="0" y="0"/>
                </a:moveTo>
                <a:lnTo>
                  <a:pt x="7940195" y="0"/>
                </a:lnTo>
                <a:lnTo>
                  <a:pt x="7940195"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24988" y="4628979"/>
            <a:ext cx="2126547" cy="2126547"/>
          </a:xfrm>
          <a:custGeom>
            <a:avLst/>
            <a:gdLst/>
            <a:ahLst/>
            <a:cxnLst/>
            <a:rect r="r" b="b" t="t" l="l"/>
            <a:pathLst>
              <a:path h="2126547" w="2126547">
                <a:moveTo>
                  <a:pt x="0" y="0"/>
                </a:moveTo>
                <a:lnTo>
                  <a:pt x="2126547" y="0"/>
                </a:lnTo>
                <a:lnTo>
                  <a:pt x="2126547" y="2126547"/>
                </a:lnTo>
                <a:lnTo>
                  <a:pt x="0" y="2126547"/>
                </a:lnTo>
                <a:lnTo>
                  <a:pt x="0" y="0"/>
                </a:lnTo>
                <a:close/>
              </a:path>
            </a:pathLst>
          </a:custGeom>
          <a:blipFill>
            <a:blip r:embed="rId5"/>
            <a:stretch>
              <a:fillRect l="0" t="0" r="0" b="0"/>
            </a:stretch>
          </a:blipFill>
        </p:spPr>
      </p:sp>
      <p:sp>
        <p:nvSpPr>
          <p:cNvPr name="Freeform 9" id="9"/>
          <p:cNvSpPr/>
          <p:nvPr/>
        </p:nvSpPr>
        <p:spPr>
          <a:xfrm flipH="false" flipV="false" rot="0">
            <a:off x="5823225" y="4628979"/>
            <a:ext cx="2126547" cy="2126547"/>
          </a:xfrm>
          <a:custGeom>
            <a:avLst/>
            <a:gdLst/>
            <a:ahLst/>
            <a:cxnLst/>
            <a:rect r="r" b="b" t="t" l="l"/>
            <a:pathLst>
              <a:path h="2126547" w="2126547">
                <a:moveTo>
                  <a:pt x="0" y="0"/>
                </a:moveTo>
                <a:lnTo>
                  <a:pt x="2126547" y="0"/>
                </a:lnTo>
                <a:lnTo>
                  <a:pt x="2126547" y="2126547"/>
                </a:lnTo>
                <a:lnTo>
                  <a:pt x="0" y="2126547"/>
                </a:lnTo>
                <a:lnTo>
                  <a:pt x="0" y="0"/>
                </a:lnTo>
                <a:close/>
              </a:path>
            </a:pathLst>
          </a:custGeom>
          <a:blipFill>
            <a:blip r:embed="rId6"/>
            <a:stretch>
              <a:fillRect l="0" t="0" r="0" b="0"/>
            </a:stretch>
          </a:blipFill>
        </p:spPr>
      </p:sp>
      <p:sp>
        <p:nvSpPr>
          <p:cNvPr name="Freeform 10" id="10"/>
          <p:cNvSpPr/>
          <p:nvPr/>
        </p:nvSpPr>
        <p:spPr>
          <a:xfrm flipH="false" flipV="false" rot="0">
            <a:off x="9768183" y="4628979"/>
            <a:ext cx="2126547" cy="2126547"/>
          </a:xfrm>
          <a:custGeom>
            <a:avLst/>
            <a:gdLst/>
            <a:ahLst/>
            <a:cxnLst/>
            <a:rect r="r" b="b" t="t" l="l"/>
            <a:pathLst>
              <a:path h="2126547" w="2126547">
                <a:moveTo>
                  <a:pt x="0" y="0"/>
                </a:moveTo>
                <a:lnTo>
                  <a:pt x="2126547" y="0"/>
                </a:lnTo>
                <a:lnTo>
                  <a:pt x="2126547" y="2126547"/>
                </a:lnTo>
                <a:lnTo>
                  <a:pt x="0" y="2126547"/>
                </a:lnTo>
                <a:lnTo>
                  <a:pt x="0" y="0"/>
                </a:lnTo>
                <a:close/>
              </a:path>
            </a:pathLst>
          </a:custGeom>
          <a:blipFill>
            <a:blip r:embed="rId7"/>
            <a:stretch>
              <a:fillRect l="0" t="0" r="0" b="0"/>
            </a:stretch>
          </a:blipFill>
        </p:spPr>
      </p:sp>
      <p:sp>
        <p:nvSpPr>
          <p:cNvPr name="Freeform 11" id="11"/>
          <p:cNvSpPr/>
          <p:nvPr/>
        </p:nvSpPr>
        <p:spPr>
          <a:xfrm flipH="false" flipV="false" rot="0">
            <a:off x="13480105" y="4184620"/>
            <a:ext cx="2426645" cy="2972640"/>
          </a:xfrm>
          <a:custGeom>
            <a:avLst/>
            <a:gdLst/>
            <a:ahLst/>
            <a:cxnLst/>
            <a:rect r="r" b="b" t="t" l="l"/>
            <a:pathLst>
              <a:path h="2972640" w="2426645">
                <a:moveTo>
                  <a:pt x="0" y="0"/>
                </a:moveTo>
                <a:lnTo>
                  <a:pt x="2426645" y="0"/>
                </a:lnTo>
                <a:lnTo>
                  <a:pt x="2426645" y="2972640"/>
                </a:lnTo>
                <a:lnTo>
                  <a:pt x="0" y="2972640"/>
                </a:lnTo>
                <a:lnTo>
                  <a:pt x="0" y="0"/>
                </a:lnTo>
                <a:close/>
              </a:path>
            </a:pathLst>
          </a:custGeom>
          <a:blipFill>
            <a:blip r:embed="rId8"/>
            <a:stretch>
              <a:fillRect l="0" t="0" r="0" b="0"/>
            </a:stretch>
          </a:blipFill>
        </p:spPr>
      </p:sp>
      <p:sp>
        <p:nvSpPr>
          <p:cNvPr name="TextBox 12" id="12"/>
          <p:cNvSpPr txBox="true"/>
          <p:nvPr/>
        </p:nvSpPr>
        <p:spPr>
          <a:xfrm rot="0">
            <a:off x="495967" y="7301838"/>
            <a:ext cx="4099857" cy="403936"/>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STACK OVERFLOW</a:t>
            </a:r>
          </a:p>
        </p:txBody>
      </p:sp>
      <p:sp>
        <p:nvSpPr>
          <p:cNvPr name="TextBox 13" id="13"/>
          <p:cNvSpPr txBox="true"/>
          <p:nvPr/>
        </p:nvSpPr>
        <p:spPr>
          <a:xfrm rot="0">
            <a:off x="5178093" y="7215972"/>
            <a:ext cx="4148861" cy="741223"/>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REDDIT (R/PROGRAMMING)</a:t>
            </a:r>
          </a:p>
        </p:txBody>
      </p:sp>
      <p:sp>
        <p:nvSpPr>
          <p:cNvPr name="TextBox 14" id="14"/>
          <p:cNvSpPr txBox="true"/>
          <p:nvPr/>
        </p:nvSpPr>
        <p:spPr>
          <a:xfrm rot="0">
            <a:off x="10039572" y="7215972"/>
            <a:ext cx="3070078" cy="406508"/>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GITHUB</a:t>
            </a:r>
          </a:p>
        </p:txBody>
      </p:sp>
      <p:sp>
        <p:nvSpPr>
          <p:cNvPr name="TextBox 15" id="15"/>
          <p:cNvSpPr txBox="true"/>
          <p:nvPr/>
        </p:nvSpPr>
        <p:spPr>
          <a:xfrm rot="0">
            <a:off x="13822268" y="7215972"/>
            <a:ext cx="3212783" cy="741223"/>
          </a:xfrm>
          <a:prstGeom prst="rect">
            <a:avLst/>
          </a:prstGeom>
        </p:spPr>
        <p:txBody>
          <a:bodyPr anchor="t" rtlCol="false" tIns="0" lIns="0" bIns="0" rIns="0">
            <a:spAutoFit/>
          </a:bodyPr>
          <a:lstStyle/>
          <a:p>
            <a:pPr algn="l" marL="0" indent="0" lvl="0">
              <a:lnSpc>
                <a:spcPts val="2651"/>
              </a:lnSpc>
              <a:spcBef>
                <a:spcPct val="0"/>
              </a:spcBef>
            </a:pPr>
            <a:r>
              <a:rPr lang="en-US" sz="2305" spc="195">
                <a:solidFill>
                  <a:srgbClr val="6890FF"/>
                </a:solidFill>
                <a:latin typeface="Agrandir Grand Bold"/>
              </a:rPr>
              <a:t>LAMBDA ISLAND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DAF9A80LUWw</dc:identifier>
  <dcterms:modified xsi:type="dcterms:W3CDTF">2011-08-01T06:04:30Z</dcterms:modified>
  <cp:revision>1</cp:revision>
  <dc:title>Presentación Empresa Robótica Cursos Moderno Azul</dc:title>
</cp:coreProperties>
</file>