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Montserrat"/>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6E150C2-6FFA-4237-97B0-01AE204395C3}">
  <a:tblStyle styleId="{56E150C2-6FFA-4237-97B0-01AE204395C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b5a059fae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b5a059fae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5a059fae0_0_5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5a059fae0_0_5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5a059fae0_0_5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5a059fae0_0_5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5a059fae0_0_5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5a059fae0_0_5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b5a059fae0_0_5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b5a059fae0_0_5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5a059fae0_0_5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5a059fae0_0_5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b5a059fae0_0_5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b5a059fae0_0_5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b5a059fae0_0_5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b5a059fae0_0_5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b5a059fae0_0_5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b5a059fae0_0_5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b988b0254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b988b0254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5a059fae0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5a059fae0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b5a059fae0_0_5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b5a059fae0_0_5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5a059fae0_1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5a059fae0_1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5a059fae0_1_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5a059fae0_1_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5a059fae0_0_5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5a059fae0_0_5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5a059fae0_0_5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5a059fae0_0_5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5a059fae0_1_1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5a059fae0_1_1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5a059fae0_0_5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5a059fae0_0_5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5a059fae0_1_1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5a059fae0_1_1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9.png"/><Relationship Id="rId9"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14.png"/><Relationship Id="rId7" Type="http://schemas.openxmlformats.org/officeDocument/2006/relationships/image" Target="../media/image8.png"/><Relationship Id="rId8"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5281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500">
                <a:latin typeface="Comic Sans MS"/>
                <a:ea typeface="Comic Sans MS"/>
                <a:cs typeface="Comic Sans MS"/>
                <a:sym typeface="Comic Sans MS"/>
              </a:rPr>
              <a:t>WILL THEY CLAIM IT?</a:t>
            </a:r>
            <a:endParaRPr b="1" sz="3500">
              <a:latin typeface="Comic Sans MS"/>
              <a:ea typeface="Comic Sans MS"/>
              <a:cs typeface="Comic Sans MS"/>
              <a:sym typeface="Comic Sans MS"/>
            </a:endParaRPr>
          </a:p>
        </p:txBody>
      </p:sp>
      <p:sp>
        <p:nvSpPr>
          <p:cNvPr id="135" name="Google Shape;135;p13"/>
          <p:cNvSpPr txBox="1"/>
          <p:nvPr>
            <p:ph idx="1" type="subTitle"/>
          </p:nvPr>
        </p:nvSpPr>
        <p:spPr>
          <a:xfrm>
            <a:off x="4793325" y="3392675"/>
            <a:ext cx="4023000" cy="10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Comic Sans MS"/>
                <a:ea typeface="Comic Sans MS"/>
                <a:cs typeface="Comic Sans MS"/>
                <a:sym typeface="Comic Sans MS"/>
              </a:rPr>
              <a:t>GreyAtom Hackathon by </a:t>
            </a:r>
            <a:r>
              <a:rPr b="1" lang="en" sz="1500">
                <a:latin typeface="Comic Sans MS"/>
                <a:ea typeface="Comic Sans MS"/>
                <a:cs typeface="Comic Sans MS"/>
                <a:sym typeface="Comic Sans MS"/>
              </a:rPr>
              <a:t>The PiedPipers</a:t>
            </a:r>
            <a:endParaRPr b="1" sz="1500">
              <a:latin typeface="Comic Sans MS"/>
              <a:ea typeface="Comic Sans MS"/>
              <a:cs typeface="Comic Sans MS"/>
              <a:sym typeface="Comic Sans MS"/>
            </a:endParaRPr>
          </a:p>
          <a:p>
            <a:pPr indent="-323850" lvl="0" marL="457200" rtl="0" algn="l">
              <a:spcBef>
                <a:spcPts val="0"/>
              </a:spcBef>
              <a:spcAft>
                <a:spcPts val="0"/>
              </a:spcAft>
              <a:buSzPts val="1500"/>
              <a:buFont typeface="Comic Sans MS"/>
              <a:buChar char="-"/>
            </a:pPr>
            <a:r>
              <a:rPr lang="en" sz="1500">
                <a:latin typeface="Comic Sans MS"/>
                <a:ea typeface="Comic Sans MS"/>
                <a:cs typeface="Comic Sans MS"/>
                <a:sym typeface="Comic Sans MS"/>
              </a:rPr>
              <a:t>Shahidraza Sheikh</a:t>
            </a:r>
            <a:endParaRPr sz="1500">
              <a:latin typeface="Comic Sans MS"/>
              <a:ea typeface="Comic Sans MS"/>
              <a:cs typeface="Comic Sans MS"/>
              <a:sym typeface="Comic Sans MS"/>
            </a:endParaRPr>
          </a:p>
          <a:p>
            <a:pPr indent="-323850" lvl="0" marL="457200" rtl="0" algn="l">
              <a:spcBef>
                <a:spcPts val="0"/>
              </a:spcBef>
              <a:spcAft>
                <a:spcPts val="0"/>
              </a:spcAft>
              <a:buSzPts val="1500"/>
              <a:buFont typeface="Comic Sans MS"/>
              <a:buChar char="-"/>
            </a:pPr>
            <a:r>
              <a:rPr lang="en" sz="1500">
                <a:latin typeface="Comic Sans MS"/>
                <a:ea typeface="Comic Sans MS"/>
                <a:cs typeface="Comic Sans MS"/>
                <a:sym typeface="Comic Sans MS"/>
              </a:rPr>
              <a:t>Mufaddal Kapadia</a:t>
            </a:r>
            <a:endParaRPr sz="1500">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197" name="Shape 197"/>
        <p:cNvGrpSpPr/>
        <p:nvPr/>
      </p:nvGrpSpPr>
      <p:grpSpPr>
        <a:xfrm>
          <a:off x="0" y="0"/>
          <a:ext cx="0" cy="0"/>
          <a:chOff x="0" y="0"/>
          <a:chExt cx="0" cy="0"/>
        </a:xfrm>
      </p:grpSpPr>
      <p:sp>
        <p:nvSpPr>
          <p:cNvPr id="198" name="Google Shape;198;p22"/>
          <p:cNvSpPr txBox="1"/>
          <p:nvPr>
            <p:ph type="title"/>
          </p:nvPr>
        </p:nvSpPr>
        <p:spPr>
          <a:xfrm>
            <a:off x="1297500" y="59150"/>
            <a:ext cx="7038900" cy="6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Comic Sans MS"/>
                <a:ea typeface="Comic Sans MS"/>
                <a:cs typeface="Comic Sans MS"/>
                <a:sym typeface="Comic Sans MS"/>
              </a:rPr>
              <a:t>Analysis of Target variable(Claim Status)</a:t>
            </a:r>
            <a:endParaRPr b="1">
              <a:latin typeface="Comic Sans MS"/>
              <a:ea typeface="Comic Sans MS"/>
              <a:cs typeface="Comic Sans MS"/>
              <a:sym typeface="Comic Sans MS"/>
            </a:endParaRPr>
          </a:p>
        </p:txBody>
      </p:sp>
      <p:sp>
        <p:nvSpPr>
          <p:cNvPr id="199" name="Google Shape;199;p22"/>
          <p:cNvSpPr txBox="1"/>
          <p:nvPr>
            <p:ph idx="1" type="body"/>
          </p:nvPr>
        </p:nvSpPr>
        <p:spPr>
          <a:xfrm>
            <a:off x="1305825" y="3043675"/>
            <a:ext cx="6693600" cy="27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mic Sans MS"/>
                <a:ea typeface="Comic Sans MS"/>
                <a:cs typeface="Comic Sans MS"/>
                <a:sym typeface="Comic Sans MS"/>
              </a:rPr>
              <a:t>It is observed that data is highly imbalanced here, </a:t>
            </a:r>
            <a:endParaRPr>
              <a:latin typeface="Comic Sans MS"/>
              <a:ea typeface="Comic Sans MS"/>
              <a:cs typeface="Comic Sans MS"/>
              <a:sym typeface="Comic Sans MS"/>
            </a:endParaRPr>
          </a:p>
          <a:p>
            <a:pPr indent="0" lvl="0" marL="0" rtl="0" algn="l">
              <a:spcBef>
                <a:spcPts val="1200"/>
              </a:spcBef>
              <a:spcAft>
                <a:spcPts val="0"/>
              </a:spcAft>
              <a:buNone/>
            </a:pPr>
            <a:r>
              <a:rPr lang="en">
                <a:latin typeface="Comic Sans MS"/>
                <a:ea typeface="Comic Sans MS"/>
                <a:cs typeface="Comic Sans MS"/>
                <a:sym typeface="Comic Sans MS"/>
              </a:rPr>
              <a:t>Number of not claimed records are in the ratio of 5:1 with respect to number of claimed records.</a:t>
            </a:r>
            <a:endParaRPr>
              <a:latin typeface="Comic Sans MS"/>
              <a:ea typeface="Comic Sans MS"/>
              <a:cs typeface="Comic Sans MS"/>
              <a:sym typeface="Comic Sans MS"/>
            </a:endParaRPr>
          </a:p>
          <a:p>
            <a:pPr indent="0" lvl="0" marL="0" rtl="0" algn="l">
              <a:spcBef>
                <a:spcPts val="1200"/>
              </a:spcBef>
              <a:spcAft>
                <a:spcPts val="0"/>
              </a:spcAft>
              <a:buNone/>
            </a:pPr>
            <a:r>
              <a:rPr lang="en">
                <a:latin typeface="Comic Sans MS"/>
                <a:ea typeface="Comic Sans MS"/>
                <a:cs typeface="Comic Sans MS"/>
                <a:sym typeface="Comic Sans MS"/>
              </a:rPr>
              <a:t>Such imbalance in data was resulting in decent precision score(75%-85%) for different models, but there was room for improvement, so </a:t>
            </a:r>
            <a:r>
              <a:rPr lang="en">
                <a:latin typeface="Comic Sans MS"/>
                <a:ea typeface="Comic Sans MS"/>
                <a:cs typeface="Comic Sans MS"/>
                <a:sym typeface="Comic Sans MS"/>
              </a:rPr>
              <a:t>we applied different techniques such as Undersampling and Oversampling to treat data imbalance in order to get desired and better results.</a:t>
            </a:r>
            <a:endParaRPr>
              <a:latin typeface="Comic Sans MS"/>
              <a:ea typeface="Comic Sans MS"/>
              <a:cs typeface="Comic Sans MS"/>
              <a:sym typeface="Comic Sans MS"/>
            </a:endParaRPr>
          </a:p>
          <a:p>
            <a:pPr indent="0" lvl="0" marL="457200" rtl="0" algn="l">
              <a:spcBef>
                <a:spcPts val="1200"/>
              </a:spcBef>
              <a:spcAft>
                <a:spcPts val="1200"/>
              </a:spcAft>
              <a:buNone/>
            </a:pPr>
            <a:r>
              <a:rPr lang="en">
                <a:latin typeface="Comic Sans MS"/>
                <a:ea typeface="Comic Sans MS"/>
                <a:cs typeface="Comic Sans MS"/>
                <a:sym typeface="Comic Sans MS"/>
              </a:rPr>
              <a:t>       </a:t>
            </a:r>
            <a:endParaRPr>
              <a:latin typeface="Comic Sans MS"/>
              <a:ea typeface="Comic Sans MS"/>
              <a:cs typeface="Comic Sans MS"/>
              <a:sym typeface="Comic Sans MS"/>
            </a:endParaRPr>
          </a:p>
        </p:txBody>
      </p:sp>
      <p:pic>
        <p:nvPicPr>
          <p:cNvPr id="200" name="Google Shape;200;p22"/>
          <p:cNvPicPr preferRelativeResize="0"/>
          <p:nvPr/>
        </p:nvPicPr>
        <p:blipFill>
          <a:blip r:embed="rId3">
            <a:alphaModFix/>
          </a:blip>
          <a:stretch>
            <a:fillRect/>
          </a:stretch>
        </p:blipFill>
        <p:spPr>
          <a:xfrm>
            <a:off x="1297475" y="1162375"/>
            <a:ext cx="2858150" cy="1796500"/>
          </a:xfrm>
          <a:prstGeom prst="rect">
            <a:avLst/>
          </a:prstGeom>
          <a:noFill/>
          <a:ln>
            <a:noFill/>
          </a:ln>
        </p:spPr>
      </p:pic>
      <p:pic>
        <p:nvPicPr>
          <p:cNvPr id="201" name="Google Shape;201;p22"/>
          <p:cNvPicPr preferRelativeResize="0"/>
          <p:nvPr/>
        </p:nvPicPr>
        <p:blipFill>
          <a:blip r:embed="rId4">
            <a:alphaModFix/>
          </a:blip>
          <a:stretch>
            <a:fillRect/>
          </a:stretch>
        </p:blipFill>
        <p:spPr>
          <a:xfrm>
            <a:off x="5141275" y="1146390"/>
            <a:ext cx="2858150" cy="1828460"/>
          </a:xfrm>
          <a:prstGeom prst="rect">
            <a:avLst/>
          </a:prstGeom>
          <a:noFill/>
          <a:ln>
            <a:noFill/>
          </a:ln>
        </p:spPr>
      </p:pic>
      <p:sp>
        <p:nvSpPr>
          <p:cNvPr id="202" name="Google Shape;202;p22"/>
          <p:cNvSpPr txBox="1"/>
          <p:nvPr/>
        </p:nvSpPr>
        <p:spPr>
          <a:xfrm>
            <a:off x="1297500" y="762163"/>
            <a:ext cx="285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FF"/>
                </a:solidFill>
                <a:latin typeface="Comic Sans MS"/>
                <a:ea typeface="Comic Sans MS"/>
                <a:cs typeface="Comic Sans MS"/>
                <a:sym typeface="Comic Sans MS"/>
              </a:rPr>
              <a:t>Before Over-sampling</a:t>
            </a:r>
            <a:endParaRPr b="1">
              <a:solidFill>
                <a:srgbClr val="FFFFFF"/>
              </a:solidFill>
              <a:latin typeface="Comic Sans MS"/>
              <a:ea typeface="Comic Sans MS"/>
              <a:cs typeface="Comic Sans MS"/>
              <a:sym typeface="Comic Sans MS"/>
            </a:endParaRPr>
          </a:p>
        </p:txBody>
      </p:sp>
      <p:sp>
        <p:nvSpPr>
          <p:cNvPr id="203" name="Google Shape;203;p22"/>
          <p:cNvSpPr txBox="1"/>
          <p:nvPr/>
        </p:nvSpPr>
        <p:spPr>
          <a:xfrm>
            <a:off x="5070175" y="762175"/>
            <a:ext cx="2824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a:solidFill>
                  <a:srgbClr val="FFFFFF"/>
                </a:solidFill>
                <a:latin typeface="Comic Sans MS"/>
                <a:ea typeface="Comic Sans MS"/>
                <a:cs typeface="Comic Sans MS"/>
                <a:sym typeface="Comic Sans MS"/>
              </a:rPr>
              <a:t>After Over-sampling</a:t>
            </a:r>
            <a:endParaRPr b="1">
              <a:solidFill>
                <a:srgbClr val="FFFFFF"/>
              </a:solidFill>
              <a:latin typeface="Comic Sans MS"/>
              <a:ea typeface="Comic Sans MS"/>
              <a:cs typeface="Comic Sans MS"/>
              <a:sym typeface="Comic Sans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207" name="Shape 207"/>
        <p:cNvGrpSpPr/>
        <p:nvPr/>
      </p:nvGrpSpPr>
      <p:grpSpPr>
        <a:xfrm>
          <a:off x="0" y="0"/>
          <a:ext cx="0" cy="0"/>
          <a:chOff x="0" y="0"/>
          <a:chExt cx="0" cy="0"/>
        </a:xfrm>
      </p:grpSpPr>
      <p:sp>
        <p:nvSpPr>
          <p:cNvPr id="208" name="Google Shape;208;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Comic Sans MS"/>
                <a:ea typeface="Comic Sans MS"/>
                <a:cs typeface="Comic Sans MS"/>
                <a:sym typeface="Comic Sans MS"/>
              </a:rPr>
              <a:t>Effect of Age on Claim</a:t>
            </a:r>
            <a:endParaRPr b="1">
              <a:latin typeface="Comic Sans MS"/>
              <a:ea typeface="Comic Sans MS"/>
              <a:cs typeface="Comic Sans MS"/>
              <a:sym typeface="Comic Sans MS"/>
            </a:endParaRPr>
          </a:p>
        </p:txBody>
      </p:sp>
      <p:sp>
        <p:nvSpPr>
          <p:cNvPr id="209" name="Google Shape;209;p23"/>
          <p:cNvSpPr txBox="1"/>
          <p:nvPr>
            <p:ph idx="1" type="body"/>
          </p:nvPr>
        </p:nvSpPr>
        <p:spPr>
          <a:xfrm>
            <a:off x="1297500" y="1260575"/>
            <a:ext cx="7038900" cy="102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mic Sans MS"/>
                <a:ea typeface="Comic Sans MS"/>
                <a:cs typeface="Comic Sans MS"/>
                <a:sym typeface="Comic Sans MS"/>
              </a:rPr>
              <a:t>Age group of 25-40 have made the most number of claims.</a:t>
            </a:r>
            <a:endParaRPr>
              <a:latin typeface="Comic Sans MS"/>
              <a:ea typeface="Comic Sans MS"/>
              <a:cs typeface="Comic Sans MS"/>
              <a:sym typeface="Comic Sans MS"/>
            </a:endParaRPr>
          </a:p>
          <a:p>
            <a:pPr indent="0" lvl="0" marL="0" rtl="0" algn="l">
              <a:spcBef>
                <a:spcPts val="1200"/>
              </a:spcBef>
              <a:spcAft>
                <a:spcPts val="1200"/>
              </a:spcAft>
              <a:buNone/>
            </a:pPr>
            <a:r>
              <a:rPr lang="en">
                <a:latin typeface="Comic Sans MS"/>
                <a:ea typeface="Comic Sans MS"/>
                <a:cs typeface="Comic Sans MS"/>
                <a:sym typeface="Comic Sans MS"/>
              </a:rPr>
              <a:t>On the other hand, customers older than 70 years and younger than 15 years have not opted for insurance.</a:t>
            </a:r>
            <a:endParaRPr>
              <a:latin typeface="Comic Sans MS"/>
              <a:ea typeface="Comic Sans MS"/>
              <a:cs typeface="Comic Sans MS"/>
              <a:sym typeface="Comic Sans MS"/>
            </a:endParaRPr>
          </a:p>
        </p:txBody>
      </p:sp>
      <p:pic>
        <p:nvPicPr>
          <p:cNvPr id="210" name="Google Shape;210;p23"/>
          <p:cNvPicPr preferRelativeResize="0"/>
          <p:nvPr/>
        </p:nvPicPr>
        <p:blipFill>
          <a:blip r:embed="rId3">
            <a:alphaModFix/>
          </a:blip>
          <a:stretch>
            <a:fillRect/>
          </a:stretch>
        </p:blipFill>
        <p:spPr>
          <a:xfrm>
            <a:off x="1353950" y="2357775"/>
            <a:ext cx="7158651" cy="2661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214" name="Shape 214"/>
        <p:cNvGrpSpPr/>
        <p:nvPr/>
      </p:nvGrpSpPr>
      <p:grpSpPr>
        <a:xfrm>
          <a:off x="0" y="0"/>
          <a:ext cx="0" cy="0"/>
          <a:chOff x="0" y="0"/>
          <a:chExt cx="0" cy="0"/>
        </a:xfrm>
      </p:grpSpPr>
      <p:sp>
        <p:nvSpPr>
          <p:cNvPr id="215" name="Google Shape;215;p24"/>
          <p:cNvSpPr txBox="1"/>
          <p:nvPr>
            <p:ph type="title"/>
          </p:nvPr>
        </p:nvSpPr>
        <p:spPr>
          <a:xfrm>
            <a:off x="1050500" y="393750"/>
            <a:ext cx="7285800" cy="58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Comic Sans MS"/>
                <a:ea typeface="Comic Sans MS"/>
                <a:cs typeface="Comic Sans MS"/>
                <a:sym typeface="Comic Sans MS"/>
              </a:rPr>
              <a:t>One Hot Encoding Categorical Features</a:t>
            </a:r>
            <a:endParaRPr b="1">
              <a:latin typeface="Comic Sans MS"/>
              <a:ea typeface="Comic Sans MS"/>
              <a:cs typeface="Comic Sans MS"/>
              <a:sym typeface="Comic Sans MS"/>
            </a:endParaRPr>
          </a:p>
        </p:txBody>
      </p:sp>
      <p:sp>
        <p:nvSpPr>
          <p:cNvPr id="216" name="Google Shape;216;p24"/>
          <p:cNvSpPr txBox="1"/>
          <p:nvPr>
            <p:ph idx="1" type="body"/>
          </p:nvPr>
        </p:nvSpPr>
        <p:spPr>
          <a:xfrm>
            <a:off x="1179550" y="913900"/>
            <a:ext cx="7197900" cy="19263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a:latin typeface="Comic Sans MS"/>
                <a:ea typeface="Comic Sans MS"/>
                <a:cs typeface="Comic Sans MS"/>
                <a:sym typeface="Comic Sans MS"/>
              </a:rPr>
              <a:t>We performed One Hot Encoding on categorical features(5 in our dataset):</a:t>
            </a:r>
            <a:endParaRPr>
              <a:latin typeface="Comic Sans MS"/>
              <a:ea typeface="Comic Sans MS"/>
              <a:cs typeface="Comic Sans MS"/>
              <a:sym typeface="Comic Sans MS"/>
            </a:endParaRPr>
          </a:p>
          <a:p>
            <a:pPr indent="-288142" lvl="0" marL="457200" rtl="0" algn="l">
              <a:spcBef>
                <a:spcPts val="1200"/>
              </a:spcBef>
              <a:spcAft>
                <a:spcPts val="0"/>
              </a:spcAft>
              <a:buClr>
                <a:srgbClr val="FFFFFF"/>
              </a:buClr>
              <a:buSzPct val="100000"/>
              <a:buFont typeface="Comic Sans MS"/>
              <a:buChar char="➢"/>
            </a:pPr>
            <a:r>
              <a:rPr lang="en" sz="1339">
                <a:solidFill>
                  <a:srgbClr val="FFFFFF"/>
                </a:solidFill>
                <a:highlight>
                  <a:srgbClr val="20124D"/>
                </a:highlight>
                <a:latin typeface="Comic Sans MS"/>
                <a:ea typeface="Comic Sans MS"/>
                <a:cs typeface="Comic Sans MS"/>
                <a:sym typeface="Comic Sans MS"/>
              </a:rPr>
              <a:t>Name of agency (Agency)</a:t>
            </a:r>
            <a:endParaRPr sz="1339">
              <a:solidFill>
                <a:srgbClr val="FFFFFF"/>
              </a:solidFill>
              <a:highlight>
                <a:srgbClr val="20124D"/>
              </a:highlight>
              <a:latin typeface="Comic Sans MS"/>
              <a:ea typeface="Comic Sans MS"/>
              <a:cs typeface="Comic Sans MS"/>
              <a:sym typeface="Comic Sans MS"/>
            </a:endParaRPr>
          </a:p>
          <a:p>
            <a:pPr indent="-288142" lvl="0" marL="457200" rtl="0" algn="l">
              <a:spcBef>
                <a:spcPts val="0"/>
              </a:spcBef>
              <a:spcAft>
                <a:spcPts val="0"/>
              </a:spcAft>
              <a:buClr>
                <a:srgbClr val="FFFFFF"/>
              </a:buClr>
              <a:buSzPct val="100000"/>
              <a:buFont typeface="Comic Sans MS"/>
              <a:buChar char="➢"/>
            </a:pPr>
            <a:r>
              <a:rPr lang="en" sz="1339">
                <a:solidFill>
                  <a:srgbClr val="FFFFFF"/>
                </a:solidFill>
                <a:highlight>
                  <a:srgbClr val="20124D"/>
                </a:highlight>
                <a:latin typeface="Comic Sans MS"/>
                <a:ea typeface="Comic Sans MS"/>
                <a:cs typeface="Comic Sans MS"/>
                <a:sym typeface="Comic Sans MS"/>
              </a:rPr>
              <a:t>Type of travel insurance agencies (Agency Type)</a:t>
            </a:r>
            <a:endParaRPr sz="1339">
              <a:solidFill>
                <a:srgbClr val="FFFFFF"/>
              </a:solidFill>
              <a:highlight>
                <a:srgbClr val="20124D"/>
              </a:highlight>
              <a:latin typeface="Comic Sans MS"/>
              <a:ea typeface="Comic Sans MS"/>
              <a:cs typeface="Comic Sans MS"/>
              <a:sym typeface="Comic Sans MS"/>
            </a:endParaRPr>
          </a:p>
          <a:p>
            <a:pPr indent="-288142" lvl="0" marL="457200" rtl="0" algn="l">
              <a:spcBef>
                <a:spcPts val="0"/>
              </a:spcBef>
              <a:spcAft>
                <a:spcPts val="0"/>
              </a:spcAft>
              <a:buClr>
                <a:srgbClr val="FFFFFF"/>
              </a:buClr>
              <a:buSzPct val="100000"/>
              <a:buFont typeface="Comic Sans MS"/>
              <a:buChar char="➢"/>
            </a:pPr>
            <a:r>
              <a:rPr lang="en" sz="1339">
                <a:solidFill>
                  <a:srgbClr val="FFFFFF"/>
                </a:solidFill>
                <a:highlight>
                  <a:srgbClr val="20124D"/>
                </a:highlight>
                <a:latin typeface="Comic Sans MS"/>
                <a:ea typeface="Comic Sans MS"/>
                <a:cs typeface="Comic Sans MS"/>
                <a:sym typeface="Comic Sans MS"/>
              </a:rPr>
              <a:t>Distribution channel of travel insurance agencies (Distribution Channel)</a:t>
            </a:r>
            <a:endParaRPr sz="1339">
              <a:solidFill>
                <a:srgbClr val="FFFFFF"/>
              </a:solidFill>
              <a:highlight>
                <a:srgbClr val="20124D"/>
              </a:highlight>
              <a:latin typeface="Comic Sans MS"/>
              <a:ea typeface="Comic Sans MS"/>
              <a:cs typeface="Comic Sans MS"/>
              <a:sym typeface="Comic Sans MS"/>
            </a:endParaRPr>
          </a:p>
          <a:p>
            <a:pPr indent="-288142" lvl="0" marL="457200" rtl="0" algn="l">
              <a:spcBef>
                <a:spcPts val="0"/>
              </a:spcBef>
              <a:spcAft>
                <a:spcPts val="0"/>
              </a:spcAft>
              <a:buClr>
                <a:srgbClr val="FFFFFF"/>
              </a:buClr>
              <a:buSzPct val="100000"/>
              <a:buFont typeface="Comic Sans MS"/>
              <a:buChar char="➢"/>
            </a:pPr>
            <a:r>
              <a:rPr lang="en" sz="1339">
                <a:solidFill>
                  <a:srgbClr val="FFFFFF"/>
                </a:solidFill>
                <a:highlight>
                  <a:srgbClr val="20124D"/>
                </a:highlight>
                <a:latin typeface="Comic Sans MS"/>
                <a:ea typeface="Comic Sans MS"/>
                <a:cs typeface="Comic Sans MS"/>
                <a:sym typeface="Comic Sans MS"/>
              </a:rPr>
              <a:t>Name of the travel insurance products (Product Name)</a:t>
            </a:r>
            <a:endParaRPr sz="1339">
              <a:solidFill>
                <a:srgbClr val="FFFFFF"/>
              </a:solidFill>
              <a:highlight>
                <a:srgbClr val="20124D"/>
              </a:highlight>
              <a:latin typeface="Comic Sans MS"/>
              <a:ea typeface="Comic Sans MS"/>
              <a:cs typeface="Comic Sans MS"/>
              <a:sym typeface="Comic Sans MS"/>
            </a:endParaRPr>
          </a:p>
          <a:p>
            <a:pPr indent="-288142" lvl="0" marL="457200" rtl="0" algn="l">
              <a:spcBef>
                <a:spcPts val="0"/>
              </a:spcBef>
              <a:spcAft>
                <a:spcPts val="0"/>
              </a:spcAft>
              <a:buClr>
                <a:srgbClr val="FFFFFF"/>
              </a:buClr>
              <a:buSzPct val="100000"/>
              <a:buFont typeface="Comic Sans MS"/>
              <a:buChar char="➢"/>
            </a:pPr>
            <a:r>
              <a:rPr lang="en" sz="1339">
                <a:solidFill>
                  <a:srgbClr val="FFFFFF"/>
                </a:solidFill>
                <a:highlight>
                  <a:srgbClr val="20124D"/>
                </a:highlight>
                <a:latin typeface="Comic Sans MS"/>
                <a:ea typeface="Comic Sans MS"/>
                <a:cs typeface="Comic Sans MS"/>
                <a:sym typeface="Comic Sans MS"/>
              </a:rPr>
              <a:t>Destination of travel (Destination)</a:t>
            </a:r>
            <a:endParaRPr sz="1339">
              <a:solidFill>
                <a:srgbClr val="FFFFFF"/>
              </a:solidFill>
              <a:highlight>
                <a:srgbClr val="20124D"/>
              </a:highlight>
              <a:latin typeface="Comic Sans MS"/>
              <a:ea typeface="Comic Sans MS"/>
              <a:cs typeface="Comic Sans MS"/>
              <a:sym typeface="Comic Sans MS"/>
            </a:endParaRPr>
          </a:p>
          <a:p>
            <a:pPr indent="0" lvl="0" marL="0" rtl="0" algn="l">
              <a:spcBef>
                <a:spcPts val="1200"/>
              </a:spcBef>
              <a:spcAft>
                <a:spcPts val="0"/>
              </a:spcAft>
              <a:buNone/>
            </a:pPr>
            <a:r>
              <a:rPr lang="en" sz="1339">
                <a:solidFill>
                  <a:srgbClr val="FFFFFF"/>
                </a:solidFill>
                <a:highlight>
                  <a:srgbClr val="20124D"/>
                </a:highlight>
                <a:latin typeface="Comic Sans MS"/>
                <a:ea typeface="Comic Sans MS"/>
                <a:cs typeface="Comic Sans MS"/>
                <a:sym typeface="Comic Sans MS"/>
              </a:rPr>
              <a:t>In One Hot encoding,  integer encoded variable is removed and a new binary variable is added for each unique integer value.</a:t>
            </a:r>
            <a:endParaRPr sz="1339">
              <a:solidFill>
                <a:srgbClr val="FFFFFF"/>
              </a:solidFill>
              <a:highlight>
                <a:srgbClr val="20124D"/>
              </a:highlight>
              <a:latin typeface="Comic Sans MS"/>
              <a:ea typeface="Comic Sans MS"/>
              <a:cs typeface="Comic Sans MS"/>
              <a:sym typeface="Comic Sans MS"/>
            </a:endParaRPr>
          </a:p>
          <a:p>
            <a:pPr indent="0" lvl="0" marL="0" rtl="0" algn="l">
              <a:spcBef>
                <a:spcPts val="1200"/>
              </a:spcBef>
              <a:spcAft>
                <a:spcPts val="1200"/>
              </a:spcAft>
              <a:buNone/>
            </a:pPr>
            <a:r>
              <a:t/>
            </a:r>
            <a:endParaRPr>
              <a:latin typeface="Comic Sans MS"/>
              <a:ea typeface="Comic Sans MS"/>
              <a:cs typeface="Comic Sans MS"/>
              <a:sym typeface="Comic Sans MS"/>
            </a:endParaRPr>
          </a:p>
        </p:txBody>
      </p:sp>
      <p:pic>
        <p:nvPicPr>
          <p:cNvPr id="217" name="Google Shape;217;p24"/>
          <p:cNvPicPr preferRelativeResize="0"/>
          <p:nvPr/>
        </p:nvPicPr>
        <p:blipFill>
          <a:blip r:embed="rId3">
            <a:alphaModFix/>
          </a:blip>
          <a:stretch>
            <a:fillRect/>
          </a:stretch>
        </p:blipFill>
        <p:spPr>
          <a:xfrm>
            <a:off x="1257375" y="2571756"/>
            <a:ext cx="6695226" cy="258826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221" name="Shape 221"/>
        <p:cNvGrpSpPr/>
        <p:nvPr/>
      </p:nvGrpSpPr>
      <p:grpSpPr>
        <a:xfrm>
          <a:off x="0" y="0"/>
          <a:ext cx="0" cy="0"/>
          <a:chOff x="0" y="0"/>
          <a:chExt cx="0" cy="0"/>
        </a:xfrm>
      </p:grpSpPr>
      <p:sp>
        <p:nvSpPr>
          <p:cNvPr id="222" name="Google Shape;222;p25"/>
          <p:cNvSpPr txBox="1"/>
          <p:nvPr>
            <p:ph type="title"/>
          </p:nvPr>
        </p:nvSpPr>
        <p:spPr>
          <a:xfrm>
            <a:off x="1297500" y="393750"/>
            <a:ext cx="5254500" cy="63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Comic Sans MS"/>
                <a:ea typeface="Comic Sans MS"/>
                <a:cs typeface="Comic Sans MS"/>
                <a:sym typeface="Comic Sans MS"/>
              </a:rPr>
              <a:t>Model Building and Approaches</a:t>
            </a:r>
            <a:endParaRPr b="1">
              <a:latin typeface="Comic Sans MS"/>
              <a:ea typeface="Comic Sans MS"/>
              <a:cs typeface="Comic Sans MS"/>
              <a:sym typeface="Comic Sans MS"/>
            </a:endParaRPr>
          </a:p>
        </p:txBody>
      </p:sp>
      <p:sp>
        <p:nvSpPr>
          <p:cNvPr id="223" name="Google Shape;223;p25"/>
          <p:cNvSpPr txBox="1"/>
          <p:nvPr>
            <p:ph idx="1" type="body"/>
          </p:nvPr>
        </p:nvSpPr>
        <p:spPr>
          <a:xfrm>
            <a:off x="1297500" y="952825"/>
            <a:ext cx="7239000" cy="1879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latin typeface="Comic Sans MS"/>
                <a:ea typeface="Comic Sans MS"/>
                <a:cs typeface="Comic Sans MS"/>
                <a:sym typeface="Comic Sans MS"/>
              </a:rPr>
              <a:t>Initially, we used different models such as Logistic regression, K-NN and Decision tree.</a:t>
            </a:r>
            <a:endParaRPr>
              <a:latin typeface="Comic Sans MS"/>
              <a:ea typeface="Comic Sans MS"/>
              <a:cs typeface="Comic Sans MS"/>
              <a:sym typeface="Comic Sans MS"/>
            </a:endParaRPr>
          </a:p>
          <a:p>
            <a:pPr indent="0" lvl="0" marL="0" rtl="0" algn="l">
              <a:spcBef>
                <a:spcPts val="1200"/>
              </a:spcBef>
              <a:spcAft>
                <a:spcPts val="0"/>
              </a:spcAft>
              <a:buNone/>
            </a:pPr>
            <a:r>
              <a:rPr lang="en">
                <a:latin typeface="Comic Sans MS"/>
                <a:ea typeface="Comic Sans MS"/>
                <a:cs typeface="Comic Sans MS"/>
                <a:sym typeface="Comic Sans MS"/>
              </a:rPr>
              <a:t>Without treating the class imbalance, precision score received on these models was between 65%-85%. Apart from Logistic regression where we got a poor precision score of 42%</a:t>
            </a:r>
            <a:endParaRPr>
              <a:latin typeface="Comic Sans MS"/>
              <a:ea typeface="Comic Sans MS"/>
              <a:cs typeface="Comic Sans MS"/>
              <a:sym typeface="Comic Sans MS"/>
            </a:endParaRPr>
          </a:p>
          <a:p>
            <a:pPr indent="0" lvl="0" marL="0" rtl="0" algn="l">
              <a:spcBef>
                <a:spcPts val="1200"/>
              </a:spcBef>
              <a:spcAft>
                <a:spcPts val="0"/>
              </a:spcAft>
              <a:buNone/>
            </a:pPr>
            <a:r>
              <a:rPr lang="en">
                <a:latin typeface="Comic Sans MS"/>
                <a:ea typeface="Comic Sans MS"/>
                <a:cs typeface="Comic Sans MS"/>
                <a:sym typeface="Comic Sans MS"/>
              </a:rPr>
              <a:t>AUC score for the models was also between 0.85 - 0.97</a:t>
            </a:r>
            <a:endParaRPr>
              <a:latin typeface="Comic Sans MS"/>
              <a:ea typeface="Comic Sans MS"/>
              <a:cs typeface="Comic Sans MS"/>
              <a:sym typeface="Comic Sans MS"/>
            </a:endParaRPr>
          </a:p>
          <a:p>
            <a:pPr indent="0" lvl="0" marL="0" rtl="0" algn="l">
              <a:spcBef>
                <a:spcPts val="1200"/>
              </a:spcBef>
              <a:spcAft>
                <a:spcPts val="0"/>
              </a:spcAft>
              <a:buNone/>
            </a:pPr>
            <a:r>
              <a:rPr lang="en">
                <a:latin typeface="Comic Sans MS"/>
                <a:ea typeface="Comic Sans MS"/>
                <a:cs typeface="Comic Sans MS"/>
                <a:sym typeface="Comic Sans MS"/>
              </a:rPr>
              <a:t>Random Forest gave the best precision score(0.84) and AUC score(0.966) among all the models.</a:t>
            </a:r>
            <a:endParaRPr>
              <a:latin typeface="Comic Sans MS"/>
              <a:ea typeface="Comic Sans MS"/>
              <a:cs typeface="Comic Sans MS"/>
              <a:sym typeface="Comic Sans MS"/>
            </a:endParaRPr>
          </a:p>
          <a:p>
            <a:pPr indent="0" lvl="0" marL="0" rtl="0" algn="l">
              <a:spcBef>
                <a:spcPts val="1200"/>
              </a:spcBef>
              <a:spcAft>
                <a:spcPts val="1200"/>
              </a:spcAft>
              <a:buNone/>
            </a:pPr>
            <a:r>
              <a:t/>
            </a:r>
            <a:endParaRPr>
              <a:latin typeface="Comic Sans MS"/>
              <a:ea typeface="Comic Sans MS"/>
              <a:cs typeface="Comic Sans MS"/>
              <a:sym typeface="Comic Sans MS"/>
            </a:endParaRPr>
          </a:p>
        </p:txBody>
      </p:sp>
      <p:graphicFrame>
        <p:nvGraphicFramePr>
          <p:cNvPr id="224" name="Google Shape;224;p25"/>
          <p:cNvGraphicFramePr/>
          <p:nvPr/>
        </p:nvGraphicFramePr>
        <p:xfrm>
          <a:off x="1297500" y="2786175"/>
          <a:ext cx="3000000" cy="3000000"/>
        </p:xfrm>
        <a:graphic>
          <a:graphicData uri="http://schemas.openxmlformats.org/drawingml/2006/table">
            <a:tbl>
              <a:tblPr>
                <a:noFill/>
                <a:tableStyleId>{56E150C2-6FFA-4237-97B0-01AE204395C3}</a:tableStyleId>
              </a:tblPr>
              <a:tblGrid>
                <a:gridCol w="2413000"/>
                <a:gridCol w="2413000"/>
                <a:gridCol w="2413000"/>
              </a:tblGrid>
              <a:tr h="381000">
                <a:tc>
                  <a:txBody>
                    <a:bodyPr/>
                    <a:lstStyle/>
                    <a:p>
                      <a:pPr indent="0" lvl="0" marL="0" rtl="0" algn="l">
                        <a:spcBef>
                          <a:spcPts val="0"/>
                        </a:spcBef>
                        <a:spcAft>
                          <a:spcPts val="0"/>
                        </a:spcAft>
                        <a:buNone/>
                      </a:pPr>
                      <a:r>
                        <a:rPr b="1" lang="en" sz="1300">
                          <a:solidFill>
                            <a:schemeClr val="lt1"/>
                          </a:solidFill>
                          <a:latin typeface="Comic Sans MS"/>
                          <a:ea typeface="Comic Sans MS"/>
                          <a:cs typeface="Comic Sans MS"/>
                          <a:sym typeface="Comic Sans MS"/>
                        </a:rPr>
                        <a:t>Classifier Used</a:t>
                      </a:r>
                      <a:endParaRPr b="1" sz="1300">
                        <a:solidFill>
                          <a:schemeClr val="lt1"/>
                        </a:solidFill>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b="1" lang="en" sz="1300">
                          <a:solidFill>
                            <a:schemeClr val="lt1"/>
                          </a:solidFill>
                          <a:latin typeface="Comic Sans MS"/>
                          <a:ea typeface="Comic Sans MS"/>
                          <a:cs typeface="Comic Sans MS"/>
                          <a:sym typeface="Comic Sans MS"/>
                        </a:rPr>
                        <a:t>Precision Score</a:t>
                      </a:r>
                      <a:endParaRPr b="1" sz="1300">
                        <a:solidFill>
                          <a:schemeClr val="lt1"/>
                        </a:solidFill>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b="1" lang="en" sz="1300">
                          <a:solidFill>
                            <a:schemeClr val="lt1"/>
                          </a:solidFill>
                          <a:latin typeface="Comic Sans MS"/>
                          <a:ea typeface="Comic Sans MS"/>
                          <a:cs typeface="Comic Sans MS"/>
                          <a:sym typeface="Comic Sans MS"/>
                        </a:rPr>
                        <a:t>AUC Score</a:t>
                      </a:r>
                      <a:endParaRPr b="1" sz="1300">
                        <a:solidFill>
                          <a:schemeClr val="lt1"/>
                        </a:solidFill>
                        <a:latin typeface="Comic Sans MS"/>
                        <a:ea typeface="Comic Sans MS"/>
                        <a:cs typeface="Comic Sans MS"/>
                        <a:sym typeface="Comic Sans MS"/>
                      </a:endParaRPr>
                    </a:p>
                  </a:txBody>
                  <a:tcPr marT="91425" marB="91425" marR="91425" marL="91425"/>
                </a:tc>
              </a:tr>
              <a:tr h="381000">
                <a:tc>
                  <a:txBody>
                    <a:bodyPr/>
                    <a:lstStyle/>
                    <a:p>
                      <a:pPr indent="0" lvl="0" marL="0" rtl="0" algn="l">
                        <a:spcBef>
                          <a:spcPts val="0"/>
                        </a:spcBef>
                        <a:spcAft>
                          <a:spcPts val="0"/>
                        </a:spcAft>
                        <a:buNone/>
                      </a:pPr>
                      <a:r>
                        <a:rPr lang="en" sz="1300">
                          <a:solidFill>
                            <a:schemeClr val="lt1"/>
                          </a:solidFill>
                          <a:latin typeface="Comic Sans MS"/>
                          <a:ea typeface="Comic Sans MS"/>
                          <a:cs typeface="Comic Sans MS"/>
                          <a:sym typeface="Comic Sans MS"/>
                        </a:rPr>
                        <a:t>Logistic Regression</a:t>
                      </a:r>
                      <a:endParaRPr sz="1300">
                        <a:solidFill>
                          <a:schemeClr val="lt1"/>
                        </a:solidFill>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Comic Sans MS"/>
                          <a:ea typeface="Comic Sans MS"/>
                          <a:cs typeface="Comic Sans MS"/>
                          <a:sym typeface="Comic Sans MS"/>
                        </a:rPr>
                        <a:t>0.42</a:t>
                      </a:r>
                      <a:endParaRPr sz="1300">
                        <a:solidFill>
                          <a:schemeClr val="lt1"/>
                        </a:solidFill>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Comic Sans MS"/>
                          <a:ea typeface="Comic Sans MS"/>
                          <a:cs typeface="Comic Sans MS"/>
                          <a:sym typeface="Comic Sans MS"/>
                        </a:rPr>
                        <a:t>0.866</a:t>
                      </a:r>
                      <a:endParaRPr sz="1300">
                        <a:solidFill>
                          <a:schemeClr val="lt1"/>
                        </a:solidFill>
                        <a:latin typeface="Comic Sans MS"/>
                        <a:ea typeface="Comic Sans MS"/>
                        <a:cs typeface="Comic Sans MS"/>
                        <a:sym typeface="Comic Sans MS"/>
                      </a:endParaRPr>
                    </a:p>
                  </a:txBody>
                  <a:tcPr marT="91425" marB="91425" marR="91425" marL="91425"/>
                </a:tc>
              </a:tr>
              <a:tr h="381000">
                <a:tc>
                  <a:txBody>
                    <a:bodyPr/>
                    <a:lstStyle/>
                    <a:p>
                      <a:pPr indent="0" lvl="0" marL="0" rtl="0" algn="l">
                        <a:spcBef>
                          <a:spcPts val="0"/>
                        </a:spcBef>
                        <a:spcAft>
                          <a:spcPts val="0"/>
                        </a:spcAft>
                        <a:buNone/>
                      </a:pPr>
                      <a:r>
                        <a:rPr lang="en" sz="1300">
                          <a:solidFill>
                            <a:schemeClr val="lt1"/>
                          </a:solidFill>
                          <a:latin typeface="Comic Sans MS"/>
                          <a:ea typeface="Comic Sans MS"/>
                          <a:cs typeface="Comic Sans MS"/>
                          <a:sym typeface="Comic Sans MS"/>
                        </a:rPr>
                        <a:t>K-NN Classification(5 neighbours)</a:t>
                      </a:r>
                      <a:endParaRPr sz="1300">
                        <a:solidFill>
                          <a:schemeClr val="lt1"/>
                        </a:solidFill>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Comic Sans MS"/>
                          <a:ea typeface="Comic Sans MS"/>
                          <a:cs typeface="Comic Sans MS"/>
                          <a:sym typeface="Comic Sans MS"/>
                        </a:rPr>
                        <a:t>0.67</a:t>
                      </a:r>
                      <a:endParaRPr sz="1300">
                        <a:solidFill>
                          <a:schemeClr val="lt1"/>
                        </a:solidFill>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Comic Sans MS"/>
                          <a:ea typeface="Comic Sans MS"/>
                          <a:cs typeface="Comic Sans MS"/>
                          <a:sym typeface="Comic Sans MS"/>
                        </a:rPr>
                        <a:t>0.937</a:t>
                      </a:r>
                      <a:endParaRPr sz="1300">
                        <a:solidFill>
                          <a:schemeClr val="lt1"/>
                        </a:solidFill>
                        <a:latin typeface="Comic Sans MS"/>
                        <a:ea typeface="Comic Sans MS"/>
                        <a:cs typeface="Comic Sans MS"/>
                        <a:sym typeface="Comic Sans MS"/>
                      </a:endParaRPr>
                    </a:p>
                  </a:txBody>
                  <a:tcPr marT="91425" marB="91425" marR="91425" marL="91425"/>
                </a:tc>
              </a:tr>
              <a:tr h="381000">
                <a:tc>
                  <a:txBody>
                    <a:bodyPr/>
                    <a:lstStyle/>
                    <a:p>
                      <a:pPr indent="0" lvl="0" marL="0" rtl="0" algn="l">
                        <a:spcBef>
                          <a:spcPts val="0"/>
                        </a:spcBef>
                        <a:spcAft>
                          <a:spcPts val="0"/>
                        </a:spcAft>
                        <a:buNone/>
                      </a:pPr>
                      <a:r>
                        <a:rPr lang="en" sz="1300">
                          <a:solidFill>
                            <a:schemeClr val="lt1"/>
                          </a:solidFill>
                          <a:latin typeface="Comic Sans MS"/>
                          <a:ea typeface="Comic Sans MS"/>
                          <a:cs typeface="Comic Sans MS"/>
                          <a:sym typeface="Comic Sans MS"/>
                        </a:rPr>
                        <a:t>Decision Tree</a:t>
                      </a:r>
                      <a:endParaRPr sz="1300">
                        <a:solidFill>
                          <a:schemeClr val="lt1"/>
                        </a:solidFill>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Comic Sans MS"/>
                          <a:ea typeface="Comic Sans MS"/>
                          <a:cs typeface="Comic Sans MS"/>
                          <a:sym typeface="Comic Sans MS"/>
                        </a:rPr>
                        <a:t>0.76</a:t>
                      </a:r>
                      <a:endParaRPr sz="1300">
                        <a:solidFill>
                          <a:schemeClr val="lt1"/>
                        </a:solidFill>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Comic Sans MS"/>
                          <a:ea typeface="Comic Sans MS"/>
                          <a:cs typeface="Comic Sans MS"/>
                          <a:sym typeface="Comic Sans MS"/>
                        </a:rPr>
                        <a:t>0.867</a:t>
                      </a:r>
                      <a:endParaRPr sz="1300">
                        <a:solidFill>
                          <a:schemeClr val="lt1"/>
                        </a:solidFill>
                        <a:latin typeface="Comic Sans MS"/>
                        <a:ea typeface="Comic Sans MS"/>
                        <a:cs typeface="Comic Sans MS"/>
                        <a:sym typeface="Comic Sans MS"/>
                      </a:endParaRPr>
                    </a:p>
                  </a:txBody>
                  <a:tcPr marT="91425" marB="91425" marR="91425" marL="91425"/>
                </a:tc>
              </a:tr>
              <a:tr h="381000">
                <a:tc>
                  <a:txBody>
                    <a:bodyPr/>
                    <a:lstStyle/>
                    <a:p>
                      <a:pPr indent="0" lvl="0" marL="0" rtl="0" algn="l">
                        <a:spcBef>
                          <a:spcPts val="0"/>
                        </a:spcBef>
                        <a:spcAft>
                          <a:spcPts val="0"/>
                        </a:spcAft>
                        <a:buNone/>
                      </a:pPr>
                      <a:r>
                        <a:rPr lang="en" sz="1300">
                          <a:solidFill>
                            <a:schemeClr val="lt1"/>
                          </a:solidFill>
                          <a:latin typeface="Comic Sans MS"/>
                          <a:ea typeface="Comic Sans MS"/>
                          <a:cs typeface="Comic Sans MS"/>
                          <a:sym typeface="Comic Sans MS"/>
                        </a:rPr>
                        <a:t>Random Forest</a:t>
                      </a:r>
                      <a:endParaRPr sz="1300">
                        <a:solidFill>
                          <a:schemeClr val="lt1"/>
                        </a:solidFill>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Comic Sans MS"/>
                          <a:ea typeface="Comic Sans MS"/>
                          <a:cs typeface="Comic Sans MS"/>
                          <a:sym typeface="Comic Sans MS"/>
                        </a:rPr>
                        <a:t>0.84</a:t>
                      </a:r>
                      <a:endParaRPr sz="1300">
                        <a:solidFill>
                          <a:schemeClr val="lt1"/>
                        </a:solidFill>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Comic Sans MS"/>
                          <a:ea typeface="Comic Sans MS"/>
                          <a:cs typeface="Comic Sans MS"/>
                          <a:sym typeface="Comic Sans MS"/>
                        </a:rPr>
                        <a:t>0.966</a:t>
                      </a:r>
                      <a:endParaRPr sz="1300">
                        <a:solidFill>
                          <a:schemeClr val="lt1"/>
                        </a:solidFill>
                        <a:latin typeface="Comic Sans MS"/>
                        <a:ea typeface="Comic Sans MS"/>
                        <a:cs typeface="Comic Sans MS"/>
                        <a:sym typeface="Comic Sans MS"/>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228" name="Shape 228"/>
        <p:cNvGrpSpPr/>
        <p:nvPr/>
      </p:nvGrpSpPr>
      <p:grpSpPr>
        <a:xfrm>
          <a:off x="0" y="0"/>
          <a:ext cx="0" cy="0"/>
          <a:chOff x="0" y="0"/>
          <a:chExt cx="0" cy="0"/>
        </a:xfrm>
      </p:grpSpPr>
      <p:sp>
        <p:nvSpPr>
          <p:cNvPr id="229" name="Google Shape;229;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Comic Sans MS"/>
                <a:ea typeface="Comic Sans MS"/>
                <a:cs typeface="Comic Sans MS"/>
                <a:sym typeface="Comic Sans MS"/>
              </a:rPr>
              <a:t>Techniques applied to treat Class Imbalance</a:t>
            </a:r>
            <a:endParaRPr b="1">
              <a:latin typeface="Comic Sans MS"/>
              <a:ea typeface="Comic Sans MS"/>
              <a:cs typeface="Comic Sans MS"/>
              <a:sym typeface="Comic Sans MS"/>
            </a:endParaRPr>
          </a:p>
        </p:txBody>
      </p:sp>
      <p:sp>
        <p:nvSpPr>
          <p:cNvPr id="230" name="Google Shape;230;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92322"/>
              <a:buChar char="❖"/>
            </a:pPr>
            <a:r>
              <a:rPr b="1" lang="en" sz="1408">
                <a:latin typeface="Comic Sans MS"/>
                <a:ea typeface="Comic Sans MS"/>
                <a:cs typeface="Comic Sans MS"/>
                <a:sym typeface="Comic Sans MS"/>
              </a:rPr>
              <a:t>Under- Sampling</a:t>
            </a:r>
            <a:r>
              <a:rPr lang="en">
                <a:latin typeface="Comic Sans MS"/>
                <a:ea typeface="Comic Sans MS"/>
                <a:cs typeface="Comic Sans MS"/>
                <a:sym typeface="Comic Sans MS"/>
              </a:rPr>
              <a:t> - </a:t>
            </a:r>
            <a:r>
              <a:rPr lang="en">
                <a:latin typeface="Comic Sans MS"/>
                <a:ea typeface="Comic Sans MS"/>
                <a:cs typeface="Comic Sans MS"/>
                <a:sym typeface="Comic Sans MS"/>
              </a:rPr>
              <a:t>Random undersampling involves randomly selecting examples from the majority class to delete from the training dataset. This has the effect of reducing the number of examples in the majority class in the transformed version of the training dataset. This process can be repeated until the desired class distribution is achieved, such as an equal number of examples for each class.</a:t>
            </a:r>
            <a:endParaRPr>
              <a:latin typeface="Comic Sans MS"/>
              <a:ea typeface="Comic Sans MS"/>
              <a:cs typeface="Comic Sans MS"/>
              <a:sym typeface="Comic Sans MS"/>
            </a:endParaRPr>
          </a:p>
          <a:p>
            <a:pPr indent="-300121" lvl="1" marL="914400" rtl="0" algn="l">
              <a:spcBef>
                <a:spcPts val="0"/>
              </a:spcBef>
              <a:spcAft>
                <a:spcPts val="0"/>
              </a:spcAft>
              <a:buSzPct val="100000"/>
              <a:buFont typeface="Comic Sans MS"/>
              <a:buChar char="➢"/>
            </a:pPr>
            <a:r>
              <a:rPr lang="en" sz="1217">
                <a:latin typeface="Comic Sans MS"/>
                <a:ea typeface="Comic Sans MS"/>
                <a:cs typeface="Comic Sans MS"/>
                <a:sym typeface="Comic Sans MS"/>
              </a:rPr>
              <a:t>NearMiss 1</a:t>
            </a:r>
            <a:endParaRPr sz="1217">
              <a:latin typeface="Comic Sans MS"/>
              <a:ea typeface="Comic Sans MS"/>
              <a:cs typeface="Comic Sans MS"/>
              <a:sym typeface="Comic Sans MS"/>
            </a:endParaRPr>
          </a:p>
          <a:p>
            <a:pPr indent="-300121" lvl="1" marL="914400" rtl="0" algn="l">
              <a:spcBef>
                <a:spcPts val="0"/>
              </a:spcBef>
              <a:spcAft>
                <a:spcPts val="0"/>
              </a:spcAft>
              <a:buSzPct val="100000"/>
              <a:buFont typeface="Comic Sans MS"/>
              <a:buChar char="➢"/>
            </a:pPr>
            <a:r>
              <a:rPr lang="en" sz="1217">
                <a:latin typeface="Comic Sans MS"/>
                <a:ea typeface="Comic Sans MS"/>
                <a:cs typeface="Comic Sans MS"/>
                <a:sym typeface="Comic Sans MS"/>
              </a:rPr>
              <a:t>NearMiss 3</a:t>
            </a:r>
            <a:br>
              <a:rPr lang="en" sz="1217">
                <a:latin typeface="Comic Sans MS"/>
                <a:ea typeface="Comic Sans MS"/>
                <a:cs typeface="Comic Sans MS"/>
                <a:sym typeface="Comic Sans MS"/>
              </a:rPr>
            </a:br>
            <a:endParaRPr sz="1217">
              <a:latin typeface="Comic Sans MS"/>
              <a:ea typeface="Comic Sans MS"/>
              <a:cs typeface="Comic Sans MS"/>
              <a:sym typeface="Comic Sans MS"/>
            </a:endParaRPr>
          </a:p>
          <a:p>
            <a:pPr indent="-304958" lvl="0" marL="457200" rtl="0" algn="l">
              <a:spcBef>
                <a:spcPts val="0"/>
              </a:spcBef>
              <a:spcAft>
                <a:spcPts val="0"/>
              </a:spcAft>
              <a:buSzPct val="92322"/>
              <a:buChar char="❖"/>
            </a:pPr>
            <a:r>
              <a:rPr b="1" lang="en" sz="1408">
                <a:latin typeface="Comic Sans MS"/>
                <a:ea typeface="Comic Sans MS"/>
                <a:cs typeface="Comic Sans MS"/>
                <a:sym typeface="Comic Sans MS"/>
              </a:rPr>
              <a:t>Over-sampling</a:t>
            </a:r>
            <a:r>
              <a:rPr lang="en">
                <a:latin typeface="Comic Sans MS"/>
                <a:ea typeface="Comic Sans MS"/>
                <a:cs typeface="Comic Sans MS"/>
                <a:sym typeface="Comic Sans MS"/>
              </a:rPr>
              <a:t> </a:t>
            </a:r>
            <a:r>
              <a:rPr lang="en">
                <a:latin typeface="Comic Sans MS"/>
                <a:ea typeface="Comic Sans MS"/>
                <a:cs typeface="Comic Sans MS"/>
                <a:sym typeface="Comic Sans MS"/>
              </a:rPr>
              <a:t>- Random oversampling involves randomly duplicating examples from the minority class and adding them to the training dataset. Examples from the training dataset are selected randomly with replacement. This means that examples from the minority class can be chosen and added to the new “more balanced” training dataset multiple times; they are selected from the original training dataset, added to the new training dataset, and then returned or “replaced” in the original dataset, allowing them to be selected again.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234" name="Shape 234"/>
        <p:cNvGrpSpPr/>
        <p:nvPr/>
      </p:nvGrpSpPr>
      <p:grpSpPr>
        <a:xfrm>
          <a:off x="0" y="0"/>
          <a:ext cx="0" cy="0"/>
          <a:chOff x="0" y="0"/>
          <a:chExt cx="0" cy="0"/>
        </a:xfrm>
      </p:grpSpPr>
      <p:sp>
        <p:nvSpPr>
          <p:cNvPr id="235" name="Google Shape;235;p27"/>
          <p:cNvSpPr txBox="1"/>
          <p:nvPr>
            <p:ph type="title"/>
          </p:nvPr>
        </p:nvSpPr>
        <p:spPr>
          <a:xfrm>
            <a:off x="1297500" y="393750"/>
            <a:ext cx="7038900" cy="64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Comic Sans MS"/>
                <a:ea typeface="Comic Sans MS"/>
                <a:cs typeface="Comic Sans MS"/>
                <a:sym typeface="Comic Sans MS"/>
              </a:rPr>
              <a:t>Undersampling Techniques applied</a:t>
            </a:r>
            <a:endParaRPr b="1">
              <a:latin typeface="Comic Sans MS"/>
              <a:ea typeface="Comic Sans MS"/>
              <a:cs typeface="Comic Sans MS"/>
              <a:sym typeface="Comic Sans MS"/>
            </a:endParaRPr>
          </a:p>
        </p:txBody>
      </p:sp>
      <p:sp>
        <p:nvSpPr>
          <p:cNvPr id="236" name="Google Shape;236;p27"/>
          <p:cNvSpPr txBox="1"/>
          <p:nvPr>
            <p:ph idx="1" type="body"/>
          </p:nvPr>
        </p:nvSpPr>
        <p:spPr>
          <a:xfrm>
            <a:off x="1353950" y="1034850"/>
            <a:ext cx="7439100" cy="965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Comic Sans MS"/>
              <a:buChar char="➢"/>
            </a:pPr>
            <a:r>
              <a:rPr lang="en" sz="1200">
                <a:latin typeface="Comic Sans MS"/>
                <a:ea typeface="Comic Sans MS"/>
                <a:cs typeface="Comic Sans MS"/>
                <a:sym typeface="Comic Sans MS"/>
              </a:rPr>
              <a:t>NearMiss-1: Majority class examples with minimum average distance to three closest minority class examples.</a:t>
            </a:r>
            <a:endParaRPr sz="1200">
              <a:latin typeface="Comic Sans MS"/>
              <a:ea typeface="Comic Sans MS"/>
              <a:cs typeface="Comic Sans MS"/>
              <a:sym typeface="Comic Sans MS"/>
            </a:endParaRPr>
          </a:p>
          <a:p>
            <a:pPr indent="-304800" lvl="0" marL="457200" rtl="0" algn="l">
              <a:spcBef>
                <a:spcPts val="0"/>
              </a:spcBef>
              <a:spcAft>
                <a:spcPts val="0"/>
              </a:spcAft>
              <a:buSzPts val="1200"/>
              <a:buFont typeface="Comic Sans MS"/>
              <a:buChar char="➢"/>
            </a:pPr>
            <a:r>
              <a:rPr lang="en" sz="1200">
                <a:latin typeface="Comic Sans MS"/>
                <a:ea typeface="Comic Sans MS"/>
                <a:cs typeface="Comic Sans MS"/>
                <a:sym typeface="Comic Sans MS"/>
              </a:rPr>
              <a:t>NearMiss-3: Majority class examples with minimum distance to each minority class example.</a:t>
            </a:r>
            <a:endParaRPr/>
          </a:p>
        </p:txBody>
      </p:sp>
      <p:graphicFrame>
        <p:nvGraphicFramePr>
          <p:cNvPr id="237" name="Google Shape;237;p27"/>
          <p:cNvGraphicFramePr/>
          <p:nvPr/>
        </p:nvGraphicFramePr>
        <p:xfrm>
          <a:off x="1455125" y="2154875"/>
          <a:ext cx="3000000" cy="3000000"/>
        </p:xfrm>
        <a:graphic>
          <a:graphicData uri="http://schemas.openxmlformats.org/drawingml/2006/table">
            <a:tbl>
              <a:tblPr>
                <a:noFill/>
                <a:tableStyleId>{56E150C2-6FFA-4237-97B0-01AE204395C3}</a:tableStyleId>
              </a:tblPr>
              <a:tblGrid>
                <a:gridCol w="1537225"/>
                <a:gridCol w="969500"/>
                <a:gridCol w="1243925"/>
              </a:tblGrid>
              <a:tr h="609575">
                <a:tc>
                  <a:txBody>
                    <a:bodyPr/>
                    <a:lstStyle/>
                    <a:p>
                      <a:pPr indent="0" lvl="0" marL="0" rtl="0" algn="l">
                        <a:spcBef>
                          <a:spcPts val="0"/>
                        </a:spcBef>
                        <a:spcAft>
                          <a:spcPts val="0"/>
                        </a:spcAft>
                        <a:buNone/>
                      </a:pPr>
                      <a:r>
                        <a:rPr lang="en">
                          <a:solidFill>
                            <a:srgbClr val="FFFFFF"/>
                          </a:solidFill>
                        </a:rPr>
                        <a:t>Undersampling Technique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Precision Score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AUC score</a:t>
                      </a:r>
                      <a:endParaRPr>
                        <a:solidFill>
                          <a:srgbClr val="FFFFFF"/>
                        </a:solidFill>
                      </a:endParaRPr>
                    </a:p>
                  </a:txBody>
                  <a:tcPr marT="91425" marB="91425" marR="91425" marL="91425"/>
                </a:tc>
              </a:tr>
              <a:tr h="396225">
                <a:tc>
                  <a:txBody>
                    <a:bodyPr/>
                    <a:lstStyle/>
                    <a:p>
                      <a:pPr indent="0" lvl="0" marL="0" rtl="0" algn="l">
                        <a:spcBef>
                          <a:spcPts val="0"/>
                        </a:spcBef>
                        <a:spcAft>
                          <a:spcPts val="0"/>
                        </a:spcAft>
                        <a:buNone/>
                      </a:pPr>
                      <a:r>
                        <a:rPr lang="en">
                          <a:solidFill>
                            <a:srgbClr val="FFFFFF"/>
                          </a:solidFill>
                        </a:rPr>
                        <a:t>NearMiss-1</a:t>
                      </a:r>
                      <a:endParaRPr>
                        <a:solidFill>
                          <a:srgbClr val="FFFFFF"/>
                        </a:solidFill>
                      </a:endParaRPr>
                    </a:p>
                  </a:txBody>
                  <a:tcPr marT="91425" marB="91425" marR="91425" marL="91425"/>
                </a:tc>
                <a:tc>
                  <a:txBody>
                    <a:bodyPr/>
                    <a:lstStyle/>
                    <a:p>
                      <a:pPr indent="0" lvl="0" marL="0" marR="0" rtl="0" algn="l">
                        <a:lnSpc>
                          <a:spcPct val="115000"/>
                        </a:lnSpc>
                        <a:spcBef>
                          <a:spcPts val="0"/>
                        </a:spcBef>
                        <a:spcAft>
                          <a:spcPts val="2200"/>
                        </a:spcAft>
                        <a:buNone/>
                      </a:pPr>
                      <a:r>
                        <a:rPr lang="en">
                          <a:solidFill>
                            <a:srgbClr val="FFFFFF"/>
                          </a:solidFill>
                        </a:rPr>
                        <a:t>0.875</a:t>
                      </a:r>
                      <a:endParaRPr>
                        <a:solidFill>
                          <a:srgbClr val="FFFFFF"/>
                        </a:solidFill>
                      </a:endParaRPr>
                    </a:p>
                  </a:txBody>
                  <a:tcPr marT="91425" marB="91425" marR="91425" marL="91425"/>
                </a:tc>
                <a:tc>
                  <a:txBody>
                    <a:bodyPr/>
                    <a:lstStyle/>
                    <a:p>
                      <a:pPr indent="0" lvl="0" marL="0" marR="0" rtl="0" algn="l">
                        <a:lnSpc>
                          <a:spcPct val="115000"/>
                        </a:lnSpc>
                        <a:spcBef>
                          <a:spcPts val="0"/>
                        </a:spcBef>
                        <a:spcAft>
                          <a:spcPts val="2200"/>
                        </a:spcAft>
                        <a:buNone/>
                      </a:pPr>
                      <a:r>
                        <a:rPr lang="en">
                          <a:solidFill>
                            <a:srgbClr val="FFFFFF"/>
                          </a:solidFill>
                        </a:rPr>
                        <a:t>0.943</a:t>
                      </a:r>
                      <a:endParaRPr>
                        <a:solidFill>
                          <a:srgbClr val="FFFFFF"/>
                        </a:solidFill>
                      </a:endParaRPr>
                    </a:p>
                  </a:txBody>
                  <a:tcPr marT="91425" marB="91425" marR="91425" marL="91425"/>
                </a:tc>
              </a:tr>
              <a:tr h="396225">
                <a:tc>
                  <a:txBody>
                    <a:bodyPr/>
                    <a:lstStyle/>
                    <a:p>
                      <a:pPr indent="0" lvl="0" marL="0" rtl="0" algn="l">
                        <a:spcBef>
                          <a:spcPts val="0"/>
                        </a:spcBef>
                        <a:spcAft>
                          <a:spcPts val="0"/>
                        </a:spcAft>
                        <a:buNone/>
                      </a:pPr>
                      <a:r>
                        <a:rPr lang="en">
                          <a:solidFill>
                            <a:srgbClr val="FFFFFF"/>
                          </a:solidFill>
                        </a:rPr>
                        <a:t>NearMiss-3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0.80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0.86</a:t>
                      </a:r>
                      <a:endParaRPr>
                        <a:solidFill>
                          <a:srgbClr val="FFFFFF"/>
                        </a:solidFill>
                      </a:endParaRPr>
                    </a:p>
                  </a:txBody>
                  <a:tcPr marT="91425" marB="91425" marR="91425" marL="91425"/>
                </a:tc>
              </a:tr>
            </a:tbl>
          </a:graphicData>
        </a:graphic>
      </p:graphicFrame>
      <p:pic>
        <p:nvPicPr>
          <p:cNvPr id="238" name="Google Shape;238;p27"/>
          <p:cNvPicPr preferRelativeResize="0"/>
          <p:nvPr/>
        </p:nvPicPr>
        <p:blipFill>
          <a:blip r:embed="rId3">
            <a:alphaModFix/>
          </a:blip>
          <a:stretch>
            <a:fillRect/>
          </a:stretch>
        </p:blipFill>
        <p:spPr>
          <a:xfrm>
            <a:off x="5913875" y="2077675"/>
            <a:ext cx="3172674" cy="2947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242" name="Shape 242"/>
        <p:cNvGrpSpPr/>
        <p:nvPr/>
      </p:nvGrpSpPr>
      <p:grpSpPr>
        <a:xfrm>
          <a:off x="0" y="0"/>
          <a:ext cx="0" cy="0"/>
          <a:chOff x="0" y="0"/>
          <a:chExt cx="0" cy="0"/>
        </a:xfrm>
      </p:grpSpPr>
      <p:sp>
        <p:nvSpPr>
          <p:cNvPr id="243" name="Google Shape;243;p28"/>
          <p:cNvSpPr txBox="1"/>
          <p:nvPr>
            <p:ph type="title"/>
          </p:nvPr>
        </p:nvSpPr>
        <p:spPr>
          <a:xfrm>
            <a:off x="1297500" y="393750"/>
            <a:ext cx="7059600" cy="57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Comic Sans MS"/>
                <a:ea typeface="Comic Sans MS"/>
                <a:cs typeface="Comic Sans MS"/>
                <a:sym typeface="Comic Sans MS"/>
              </a:rPr>
              <a:t>Oversampling</a:t>
            </a:r>
            <a:endParaRPr b="1">
              <a:latin typeface="Comic Sans MS"/>
              <a:ea typeface="Comic Sans MS"/>
              <a:cs typeface="Comic Sans MS"/>
              <a:sym typeface="Comic Sans MS"/>
            </a:endParaRPr>
          </a:p>
        </p:txBody>
      </p:sp>
      <p:sp>
        <p:nvSpPr>
          <p:cNvPr id="244" name="Google Shape;244;p28"/>
          <p:cNvSpPr txBox="1"/>
          <p:nvPr>
            <p:ph idx="1" type="body"/>
          </p:nvPr>
        </p:nvSpPr>
        <p:spPr>
          <a:xfrm>
            <a:off x="1297500" y="1038750"/>
            <a:ext cx="7143300" cy="1533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Comic Sans MS"/>
              <a:buChar char="➢"/>
            </a:pPr>
            <a:r>
              <a:rPr lang="en">
                <a:latin typeface="Comic Sans MS"/>
                <a:ea typeface="Comic Sans MS"/>
                <a:cs typeface="Comic Sans MS"/>
                <a:sym typeface="Comic Sans MS"/>
              </a:rPr>
              <a:t>On applying Random oversampling on different models, we observer the increase in precision score and all other metrics. </a:t>
            </a:r>
            <a:endParaRPr>
              <a:latin typeface="Comic Sans MS"/>
              <a:ea typeface="Comic Sans MS"/>
              <a:cs typeface="Comic Sans MS"/>
              <a:sym typeface="Comic Sans MS"/>
            </a:endParaRPr>
          </a:p>
          <a:p>
            <a:pPr indent="-311150" lvl="0" marL="457200" rtl="0" algn="l">
              <a:spcBef>
                <a:spcPts val="0"/>
              </a:spcBef>
              <a:spcAft>
                <a:spcPts val="0"/>
              </a:spcAft>
              <a:buSzPts val="1300"/>
              <a:buFont typeface="Comic Sans MS"/>
              <a:buChar char="➢"/>
            </a:pPr>
            <a:r>
              <a:rPr lang="en">
                <a:latin typeface="Comic Sans MS"/>
                <a:ea typeface="Comic Sans MS"/>
                <a:cs typeface="Comic Sans MS"/>
                <a:sym typeface="Comic Sans MS"/>
              </a:rPr>
              <a:t>Random forest gave the best results for all metrics.</a:t>
            </a:r>
            <a:endParaRPr>
              <a:latin typeface="Comic Sans MS"/>
              <a:ea typeface="Comic Sans MS"/>
              <a:cs typeface="Comic Sans MS"/>
              <a:sym typeface="Comic Sans MS"/>
            </a:endParaRPr>
          </a:p>
          <a:p>
            <a:pPr indent="-311150" lvl="0" marL="457200" rtl="0" algn="l">
              <a:spcBef>
                <a:spcPts val="0"/>
              </a:spcBef>
              <a:spcAft>
                <a:spcPts val="0"/>
              </a:spcAft>
              <a:buSzPts val="1300"/>
              <a:buFont typeface="Comic Sans MS"/>
              <a:buChar char="➢"/>
            </a:pPr>
            <a:r>
              <a:rPr lang="en">
                <a:latin typeface="Comic Sans MS"/>
                <a:ea typeface="Comic Sans MS"/>
                <a:cs typeface="Comic Sans MS"/>
                <a:sym typeface="Comic Sans MS"/>
              </a:rPr>
              <a:t>And with the precision score of 0.96 we chose to model our data using Random forest.</a:t>
            </a:r>
            <a:endParaRPr>
              <a:latin typeface="Comic Sans MS"/>
              <a:ea typeface="Comic Sans MS"/>
              <a:cs typeface="Comic Sans MS"/>
              <a:sym typeface="Comic Sans MS"/>
            </a:endParaRPr>
          </a:p>
        </p:txBody>
      </p:sp>
      <p:graphicFrame>
        <p:nvGraphicFramePr>
          <p:cNvPr id="245" name="Google Shape;245;p28"/>
          <p:cNvGraphicFramePr/>
          <p:nvPr/>
        </p:nvGraphicFramePr>
        <p:xfrm>
          <a:off x="1352800" y="2571750"/>
          <a:ext cx="3000000" cy="3000000"/>
        </p:xfrm>
        <a:graphic>
          <a:graphicData uri="http://schemas.openxmlformats.org/drawingml/2006/table">
            <a:tbl>
              <a:tblPr>
                <a:noFill/>
                <a:tableStyleId>{56E150C2-6FFA-4237-97B0-01AE204395C3}</a:tableStyleId>
              </a:tblPr>
              <a:tblGrid>
                <a:gridCol w="2413000"/>
                <a:gridCol w="2413000"/>
                <a:gridCol w="2413000"/>
              </a:tblGrid>
              <a:tr h="381000">
                <a:tc>
                  <a:txBody>
                    <a:bodyPr/>
                    <a:lstStyle/>
                    <a:p>
                      <a:pPr indent="0" lvl="0" marL="0" rtl="0" algn="l">
                        <a:spcBef>
                          <a:spcPts val="0"/>
                        </a:spcBef>
                        <a:spcAft>
                          <a:spcPts val="0"/>
                        </a:spcAft>
                        <a:buNone/>
                      </a:pPr>
                      <a:r>
                        <a:rPr lang="en">
                          <a:solidFill>
                            <a:srgbClr val="FFFFFF"/>
                          </a:solidFill>
                          <a:latin typeface="Comic Sans MS"/>
                          <a:ea typeface="Comic Sans MS"/>
                          <a:cs typeface="Comic Sans MS"/>
                          <a:sym typeface="Comic Sans MS"/>
                        </a:rPr>
                        <a:t>Classification model</a:t>
                      </a:r>
                      <a:endParaRPr>
                        <a:solidFill>
                          <a:srgbClr val="FFFFFF"/>
                        </a:solidFill>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Comic Sans MS"/>
                          <a:ea typeface="Comic Sans MS"/>
                          <a:cs typeface="Comic Sans MS"/>
                          <a:sym typeface="Comic Sans MS"/>
                        </a:rPr>
                        <a:t>Precision Score</a:t>
                      </a:r>
                      <a:endParaRPr>
                        <a:solidFill>
                          <a:srgbClr val="FFFFFF"/>
                        </a:solidFill>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Comic Sans MS"/>
                          <a:ea typeface="Comic Sans MS"/>
                          <a:cs typeface="Comic Sans MS"/>
                          <a:sym typeface="Comic Sans MS"/>
                        </a:rPr>
                        <a:t>AUC Score</a:t>
                      </a:r>
                      <a:endParaRPr>
                        <a:solidFill>
                          <a:srgbClr val="FFFFFF"/>
                        </a:solidFill>
                        <a:latin typeface="Comic Sans MS"/>
                        <a:ea typeface="Comic Sans MS"/>
                        <a:cs typeface="Comic Sans MS"/>
                        <a:sym typeface="Comic Sans MS"/>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latin typeface="Comic Sans MS"/>
                          <a:ea typeface="Comic Sans MS"/>
                          <a:cs typeface="Comic Sans MS"/>
                          <a:sym typeface="Comic Sans MS"/>
                        </a:rPr>
                        <a:t>Logistic Regression</a:t>
                      </a:r>
                      <a:endParaRPr>
                        <a:solidFill>
                          <a:srgbClr val="FFFFFF"/>
                        </a:solidFill>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Comic Sans MS"/>
                          <a:ea typeface="Comic Sans MS"/>
                          <a:cs typeface="Comic Sans MS"/>
                          <a:sym typeface="Comic Sans MS"/>
                        </a:rPr>
                        <a:t>0.78</a:t>
                      </a:r>
                      <a:endParaRPr>
                        <a:solidFill>
                          <a:srgbClr val="FFFFFF"/>
                        </a:solidFill>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Comic Sans MS"/>
                          <a:ea typeface="Comic Sans MS"/>
                          <a:cs typeface="Comic Sans MS"/>
                          <a:sym typeface="Comic Sans MS"/>
                        </a:rPr>
                        <a:t>0.866</a:t>
                      </a:r>
                      <a:endParaRPr>
                        <a:solidFill>
                          <a:srgbClr val="FFFFFF"/>
                        </a:solidFill>
                        <a:latin typeface="Comic Sans MS"/>
                        <a:ea typeface="Comic Sans MS"/>
                        <a:cs typeface="Comic Sans MS"/>
                        <a:sym typeface="Comic Sans MS"/>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latin typeface="Comic Sans MS"/>
                          <a:ea typeface="Comic Sans MS"/>
                          <a:cs typeface="Comic Sans MS"/>
                          <a:sym typeface="Comic Sans MS"/>
                        </a:rPr>
                        <a:t>K-NN Classifier(5 neighbours)</a:t>
                      </a:r>
                      <a:endParaRPr>
                        <a:solidFill>
                          <a:srgbClr val="FFFFFF"/>
                        </a:solidFill>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Comic Sans MS"/>
                          <a:ea typeface="Comic Sans MS"/>
                          <a:cs typeface="Comic Sans MS"/>
                          <a:sym typeface="Comic Sans MS"/>
                        </a:rPr>
                        <a:t>0.88</a:t>
                      </a:r>
                      <a:endParaRPr>
                        <a:solidFill>
                          <a:srgbClr val="FFFFFF"/>
                        </a:solidFill>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Comic Sans MS"/>
                          <a:ea typeface="Comic Sans MS"/>
                          <a:cs typeface="Comic Sans MS"/>
                          <a:sym typeface="Comic Sans MS"/>
                        </a:rPr>
                        <a:t>0.965</a:t>
                      </a:r>
                      <a:endParaRPr>
                        <a:solidFill>
                          <a:srgbClr val="FFFFFF"/>
                        </a:solidFill>
                        <a:latin typeface="Comic Sans MS"/>
                        <a:ea typeface="Comic Sans MS"/>
                        <a:cs typeface="Comic Sans MS"/>
                        <a:sym typeface="Comic Sans MS"/>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latin typeface="Comic Sans MS"/>
                          <a:ea typeface="Comic Sans MS"/>
                          <a:cs typeface="Comic Sans MS"/>
                          <a:sym typeface="Comic Sans MS"/>
                        </a:rPr>
                        <a:t>Decision Tree</a:t>
                      </a:r>
                      <a:endParaRPr>
                        <a:solidFill>
                          <a:srgbClr val="FFFFFF"/>
                        </a:solidFill>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Comic Sans MS"/>
                          <a:ea typeface="Comic Sans MS"/>
                          <a:cs typeface="Comic Sans MS"/>
                          <a:sym typeface="Comic Sans MS"/>
                        </a:rPr>
                        <a:t>0.95</a:t>
                      </a:r>
                      <a:endParaRPr>
                        <a:solidFill>
                          <a:srgbClr val="FFFFFF"/>
                        </a:solidFill>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Comic Sans MS"/>
                          <a:ea typeface="Comic Sans MS"/>
                          <a:cs typeface="Comic Sans MS"/>
                          <a:sym typeface="Comic Sans MS"/>
                        </a:rPr>
                        <a:t>0.975</a:t>
                      </a:r>
                      <a:endParaRPr>
                        <a:solidFill>
                          <a:srgbClr val="FFFFFF"/>
                        </a:solidFill>
                        <a:latin typeface="Comic Sans MS"/>
                        <a:ea typeface="Comic Sans MS"/>
                        <a:cs typeface="Comic Sans MS"/>
                        <a:sym typeface="Comic Sans MS"/>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latin typeface="Comic Sans MS"/>
                          <a:ea typeface="Comic Sans MS"/>
                          <a:cs typeface="Comic Sans MS"/>
                          <a:sym typeface="Comic Sans MS"/>
                        </a:rPr>
                        <a:t>Random Forest</a:t>
                      </a:r>
                      <a:endParaRPr>
                        <a:solidFill>
                          <a:srgbClr val="FFFFFF"/>
                        </a:solidFill>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Comic Sans MS"/>
                          <a:ea typeface="Comic Sans MS"/>
                          <a:cs typeface="Comic Sans MS"/>
                          <a:sym typeface="Comic Sans MS"/>
                        </a:rPr>
                        <a:t>0.96</a:t>
                      </a:r>
                      <a:endParaRPr>
                        <a:solidFill>
                          <a:srgbClr val="FFFFFF"/>
                        </a:solidFill>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Comic Sans MS"/>
                          <a:ea typeface="Comic Sans MS"/>
                          <a:cs typeface="Comic Sans MS"/>
                          <a:sym typeface="Comic Sans MS"/>
                        </a:rPr>
                        <a:t>0.995</a:t>
                      </a:r>
                      <a:endParaRPr>
                        <a:solidFill>
                          <a:srgbClr val="FFFFFF"/>
                        </a:solidFill>
                        <a:latin typeface="Comic Sans MS"/>
                        <a:ea typeface="Comic Sans MS"/>
                        <a:cs typeface="Comic Sans MS"/>
                        <a:sym typeface="Comic Sans MS"/>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249" name="Shape 249"/>
        <p:cNvGrpSpPr/>
        <p:nvPr/>
      </p:nvGrpSpPr>
      <p:grpSpPr>
        <a:xfrm>
          <a:off x="0" y="0"/>
          <a:ext cx="0" cy="0"/>
          <a:chOff x="0" y="0"/>
          <a:chExt cx="0" cy="0"/>
        </a:xfrm>
      </p:grpSpPr>
      <p:sp>
        <p:nvSpPr>
          <p:cNvPr id="250" name="Google Shape;250;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1960">
                <a:latin typeface="Comic Sans MS"/>
                <a:ea typeface="Comic Sans MS"/>
                <a:cs typeface="Comic Sans MS"/>
                <a:sym typeface="Comic Sans MS"/>
              </a:rPr>
              <a:t>Comparison of ROC curves, Precision Score and other metrics before and after Oversampling on best model</a:t>
            </a:r>
            <a:endParaRPr b="1" sz="1960">
              <a:latin typeface="Comic Sans MS"/>
              <a:ea typeface="Comic Sans MS"/>
              <a:cs typeface="Comic Sans MS"/>
              <a:sym typeface="Comic Sans MS"/>
            </a:endParaRPr>
          </a:p>
        </p:txBody>
      </p:sp>
      <p:sp>
        <p:nvSpPr>
          <p:cNvPr id="251" name="Google Shape;251;p29"/>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2" name="Google Shape;252;p29"/>
          <p:cNvPicPr preferRelativeResize="0"/>
          <p:nvPr/>
        </p:nvPicPr>
        <p:blipFill>
          <a:blip r:embed="rId3">
            <a:alphaModFix/>
          </a:blip>
          <a:stretch>
            <a:fillRect/>
          </a:stretch>
        </p:blipFill>
        <p:spPr>
          <a:xfrm>
            <a:off x="372475" y="1844200"/>
            <a:ext cx="4199524" cy="3048525"/>
          </a:xfrm>
          <a:prstGeom prst="rect">
            <a:avLst/>
          </a:prstGeom>
          <a:noFill/>
          <a:ln>
            <a:noFill/>
          </a:ln>
        </p:spPr>
      </p:pic>
      <p:pic>
        <p:nvPicPr>
          <p:cNvPr id="253" name="Google Shape;253;p29"/>
          <p:cNvPicPr preferRelativeResize="0"/>
          <p:nvPr/>
        </p:nvPicPr>
        <p:blipFill>
          <a:blip r:embed="rId4">
            <a:alphaModFix/>
          </a:blip>
          <a:stretch>
            <a:fillRect/>
          </a:stretch>
        </p:blipFill>
        <p:spPr>
          <a:xfrm>
            <a:off x="4734875" y="1844200"/>
            <a:ext cx="4199526" cy="3048526"/>
          </a:xfrm>
          <a:prstGeom prst="rect">
            <a:avLst/>
          </a:prstGeom>
          <a:noFill/>
          <a:ln>
            <a:noFill/>
          </a:ln>
        </p:spPr>
      </p:pic>
      <p:sp>
        <p:nvSpPr>
          <p:cNvPr id="254" name="Google Shape;254;p29"/>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55" name="Google Shape;255;p29"/>
          <p:cNvSpPr txBox="1"/>
          <p:nvPr/>
        </p:nvSpPr>
        <p:spPr>
          <a:xfrm>
            <a:off x="264575" y="1299500"/>
            <a:ext cx="4307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FFFFFF"/>
                </a:solidFill>
                <a:latin typeface="Comic Sans MS"/>
                <a:ea typeface="Comic Sans MS"/>
                <a:cs typeface="Comic Sans MS"/>
                <a:sym typeface="Comic Sans MS"/>
              </a:rPr>
              <a:t>ROC Curve - Random Forest(Before Oversampling)</a:t>
            </a:r>
            <a:endParaRPr b="1" sz="1300">
              <a:solidFill>
                <a:srgbClr val="FFFFFF"/>
              </a:solidFill>
              <a:latin typeface="Comic Sans MS"/>
              <a:ea typeface="Comic Sans MS"/>
              <a:cs typeface="Comic Sans MS"/>
              <a:sym typeface="Comic Sans MS"/>
            </a:endParaRPr>
          </a:p>
        </p:txBody>
      </p:sp>
      <p:sp>
        <p:nvSpPr>
          <p:cNvPr id="256" name="Google Shape;256;p29"/>
          <p:cNvSpPr txBox="1"/>
          <p:nvPr/>
        </p:nvSpPr>
        <p:spPr>
          <a:xfrm>
            <a:off x="4692175" y="1346175"/>
            <a:ext cx="424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FFFFFF"/>
                </a:solidFill>
                <a:latin typeface="Comic Sans MS"/>
                <a:ea typeface="Comic Sans MS"/>
                <a:cs typeface="Comic Sans MS"/>
                <a:sym typeface="Comic Sans MS"/>
              </a:rPr>
              <a:t>ROC Curve - Random Forest(After Oversampling)</a:t>
            </a:r>
            <a:endParaRPr b="1">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260" name="Shape 260"/>
        <p:cNvGrpSpPr/>
        <p:nvPr/>
      </p:nvGrpSpPr>
      <p:grpSpPr>
        <a:xfrm>
          <a:off x="0" y="0"/>
          <a:ext cx="0" cy="0"/>
          <a:chOff x="0" y="0"/>
          <a:chExt cx="0" cy="0"/>
        </a:xfrm>
      </p:grpSpPr>
      <p:sp>
        <p:nvSpPr>
          <p:cNvPr id="261" name="Google Shape;261;p30"/>
          <p:cNvSpPr txBox="1"/>
          <p:nvPr>
            <p:ph type="title"/>
          </p:nvPr>
        </p:nvSpPr>
        <p:spPr>
          <a:xfrm>
            <a:off x="105255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Comic Sans MS"/>
                <a:ea typeface="Comic Sans MS"/>
                <a:cs typeface="Comic Sans MS"/>
                <a:sym typeface="Comic Sans MS"/>
              </a:rPr>
              <a:t>Threshold values for predictions</a:t>
            </a:r>
            <a:endParaRPr b="1">
              <a:latin typeface="Comic Sans MS"/>
              <a:ea typeface="Comic Sans MS"/>
              <a:cs typeface="Comic Sans MS"/>
              <a:sym typeface="Comic Sans MS"/>
            </a:endParaRPr>
          </a:p>
        </p:txBody>
      </p:sp>
      <p:pic>
        <p:nvPicPr>
          <p:cNvPr id="262" name="Google Shape;262;p30"/>
          <p:cNvPicPr preferRelativeResize="0"/>
          <p:nvPr/>
        </p:nvPicPr>
        <p:blipFill>
          <a:blip r:embed="rId3">
            <a:alphaModFix/>
          </a:blip>
          <a:stretch>
            <a:fillRect/>
          </a:stretch>
        </p:blipFill>
        <p:spPr>
          <a:xfrm>
            <a:off x="3804625" y="1457600"/>
            <a:ext cx="1518050" cy="520850"/>
          </a:xfrm>
          <a:prstGeom prst="rect">
            <a:avLst/>
          </a:prstGeom>
          <a:noFill/>
          <a:ln>
            <a:noFill/>
          </a:ln>
        </p:spPr>
      </p:pic>
      <p:sp>
        <p:nvSpPr>
          <p:cNvPr id="263" name="Google Shape;263;p30"/>
          <p:cNvSpPr txBox="1"/>
          <p:nvPr/>
        </p:nvSpPr>
        <p:spPr>
          <a:xfrm>
            <a:off x="5451775" y="1538500"/>
            <a:ext cx="110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&gt; 0.98</a:t>
            </a:r>
            <a:endParaRPr>
              <a:solidFill>
                <a:srgbClr val="FFFFFF"/>
              </a:solidFill>
              <a:latin typeface="Lato"/>
              <a:ea typeface="Lato"/>
              <a:cs typeface="Lato"/>
              <a:sym typeface="Lato"/>
            </a:endParaRPr>
          </a:p>
        </p:txBody>
      </p:sp>
      <p:pic>
        <p:nvPicPr>
          <p:cNvPr id="264" name="Google Shape;264;p30"/>
          <p:cNvPicPr preferRelativeResize="0"/>
          <p:nvPr/>
        </p:nvPicPr>
        <p:blipFill>
          <a:blip r:embed="rId4">
            <a:alphaModFix/>
          </a:blip>
          <a:stretch>
            <a:fillRect/>
          </a:stretch>
        </p:blipFill>
        <p:spPr>
          <a:xfrm>
            <a:off x="3804625" y="2094636"/>
            <a:ext cx="1518050" cy="492016"/>
          </a:xfrm>
          <a:prstGeom prst="rect">
            <a:avLst/>
          </a:prstGeom>
          <a:noFill/>
          <a:ln>
            <a:noFill/>
          </a:ln>
        </p:spPr>
      </p:pic>
      <p:sp>
        <p:nvSpPr>
          <p:cNvPr id="265" name="Google Shape;265;p30"/>
          <p:cNvSpPr txBox="1"/>
          <p:nvPr/>
        </p:nvSpPr>
        <p:spPr>
          <a:xfrm>
            <a:off x="5257900" y="2140550"/>
            <a:ext cx="159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     &gt;  0.99</a:t>
            </a:r>
            <a:endParaRPr>
              <a:solidFill>
                <a:srgbClr val="FFFFFF"/>
              </a:solidFill>
              <a:latin typeface="Lato"/>
              <a:ea typeface="Lato"/>
              <a:cs typeface="Lato"/>
              <a:sym typeface="Lato"/>
            </a:endParaRPr>
          </a:p>
        </p:txBody>
      </p:sp>
      <p:pic>
        <p:nvPicPr>
          <p:cNvPr id="266" name="Google Shape;266;p30"/>
          <p:cNvPicPr preferRelativeResize="0"/>
          <p:nvPr/>
        </p:nvPicPr>
        <p:blipFill>
          <a:blip r:embed="rId5">
            <a:alphaModFix/>
          </a:blip>
          <a:stretch>
            <a:fillRect/>
          </a:stretch>
        </p:blipFill>
        <p:spPr>
          <a:xfrm>
            <a:off x="1052546" y="3931396"/>
            <a:ext cx="1518050" cy="491848"/>
          </a:xfrm>
          <a:prstGeom prst="rect">
            <a:avLst/>
          </a:prstGeom>
          <a:noFill/>
          <a:ln>
            <a:noFill/>
          </a:ln>
        </p:spPr>
      </p:pic>
      <p:sp>
        <p:nvSpPr>
          <p:cNvPr id="267" name="Google Shape;267;p30"/>
          <p:cNvSpPr txBox="1"/>
          <p:nvPr/>
        </p:nvSpPr>
        <p:spPr>
          <a:xfrm>
            <a:off x="2621300" y="3986275"/>
            <a:ext cx="12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 &gt; 0.97</a:t>
            </a:r>
            <a:endParaRPr>
              <a:solidFill>
                <a:srgbClr val="FFFFFF"/>
              </a:solidFill>
              <a:latin typeface="Lato"/>
              <a:ea typeface="Lato"/>
              <a:cs typeface="Lato"/>
              <a:sym typeface="Lato"/>
            </a:endParaRPr>
          </a:p>
        </p:txBody>
      </p:sp>
      <p:pic>
        <p:nvPicPr>
          <p:cNvPr id="268" name="Google Shape;268;p30"/>
          <p:cNvPicPr preferRelativeResize="0"/>
          <p:nvPr/>
        </p:nvPicPr>
        <p:blipFill>
          <a:blip r:embed="rId6">
            <a:alphaModFix/>
          </a:blip>
          <a:stretch>
            <a:fillRect/>
          </a:stretch>
        </p:blipFill>
        <p:spPr>
          <a:xfrm>
            <a:off x="1052550" y="3351400"/>
            <a:ext cx="1518050" cy="507325"/>
          </a:xfrm>
          <a:prstGeom prst="rect">
            <a:avLst/>
          </a:prstGeom>
          <a:noFill/>
          <a:ln>
            <a:noFill/>
          </a:ln>
        </p:spPr>
      </p:pic>
      <p:sp>
        <p:nvSpPr>
          <p:cNvPr id="269" name="Google Shape;269;p30"/>
          <p:cNvSpPr txBox="1"/>
          <p:nvPr/>
        </p:nvSpPr>
        <p:spPr>
          <a:xfrm>
            <a:off x="2699700" y="3434725"/>
            <a:ext cx="7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&gt; 0.96</a:t>
            </a:r>
            <a:endParaRPr>
              <a:solidFill>
                <a:srgbClr val="FFFFFF"/>
              </a:solidFill>
              <a:latin typeface="Lato"/>
              <a:ea typeface="Lato"/>
              <a:cs typeface="Lato"/>
              <a:sym typeface="Lato"/>
            </a:endParaRPr>
          </a:p>
        </p:txBody>
      </p:sp>
      <p:pic>
        <p:nvPicPr>
          <p:cNvPr id="270" name="Google Shape;270;p30"/>
          <p:cNvPicPr preferRelativeResize="0"/>
          <p:nvPr/>
        </p:nvPicPr>
        <p:blipFill>
          <a:blip r:embed="rId7">
            <a:alphaModFix/>
          </a:blip>
          <a:stretch>
            <a:fillRect/>
          </a:stretch>
        </p:blipFill>
        <p:spPr>
          <a:xfrm>
            <a:off x="1052550" y="2732975"/>
            <a:ext cx="1518050" cy="486800"/>
          </a:xfrm>
          <a:prstGeom prst="rect">
            <a:avLst/>
          </a:prstGeom>
          <a:noFill/>
          <a:ln>
            <a:noFill/>
          </a:ln>
        </p:spPr>
      </p:pic>
      <p:sp>
        <p:nvSpPr>
          <p:cNvPr id="271" name="Google Shape;271;p30"/>
          <p:cNvSpPr txBox="1"/>
          <p:nvPr/>
        </p:nvSpPr>
        <p:spPr>
          <a:xfrm>
            <a:off x="2699700" y="2776275"/>
            <a:ext cx="169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&gt; 0.95</a:t>
            </a:r>
            <a:endParaRPr>
              <a:solidFill>
                <a:srgbClr val="FFFFFF"/>
              </a:solidFill>
              <a:latin typeface="Lato"/>
              <a:ea typeface="Lato"/>
              <a:cs typeface="Lato"/>
              <a:sym typeface="Lato"/>
            </a:endParaRPr>
          </a:p>
        </p:txBody>
      </p:sp>
      <p:pic>
        <p:nvPicPr>
          <p:cNvPr id="272" name="Google Shape;272;p30"/>
          <p:cNvPicPr preferRelativeResize="0"/>
          <p:nvPr/>
        </p:nvPicPr>
        <p:blipFill>
          <a:blip r:embed="rId8">
            <a:alphaModFix/>
          </a:blip>
          <a:stretch>
            <a:fillRect/>
          </a:stretch>
        </p:blipFill>
        <p:spPr>
          <a:xfrm>
            <a:off x="1052550" y="2033400"/>
            <a:ext cx="1518050" cy="571200"/>
          </a:xfrm>
          <a:prstGeom prst="rect">
            <a:avLst/>
          </a:prstGeom>
          <a:noFill/>
          <a:ln>
            <a:noFill/>
          </a:ln>
        </p:spPr>
      </p:pic>
      <p:sp>
        <p:nvSpPr>
          <p:cNvPr id="273" name="Google Shape;273;p30"/>
          <p:cNvSpPr txBox="1"/>
          <p:nvPr/>
        </p:nvSpPr>
        <p:spPr>
          <a:xfrm>
            <a:off x="2645140" y="2128212"/>
            <a:ext cx="13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 &gt; 0.90</a:t>
            </a:r>
            <a:endParaRPr>
              <a:solidFill>
                <a:srgbClr val="FFFFFF"/>
              </a:solidFill>
              <a:latin typeface="Lato"/>
              <a:ea typeface="Lato"/>
              <a:cs typeface="Lato"/>
              <a:sym typeface="Lato"/>
            </a:endParaRPr>
          </a:p>
        </p:txBody>
      </p:sp>
      <p:pic>
        <p:nvPicPr>
          <p:cNvPr id="274" name="Google Shape;274;p30"/>
          <p:cNvPicPr preferRelativeResize="0"/>
          <p:nvPr/>
        </p:nvPicPr>
        <p:blipFill>
          <a:blip r:embed="rId9">
            <a:alphaModFix/>
          </a:blip>
          <a:stretch>
            <a:fillRect/>
          </a:stretch>
        </p:blipFill>
        <p:spPr>
          <a:xfrm>
            <a:off x="1052550" y="1451263"/>
            <a:ext cx="1518043" cy="483525"/>
          </a:xfrm>
          <a:prstGeom prst="rect">
            <a:avLst/>
          </a:prstGeom>
          <a:noFill/>
          <a:ln>
            <a:noFill/>
          </a:ln>
        </p:spPr>
      </p:pic>
      <p:sp>
        <p:nvSpPr>
          <p:cNvPr id="275" name="Google Shape;275;p30"/>
          <p:cNvSpPr txBox="1"/>
          <p:nvPr/>
        </p:nvSpPr>
        <p:spPr>
          <a:xfrm>
            <a:off x="2570600" y="1504813"/>
            <a:ext cx="169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   &gt; 0.85</a:t>
            </a:r>
            <a:endParaRPr>
              <a:solidFill>
                <a:srgbClr val="FFFFFF"/>
              </a:solidFill>
              <a:latin typeface="Lato"/>
              <a:ea typeface="Lato"/>
              <a:cs typeface="Lato"/>
              <a:sym typeface="Lato"/>
            </a:endParaRPr>
          </a:p>
        </p:txBody>
      </p:sp>
      <p:sp>
        <p:nvSpPr>
          <p:cNvPr id="276" name="Google Shape;276;p30"/>
          <p:cNvSpPr txBox="1"/>
          <p:nvPr/>
        </p:nvSpPr>
        <p:spPr>
          <a:xfrm>
            <a:off x="3804625" y="2870813"/>
            <a:ext cx="4824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As evident threshold value &gt;0.99 gave us the best precision score and better results on all metrics.Hence we have selected &gt;0.99 as our final value for threshold in the model.</a:t>
            </a:r>
            <a:endParaRPr>
              <a:solidFill>
                <a:srgbClr val="FFFFFF"/>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280" name="Shape 280"/>
        <p:cNvGrpSpPr/>
        <p:nvPr/>
      </p:nvGrpSpPr>
      <p:grpSpPr>
        <a:xfrm>
          <a:off x="0" y="0"/>
          <a:ext cx="0" cy="0"/>
          <a:chOff x="0" y="0"/>
          <a:chExt cx="0" cy="0"/>
        </a:xfrm>
      </p:grpSpPr>
      <p:sp>
        <p:nvSpPr>
          <p:cNvPr id="281" name="Google Shape;281;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Comic Sans MS"/>
                <a:ea typeface="Comic Sans MS"/>
                <a:cs typeface="Comic Sans MS"/>
                <a:sym typeface="Comic Sans MS"/>
              </a:rPr>
              <a:t>Observations</a:t>
            </a:r>
            <a:endParaRPr b="1"/>
          </a:p>
        </p:txBody>
      </p:sp>
      <p:sp>
        <p:nvSpPr>
          <p:cNvPr id="282" name="Google Shape;282;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latin typeface="Comic Sans MS"/>
                <a:ea typeface="Comic Sans MS"/>
                <a:cs typeface="Comic Sans MS"/>
                <a:sym typeface="Comic Sans MS"/>
              </a:rPr>
              <a:t>We observed the following after analysing the data:</a:t>
            </a:r>
            <a:endParaRPr>
              <a:solidFill>
                <a:srgbClr val="FFFFFF"/>
              </a:solidFill>
              <a:latin typeface="Comic Sans MS"/>
              <a:ea typeface="Comic Sans MS"/>
              <a:cs typeface="Comic Sans MS"/>
              <a:sym typeface="Comic Sans MS"/>
            </a:endParaRPr>
          </a:p>
          <a:p>
            <a:pPr indent="-311150" lvl="0" marL="457200" rtl="0" algn="l">
              <a:spcBef>
                <a:spcPts val="1200"/>
              </a:spcBef>
              <a:spcAft>
                <a:spcPts val="0"/>
              </a:spcAft>
              <a:buClr>
                <a:srgbClr val="FFFFFF"/>
              </a:buClr>
              <a:buSzPts val="1300"/>
              <a:buFont typeface="Comic Sans MS"/>
              <a:buChar char="➢"/>
            </a:pPr>
            <a:r>
              <a:rPr lang="en">
                <a:solidFill>
                  <a:srgbClr val="FFFFFF"/>
                </a:solidFill>
                <a:latin typeface="Comic Sans MS"/>
                <a:ea typeface="Comic Sans MS"/>
                <a:cs typeface="Comic Sans MS"/>
                <a:sym typeface="Comic Sans MS"/>
              </a:rPr>
              <a:t>To make payments more affordable we need to have customers with low risk profile. They will claim less and so the business will make more profit.</a:t>
            </a:r>
            <a:endParaRPr>
              <a:solidFill>
                <a:srgbClr val="FFFFFF"/>
              </a:solidFill>
              <a:latin typeface="Comic Sans MS"/>
              <a:ea typeface="Comic Sans MS"/>
              <a:cs typeface="Comic Sans MS"/>
              <a:sym typeface="Comic Sans MS"/>
            </a:endParaRPr>
          </a:p>
          <a:p>
            <a:pPr indent="-311150" lvl="0" marL="457200" rtl="0" algn="l">
              <a:spcBef>
                <a:spcPts val="0"/>
              </a:spcBef>
              <a:spcAft>
                <a:spcPts val="0"/>
              </a:spcAft>
              <a:buClr>
                <a:srgbClr val="FFFFFF"/>
              </a:buClr>
              <a:buSzPts val="1300"/>
              <a:buFont typeface="Comic Sans MS"/>
              <a:buChar char="➢"/>
            </a:pPr>
            <a:r>
              <a:rPr lang="en">
                <a:solidFill>
                  <a:srgbClr val="FFFFFF"/>
                </a:solidFill>
                <a:latin typeface="Comic Sans MS"/>
                <a:ea typeface="Comic Sans MS"/>
                <a:cs typeface="Comic Sans MS"/>
                <a:sym typeface="Comic Sans MS"/>
              </a:rPr>
              <a:t>Customers in age group 25-40 claim more, so the policies should be made keeping that in mind, in a way that company can profit from those customers as well.</a:t>
            </a:r>
            <a:endParaRPr>
              <a:solidFill>
                <a:srgbClr val="FFFFFF"/>
              </a:solidFill>
              <a:latin typeface="Comic Sans MS"/>
              <a:ea typeface="Comic Sans MS"/>
              <a:cs typeface="Comic Sans MS"/>
              <a:sym typeface="Comic Sans MS"/>
            </a:endParaRPr>
          </a:p>
          <a:p>
            <a:pPr indent="-311150" lvl="0" marL="457200" rtl="0" algn="l">
              <a:spcBef>
                <a:spcPts val="0"/>
              </a:spcBef>
              <a:spcAft>
                <a:spcPts val="0"/>
              </a:spcAft>
              <a:buClr>
                <a:srgbClr val="FFFFFF"/>
              </a:buClr>
              <a:buSzPts val="1300"/>
              <a:buFont typeface="Comic Sans MS"/>
              <a:buChar char="➢"/>
            </a:pPr>
            <a:r>
              <a:rPr lang="en">
                <a:solidFill>
                  <a:srgbClr val="FFFFFF"/>
                </a:solidFill>
                <a:latin typeface="Comic Sans MS"/>
                <a:ea typeface="Comic Sans MS"/>
                <a:cs typeface="Comic Sans MS"/>
                <a:sym typeface="Comic Sans MS"/>
              </a:rPr>
              <a:t>Customers using Airlines claim more than those who use Travel Agencies.</a:t>
            </a:r>
            <a:endParaRPr>
              <a:solidFill>
                <a:srgbClr val="FFFFFF"/>
              </a:solidFill>
              <a:latin typeface="Comic Sans MS"/>
              <a:ea typeface="Comic Sans MS"/>
              <a:cs typeface="Comic Sans MS"/>
              <a:sym typeface="Comic Sans MS"/>
            </a:endParaRPr>
          </a:p>
          <a:p>
            <a:pPr indent="-311150" lvl="0" marL="457200" rtl="0" algn="l">
              <a:spcBef>
                <a:spcPts val="0"/>
              </a:spcBef>
              <a:spcAft>
                <a:spcPts val="0"/>
              </a:spcAft>
              <a:buClr>
                <a:srgbClr val="FFFFFF"/>
              </a:buClr>
              <a:buSzPts val="1300"/>
              <a:buFont typeface="Comic Sans MS"/>
              <a:buChar char="➢"/>
            </a:pPr>
            <a:r>
              <a:rPr lang="en">
                <a:solidFill>
                  <a:srgbClr val="FFFFFF"/>
                </a:solidFill>
                <a:latin typeface="Comic Sans MS"/>
                <a:ea typeface="Comic Sans MS"/>
                <a:cs typeface="Comic Sans MS"/>
                <a:sym typeface="Comic Sans MS"/>
              </a:rPr>
              <a:t>Commission for offline distribution channel is not negative i.e., offline channels don’t work without commissions. On the other hand, online channel work on negative commissions possibility is they might be providing discounts, more than half of the entries for online work on 0% commission.</a:t>
            </a:r>
            <a:endParaRPr>
              <a:solidFill>
                <a:srgbClr val="FFFFFF"/>
              </a:solidFill>
              <a:latin typeface="Comic Sans MS"/>
              <a:ea typeface="Comic Sans MS"/>
              <a:cs typeface="Comic Sans MS"/>
              <a:sym typeface="Comic Sans MS"/>
            </a:endParaRPr>
          </a:p>
          <a:p>
            <a:pPr indent="0" lvl="0" marL="0" rtl="0" algn="l">
              <a:spcBef>
                <a:spcPts val="0"/>
              </a:spcBef>
              <a:spcAft>
                <a:spcPts val="1200"/>
              </a:spcAft>
              <a:buNone/>
            </a:pPr>
            <a:r>
              <a:t/>
            </a:r>
            <a:endParaRPr>
              <a:solidFill>
                <a:srgbClr val="FFFFFF"/>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Comic Sans MS"/>
                <a:ea typeface="Comic Sans MS"/>
                <a:cs typeface="Comic Sans MS"/>
                <a:sym typeface="Comic Sans MS"/>
              </a:rPr>
              <a:t>Data Science Pipeline</a:t>
            </a:r>
            <a:endParaRPr b="1">
              <a:latin typeface="Comic Sans MS"/>
              <a:ea typeface="Comic Sans MS"/>
              <a:cs typeface="Comic Sans MS"/>
              <a:sym typeface="Comic Sans MS"/>
            </a:endParaRPr>
          </a:p>
        </p:txBody>
      </p:sp>
      <p:sp>
        <p:nvSpPr>
          <p:cNvPr id="141" name="Google Shape;141;p14"/>
          <p:cNvSpPr txBox="1"/>
          <p:nvPr>
            <p:ph idx="1" type="body"/>
          </p:nvPr>
        </p:nvSpPr>
        <p:spPr>
          <a:xfrm>
            <a:off x="1418275" y="3019175"/>
            <a:ext cx="7038900" cy="197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mic Sans MS"/>
                <a:ea typeface="Comic Sans MS"/>
                <a:cs typeface="Comic Sans MS"/>
                <a:sym typeface="Comic Sans MS"/>
              </a:rPr>
              <a:t>Steps to follow:</a:t>
            </a:r>
            <a:endParaRPr>
              <a:latin typeface="Comic Sans MS"/>
              <a:ea typeface="Comic Sans MS"/>
              <a:cs typeface="Comic Sans MS"/>
              <a:sym typeface="Comic Sans MS"/>
            </a:endParaRPr>
          </a:p>
          <a:p>
            <a:pPr indent="-311150" lvl="0" marL="457200" rtl="0" algn="l">
              <a:spcBef>
                <a:spcPts val="1200"/>
              </a:spcBef>
              <a:spcAft>
                <a:spcPts val="0"/>
              </a:spcAft>
              <a:buSzPts val="1300"/>
              <a:buFont typeface="Comic Sans MS"/>
              <a:buChar char="❖"/>
            </a:pPr>
            <a:r>
              <a:rPr lang="en">
                <a:latin typeface="Comic Sans MS"/>
                <a:ea typeface="Comic Sans MS"/>
                <a:cs typeface="Comic Sans MS"/>
                <a:sym typeface="Comic Sans MS"/>
              </a:rPr>
              <a:t>Defining Problem Statement</a:t>
            </a:r>
            <a:endParaRPr>
              <a:latin typeface="Comic Sans MS"/>
              <a:ea typeface="Comic Sans MS"/>
              <a:cs typeface="Comic Sans MS"/>
              <a:sym typeface="Comic Sans MS"/>
            </a:endParaRPr>
          </a:p>
          <a:p>
            <a:pPr indent="-311150" lvl="0" marL="457200" rtl="0" algn="l">
              <a:spcBef>
                <a:spcPts val="0"/>
              </a:spcBef>
              <a:spcAft>
                <a:spcPts val="0"/>
              </a:spcAft>
              <a:buSzPts val="1300"/>
              <a:buFont typeface="Comic Sans MS"/>
              <a:buChar char="❖"/>
            </a:pPr>
            <a:r>
              <a:rPr lang="en">
                <a:latin typeface="Comic Sans MS"/>
                <a:ea typeface="Comic Sans MS"/>
                <a:cs typeface="Comic Sans MS"/>
                <a:sym typeface="Comic Sans MS"/>
              </a:rPr>
              <a:t>Data Pre-Processing and EDA</a:t>
            </a:r>
            <a:endParaRPr>
              <a:latin typeface="Comic Sans MS"/>
              <a:ea typeface="Comic Sans MS"/>
              <a:cs typeface="Comic Sans MS"/>
              <a:sym typeface="Comic Sans MS"/>
            </a:endParaRPr>
          </a:p>
          <a:p>
            <a:pPr indent="-311150" lvl="0" marL="457200" rtl="0" algn="l">
              <a:spcBef>
                <a:spcPts val="0"/>
              </a:spcBef>
              <a:spcAft>
                <a:spcPts val="0"/>
              </a:spcAft>
              <a:buSzPts val="1300"/>
              <a:buFont typeface="Comic Sans MS"/>
              <a:buChar char="❖"/>
            </a:pPr>
            <a:r>
              <a:rPr lang="en">
                <a:latin typeface="Comic Sans MS"/>
                <a:ea typeface="Comic Sans MS"/>
                <a:cs typeface="Comic Sans MS"/>
                <a:sym typeface="Comic Sans MS"/>
              </a:rPr>
              <a:t>Selecting model</a:t>
            </a:r>
            <a:endParaRPr>
              <a:latin typeface="Comic Sans MS"/>
              <a:ea typeface="Comic Sans MS"/>
              <a:cs typeface="Comic Sans MS"/>
              <a:sym typeface="Comic Sans MS"/>
            </a:endParaRPr>
          </a:p>
          <a:p>
            <a:pPr indent="-311150" lvl="0" marL="457200" rtl="0" algn="l">
              <a:spcBef>
                <a:spcPts val="0"/>
              </a:spcBef>
              <a:spcAft>
                <a:spcPts val="0"/>
              </a:spcAft>
              <a:buSzPts val="1300"/>
              <a:buFont typeface="Comic Sans MS"/>
              <a:buChar char="❖"/>
            </a:pPr>
            <a:r>
              <a:rPr lang="en">
                <a:latin typeface="Comic Sans MS"/>
                <a:ea typeface="Comic Sans MS"/>
                <a:cs typeface="Comic Sans MS"/>
                <a:sym typeface="Comic Sans MS"/>
              </a:rPr>
              <a:t>Evaluating the model and hyperparameter tuning</a:t>
            </a:r>
            <a:endParaRPr>
              <a:latin typeface="Comic Sans MS"/>
              <a:ea typeface="Comic Sans MS"/>
              <a:cs typeface="Comic Sans MS"/>
              <a:sym typeface="Comic Sans MS"/>
            </a:endParaRPr>
          </a:p>
          <a:p>
            <a:pPr indent="-311150" lvl="0" marL="457200" rtl="0" algn="l">
              <a:spcBef>
                <a:spcPts val="0"/>
              </a:spcBef>
              <a:spcAft>
                <a:spcPts val="0"/>
              </a:spcAft>
              <a:buSzPts val="1300"/>
              <a:buFont typeface="Comic Sans MS"/>
              <a:buChar char="❖"/>
            </a:pPr>
            <a:r>
              <a:rPr lang="en">
                <a:latin typeface="Comic Sans MS"/>
                <a:ea typeface="Comic Sans MS"/>
                <a:cs typeface="Comic Sans MS"/>
                <a:sym typeface="Comic Sans MS"/>
              </a:rPr>
              <a:t>Testing the precision of our model on test data</a:t>
            </a:r>
            <a:endParaRPr>
              <a:latin typeface="Comic Sans MS"/>
              <a:ea typeface="Comic Sans MS"/>
              <a:cs typeface="Comic Sans MS"/>
              <a:sym typeface="Comic Sans MS"/>
            </a:endParaRPr>
          </a:p>
        </p:txBody>
      </p:sp>
      <p:pic>
        <p:nvPicPr>
          <p:cNvPr id="142" name="Google Shape;142;p14"/>
          <p:cNvPicPr preferRelativeResize="0"/>
          <p:nvPr/>
        </p:nvPicPr>
        <p:blipFill rotWithShape="1">
          <a:blip r:embed="rId3">
            <a:alphaModFix/>
          </a:blip>
          <a:srcRect b="35747" l="-540" r="539" t="-4152"/>
          <a:stretch/>
        </p:blipFill>
        <p:spPr>
          <a:xfrm>
            <a:off x="1380575" y="976000"/>
            <a:ext cx="7038899" cy="17941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286" name="Shape 286"/>
        <p:cNvGrpSpPr/>
        <p:nvPr/>
      </p:nvGrpSpPr>
      <p:grpSpPr>
        <a:xfrm>
          <a:off x="0" y="0"/>
          <a:ext cx="0" cy="0"/>
          <a:chOff x="0" y="0"/>
          <a:chExt cx="0" cy="0"/>
        </a:xfrm>
      </p:grpSpPr>
      <p:pic>
        <p:nvPicPr>
          <p:cNvPr id="287" name="Google Shape;287;p32"/>
          <p:cNvPicPr preferRelativeResize="0"/>
          <p:nvPr/>
        </p:nvPicPr>
        <p:blipFill>
          <a:blip r:embed="rId3">
            <a:alphaModFix/>
          </a:blip>
          <a:stretch>
            <a:fillRect/>
          </a:stretch>
        </p:blipFill>
        <p:spPr>
          <a:xfrm>
            <a:off x="0" y="0"/>
            <a:ext cx="9143998"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Comic Sans MS"/>
                <a:ea typeface="Comic Sans MS"/>
                <a:cs typeface="Comic Sans MS"/>
                <a:sym typeface="Comic Sans MS"/>
              </a:rPr>
              <a:t>Problem Statement</a:t>
            </a:r>
            <a:endParaRPr b="1">
              <a:latin typeface="Comic Sans MS"/>
              <a:ea typeface="Comic Sans MS"/>
              <a:cs typeface="Comic Sans MS"/>
              <a:sym typeface="Comic Sans MS"/>
            </a:endParaRPr>
          </a:p>
        </p:txBody>
      </p:sp>
      <p:sp>
        <p:nvSpPr>
          <p:cNvPr id="148" name="Google Shape;148;p15"/>
          <p:cNvSpPr txBox="1"/>
          <p:nvPr>
            <p:ph idx="1" type="body"/>
          </p:nvPr>
        </p:nvSpPr>
        <p:spPr>
          <a:xfrm>
            <a:off x="1297500" y="1439550"/>
            <a:ext cx="7038900" cy="3159300"/>
          </a:xfrm>
          <a:prstGeom prst="rect">
            <a:avLst/>
          </a:prstGeom>
        </p:spPr>
        <p:txBody>
          <a:bodyPr anchorCtr="0" anchor="t" bIns="91425" lIns="91425" spcFirstLastPara="1" rIns="91425" wrap="square" tIns="91425">
            <a:normAutofit/>
          </a:bodyPr>
          <a:lstStyle/>
          <a:p>
            <a:pPr indent="-307975" lvl="0" marL="457200" marR="0" rtl="0" algn="l">
              <a:lnSpc>
                <a:spcPct val="115000"/>
              </a:lnSpc>
              <a:spcBef>
                <a:spcPts val="0"/>
              </a:spcBef>
              <a:spcAft>
                <a:spcPts val="0"/>
              </a:spcAft>
              <a:buClr>
                <a:srgbClr val="FFFFFF"/>
              </a:buClr>
              <a:buSzPts val="1250"/>
              <a:buFont typeface="Comic Sans MS"/>
              <a:buChar char="➢"/>
            </a:pPr>
            <a:r>
              <a:rPr lang="en" sz="1250">
                <a:solidFill>
                  <a:srgbClr val="FFFFFF"/>
                </a:solidFill>
                <a:highlight>
                  <a:srgbClr val="20124D"/>
                </a:highlight>
                <a:latin typeface="Comic Sans MS"/>
                <a:ea typeface="Comic Sans MS"/>
                <a:cs typeface="Comic Sans MS"/>
                <a:sym typeface="Comic Sans MS"/>
              </a:rPr>
              <a:t>For an insurance company, the forecasting of claims is important for successful operation. </a:t>
            </a:r>
            <a:endParaRPr sz="1250">
              <a:solidFill>
                <a:srgbClr val="FFFFFF"/>
              </a:solidFill>
              <a:highlight>
                <a:srgbClr val="20124D"/>
              </a:highlight>
              <a:latin typeface="Comic Sans MS"/>
              <a:ea typeface="Comic Sans MS"/>
              <a:cs typeface="Comic Sans MS"/>
              <a:sym typeface="Comic Sans MS"/>
            </a:endParaRPr>
          </a:p>
          <a:p>
            <a:pPr indent="-307975" lvl="0" marL="457200" marR="0" rtl="0" algn="l">
              <a:lnSpc>
                <a:spcPct val="115000"/>
              </a:lnSpc>
              <a:spcBef>
                <a:spcPts val="0"/>
              </a:spcBef>
              <a:spcAft>
                <a:spcPts val="0"/>
              </a:spcAft>
              <a:buClr>
                <a:srgbClr val="FFFFFF"/>
              </a:buClr>
              <a:buSzPts val="1250"/>
              <a:buFont typeface="Comic Sans MS"/>
              <a:buChar char="➢"/>
            </a:pPr>
            <a:r>
              <a:rPr lang="en" sz="1250">
                <a:solidFill>
                  <a:srgbClr val="FFFFFF"/>
                </a:solidFill>
                <a:highlight>
                  <a:srgbClr val="20124D"/>
                </a:highlight>
                <a:latin typeface="Comic Sans MS"/>
                <a:ea typeface="Comic Sans MS"/>
                <a:cs typeface="Comic Sans MS"/>
                <a:sym typeface="Comic Sans MS"/>
              </a:rPr>
              <a:t>Insurance companies take risks over customers. </a:t>
            </a:r>
            <a:br>
              <a:rPr lang="en" sz="1250">
                <a:solidFill>
                  <a:srgbClr val="FFFFFF"/>
                </a:solidFill>
                <a:highlight>
                  <a:srgbClr val="20124D"/>
                </a:highlight>
                <a:latin typeface="Comic Sans MS"/>
                <a:ea typeface="Comic Sans MS"/>
                <a:cs typeface="Comic Sans MS"/>
                <a:sym typeface="Comic Sans MS"/>
              </a:rPr>
            </a:br>
            <a:r>
              <a:rPr lang="en" sz="1250">
                <a:solidFill>
                  <a:srgbClr val="FFFFFF"/>
                </a:solidFill>
                <a:highlight>
                  <a:srgbClr val="20124D"/>
                </a:highlight>
                <a:latin typeface="Comic Sans MS"/>
                <a:ea typeface="Comic Sans MS"/>
                <a:cs typeface="Comic Sans MS"/>
                <a:sym typeface="Comic Sans MS"/>
              </a:rPr>
              <a:t>Risk management is an integral aspect of the insurance industry.</a:t>
            </a:r>
            <a:endParaRPr sz="1250">
              <a:solidFill>
                <a:srgbClr val="FFFFFF"/>
              </a:solidFill>
              <a:highlight>
                <a:srgbClr val="20124D"/>
              </a:highlight>
              <a:latin typeface="Comic Sans MS"/>
              <a:ea typeface="Comic Sans MS"/>
              <a:cs typeface="Comic Sans MS"/>
              <a:sym typeface="Comic Sans MS"/>
            </a:endParaRPr>
          </a:p>
          <a:p>
            <a:pPr indent="-307975" lvl="0" marL="457200" marR="0" rtl="0" algn="l">
              <a:lnSpc>
                <a:spcPct val="115000"/>
              </a:lnSpc>
              <a:spcBef>
                <a:spcPts val="0"/>
              </a:spcBef>
              <a:spcAft>
                <a:spcPts val="0"/>
              </a:spcAft>
              <a:buClr>
                <a:srgbClr val="FFFFFF"/>
              </a:buClr>
              <a:buSzPts val="1250"/>
              <a:buFont typeface="Comic Sans MS"/>
              <a:buChar char="➢"/>
            </a:pPr>
            <a:r>
              <a:rPr lang="en" sz="1250">
                <a:solidFill>
                  <a:srgbClr val="FFFFFF"/>
                </a:solidFill>
                <a:highlight>
                  <a:srgbClr val="20124D"/>
                </a:highlight>
                <a:latin typeface="Comic Sans MS"/>
                <a:ea typeface="Comic Sans MS"/>
                <a:cs typeface="Comic Sans MS"/>
                <a:sym typeface="Comic Sans MS"/>
              </a:rPr>
              <a:t>If the claims can be forecasted precisely and accurately, premiums can be adjusted accordingly, thereby creating the opportunity to be one step ahead of the competitors. </a:t>
            </a:r>
            <a:endParaRPr sz="1250">
              <a:solidFill>
                <a:srgbClr val="FFFFFF"/>
              </a:solidFill>
              <a:highlight>
                <a:srgbClr val="20124D"/>
              </a:highlight>
              <a:latin typeface="Comic Sans MS"/>
              <a:ea typeface="Comic Sans MS"/>
              <a:cs typeface="Comic Sans MS"/>
              <a:sym typeface="Comic Sans MS"/>
            </a:endParaRPr>
          </a:p>
          <a:p>
            <a:pPr indent="-307975" lvl="0" marL="457200" marR="0" rtl="0" algn="l">
              <a:lnSpc>
                <a:spcPct val="115000"/>
              </a:lnSpc>
              <a:spcBef>
                <a:spcPts val="0"/>
              </a:spcBef>
              <a:spcAft>
                <a:spcPts val="0"/>
              </a:spcAft>
              <a:buClr>
                <a:srgbClr val="FFFFFF"/>
              </a:buClr>
              <a:buSzPts val="1250"/>
              <a:buFont typeface="Comic Sans MS"/>
              <a:buChar char="➢"/>
            </a:pPr>
            <a:r>
              <a:rPr lang="en" sz="1250">
                <a:solidFill>
                  <a:srgbClr val="FFFFFF"/>
                </a:solidFill>
                <a:highlight>
                  <a:srgbClr val="20124D"/>
                </a:highlight>
                <a:latin typeface="Comic Sans MS"/>
                <a:ea typeface="Comic Sans MS"/>
                <a:cs typeface="Comic Sans MS"/>
                <a:sym typeface="Comic Sans MS"/>
              </a:rPr>
              <a:t>Insurers consider every factor to create profiles of high and low insurance risks. </a:t>
            </a:r>
            <a:endParaRPr sz="1250">
              <a:solidFill>
                <a:srgbClr val="FFFFFF"/>
              </a:solidFill>
              <a:highlight>
                <a:srgbClr val="20124D"/>
              </a:highlight>
              <a:latin typeface="Comic Sans MS"/>
              <a:ea typeface="Comic Sans MS"/>
              <a:cs typeface="Comic Sans MS"/>
              <a:sym typeface="Comic Sans MS"/>
            </a:endParaRPr>
          </a:p>
          <a:p>
            <a:pPr indent="-307975" lvl="0" marL="457200" marR="0" rtl="0" algn="l">
              <a:lnSpc>
                <a:spcPct val="115000"/>
              </a:lnSpc>
              <a:spcBef>
                <a:spcPts val="0"/>
              </a:spcBef>
              <a:spcAft>
                <a:spcPts val="0"/>
              </a:spcAft>
              <a:buClr>
                <a:srgbClr val="FFFFFF"/>
              </a:buClr>
              <a:buSzPts val="1250"/>
              <a:buFont typeface="Comic Sans MS"/>
              <a:buChar char="➢"/>
            </a:pPr>
            <a:r>
              <a:rPr lang="en" sz="1250">
                <a:solidFill>
                  <a:srgbClr val="FFFFFF"/>
                </a:solidFill>
                <a:highlight>
                  <a:srgbClr val="20124D"/>
                </a:highlight>
                <a:latin typeface="Comic Sans MS"/>
                <a:ea typeface="Comic Sans MS"/>
                <a:cs typeface="Comic Sans MS"/>
                <a:sym typeface="Comic Sans MS"/>
              </a:rPr>
              <a:t>Charging a lower premium than the competitors, while simultaneously maintaining a sufficient buffer to make profit, leads to more customers, which in turn leads to more profit. </a:t>
            </a:r>
            <a:endParaRPr sz="1250">
              <a:solidFill>
                <a:srgbClr val="FFFFFF"/>
              </a:solidFill>
              <a:highlight>
                <a:srgbClr val="20124D"/>
              </a:highlight>
              <a:latin typeface="Comic Sans MS"/>
              <a:ea typeface="Comic Sans MS"/>
              <a:cs typeface="Comic Sans MS"/>
              <a:sym typeface="Comic Sans MS"/>
            </a:endParaRPr>
          </a:p>
          <a:p>
            <a:pPr indent="-307975" lvl="0" marL="457200" marR="0" rtl="0" algn="l">
              <a:lnSpc>
                <a:spcPct val="115000"/>
              </a:lnSpc>
              <a:spcBef>
                <a:spcPts val="0"/>
              </a:spcBef>
              <a:spcAft>
                <a:spcPts val="0"/>
              </a:spcAft>
              <a:buClr>
                <a:srgbClr val="FFFFFF"/>
              </a:buClr>
              <a:buSzPts val="1250"/>
              <a:buFont typeface="Comic Sans MS"/>
              <a:buChar char="➢"/>
            </a:pPr>
            <a:r>
              <a:rPr lang="en" sz="1250">
                <a:solidFill>
                  <a:srgbClr val="FFFFFF"/>
                </a:solidFill>
                <a:highlight>
                  <a:srgbClr val="20124D"/>
                </a:highlight>
                <a:latin typeface="Comic Sans MS"/>
                <a:ea typeface="Comic Sans MS"/>
                <a:cs typeface="Comic Sans MS"/>
                <a:sym typeface="Comic Sans MS"/>
              </a:rPr>
              <a:t>Insurers collect information about policyholders and then analyze the data.</a:t>
            </a:r>
            <a:endParaRPr sz="1250">
              <a:solidFill>
                <a:srgbClr val="FFFFFF"/>
              </a:solidFill>
              <a:highlight>
                <a:srgbClr val="20124D"/>
              </a:highlight>
              <a:latin typeface="Comic Sans MS"/>
              <a:ea typeface="Comic Sans MS"/>
              <a:cs typeface="Comic Sans MS"/>
              <a:sym typeface="Comic Sans MS"/>
            </a:endParaRPr>
          </a:p>
          <a:p>
            <a:pPr indent="0" lvl="0" marL="0" rtl="0" algn="l">
              <a:spcBef>
                <a:spcPts val="1200"/>
              </a:spcBef>
              <a:spcAft>
                <a:spcPts val="1200"/>
              </a:spcAft>
              <a:buNone/>
            </a:pPr>
            <a:r>
              <a:t/>
            </a:r>
            <a:endParaRPr sz="1250">
              <a:solidFill>
                <a:srgbClr val="FFFFFF"/>
              </a:solidFill>
              <a:highlight>
                <a:srgbClr val="20124D"/>
              </a:highlight>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152" name="Shape 152"/>
        <p:cNvGrpSpPr/>
        <p:nvPr/>
      </p:nvGrpSpPr>
      <p:grpSpPr>
        <a:xfrm>
          <a:off x="0" y="0"/>
          <a:ext cx="0" cy="0"/>
          <a:chOff x="0" y="0"/>
          <a:chExt cx="0" cy="0"/>
        </a:xfrm>
      </p:grpSpPr>
      <p:sp>
        <p:nvSpPr>
          <p:cNvPr id="153" name="Google Shape;153;p16"/>
          <p:cNvSpPr txBox="1"/>
          <p:nvPr>
            <p:ph type="title"/>
          </p:nvPr>
        </p:nvSpPr>
        <p:spPr>
          <a:xfrm>
            <a:off x="1112750" y="393750"/>
            <a:ext cx="79992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1860">
                <a:latin typeface="Comic Sans MS"/>
                <a:ea typeface="Comic Sans MS"/>
                <a:cs typeface="Comic Sans MS"/>
                <a:sym typeface="Comic Sans MS"/>
              </a:rPr>
              <a:t>Stakeholders and who will benefit from the analysis and findings?</a:t>
            </a:r>
            <a:endParaRPr b="1" sz="1860">
              <a:latin typeface="Comic Sans MS"/>
              <a:ea typeface="Comic Sans MS"/>
              <a:cs typeface="Comic Sans MS"/>
              <a:sym typeface="Comic Sans MS"/>
            </a:endParaRPr>
          </a:p>
        </p:txBody>
      </p:sp>
      <p:sp>
        <p:nvSpPr>
          <p:cNvPr id="154" name="Google Shape;154;p16"/>
          <p:cNvSpPr txBox="1"/>
          <p:nvPr>
            <p:ph idx="1" type="body"/>
          </p:nvPr>
        </p:nvSpPr>
        <p:spPr>
          <a:xfrm>
            <a:off x="1009575" y="14897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Comic Sans MS"/>
              <a:buChar char="❖"/>
            </a:pPr>
            <a:r>
              <a:rPr lang="en">
                <a:latin typeface="Comic Sans MS"/>
                <a:ea typeface="Comic Sans MS"/>
                <a:cs typeface="Comic Sans MS"/>
                <a:sym typeface="Comic Sans MS"/>
              </a:rPr>
              <a:t>CEO</a:t>
            </a:r>
            <a:endParaRPr>
              <a:latin typeface="Comic Sans MS"/>
              <a:ea typeface="Comic Sans MS"/>
              <a:cs typeface="Comic Sans MS"/>
              <a:sym typeface="Comic Sans MS"/>
            </a:endParaRPr>
          </a:p>
          <a:p>
            <a:pPr indent="-311150" lvl="0" marL="457200" rtl="0" algn="l">
              <a:spcBef>
                <a:spcPts val="0"/>
              </a:spcBef>
              <a:spcAft>
                <a:spcPts val="0"/>
              </a:spcAft>
              <a:buSzPts val="1300"/>
              <a:buFont typeface="Comic Sans MS"/>
              <a:buChar char="❖"/>
            </a:pPr>
            <a:r>
              <a:rPr lang="en">
                <a:latin typeface="Comic Sans MS"/>
                <a:ea typeface="Comic Sans MS"/>
                <a:cs typeface="Comic Sans MS"/>
                <a:sym typeface="Comic Sans MS"/>
              </a:rPr>
              <a:t>Finance Department </a:t>
            </a:r>
            <a:endParaRPr>
              <a:latin typeface="Comic Sans MS"/>
              <a:ea typeface="Comic Sans MS"/>
              <a:cs typeface="Comic Sans MS"/>
              <a:sym typeface="Comic Sans MS"/>
            </a:endParaRPr>
          </a:p>
          <a:p>
            <a:pPr indent="-311150" lvl="0" marL="457200" rtl="0" algn="l">
              <a:spcBef>
                <a:spcPts val="0"/>
              </a:spcBef>
              <a:spcAft>
                <a:spcPts val="0"/>
              </a:spcAft>
              <a:buSzPts val="1300"/>
              <a:buFont typeface="Comic Sans MS"/>
              <a:buChar char="❖"/>
            </a:pPr>
            <a:r>
              <a:rPr lang="en">
                <a:latin typeface="Comic Sans MS"/>
                <a:ea typeface="Comic Sans MS"/>
                <a:cs typeface="Comic Sans MS"/>
                <a:sym typeface="Comic Sans MS"/>
              </a:rPr>
              <a:t>Processing Department</a:t>
            </a:r>
            <a:endParaRPr>
              <a:latin typeface="Comic Sans MS"/>
              <a:ea typeface="Comic Sans MS"/>
              <a:cs typeface="Comic Sans MS"/>
              <a:sym typeface="Comic Sans MS"/>
            </a:endParaRPr>
          </a:p>
          <a:p>
            <a:pPr indent="-311150" lvl="0" marL="457200" rtl="0" algn="l">
              <a:spcBef>
                <a:spcPts val="0"/>
              </a:spcBef>
              <a:spcAft>
                <a:spcPts val="0"/>
              </a:spcAft>
              <a:buSzPts val="1300"/>
              <a:buFont typeface="Comic Sans MS"/>
              <a:buChar char="❖"/>
            </a:pPr>
            <a:r>
              <a:rPr lang="en">
                <a:latin typeface="Comic Sans MS"/>
                <a:ea typeface="Comic Sans MS"/>
                <a:cs typeface="Comic Sans MS"/>
                <a:sym typeface="Comic Sans MS"/>
              </a:rPr>
              <a:t>Insurance Underwriter</a:t>
            </a:r>
            <a:endParaRPr>
              <a:latin typeface="Comic Sans MS"/>
              <a:ea typeface="Comic Sans MS"/>
              <a:cs typeface="Comic Sans MS"/>
              <a:sym typeface="Comic Sans MS"/>
            </a:endParaRPr>
          </a:p>
          <a:p>
            <a:pPr indent="-304800" lvl="1" marL="914400" rtl="0" algn="l">
              <a:spcBef>
                <a:spcPts val="0"/>
              </a:spcBef>
              <a:spcAft>
                <a:spcPts val="0"/>
              </a:spcAft>
              <a:buSzPts val="1200"/>
              <a:buFont typeface="Comic Sans MS"/>
              <a:buChar char="➢"/>
            </a:pPr>
            <a:r>
              <a:rPr lang="en" sz="1200">
                <a:latin typeface="Comic Sans MS"/>
                <a:ea typeface="Comic Sans MS"/>
                <a:cs typeface="Comic Sans MS"/>
                <a:sym typeface="Comic Sans MS"/>
              </a:rPr>
              <a:t>Insurance underwriters are professionals who evaluate and analyze the risks involved in insuring people and assets. </a:t>
            </a:r>
            <a:endParaRPr sz="1200">
              <a:latin typeface="Comic Sans MS"/>
              <a:ea typeface="Comic Sans MS"/>
              <a:cs typeface="Comic Sans MS"/>
              <a:sym typeface="Comic Sans MS"/>
            </a:endParaRPr>
          </a:p>
          <a:p>
            <a:pPr indent="-304800" lvl="1" marL="914400" rtl="0" algn="l">
              <a:spcBef>
                <a:spcPts val="0"/>
              </a:spcBef>
              <a:spcAft>
                <a:spcPts val="0"/>
              </a:spcAft>
              <a:buSzPts val="1200"/>
              <a:buFont typeface="Comic Sans MS"/>
              <a:buChar char="➢"/>
            </a:pPr>
            <a:r>
              <a:rPr lang="en" sz="1200">
                <a:latin typeface="Comic Sans MS"/>
                <a:ea typeface="Comic Sans MS"/>
                <a:cs typeface="Comic Sans MS"/>
                <a:sym typeface="Comic Sans MS"/>
              </a:rPr>
              <a:t>Insurance underwriters establish pricing for accepted insurable risks. </a:t>
            </a:r>
            <a:endParaRPr sz="1200">
              <a:latin typeface="Comic Sans MS"/>
              <a:ea typeface="Comic Sans MS"/>
              <a:cs typeface="Comic Sans MS"/>
              <a:sym typeface="Comic Sans MS"/>
            </a:endParaRPr>
          </a:p>
          <a:p>
            <a:pPr indent="-304800" lvl="1" marL="914400" rtl="0" algn="l">
              <a:spcBef>
                <a:spcPts val="0"/>
              </a:spcBef>
              <a:spcAft>
                <a:spcPts val="0"/>
              </a:spcAft>
              <a:buSzPts val="1200"/>
              <a:buFont typeface="Comic Sans MS"/>
              <a:buChar char="➢"/>
            </a:pPr>
            <a:r>
              <a:rPr lang="en" sz="1200">
                <a:latin typeface="Comic Sans MS"/>
                <a:ea typeface="Comic Sans MS"/>
                <a:cs typeface="Comic Sans MS"/>
                <a:sym typeface="Comic Sans MS"/>
              </a:rPr>
              <a:t>The term underwriting means receiving remuneration for the willingness to pay a potential risk. </a:t>
            </a:r>
            <a:endParaRPr sz="1200">
              <a:latin typeface="Comic Sans MS"/>
              <a:ea typeface="Comic Sans MS"/>
              <a:cs typeface="Comic Sans MS"/>
              <a:sym typeface="Comic Sans MS"/>
            </a:endParaRPr>
          </a:p>
          <a:p>
            <a:pPr indent="-304800" lvl="1" marL="914400" rtl="0" algn="l">
              <a:spcBef>
                <a:spcPts val="0"/>
              </a:spcBef>
              <a:spcAft>
                <a:spcPts val="0"/>
              </a:spcAft>
              <a:buSzPts val="1200"/>
              <a:buFont typeface="Comic Sans MS"/>
              <a:buChar char="➢"/>
            </a:pPr>
            <a:r>
              <a:rPr lang="en" sz="1200">
                <a:latin typeface="Comic Sans MS"/>
                <a:ea typeface="Comic Sans MS"/>
                <a:cs typeface="Comic Sans MS"/>
                <a:sym typeface="Comic Sans MS"/>
              </a:rPr>
              <a:t>Underwriters use specialized software and actuarial data to determine the likelihood and magnitude of a risk.</a:t>
            </a:r>
            <a:endParaRPr sz="1200">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Comic Sans MS"/>
                <a:ea typeface="Comic Sans MS"/>
                <a:cs typeface="Comic Sans MS"/>
                <a:sym typeface="Comic Sans MS"/>
              </a:rPr>
              <a:t>About the Dataset</a:t>
            </a:r>
            <a:endParaRPr b="1">
              <a:latin typeface="Comic Sans MS"/>
              <a:ea typeface="Comic Sans MS"/>
              <a:cs typeface="Comic Sans MS"/>
              <a:sym typeface="Comic Sans MS"/>
            </a:endParaRPr>
          </a:p>
        </p:txBody>
      </p:sp>
      <p:sp>
        <p:nvSpPr>
          <p:cNvPr id="160" name="Google Shape;160;p17"/>
          <p:cNvSpPr txBox="1"/>
          <p:nvPr>
            <p:ph idx="1" type="body"/>
          </p:nvPr>
        </p:nvSpPr>
        <p:spPr>
          <a:xfrm>
            <a:off x="1369525" y="1567550"/>
            <a:ext cx="7641300" cy="3498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539">
                <a:solidFill>
                  <a:srgbClr val="FFFFFF"/>
                </a:solidFill>
                <a:highlight>
                  <a:srgbClr val="20124D"/>
                </a:highlight>
                <a:latin typeface="Comic Sans MS"/>
                <a:ea typeface="Comic Sans MS"/>
                <a:cs typeface="Comic Sans MS"/>
                <a:sym typeface="Comic Sans MS"/>
              </a:rPr>
              <a:t>The training dataset consists of data corresponding to 52310 customers and the test dataset consists of 22421 customers. </a:t>
            </a:r>
            <a:endParaRPr sz="1539">
              <a:solidFill>
                <a:srgbClr val="FFFFFF"/>
              </a:solidFill>
              <a:highlight>
                <a:srgbClr val="20124D"/>
              </a:highlight>
              <a:latin typeface="Comic Sans MS"/>
              <a:ea typeface="Comic Sans MS"/>
              <a:cs typeface="Comic Sans MS"/>
              <a:sym typeface="Comic Sans MS"/>
            </a:endParaRPr>
          </a:p>
          <a:p>
            <a:pPr indent="0" lvl="0" marL="0" rtl="0" algn="l">
              <a:spcBef>
                <a:spcPts val="1200"/>
              </a:spcBef>
              <a:spcAft>
                <a:spcPts val="0"/>
              </a:spcAft>
              <a:buNone/>
            </a:pPr>
            <a:r>
              <a:rPr lang="en" sz="1539">
                <a:solidFill>
                  <a:srgbClr val="FFFFFF"/>
                </a:solidFill>
                <a:highlight>
                  <a:srgbClr val="20124D"/>
                </a:highlight>
                <a:latin typeface="Comic Sans MS"/>
                <a:ea typeface="Comic Sans MS"/>
                <a:cs typeface="Comic Sans MS"/>
                <a:sym typeface="Comic Sans MS"/>
              </a:rPr>
              <a:t>Following are the features of the dataset</a:t>
            </a:r>
            <a:endParaRPr sz="1539">
              <a:solidFill>
                <a:srgbClr val="FFFFFF"/>
              </a:solidFill>
              <a:highlight>
                <a:srgbClr val="20124D"/>
              </a:highlight>
              <a:latin typeface="Comic Sans MS"/>
              <a:ea typeface="Comic Sans MS"/>
              <a:cs typeface="Comic Sans MS"/>
              <a:sym typeface="Comic Sans MS"/>
            </a:endParaRPr>
          </a:p>
          <a:p>
            <a:pPr indent="-311696" lvl="0" marL="457200" rtl="0" algn="l">
              <a:spcBef>
                <a:spcPts val="1200"/>
              </a:spcBef>
              <a:spcAft>
                <a:spcPts val="0"/>
              </a:spcAft>
              <a:buClr>
                <a:srgbClr val="FFFFFF"/>
              </a:buClr>
              <a:buSzPct val="100000"/>
              <a:buFont typeface="Comic Sans MS"/>
              <a:buChar char="➢"/>
            </a:pPr>
            <a:r>
              <a:rPr lang="en" sz="1539">
                <a:solidFill>
                  <a:srgbClr val="FFFFFF"/>
                </a:solidFill>
                <a:highlight>
                  <a:srgbClr val="20124D"/>
                </a:highlight>
                <a:latin typeface="Comic Sans MS"/>
                <a:ea typeface="Comic Sans MS"/>
                <a:cs typeface="Comic Sans MS"/>
                <a:sym typeface="Comic Sans MS"/>
              </a:rPr>
              <a:t>Target: Claim Status (Claim)</a:t>
            </a:r>
            <a:endParaRPr sz="1539">
              <a:solidFill>
                <a:srgbClr val="FFFFFF"/>
              </a:solidFill>
              <a:highlight>
                <a:srgbClr val="20124D"/>
              </a:highlight>
              <a:latin typeface="Comic Sans MS"/>
              <a:ea typeface="Comic Sans MS"/>
              <a:cs typeface="Comic Sans MS"/>
              <a:sym typeface="Comic Sans MS"/>
            </a:endParaRPr>
          </a:p>
          <a:p>
            <a:pPr indent="-311696" lvl="0" marL="457200" rtl="0" algn="l">
              <a:spcBef>
                <a:spcPts val="0"/>
              </a:spcBef>
              <a:spcAft>
                <a:spcPts val="0"/>
              </a:spcAft>
              <a:buClr>
                <a:srgbClr val="FFFFFF"/>
              </a:buClr>
              <a:buSzPct val="100000"/>
              <a:buFont typeface="Comic Sans MS"/>
              <a:buChar char="➢"/>
            </a:pPr>
            <a:r>
              <a:rPr lang="en" sz="1539">
                <a:solidFill>
                  <a:srgbClr val="FFFFFF"/>
                </a:solidFill>
                <a:highlight>
                  <a:srgbClr val="20124D"/>
                </a:highlight>
                <a:latin typeface="Comic Sans MS"/>
                <a:ea typeface="Comic Sans MS"/>
                <a:cs typeface="Comic Sans MS"/>
                <a:sym typeface="Comic Sans MS"/>
              </a:rPr>
              <a:t>Name of agency (Agency)</a:t>
            </a:r>
            <a:endParaRPr sz="1539">
              <a:solidFill>
                <a:srgbClr val="FFFFFF"/>
              </a:solidFill>
              <a:highlight>
                <a:srgbClr val="20124D"/>
              </a:highlight>
              <a:latin typeface="Comic Sans MS"/>
              <a:ea typeface="Comic Sans MS"/>
              <a:cs typeface="Comic Sans MS"/>
              <a:sym typeface="Comic Sans MS"/>
            </a:endParaRPr>
          </a:p>
          <a:p>
            <a:pPr indent="-311696" lvl="0" marL="457200" rtl="0" algn="l">
              <a:spcBef>
                <a:spcPts val="0"/>
              </a:spcBef>
              <a:spcAft>
                <a:spcPts val="0"/>
              </a:spcAft>
              <a:buClr>
                <a:srgbClr val="FFFFFF"/>
              </a:buClr>
              <a:buSzPct val="100000"/>
              <a:buFont typeface="Comic Sans MS"/>
              <a:buChar char="➢"/>
            </a:pPr>
            <a:r>
              <a:rPr lang="en" sz="1539">
                <a:solidFill>
                  <a:srgbClr val="FFFFFF"/>
                </a:solidFill>
                <a:highlight>
                  <a:srgbClr val="20124D"/>
                </a:highlight>
                <a:latin typeface="Comic Sans MS"/>
                <a:ea typeface="Comic Sans MS"/>
                <a:cs typeface="Comic Sans MS"/>
                <a:sym typeface="Comic Sans MS"/>
              </a:rPr>
              <a:t>Type of travel insurance agencies (Agency.Type)</a:t>
            </a:r>
            <a:endParaRPr sz="1539">
              <a:solidFill>
                <a:srgbClr val="FFFFFF"/>
              </a:solidFill>
              <a:highlight>
                <a:srgbClr val="20124D"/>
              </a:highlight>
              <a:latin typeface="Comic Sans MS"/>
              <a:ea typeface="Comic Sans MS"/>
              <a:cs typeface="Comic Sans MS"/>
              <a:sym typeface="Comic Sans MS"/>
            </a:endParaRPr>
          </a:p>
          <a:p>
            <a:pPr indent="-311696" lvl="0" marL="457200" rtl="0" algn="l">
              <a:spcBef>
                <a:spcPts val="0"/>
              </a:spcBef>
              <a:spcAft>
                <a:spcPts val="0"/>
              </a:spcAft>
              <a:buClr>
                <a:srgbClr val="FFFFFF"/>
              </a:buClr>
              <a:buSzPct val="100000"/>
              <a:buFont typeface="Comic Sans MS"/>
              <a:buChar char="➢"/>
            </a:pPr>
            <a:r>
              <a:rPr lang="en" sz="1539">
                <a:solidFill>
                  <a:srgbClr val="FFFFFF"/>
                </a:solidFill>
                <a:highlight>
                  <a:srgbClr val="20124D"/>
                </a:highlight>
                <a:latin typeface="Comic Sans MS"/>
                <a:ea typeface="Comic Sans MS"/>
                <a:cs typeface="Comic Sans MS"/>
                <a:sym typeface="Comic Sans MS"/>
              </a:rPr>
              <a:t>Distribution channel of travel insurance agencies (Distribution.Channel)</a:t>
            </a:r>
            <a:endParaRPr sz="1539">
              <a:solidFill>
                <a:srgbClr val="FFFFFF"/>
              </a:solidFill>
              <a:highlight>
                <a:srgbClr val="20124D"/>
              </a:highlight>
              <a:latin typeface="Comic Sans MS"/>
              <a:ea typeface="Comic Sans MS"/>
              <a:cs typeface="Comic Sans MS"/>
              <a:sym typeface="Comic Sans MS"/>
            </a:endParaRPr>
          </a:p>
          <a:p>
            <a:pPr indent="-311696" lvl="0" marL="457200" rtl="0" algn="l">
              <a:spcBef>
                <a:spcPts val="0"/>
              </a:spcBef>
              <a:spcAft>
                <a:spcPts val="0"/>
              </a:spcAft>
              <a:buClr>
                <a:srgbClr val="FFFFFF"/>
              </a:buClr>
              <a:buSzPct val="100000"/>
              <a:buFont typeface="Comic Sans MS"/>
              <a:buChar char="➢"/>
            </a:pPr>
            <a:r>
              <a:rPr lang="en" sz="1539">
                <a:solidFill>
                  <a:srgbClr val="FFFFFF"/>
                </a:solidFill>
                <a:highlight>
                  <a:srgbClr val="20124D"/>
                </a:highlight>
                <a:latin typeface="Comic Sans MS"/>
                <a:ea typeface="Comic Sans MS"/>
                <a:cs typeface="Comic Sans MS"/>
                <a:sym typeface="Comic Sans MS"/>
              </a:rPr>
              <a:t>Name of the travel insurance products (Product.Name)</a:t>
            </a:r>
            <a:endParaRPr sz="1539">
              <a:solidFill>
                <a:srgbClr val="FFFFFF"/>
              </a:solidFill>
              <a:highlight>
                <a:srgbClr val="20124D"/>
              </a:highlight>
              <a:latin typeface="Comic Sans MS"/>
              <a:ea typeface="Comic Sans MS"/>
              <a:cs typeface="Comic Sans MS"/>
              <a:sym typeface="Comic Sans MS"/>
            </a:endParaRPr>
          </a:p>
          <a:p>
            <a:pPr indent="-311696" lvl="0" marL="457200" rtl="0" algn="l">
              <a:spcBef>
                <a:spcPts val="0"/>
              </a:spcBef>
              <a:spcAft>
                <a:spcPts val="0"/>
              </a:spcAft>
              <a:buClr>
                <a:srgbClr val="FFFFFF"/>
              </a:buClr>
              <a:buSzPct val="100000"/>
              <a:buFont typeface="Comic Sans MS"/>
              <a:buChar char="➢"/>
            </a:pPr>
            <a:r>
              <a:rPr lang="en" sz="1539">
                <a:solidFill>
                  <a:srgbClr val="FFFFFF"/>
                </a:solidFill>
                <a:highlight>
                  <a:srgbClr val="20124D"/>
                </a:highlight>
                <a:latin typeface="Comic Sans MS"/>
                <a:ea typeface="Comic Sans MS"/>
                <a:cs typeface="Comic Sans MS"/>
                <a:sym typeface="Comic Sans MS"/>
              </a:rPr>
              <a:t>Duration of travel (Duration)</a:t>
            </a:r>
            <a:endParaRPr sz="1539">
              <a:solidFill>
                <a:srgbClr val="FFFFFF"/>
              </a:solidFill>
              <a:highlight>
                <a:srgbClr val="20124D"/>
              </a:highlight>
              <a:latin typeface="Comic Sans MS"/>
              <a:ea typeface="Comic Sans MS"/>
              <a:cs typeface="Comic Sans MS"/>
              <a:sym typeface="Comic Sans MS"/>
            </a:endParaRPr>
          </a:p>
          <a:p>
            <a:pPr indent="-311696" lvl="0" marL="457200" rtl="0" algn="l">
              <a:spcBef>
                <a:spcPts val="0"/>
              </a:spcBef>
              <a:spcAft>
                <a:spcPts val="0"/>
              </a:spcAft>
              <a:buClr>
                <a:srgbClr val="FFFFFF"/>
              </a:buClr>
              <a:buSzPct val="100000"/>
              <a:buFont typeface="Comic Sans MS"/>
              <a:buChar char="➢"/>
            </a:pPr>
            <a:r>
              <a:rPr lang="en" sz="1539">
                <a:solidFill>
                  <a:srgbClr val="FFFFFF"/>
                </a:solidFill>
                <a:highlight>
                  <a:srgbClr val="20124D"/>
                </a:highlight>
                <a:latin typeface="Comic Sans MS"/>
                <a:ea typeface="Comic Sans MS"/>
                <a:cs typeface="Comic Sans MS"/>
                <a:sym typeface="Comic Sans MS"/>
              </a:rPr>
              <a:t>Destination of travel (Destination)</a:t>
            </a:r>
            <a:endParaRPr sz="1539">
              <a:solidFill>
                <a:srgbClr val="FFFFFF"/>
              </a:solidFill>
              <a:highlight>
                <a:srgbClr val="20124D"/>
              </a:highlight>
              <a:latin typeface="Comic Sans MS"/>
              <a:ea typeface="Comic Sans MS"/>
              <a:cs typeface="Comic Sans MS"/>
              <a:sym typeface="Comic Sans MS"/>
            </a:endParaRPr>
          </a:p>
          <a:p>
            <a:pPr indent="-311696" lvl="0" marL="457200" rtl="0" algn="l">
              <a:spcBef>
                <a:spcPts val="0"/>
              </a:spcBef>
              <a:spcAft>
                <a:spcPts val="0"/>
              </a:spcAft>
              <a:buClr>
                <a:srgbClr val="FFFFFF"/>
              </a:buClr>
              <a:buSzPct val="100000"/>
              <a:buFont typeface="Comic Sans MS"/>
              <a:buChar char="➢"/>
            </a:pPr>
            <a:r>
              <a:rPr lang="en" sz="1539">
                <a:solidFill>
                  <a:srgbClr val="FFFFFF"/>
                </a:solidFill>
                <a:highlight>
                  <a:srgbClr val="20124D"/>
                </a:highlight>
                <a:latin typeface="Comic Sans MS"/>
                <a:ea typeface="Comic Sans MS"/>
                <a:cs typeface="Comic Sans MS"/>
                <a:sym typeface="Comic Sans MS"/>
              </a:rPr>
              <a:t>Amount of sales of travel insurance policies (Net.Sales)</a:t>
            </a:r>
            <a:endParaRPr sz="1539">
              <a:solidFill>
                <a:srgbClr val="FFFFFF"/>
              </a:solidFill>
              <a:highlight>
                <a:srgbClr val="20124D"/>
              </a:highlight>
              <a:latin typeface="Comic Sans MS"/>
              <a:ea typeface="Comic Sans MS"/>
              <a:cs typeface="Comic Sans MS"/>
              <a:sym typeface="Comic Sans MS"/>
            </a:endParaRPr>
          </a:p>
          <a:p>
            <a:pPr indent="-311696" lvl="0" marL="457200" rtl="0" algn="l">
              <a:spcBef>
                <a:spcPts val="0"/>
              </a:spcBef>
              <a:spcAft>
                <a:spcPts val="0"/>
              </a:spcAft>
              <a:buClr>
                <a:srgbClr val="FFFFFF"/>
              </a:buClr>
              <a:buSzPct val="100000"/>
              <a:buFont typeface="Comic Sans MS"/>
              <a:buChar char="➢"/>
            </a:pPr>
            <a:r>
              <a:rPr lang="en" sz="1539">
                <a:solidFill>
                  <a:srgbClr val="FFFFFF"/>
                </a:solidFill>
                <a:highlight>
                  <a:srgbClr val="20124D"/>
                </a:highlight>
                <a:latin typeface="Comic Sans MS"/>
                <a:ea typeface="Comic Sans MS"/>
                <a:cs typeface="Comic Sans MS"/>
                <a:sym typeface="Comic Sans MS"/>
              </a:rPr>
              <a:t>The commission received for travel insurance agency (Commission)</a:t>
            </a:r>
            <a:endParaRPr sz="1539">
              <a:solidFill>
                <a:srgbClr val="FFFFFF"/>
              </a:solidFill>
              <a:highlight>
                <a:srgbClr val="20124D"/>
              </a:highlight>
              <a:latin typeface="Comic Sans MS"/>
              <a:ea typeface="Comic Sans MS"/>
              <a:cs typeface="Comic Sans MS"/>
              <a:sym typeface="Comic Sans MS"/>
            </a:endParaRPr>
          </a:p>
          <a:p>
            <a:pPr indent="-311696" lvl="0" marL="457200" rtl="0" algn="l">
              <a:spcBef>
                <a:spcPts val="0"/>
              </a:spcBef>
              <a:spcAft>
                <a:spcPts val="0"/>
              </a:spcAft>
              <a:buClr>
                <a:srgbClr val="FFFFFF"/>
              </a:buClr>
              <a:buSzPct val="100000"/>
              <a:buFont typeface="Comic Sans MS"/>
              <a:buChar char="➢"/>
            </a:pPr>
            <a:r>
              <a:rPr lang="en" sz="1539">
                <a:solidFill>
                  <a:srgbClr val="FFFFFF"/>
                </a:solidFill>
                <a:highlight>
                  <a:srgbClr val="20124D"/>
                </a:highlight>
                <a:latin typeface="Comic Sans MS"/>
                <a:ea typeface="Comic Sans MS"/>
                <a:cs typeface="Comic Sans MS"/>
                <a:sym typeface="Comic Sans MS"/>
              </a:rPr>
              <a:t>Age of insured (Age)</a:t>
            </a:r>
            <a:endParaRPr sz="1539">
              <a:solidFill>
                <a:srgbClr val="FFFFFF"/>
              </a:solidFill>
              <a:highlight>
                <a:srgbClr val="20124D"/>
              </a:highlight>
              <a:latin typeface="Comic Sans MS"/>
              <a:ea typeface="Comic Sans MS"/>
              <a:cs typeface="Comic Sans MS"/>
              <a:sym typeface="Comic Sans MS"/>
            </a:endParaRPr>
          </a:p>
          <a:p>
            <a:pPr indent="-311696" lvl="0" marL="457200" rtl="0" algn="l">
              <a:spcBef>
                <a:spcPts val="0"/>
              </a:spcBef>
              <a:spcAft>
                <a:spcPts val="0"/>
              </a:spcAft>
              <a:buClr>
                <a:srgbClr val="FFFFFF"/>
              </a:buClr>
              <a:buSzPct val="100000"/>
              <a:buFont typeface="Comic Sans MS"/>
              <a:buChar char="➢"/>
            </a:pPr>
            <a:r>
              <a:rPr lang="en" sz="1539">
                <a:solidFill>
                  <a:srgbClr val="FFFFFF"/>
                </a:solidFill>
                <a:highlight>
                  <a:srgbClr val="20124D"/>
                </a:highlight>
                <a:latin typeface="Comic Sans MS"/>
                <a:ea typeface="Comic Sans MS"/>
                <a:cs typeface="Comic Sans MS"/>
                <a:sym typeface="Comic Sans MS"/>
              </a:rPr>
              <a:t>The identification record of every observation (ID)</a:t>
            </a:r>
            <a:endParaRPr sz="1539">
              <a:solidFill>
                <a:srgbClr val="FFFFFF"/>
              </a:solidFill>
              <a:highlight>
                <a:srgbClr val="20124D"/>
              </a:highlight>
              <a:latin typeface="Comic Sans MS"/>
              <a:ea typeface="Comic Sans MS"/>
              <a:cs typeface="Comic Sans MS"/>
              <a:sym typeface="Comic Sans MS"/>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highlight>
                  <a:srgbClr val="20124D"/>
                </a:highlight>
                <a:latin typeface="Comic Sans MS"/>
                <a:ea typeface="Comic Sans MS"/>
                <a:cs typeface="Comic Sans MS"/>
                <a:sym typeface="Comic Sans MS"/>
              </a:rPr>
              <a:t>Data Science Metric</a:t>
            </a:r>
            <a:endParaRPr b="1">
              <a:highlight>
                <a:srgbClr val="20124D"/>
              </a:highlight>
              <a:latin typeface="Comic Sans MS"/>
              <a:ea typeface="Comic Sans MS"/>
              <a:cs typeface="Comic Sans MS"/>
              <a:sym typeface="Comic Sans MS"/>
            </a:endParaRPr>
          </a:p>
        </p:txBody>
      </p:sp>
      <p:sp>
        <p:nvSpPr>
          <p:cNvPr id="166" name="Google Shape;166;p18"/>
          <p:cNvSpPr txBox="1"/>
          <p:nvPr>
            <p:ph idx="1" type="body"/>
          </p:nvPr>
        </p:nvSpPr>
        <p:spPr>
          <a:xfrm>
            <a:off x="1297500" y="1424000"/>
            <a:ext cx="7038900" cy="2894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4923" u="sng">
                <a:solidFill>
                  <a:srgbClr val="FFFFFF"/>
                </a:solidFill>
                <a:highlight>
                  <a:srgbClr val="20124D"/>
                </a:highlight>
                <a:latin typeface="Comic Sans MS"/>
                <a:ea typeface="Comic Sans MS"/>
                <a:cs typeface="Comic Sans MS"/>
                <a:sym typeface="Comic Sans MS"/>
              </a:rPr>
              <a:t>Precision Score</a:t>
            </a:r>
            <a:endParaRPr b="1" sz="4923" u="sng">
              <a:solidFill>
                <a:srgbClr val="FFFFFF"/>
              </a:solidFill>
              <a:highlight>
                <a:srgbClr val="20124D"/>
              </a:highlight>
              <a:latin typeface="Comic Sans MS"/>
              <a:ea typeface="Comic Sans MS"/>
              <a:cs typeface="Comic Sans MS"/>
              <a:sym typeface="Comic Sans MS"/>
            </a:endParaRPr>
          </a:p>
          <a:p>
            <a:pPr indent="0" lvl="0" marL="0" rtl="0" algn="l">
              <a:lnSpc>
                <a:spcPct val="150000"/>
              </a:lnSpc>
              <a:spcBef>
                <a:spcPts val="1200"/>
              </a:spcBef>
              <a:spcAft>
                <a:spcPts val="0"/>
              </a:spcAft>
              <a:buNone/>
            </a:pPr>
            <a:r>
              <a:rPr lang="en" sz="4800">
                <a:solidFill>
                  <a:srgbClr val="FFFFFF"/>
                </a:solidFill>
                <a:highlight>
                  <a:srgbClr val="20124D"/>
                </a:highlight>
                <a:latin typeface="Comic Sans MS"/>
                <a:ea typeface="Comic Sans MS"/>
                <a:cs typeface="Comic Sans MS"/>
                <a:sym typeface="Comic Sans MS"/>
              </a:rPr>
              <a:t>Precision is a metric that quantifies the number of correct positive predictions made.</a:t>
            </a:r>
            <a:endParaRPr sz="4800">
              <a:solidFill>
                <a:srgbClr val="FFFFFF"/>
              </a:solidFill>
              <a:highlight>
                <a:srgbClr val="20124D"/>
              </a:highlight>
              <a:latin typeface="Comic Sans MS"/>
              <a:ea typeface="Comic Sans MS"/>
              <a:cs typeface="Comic Sans MS"/>
              <a:sym typeface="Comic Sans MS"/>
            </a:endParaRPr>
          </a:p>
          <a:p>
            <a:pPr indent="0" lvl="0" marL="0" rtl="0" algn="l">
              <a:spcBef>
                <a:spcPts val="1400"/>
              </a:spcBef>
              <a:spcAft>
                <a:spcPts val="0"/>
              </a:spcAft>
              <a:buNone/>
            </a:pPr>
            <a:r>
              <a:rPr lang="en" sz="4800">
                <a:solidFill>
                  <a:srgbClr val="FFFFFF"/>
                </a:solidFill>
                <a:highlight>
                  <a:srgbClr val="20124D"/>
                </a:highlight>
                <a:latin typeface="Comic Sans MS"/>
                <a:ea typeface="Comic Sans MS"/>
                <a:cs typeface="Comic Sans MS"/>
                <a:sym typeface="Comic Sans MS"/>
              </a:rPr>
              <a:t>For every predicted class, it is the fraction of the correct predictions to the total number of predictions for that class. It answers the question of all the values predicted as belonging to the class "X", what percentage is correct? </a:t>
            </a:r>
            <a:endParaRPr sz="4800">
              <a:solidFill>
                <a:srgbClr val="FFFFFF"/>
              </a:solidFill>
              <a:highlight>
                <a:srgbClr val="20124D"/>
              </a:highlight>
              <a:latin typeface="Comic Sans MS"/>
              <a:ea typeface="Comic Sans MS"/>
              <a:cs typeface="Comic Sans MS"/>
              <a:sym typeface="Comic Sans MS"/>
            </a:endParaRPr>
          </a:p>
          <a:p>
            <a:pPr indent="0" lvl="0" marL="0" rtl="0" algn="l">
              <a:spcBef>
                <a:spcPts val="1200"/>
              </a:spcBef>
              <a:spcAft>
                <a:spcPts val="0"/>
              </a:spcAft>
              <a:buNone/>
            </a:pPr>
            <a:r>
              <a:rPr lang="en" sz="4800">
                <a:solidFill>
                  <a:srgbClr val="FFFFFF"/>
                </a:solidFill>
                <a:highlight>
                  <a:srgbClr val="20124D"/>
                </a:highlight>
                <a:latin typeface="Comic Sans MS"/>
                <a:ea typeface="Comic Sans MS"/>
                <a:cs typeface="Comic Sans MS"/>
                <a:sym typeface="Comic Sans MS"/>
              </a:rPr>
              <a:t>Mathematically,</a:t>
            </a:r>
            <a:endParaRPr sz="4800">
              <a:solidFill>
                <a:srgbClr val="FFFFFF"/>
              </a:solidFill>
              <a:highlight>
                <a:srgbClr val="20124D"/>
              </a:highlight>
              <a:latin typeface="Comic Sans MS"/>
              <a:ea typeface="Comic Sans MS"/>
              <a:cs typeface="Comic Sans MS"/>
              <a:sym typeface="Comic Sans MS"/>
            </a:endParaRPr>
          </a:p>
          <a:p>
            <a:pPr indent="0" lvl="0" marL="0" rtl="0" algn="l">
              <a:lnSpc>
                <a:spcPct val="120000"/>
              </a:lnSpc>
              <a:spcBef>
                <a:spcPts val="1200"/>
              </a:spcBef>
              <a:spcAft>
                <a:spcPts val="0"/>
              </a:spcAft>
              <a:buNone/>
            </a:pPr>
            <a:r>
              <a:rPr lang="en" sz="4800">
                <a:solidFill>
                  <a:srgbClr val="FFFFFF"/>
                </a:solidFill>
                <a:highlight>
                  <a:srgbClr val="20124D"/>
                </a:highlight>
                <a:latin typeface="Comic Sans MS"/>
                <a:ea typeface="Comic Sans MS"/>
                <a:cs typeface="Comic Sans MS"/>
                <a:sym typeface="Comic Sans MS"/>
              </a:rPr>
              <a:t>Precision(P) = TP/(TP + FP)</a:t>
            </a:r>
            <a:r>
              <a:rPr lang="en" sz="1950">
                <a:solidFill>
                  <a:srgbClr val="555555"/>
                </a:solidFill>
                <a:highlight>
                  <a:srgbClr val="FFFFFF"/>
                </a:highlight>
                <a:latin typeface="Comic Sans MS"/>
                <a:ea typeface="Comic Sans MS"/>
                <a:cs typeface="Comic Sans MS"/>
                <a:sym typeface="Comic Sans MS"/>
              </a:rPr>
              <a:t>​</a:t>
            </a:r>
            <a:endParaRPr sz="1950">
              <a:solidFill>
                <a:srgbClr val="555555"/>
              </a:solidFill>
              <a:highlight>
                <a:srgbClr val="FFFFFF"/>
              </a:highlight>
              <a:latin typeface="Comic Sans MS"/>
              <a:ea typeface="Comic Sans MS"/>
              <a:cs typeface="Comic Sans MS"/>
              <a:sym typeface="Comic Sans MS"/>
            </a:endParaRPr>
          </a:p>
          <a:p>
            <a:pPr indent="0" lvl="0" marL="0" rtl="0" algn="l">
              <a:lnSpc>
                <a:spcPct val="120000"/>
              </a:lnSpc>
              <a:spcBef>
                <a:spcPts val="2300"/>
              </a:spcBef>
              <a:spcAft>
                <a:spcPts val="0"/>
              </a:spcAft>
              <a:buNone/>
            </a:pPr>
            <a:r>
              <a:rPr lang="en" sz="4800">
                <a:solidFill>
                  <a:srgbClr val="FFFFFF"/>
                </a:solidFill>
                <a:highlight>
                  <a:srgbClr val="20124D"/>
                </a:highlight>
                <a:latin typeface="Comic Sans MS"/>
                <a:ea typeface="Comic Sans MS"/>
                <a:cs typeface="Comic Sans MS"/>
                <a:sym typeface="Comic Sans MS"/>
              </a:rPr>
              <a:t>We are trying to reduce the number of instances where we have predicted that a person will claimed insurance(Target = 1) but he has not claimed(Target = 0).</a:t>
            </a:r>
            <a:endParaRPr sz="7400">
              <a:solidFill>
                <a:srgbClr val="000000"/>
              </a:solidFill>
              <a:latin typeface="Arial"/>
              <a:ea typeface="Arial"/>
              <a:cs typeface="Arial"/>
              <a:sym typeface="Arial"/>
            </a:endParaRPr>
          </a:p>
          <a:p>
            <a:pPr indent="0" lvl="0" marL="0" marR="0" rtl="0" algn="ctr">
              <a:lnSpc>
                <a:spcPct val="120000"/>
              </a:lnSpc>
              <a:spcBef>
                <a:spcPts val="2300"/>
              </a:spcBef>
              <a:spcAft>
                <a:spcPts val="0"/>
              </a:spcAft>
              <a:buNone/>
            </a:pPr>
            <a:r>
              <a:t/>
            </a:r>
            <a:endParaRPr sz="100">
              <a:solidFill>
                <a:srgbClr val="000000"/>
              </a:solidFill>
              <a:highlight>
                <a:srgbClr val="FFFFFF"/>
              </a:highlight>
              <a:latin typeface="Times New Roman"/>
              <a:ea typeface="Times New Roman"/>
              <a:cs typeface="Times New Roman"/>
              <a:sym typeface="Times New Roman"/>
            </a:endParaRPr>
          </a:p>
          <a:p>
            <a:pPr indent="0" lvl="0" marL="0" rtl="0" algn="l">
              <a:lnSpc>
                <a:spcPct val="150000"/>
              </a:lnSpc>
              <a:spcBef>
                <a:spcPts val="2300"/>
              </a:spcBef>
              <a:spcAft>
                <a:spcPts val="0"/>
              </a:spcAft>
              <a:buNone/>
            </a:pPr>
            <a:r>
              <a:t/>
            </a:r>
            <a:endParaRPr sz="1150">
              <a:solidFill>
                <a:srgbClr val="555555"/>
              </a:solidFill>
              <a:highlight>
                <a:srgbClr val="FFFFFF"/>
              </a:highlight>
              <a:latin typeface="Arial"/>
              <a:ea typeface="Arial"/>
              <a:cs typeface="Arial"/>
              <a:sym typeface="Arial"/>
            </a:endParaRPr>
          </a:p>
          <a:p>
            <a:pPr indent="0" lvl="0" marL="0" rtl="0" algn="l">
              <a:spcBef>
                <a:spcPts val="14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Comic Sans MS"/>
                <a:ea typeface="Comic Sans MS"/>
                <a:cs typeface="Comic Sans MS"/>
                <a:sym typeface="Comic Sans MS"/>
              </a:rPr>
              <a:t>Data Pre-Processing</a:t>
            </a:r>
            <a:endParaRPr b="1">
              <a:latin typeface="Comic Sans MS"/>
              <a:ea typeface="Comic Sans MS"/>
              <a:cs typeface="Comic Sans MS"/>
              <a:sym typeface="Comic Sans MS"/>
            </a:endParaRPr>
          </a:p>
        </p:txBody>
      </p:sp>
      <p:sp>
        <p:nvSpPr>
          <p:cNvPr id="172" name="Google Shape;172;p19"/>
          <p:cNvSpPr txBox="1"/>
          <p:nvPr>
            <p:ph idx="1" type="body"/>
          </p:nvPr>
        </p:nvSpPr>
        <p:spPr>
          <a:xfrm>
            <a:off x="1297500" y="1567550"/>
            <a:ext cx="77367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Comic Sans MS"/>
              <a:buChar char="❏"/>
            </a:pPr>
            <a:r>
              <a:rPr lang="en">
                <a:latin typeface="Comic Sans MS"/>
                <a:ea typeface="Comic Sans MS"/>
                <a:cs typeface="Comic Sans MS"/>
                <a:sym typeface="Comic Sans MS"/>
              </a:rPr>
              <a:t>To find out missing values in the dataset - </a:t>
            </a:r>
            <a:endParaRPr>
              <a:latin typeface="Comic Sans MS"/>
              <a:ea typeface="Comic Sans MS"/>
              <a:cs typeface="Comic Sans MS"/>
              <a:sym typeface="Comic Sans MS"/>
            </a:endParaRPr>
          </a:p>
          <a:p>
            <a:pPr indent="-298450" lvl="1" marL="914400" rtl="0" algn="l">
              <a:spcBef>
                <a:spcPts val="0"/>
              </a:spcBef>
              <a:spcAft>
                <a:spcPts val="0"/>
              </a:spcAft>
              <a:buSzPts val="1100"/>
              <a:buFont typeface="Comic Sans MS"/>
              <a:buChar char="❏"/>
            </a:pPr>
            <a:r>
              <a:rPr lang="en">
                <a:latin typeface="Comic Sans MS"/>
                <a:ea typeface="Comic Sans MS"/>
                <a:cs typeface="Comic Sans MS"/>
                <a:sym typeface="Comic Sans MS"/>
              </a:rPr>
              <a:t>Our dataset doesn’t have any null or missing values</a:t>
            </a:r>
            <a:endParaRPr>
              <a:latin typeface="Comic Sans MS"/>
              <a:ea typeface="Comic Sans MS"/>
              <a:cs typeface="Comic Sans MS"/>
              <a:sym typeface="Comic Sans MS"/>
            </a:endParaRPr>
          </a:p>
          <a:p>
            <a:pPr indent="-298450" lvl="0" marL="457200" rtl="0" algn="l">
              <a:spcBef>
                <a:spcPts val="0"/>
              </a:spcBef>
              <a:spcAft>
                <a:spcPts val="0"/>
              </a:spcAft>
              <a:buSzPts val="1100"/>
              <a:buFont typeface="Comic Sans MS"/>
              <a:buChar char="❏"/>
            </a:pPr>
            <a:r>
              <a:rPr lang="en">
                <a:latin typeface="Comic Sans MS"/>
                <a:ea typeface="Comic Sans MS"/>
                <a:cs typeface="Comic Sans MS"/>
                <a:sym typeface="Comic Sans MS"/>
              </a:rPr>
              <a:t>To find out outliers in the dataset and treat them -</a:t>
            </a:r>
            <a:endParaRPr>
              <a:latin typeface="Comic Sans MS"/>
              <a:ea typeface="Comic Sans MS"/>
              <a:cs typeface="Comic Sans MS"/>
              <a:sym typeface="Comic Sans MS"/>
            </a:endParaRPr>
          </a:p>
          <a:p>
            <a:pPr indent="0" lvl="0" marL="0" rtl="0" algn="l">
              <a:spcBef>
                <a:spcPts val="1200"/>
              </a:spcBef>
              <a:spcAft>
                <a:spcPts val="1200"/>
              </a:spcAft>
              <a:buNone/>
            </a:pPr>
            <a:r>
              <a:rPr lang="en">
                <a:latin typeface="Comic Sans MS"/>
                <a:ea typeface="Comic Sans MS"/>
                <a:cs typeface="Comic Sans MS"/>
                <a:sym typeface="Comic Sans MS"/>
              </a:rPr>
              <a:t>Duration column in our dataset has negative values, we replace -1 and -2 values with 0.</a:t>
            </a:r>
            <a:endParaRPr>
              <a:latin typeface="Comic Sans MS"/>
              <a:ea typeface="Comic Sans MS"/>
              <a:cs typeface="Comic Sans MS"/>
              <a:sym typeface="Comic Sans MS"/>
            </a:endParaRPr>
          </a:p>
        </p:txBody>
      </p:sp>
      <p:pic>
        <p:nvPicPr>
          <p:cNvPr id="173" name="Google Shape;173;p19"/>
          <p:cNvPicPr preferRelativeResize="0"/>
          <p:nvPr/>
        </p:nvPicPr>
        <p:blipFill>
          <a:blip r:embed="rId3">
            <a:alphaModFix/>
          </a:blip>
          <a:stretch>
            <a:fillRect/>
          </a:stretch>
        </p:blipFill>
        <p:spPr>
          <a:xfrm>
            <a:off x="1346175" y="2935275"/>
            <a:ext cx="7641323" cy="1686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Comic Sans MS"/>
                <a:ea typeface="Comic Sans MS"/>
                <a:cs typeface="Comic Sans MS"/>
                <a:sym typeface="Comic Sans MS"/>
              </a:rPr>
              <a:t>Treating skewness in the given data</a:t>
            </a:r>
            <a:endParaRPr b="1">
              <a:latin typeface="Comic Sans MS"/>
              <a:ea typeface="Comic Sans MS"/>
              <a:cs typeface="Comic Sans MS"/>
              <a:sym typeface="Comic Sans MS"/>
            </a:endParaRPr>
          </a:p>
        </p:txBody>
      </p:sp>
      <p:sp>
        <p:nvSpPr>
          <p:cNvPr id="179" name="Google Shape;179;p20"/>
          <p:cNvSpPr txBox="1"/>
          <p:nvPr>
            <p:ph idx="1" type="body"/>
          </p:nvPr>
        </p:nvSpPr>
        <p:spPr>
          <a:xfrm>
            <a:off x="910425" y="914100"/>
            <a:ext cx="3790200" cy="4128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Comic Sans MS"/>
              <a:buChar char="➢"/>
            </a:pPr>
            <a:r>
              <a:rPr lang="en">
                <a:latin typeface="Comic Sans MS"/>
                <a:ea typeface="Comic Sans MS"/>
                <a:cs typeface="Comic Sans MS"/>
                <a:sym typeface="Comic Sans MS"/>
              </a:rPr>
              <a:t>The columns Duration, Net Sales and Commission(in value) are right skewed, we need to treat skewness in those columns so that model can be trained properly and precisely.</a:t>
            </a:r>
            <a:endParaRPr>
              <a:latin typeface="Comic Sans MS"/>
              <a:ea typeface="Comic Sans MS"/>
              <a:cs typeface="Comic Sans MS"/>
              <a:sym typeface="Comic Sans MS"/>
            </a:endParaRPr>
          </a:p>
          <a:p>
            <a:pPr indent="-311150" lvl="0" marL="457200" rtl="0" algn="l">
              <a:spcBef>
                <a:spcPts val="0"/>
              </a:spcBef>
              <a:spcAft>
                <a:spcPts val="0"/>
              </a:spcAft>
              <a:buSzPts val="1300"/>
              <a:buFont typeface="Comic Sans MS"/>
              <a:buChar char="➢"/>
            </a:pPr>
            <a:r>
              <a:rPr lang="en">
                <a:latin typeface="Comic Sans MS"/>
                <a:ea typeface="Comic Sans MS"/>
                <a:cs typeface="Comic Sans MS"/>
                <a:sym typeface="Comic Sans MS"/>
              </a:rPr>
              <a:t>To remove skewness in numerical features we tried different methods such as using log transform, square root, cube root, transforming using power.</a:t>
            </a:r>
            <a:endParaRPr>
              <a:latin typeface="Comic Sans MS"/>
              <a:ea typeface="Comic Sans MS"/>
              <a:cs typeface="Comic Sans MS"/>
              <a:sym typeface="Comic Sans MS"/>
            </a:endParaRPr>
          </a:p>
          <a:p>
            <a:pPr indent="-311150" lvl="0" marL="457200" rtl="0" algn="l">
              <a:spcBef>
                <a:spcPts val="0"/>
              </a:spcBef>
              <a:spcAft>
                <a:spcPts val="0"/>
              </a:spcAft>
              <a:buSzPts val="1300"/>
              <a:buFont typeface="Comic Sans MS"/>
              <a:buChar char="➢"/>
            </a:pPr>
            <a:r>
              <a:rPr lang="en">
                <a:latin typeface="Comic Sans MS"/>
                <a:ea typeface="Comic Sans MS"/>
                <a:cs typeface="Comic Sans MS"/>
                <a:sym typeface="Comic Sans MS"/>
              </a:rPr>
              <a:t>We got the best results when we used power to treat skewness in the data. </a:t>
            </a:r>
            <a:endParaRPr>
              <a:latin typeface="Comic Sans MS"/>
              <a:ea typeface="Comic Sans MS"/>
              <a:cs typeface="Comic Sans MS"/>
              <a:sym typeface="Comic Sans MS"/>
            </a:endParaRPr>
          </a:p>
          <a:p>
            <a:pPr indent="-311150" lvl="0" marL="457200" rtl="0" algn="l">
              <a:spcBef>
                <a:spcPts val="0"/>
              </a:spcBef>
              <a:spcAft>
                <a:spcPts val="0"/>
              </a:spcAft>
              <a:buSzPts val="1300"/>
              <a:buFont typeface="Comic Sans MS"/>
              <a:buChar char="➢"/>
            </a:pPr>
            <a:r>
              <a:rPr lang="en">
                <a:latin typeface="Comic Sans MS"/>
                <a:ea typeface="Comic Sans MS"/>
                <a:cs typeface="Comic Sans MS"/>
                <a:sym typeface="Comic Sans MS"/>
              </a:rPr>
              <a:t>For Net Sales, to transform negative net sales values we applied power transform on absolute values and then turned them into negative values again.</a:t>
            </a:r>
            <a:endParaRPr>
              <a:latin typeface="Comic Sans MS"/>
              <a:ea typeface="Comic Sans MS"/>
              <a:cs typeface="Comic Sans MS"/>
              <a:sym typeface="Comic Sans MS"/>
            </a:endParaRPr>
          </a:p>
        </p:txBody>
      </p:sp>
      <p:pic>
        <p:nvPicPr>
          <p:cNvPr id="180" name="Google Shape;180;p20"/>
          <p:cNvPicPr preferRelativeResize="0"/>
          <p:nvPr/>
        </p:nvPicPr>
        <p:blipFill>
          <a:blip r:embed="rId3">
            <a:alphaModFix/>
          </a:blip>
          <a:stretch>
            <a:fillRect/>
          </a:stretch>
        </p:blipFill>
        <p:spPr>
          <a:xfrm>
            <a:off x="4995700" y="877800"/>
            <a:ext cx="3371875" cy="1915700"/>
          </a:xfrm>
          <a:prstGeom prst="rect">
            <a:avLst/>
          </a:prstGeom>
          <a:noFill/>
          <a:ln>
            <a:noFill/>
          </a:ln>
        </p:spPr>
      </p:pic>
      <p:sp>
        <p:nvSpPr>
          <p:cNvPr id="181" name="Google Shape;181;p20"/>
          <p:cNvSpPr txBox="1"/>
          <p:nvPr>
            <p:ph idx="2" type="body"/>
          </p:nvPr>
        </p:nvSpPr>
        <p:spPr>
          <a:xfrm>
            <a:off x="4995700" y="560250"/>
            <a:ext cx="3403200" cy="45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latin typeface="Comic Sans MS"/>
                <a:ea typeface="Comic Sans MS"/>
                <a:cs typeface="Comic Sans MS"/>
                <a:sym typeface="Comic Sans MS"/>
              </a:rPr>
              <a:t>Before removing skewness:</a:t>
            </a:r>
            <a:endParaRPr b="1">
              <a:latin typeface="Comic Sans MS"/>
              <a:ea typeface="Comic Sans MS"/>
              <a:cs typeface="Comic Sans MS"/>
              <a:sym typeface="Comic Sans MS"/>
            </a:endParaRPr>
          </a:p>
        </p:txBody>
      </p:sp>
      <p:sp>
        <p:nvSpPr>
          <p:cNvPr id="182" name="Google Shape;182;p20"/>
          <p:cNvSpPr txBox="1"/>
          <p:nvPr/>
        </p:nvSpPr>
        <p:spPr>
          <a:xfrm>
            <a:off x="5018888" y="2830700"/>
            <a:ext cx="33255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None/>
            </a:pPr>
            <a:r>
              <a:rPr b="1" lang="en" sz="1300">
                <a:solidFill>
                  <a:schemeClr val="lt1"/>
                </a:solidFill>
                <a:latin typeface="Comic Sans MS"/>
                <a:ea typeface="Comic Sans MS"/>
                <a:cs typeface="Comic Sans MS"/>
                <a:sym typeface="Comic Sans MS"/>
              </a:rPr>
              <a:t>After treating skewness:</a:t>
            </a:r>
            <a:endParaRPr b="1" sz="1300">
              <a:solidFill>
                <a:schemeClr val="lt1"/>
              </a:solidFill>
              <a:latin typeface="Comic Sans MS"/>
              <a:ea typeface="Comic Sans MS"/>
              <a:cs typeface="Comic Sans MS"/>
              <a:sym typeface="Comic Sans MS"/>
            </a:endParaRPr>
          </a:p>
        </p:txBody>
      </p:sp>
      <p:pic>
        <p:nvPicPr>
          <p:cNvPr id="183" name="Google Shape;183;p20"/>
          <p:cNvPicPr preferRelativeResize="0"/>
          <p:nvPr/>
        </p:nvPicPr>
        <p:blipFill>
          <a:blip r:embed="rId4">
            <a:alphaModFix/>
          </a:blip>
          <a:stretch>
            <a:fillRect/>
          </a:stretch>
        </p:blipFill>
        <p:spPr>
          <a:xfrm>
            <a:off x="4995700" y="3215600"/>
            <a:ext cx="3371875" cy="1873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187" name="Shape 187"/>
        <p:cNvGrpSpPr/>
        <p:nvPr/>
      </p:nvGrpSpPr>
      <p:grpSpPr>
        <a:xfrm>
          <a:off x="0" y="0"/>
          <a:ext cx="0" cy="0"/>
          <a:chOff x="0" y="0"/>
          <a:chExt cx="0" cy="0"/>
        </a:xfrm>
      </p:grpSpPr>
      <p:sp>
        <p:nvSpPr>
          <p:cNvPr id="188" name="Google Shape;188;p21"/>
          <p:cNvSpPr txBox="1"/>
          <p:nvPr>
            <p:ph type="title"/>
          </p:nvPr>
        </p:nvSpPr>
        <p:spPr>
          <a:xfrm>
            <a:off x="1289725" y="0"/>
            <a:ext cx="7038900" cy="6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300">
                <a:solidFill>
                  <a:srgbClr val="FFFFFF"/>
                </a:solidFill>
                <a:latin typeface="Comic Sans MS"/>
                <a:ea typeface="Comic Sans MS"/>
                <a:cs typeface="Comic Sans MS"/>
                <a:sym typeface="Comic Sans MS"/>
              </a:rPr>
              <a:t>Analysis of Products bought most by customers</a:t>
            </a:r>
            <a:endParaRPr b="1" sz="1960">
              <a:solidFill>
                <a:srgbClr val="FFFFFF"/>
              </a:solidFill>
              <a:latin typeface="Comic Sans MS"/>
              <a:ea typeface="Comic Sans MS"/>
              <a:cs typeface="Comic Sans MS"/>
              <a:sym typeface="Comic Sans MS"/>
            </a:endParaRPr>
          </a:p>
        </p:txBody>
      </p:sp>
      <p:sp>
        <p:nvSpPr>
          <p:cNvPr id="189" name="Google Shape;189;p21"/>
          <p:cNvSpPr txBox="1"/>
          <p:nvPr>
            <p:ph idx="1" type="body"/>
          </p:nvPr>
        </p:nvSpPr>
        <p:spPr>
          <a:xfrm>
            <a:off x="1350950" y="947200"/>
            <a:ext cx="3283800" cy="141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mic Sans MS"/>
                <a:ea typeface="Comic Sans MS"/>
                <a:cs typeface="Comic Sans MS"/>
                <a:sym typeface="Comic Sans MS"/>
              </a:rPr>
              <a:t>As evident from the graph, Cancellation Plan is bought most by the customers.</a:t>
            </a:r>
            <a:endParaRPr>
              <a:latin typeface="Comic Sans MS"/>
              <a:ea typeface="Comic Sans MS"/>
              <a:cs typeface="Comic Sans MS"/>
              <a:sym typeface="Comic Sans MS"/>
            </a:endParaRPr>
          </a:p>
          <a:p>
            <a:pPr indent="0" lvl="0" marL="0" rtl="0" algn="l">
              <a:spcBef>
                <a:spcPts val="1200"/>
              </a:spcBef>
              <a:spcAft>
                <a:spcPts val="1200"/>
              </a:spcAft>
              <a:buNone/>
            </a:pPr>
            <a:r>
              <a:rPr lang="en">
                <a:latin typeface="Comic Sans MS"/>
                <a:ea typeface="Comic Sans MS"/>
                <a:cs typeface="Comic Sans MS"/>
                <a:sym typeface="Comic Sans MS"/>
              </a:rPr>
              <a:t>Followed by 2 way comprehensive plan.</a:t>
            </a:r>
            <a:endParaRPr>
              <a:latin typeface="Comic Sans MS"/>
              <a:ea typeface="Comic Sans MS"/>
              <a:cs typeface="Comic Sans MS"/>
              <a:sym typeface="Comic Sans MS"/>
            </a:endParaRPr>
          </a:p>
        </p:txBody>
      </p:sp>
      <p:sp>
        <p:nvSpPr>
          <p:cNvPr id="190" name="Google Shape;190;p21"/>
          <p:cNvSpPr txBox="1"/>
          <p:nvPr>
            <p:ph idx="2" type="body"/>
          </p:nvPr>
        </p:nvSpPr>
        <p:spPr>
          <a:xfrm>
            <a:off x="5127746" y="75830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1" name="Google Shape;191;p21"/>
          <p:cNvPicPr preferRelativeResize="0"/>
          <p:nvPr/>
        </p:nvPicPr>
        <p:blipFill>
          <a:blip r:embed="rId3">
            <a:alphaModFix/>
          </a:blip>
          <a:stretch>
            <a:fillRect/>
          </a:stretch>
        </p:blipFill>
        <p:spPr>
          <a:xfrm>
            <a:off x="4700575" y="615600"/>
            <a:ext cx="4257576" cy="2216825"/>
          </a:xfrm>
          <a:prstGeom prst="rect">
            <a:avLst/>
          </a:prstGeom>
          <a:noFill/>
          <a:ln>
            <a:noFill/>
          </a:ln>
        </p:spPr>
      </p:pic>
      <p:pic>
        <p:nvPicPr>
          <p:cNvPr id="192" name="Google Shape;192;p21"/>
          <p:cNvPicPr preferRelativeResize="0"/>
          <p:nvPr/>
        </p:nvPicPr>
        <p:blipFill>
          <a:blip r:embed="rId4">
            <a:alphaModFix/>
          </a:blip>
          <a:stretch>
            <a:fillRect/>
          </a:stretch>
        </p:blipFill>
        <p:spPr>
          <a:xfrm>
            <a:off x="4700575" y="2945024"/>
            <a:ext cx="4257576" cy="2066177"/>
          </a:xfrm>
          <a:prstGeom prst="rect">
            <a:avLst/>
          </a:prstGeom>
          <a:noFill/>
          <a:ln>
            <a:noFill/>
          </a:ln>
        </p:spPr>
      </p:pic>
      <p:sp>
        <p:nvSpPr>
          <p:cNvPr id="193" name="Google Shape;193;p21"/>
          <p:cNvSpPr txBox="1"/>
          <p:nvPr/>
        </p:nvSpPr>
        <p:spPr>
          <a:xfrm>
            <a:off x="1350950" y="3089200"/>
            <a:ext cx="328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Comic Sans MS"/>
                <a:ea typeface="Comic Sans MS"/>
                <a:cs typeface="Comic Sans MS"/>
                <a:sym typeface="Comic Sans MS"/>
              </a:rPr>
              <a:t>Agency EPX is the most preferred among all agencies.</a:t>
            </a:r>
            <a:endParaRPr>
              <a:solidFill>
                <a:srgbClr val="FFFFFF"/>
              </a:solidFill>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