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91AD9-7132-44D0-A748-B674A99D8FBD}" type="datetimeFigureOut">
              <a:rPr lang="en-US" smtClean="0"/>
              <a:t>06-Oct-20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3A131-96BA-46A2-A19B-03E2B6E1C32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322819-EB94-4138-9F0A-D63372CB1F6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280B2C-841B-40F7-B702-9A1674CFEA29}" type="datetimeFigureOut">
              <a:rPr lang="en-US" smtClean="0"/>
              <a:t>06-Oct-20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0322819-EB94-4138-9F0A-D63372CB1F6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280B2C-841B-40F7-B702-9A1674CFEA29}" type="datetimeFigureOut">
              <a:rPr lang="en-US" smtClean="0"/>
              <a:t>06-Oct-20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322819-EB94-4138-9F0A-D63372CB1F6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Digital Steganography</a:t>
            </a:r>
            <a:endParaRPr lang="en-US" dirty="0">
              <a:latin typeface="Algerian" pitchFamily="82" charset="0"/>
            </a:endParaRPr>
          </a:p>
        </p:txBody>
      </p:sp>
      <p:pic>
        <p:nvPicPr>
          <p:cNvPr id="4" name="Content Placeholder 3" descr="Science_fall2017_Blog-2.png"/>
          <p:cNvPicPr>
            <a:picLocks noGrp="1" noChangeAspect="1"/>
          </p:cNvPicPr>
          <p:nvPr>
            <p:ph idx="1"/>
          </p:nvPr>
        </p:nvPicPr>
        <p:blipFill>
          <a:blip r:embed="rId2"/>
          <a:stretch>
            <a:fillRect/>
          </a:stretch>
        </p:blipFill>
        <p:spPr>
          <a:xfrm>
            <a:off x="1752600" y="2209800"/>
            <a:ext cx="5804296" cy="2971800"/>
          </a:xfrm>
        </p:spPr>
      </p:pic>
      <p:sp>
        <p:nvSpPr>
          <p:cNvPr id="6" name="TextBox 5"/>
          <p:cNvSpPr txBox="1"/>
          <p:nvPr/>
        </p:nvSpPr>
        <p:spPr>
          <a:xfrm>
            <a:off x="152400" y="5562600"/>
            <a:ext cx="35814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latin typeface="Andalus" pitchFamily="18" charset="-78"/>
                <a:cs typeface="Andalus" pitchFamily="18" charset="-78"/>
              </a:rPr>
              <a:t>Guided By:  </a:t>
            </a:r>
            <a:r>
              <a:rPr lang="en-US" sz="2400" dirty="0" err="1" smtClean="0">
                <a:latin typeface="Andalus" pitchFamily="18" charset="-78"/>
                <a:cs typeface="Andalus" pitchFamily="18" charset="-78"/>
              </a:rPr>
              <a:t>Archana</a:t>
            </a:r>
            <a:r>
              <a:rPr lang="en-US" sz="2400" dirty="0" smtClean="0">
                <a:latin typeface="Andalus" pitchFamily="18" charset="-78"/>
                <a:cs typeface="Andalus" pitchFamily="18" charset="-78"/>
              </a:rPr>
              <a:t> Lopes</a:t>
            </a:r>
            <a:endParaRPr lang="en-US" sz="2400" dirty="0">
              <a:latin typeface="Andalus" pitchFamily="18" charset="-78"/>
              <a:cs typeface="Andalus" pitchFamily="18" charset="-78"/>
            </a:endParaRPr>
          </a:p>
        </p:txBody>
      </p:sp>
      <p:sp>
        <p:nvSpPr>
          <p:cNvPr id="8" name="TextBox 7"/>
          <p:cNvSpPr txBox="1"/>
          <p:nvPr/>
        </p:nvSpPr>
        <p:spPr>
          <a:xfrm>
            <a:off x="5562600" y="5562600"/>
            <a:ext cx="33528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Andalus" pitchFamily="18" charset="-78"/>
                <a:cs typeface="Andalus" pitchFamily="18" charset="-78"/>
              </a:rPr>
              <a:t>Presented By:</a:t>
            </a:r>
          </a:p>
          <a:p>
            <a:pPr>
              <a:buFont typeface="Arial" pitchFamily="34" charset="0"/>
              <a:buChar char="•"/>
            </a:pPr>
            <a:r>
              <a:rPr lang="en-US" dirty="0" err="1" smtClean="0">
                <a:latin typeface="Andalus" pitchFamily="18" charset="-78"/>
                <a:cs typeface="Andalus" pitchFamily="18" charset="-78"/>
              </a:rPr>
              <a:t>Rutik</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Yerunkar</a:t>
            </a:r>
            <a:r>
              <a:rPr lang="en-US" dirty="0" smtClean="0">
                <a:latin typeface="Andalus" pitchFamily="18" charset="-78"/>
                <a:cs typeface="Andalus" pitchFamily="18" charset="-78"/>
              </a:rPr>
              <a:t> (8851)</a:t>
            </a:r>
          </a:p>
          <a:p>
            <a:pPr>
              <a:buFont typeface="Arial" pitchFamily="34" charset="0"/>
              <a:buChar char="•"/>
            </a:pPr>
            <a:r>
              <a:rPr lang="en-US" dirty="0" err="1" smtClean="0">
                <a:latin typeface="Andalus" pitchFamily="18" charset="-78"/>
                <a:cs typeface="Andalus" pitchFamily="18" charset="-78"/>
              </a:rPr>
              <a:t>Sushant</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Shanbhag</a:t>
            </a:r>
            <a:r>
              <a:rPr lang="en-US" dirty="0" smtClean="0">
                <a:latin typeface="Andalus" pitchFamily="18" charset="-78"/>
                <a:cs typeface="Andalus" pitchFamily="18" charset="-78"/>
              </a:rPr>
              <a:t> (8837)</a:t>
            </a:r>
            <a:endParaRPr lang="en-US" dirty="0">
              <a:latin typeface="Andalus" pitchFamily="18" charset="-78"/>
              <a:cs typeface="Andalus" pitchFamily="18"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4400"/>
            <a:ext cx="8001000" cy="4893647"/>
          </a:xfrm>
          <a:prstGeom prst="rect">
            <a:avLst/>
          </a:prstGeom>
          <a:noFill/>
        </p:spPr>
        <p:txBody>
          <a:bodyPr wrap="square" rtlCol="0">
            <a:spAutoFit/>
          </a:bodyPr>
          <a:lstStyle/>
          <a:p>
            <a:r>
              <a:rPr lang="en-US" sz="2400" dirty="0" smtClean="0"/>
              <a:t>Description Of  The Project:</a:t>
            </a:r>
          </a:p>
          <a:p>
            <a:pPr>
              <a:buFont typeface="Wingdings" pitchFamily="2" charset="2"/>
              <a:buChar char="Ø"/>
            </a:pPr>
            <a:r>
              <a:rPr lang="en-US" sz="2400" dirty="0" smtClean="0"/>
              <a:t>Some messages are to be encrypted but as hacking grows ,maintaining secrecy     is getting tougher. Thus our project Digital Steganography aims to overcome this factor by using multimedia data which could be sent to desired users with less risk of being hacked.</a:t>
            </a:r>
          </a:p>
          <a:p>
            <a:pPr>
              <a:buFont typeface="Wingdings" pitchFamily="2" charset="2"/>
              <a:buChar char="Ø"/>
            </a:pPr>
            <a:r>
              <a:rPr lang="en-US" sz="2400" dirty="0" smtClean="0"/>
              <a:t>Cyber Security is big headache for people working in sensitive fields , we intend to develop a system in which one can hide secret data in form of images in which receiver has the access to the information provided he has the secret code .This image acts a transfer of information without attracting hackers as one can see only image not the information.</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295400"/>
            <a:ext cx="4953000" cy="461665"/>
          </a:xfrm>
          <a:prstGeom prst="rect">
            <a:avLst/>
          </a:prstGeom>
          <a:noFill/>
        </p:spPr>
        <p:txBody>
          <a:bodyPr wrap="square" rtlCol="0">
            <a:spAutoFit/>
          </a:bodyPr>
          <a:lstStyle/>
          <a:p>
            <a:r>
              <a:rPr lang="en-US" sz="2400" dirty="0" smtClean="0"/>
              <a:t>Architecture Of The System:</a:t>
            </a:r>
            <a:endParaRPr lang="en-US" sz="2400" dirty="0"/>
          </a:p>
        </p:txBody>
      </p:sp>
      <p:pic>
        <p:nvPicPr>
          <p:cNvPr id="6" name="Picture 5" descr="WhatsApp Image 2020-10-06 at 6.20.32 PM.jpeg"/>
          <p:cNvPicPr>
            <a:picLocks noChangeAspect="1"/>
          </p:cNvPicPr>
          <p:nvPr/>
        </p:nvPicPr>
        <p:blipFill>
          <a:blip r:embed="rId2"/>
          <a:stretch>
            <a:fillRect/>
          </a:stretch>
        </p:blipFill>
        <p:spPr>
          <a:xfrm>
            <a:off x="1524000" y="1905000"/>
            <a:ext cx="6172200" cy="451971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1600200"/>
            <a:ext cx="2819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p:cNvCxnSpPr/>
          <p:nvPr/>
        </p:nvCxnSpPr>
        <p:spPr>
          <a:xfrm>
            <a:off x="2971800" y="2057400"/>
            <a:ext cx="2819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962400" y="1600200"/>
            <a:ext cx="838200" cy="461665"/>
          </a:xfrm>
          <a:prstGeom prst="rect">
            <a:avLst/>
          </a:prstGeom>
          <a:noFill/>
        </p:spPr>
        <p:txBody>
          <a:bodyPr wrap="square" rtlCol="0">
            <a:spAutoFit/>
          </a:bodyPr>
          <a:lstStyle/>
          <a:p>
            <a:r>
              <a:rPr lang="en-US" sz="2400" u="sng" dirty="0" smtClean="0"/>
              <a:t>User</a:t>
            </a:r>
            <a:endParaRPr lang="en-US" sz="2400" u="sng" dirty="0"/>
          </a:p>
        </p:txBody>
      </p:sp>
      <p:sp>
        <p:nvSpPr>
          <p:cNvPr id="6" name="TextBox 5"/>
          <p:cNvSpPr txBox="1"/>
          <p:nvPr/>
        </p:nvSpPr>
        <p:spPr>
          <a:xfrm>
            <a:off x="3810000" y="2209800"/>
            <a:ext cx="1905000" cy="830997"/>
          </a:xfrm>
          <a:prstGeom prst="rect">
            <a:avLst/>
          </a:prstGeom>
          <a:noFill/>
        </p:spPr>
        <p:txBody>
          <a:bodyPr wrap="square" rtlCol="0">
            <a:spAutoFit/>
          </a:bodyPr>
          <a:lstStyle/>
          <a:p>
            <a:r>
              <a:rPr lang="en-US" sz="2400" dirty="0" smtClean="0"/>
              <a:t>Hide()</a:t>
            </a:r>
          </a:p>
          <a:p>
            <a:r>
              <a:rPr lang="en-US" sz="2400" dirty="0" smtClean="0"/>
              <a:t>Break()</a:t>
            </a:r>
            <a:endParaRPr lang="en-US" sz="2400" dirty="0"/>
          </a:p>
        </p:txBody>
      </p:sp>
      <p:sp>
        <p:nvSpPr>
          <p:cNvPr id="8" name="Rectangle 7"/>
          <p:cNvSpPr/>
          <p:nvPr/>
        </p:nvSpPr>
        <p:spPr>
          <a:xfrm>
            <a:off x="762000" y="3962400"/>
            <a:ext cx="2438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762000" y="4419600"/>
            <a:ext cx="2438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47800" y="3962400"/>
            <a:ext cx="914400" cy="461665"/>
          </a:xfrm>
          <a:prstGeom prst="rect">
            <a:avLst/>
          </a:prstGeom>
          <a:noFill/>
        </p:spPr>
        <p:txBody>
          <a:bodyPr wrap="square" rtlCol="0">
            <a:spAutoFit/>
          </a:bodyPr>
          <a:lstStyle/>
          <a:p>
            <a:r>
              <a:rPr lang="en-US" sz="2400" dirty="0" smtClean="0"/>
              <a:t>Hide</a:t>
            </a:r>
            <a:endParaRPr lang="en-US" sz="2400" dirty="0"/>
          </a:p>
        </p:txBody>
      </p:sp>
      <p:sp>
        <p:nvSpPr>
          <p:cNvPr id="12" name="TextBox 11"/>
          <p:cNvSpPr txBox="1"/>
          <p:nvPr/>
        </p:nvSpPr>
        <p:spPr>
          <a:xfrm>
            <a:off x="304800" y="4419600"/>
            <a:ext cx="3352800" cy="1477328"/>
          </a:xfrm>
          <a:prstGeom prst="rect">
            <a:avLst/>
          </a:prstGeom>
          <a:noFill/>
        </p:spPr>
        <p:txBody>
          <a:bodyPr wrap="square" rtlCol="0">
            <a:spAutoFit/>
          </a:bodyPr>
          <a:lstStyle/>
          <a:p>
            <a:pPr algn="ctr"/>
            <a:r>
              <a:rPr lang="en-US" dirty="0" smtClean="0"/>
              <a:t>User Code</a:t>
            </a:r>
          </a:p>
          <a:p>
            <a:pPr algn="ctr"/>
            <a:r>
              <a:rPr lang="en-US" dirty="0" smtClean="0"/>
              <a:t>Secret Information</a:t>
            </a:r>
          </a:p>
          <a:p>
            <a:pPr algn="ctr"/>
            <a:r>
              <a:rPr lang="en-US" dirty="0" smtClean="0"/>
              <a:t>Picture</a:t>
            </a:r>
          </a:p>
          <a:p>
            <a:pPr algn="ctr"/>
            <a:r>
              <a:rPr lang="en-US" dirty="0" err="1" smtClean="0"/>
              <a:t>Stegano</a:t>
            </a:r>
            <a:r>
              <a:rPr lang="en-US" dirty="0" smtClean="0"/>
              <a:t> Medium</a:t>
            </a:r>
          </a:p>
          <a:p>
            <a:pPr algn="ctr"/>
            <a:r>
              <a:rPr lang="en-US" dirty="0" smtClean="0"/>
              <a:t>Secret Code</a:t>
            </a:r>
            <a:endParaRPr lang="en-US" dirty="0"/>
          </a:p>
        </p:txBody>
      </p:sp>
      <p:cxnSp>
        <p:nvCxnSpPr>
          <p:cNvPr id="16" name="Straight Connector 15"/>
          <p:cNvCxnSpPr/>
          <p:nvPr/>
        </p:nvCxnSpPr>
        <p:spPr>
          <a:xfrm>
            <a:off x="762000" y="5943600"/>
            <a:ext cx="2438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19200" y="6019800"/>
            <a:ext cx="1524000" cy="369332"/>
          </a:xfrm>
          <a:prstGeom prst="rect">
            <a:avLst/>
          </a:prstGeom>
          <a:noFill/>
        </p:spPr>
        <p:txBody>
          <a:bodyPr wrap="square" rtlCol="0">
            <a:spAutoFit/>
          </a:bodyPr>
          <a:lstStyle/>
          <a:p>
            <a:pPr algn="ctr"/>
            <a:r>
              <a:rPr lang="en-US" dirty="0" smtClean="0"/>
              <a:t>Hide()</a:t>
            </a:r>
            <a:endParaRPr lang="en-US" dirty="0"/>
          </a:p>
        </p:txBody>
      </p:sp>
      <p:sp>
        <p:nvSpPr>
          <p:cNvPr id="18" name="Rectangle 17"/>
          <p:cNvSpPr/>
          <p:nvPr/>
        </p:nvSpPr>
        <p:spPr>
          <a:xfrm>
            <a:off x="5715000" y="4191000"/>
            <a:ext cx="2743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5715000" y="4648200"/>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24600" y="4191000"/>
            <a:ext cx="1676400" cy="461665"/>
          </a:xfrm>
          <a:prstGeom prst="rect">
            <a:avLst/>
          </a:prstGeom>
          <a:noFill/>
        </p:spPr>
        <p:txBody>
          <a:bodyPr wrap="square" rtlCol="0">
            <a:spAutoFit/>
          </a:bodyPr>
          <a:lstStyle/>
          <a:p>
            <a:pPr algn="ctr"/>
            <a:r>
              <a:rPr lang="en-US" sz="2400" dirty="0" smtClean="0"/>
              <a:t>Break</a:t>
            </a:r>
            <a:endParaRPr lang="en-US" sz="2400" dirty="0"/>
          </a:p>
        </p:txBody>
      </p:sp>
      <p:sp>
        <p:nvSpPr>
          <p:cNvPr id="22" name="TextBox 21"/>
          <p:cNvSpPr txBox="1"/>
          <p:nvPr/>
        </p:nvSpPr>
        <p:spPr>
          <a:xfrm>
            <a:off x="5562600" y="4648200"/>
            <a:ext cx="3124200" cy="923330"/>
          </a:xfrm>
          <a:prstGeom prst="rect">
            <a:avLst/>
          </a:prstGeom>
          <a:noFill/>
        </p:spPr>
        <p:txBody>
          <a:bodyPr wrap="square" rtlCol="0">
            <a:spAutoFit/>
          </a:bodyPr>
          <a:lstStyle/>
          <a:p>
            <a:pPr algn="ctr"/>
            <a:r>
              <a:rPr lang="en-US" dirty="0" smtClean="0"/>
              <a:t>Secret Code</a:t>
            </a:r>
          </a:p>
          <a:p>
            <a:pPr algn="ctr"/>
            <a:r>
              <a:rPr lang="en-US" dirty="0" err="1" smtClean="0"/>
              <a:t>Stegano</a:t>
            </a:r>
            <a:r>
              <a:rPr lang="en-US" dirty="0" smtClean="0"/>
              <a:t> Medium</a:t>
            </a:r>
          </a:p>
          <a:p>
            <a:pPr algn="ctr"/>
            <a:r>
              <a:rPr lang="en-US" dirty="0" smtClean="0"/>
              <a:t>Secret Information</a:t>
            </a:r>
            <a:endParaRPr lang="en-US" dirty="0"/>
          </a:p>
        </p:txBody>
      </p:sp>
      <p:cxnSp>
        <p:nvCxnSpPr>
          <p:cNvPr id="24" name="Straight Connector 23"/>
          <p:cNvCxnSpPr/>
          <p:nvPr/>
        </p:nvCxnSpPr>
        <p:spPr>
          <a:xfrm>
            <a:off x="5715000" y="5638800"/>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5791200"/>
            <a:ext cx="1752600" cy="369332"/>
          </a:xfrm>
          <a:prstGeom prst="rect">
            <a:avLst/>
          </a:prstGeom>
          <a:noFill/>
        </p:spPr>
        <p:txBody>
          <a:bodyPr wrap="square" rtlCol="0">
            <a:spAutoFit/>
          </a:bodyPr>
          <a:lstStyle/>
          <a:p>
            <a:pPr algn="ctr"/>
            <a:r>
              <a:rPr lang="en-US" dirty="0" smtClean="0"/>
              <a:t>Break()</a:t>
            </a:r>
            <a:endParaRPr lang="en-US" dirty="0"/>
          </a:p>
        </p:txBody>
      </p:sp>
      <p:cxnSp>
        <p:nvCxnSpPr>
          <p:cNvPr id="29" name="Straight Connector 28"/>
          <p:cNvCxnSpPr/>
          <p:nvPr/>
        </p:nvCxnSpPr>
        <p:spPr>
          <a:xfrm rot="5400000" flipH="1" flipV="1">
            <a:off x="1714500" y="2705100"/>
            <a:ext cx="1600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1" idx="0"/>
          </p:cNvCxnSpPr>
          <p:nvPr/>
        </p:nvCxnSpPr>
        <p:spPr>
          <a:xfrm rot="16200000" flipH="1">
            <a:off x="5562600" y="2590800"/>
            <a:ext cx="1828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5800" y="990600"/>
            <a:ext cx="2590800" cy="461665"/>
          </a:xfrm>
          <a:prstGeom prst="rect">
            <a:avLst/>
          </a:prstGeom>
          <a:noFill/>
        </p:spPr>
        <p:txBody>
          <a:bodyPr wrap="square" rtlCol="0">
            <a:spAutoFit/>
          </a:bodyPr>
          <a:lstStyle/>
          <a:p>
            <a:r>
              <a:rPr lang="en-US" sz="2400" dirty="0" smtClean="0"/>
              <a:t>Class Diagram:</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066800"/>
            <a:ext cx="2362200" cy="461665"/>
          </a:xfrm>
          <a:prstGeom prst="rect">
            <a:avLst/>
          </a:prstGeom>
          <a:noFill/>
        </p:spPr>
        <p:txBody>
          <a:bodyPr wrap="square" rtlCol="0">
            <a:spAutoFit/>
          </a:bodyPr>
          <a:lstStyle/>
          <a:p>
            <a:r>
              <a:rPr lang="en-US" sz="2400" dirty="0" smtClean="0"/>
              <a:t>Case Diagram:</a:t>
            </a:r>
            <a:endParaRPr lang="en-US" sz="2400" dirty="0"/>
          </a:p>
        </p:txBody>
      </p:sp>
      <p:sp>
        <p:nvSpPr>
          <p:cNvPr id="3" name="TextBox 2"/>
          <p:cNvSpPr txBox="1"/>
          <p:nvPr/>
        </p:nvSpPr>
        <p:spPr>
          <a:xfrm>
            <a:off x="457200" y="1600200"/>
            <a:ext cx="2133600" cy="400110"/>
          </a:xfrm>
          <a:prstGeom prst="rect">
            <a:avLst/>
          </a:prstGeom>
          <a:noFill/>
        </p:spPr>
        <p:txBody>
          <a:bodyPr wrap="square" rtlCol="0">
            <a:spAutoFit/>
          </a:bodyPr>
          <a:lstStyle/>
          <a:p>
            <a:r>
              <a:rPr lang="en-US" sz="2000" dirty="0" smtClean="0"/>
              <a:t>Sender:</a:t>
            </a:r>
            <a:endParaRPr lang="en-US" sz="2000" dirty="0"/>
          </a:p>
        </p:txBody>
      </p:sp>
      <p:sp>
        <p:nvSpPr>
          <p:cNvPr id="5" name="Oval 4"/>
          <p:cNvSpPr/>
          <p:nvPr/>
        </p:nvSpPr>
        <p:spPr>
          <a:xfrm>
            <a:off x="1524000" y="3581400"/>
            <a:ext cx="533400" cy="5334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5" idx="4"/>
          </p:cNvCxnSpPr>
          <p:nvPr/>
        </p:nvCxnSpPr>
        <p:spPr>
          <a:xfrm rot="5400000">
            <a:off x="1619250" y="4248150"/>
            <a:ext cx="304800" cy="38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447800" y="4419600"/>
            <a:ext cx="304800" cy="304800"/>
          </a:xfrm>
          <a:prstGeom prst="line">
            <a:avLst/>
          </a:prstGeom>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6200000" flipH="1">
            <a:off x="1752600" y="4419600"/>
            <a:ext cx="304800" cy="304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800" y="4191000"/>
            <a:ext cx="685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71600" y="4876800"/>
            <a:ext cx="1143000" cy="369332"/>
          </a:xfrm>
          <a:prstGeom prst="rect">
            <a:avLst/>
          </a:prstGeom>
          <a:noFill/>
        </p:spPr>
        <p:txBody>
          <a:bodyPr wrap="square" rtlCol="0">
            <a:spAutoFit/>
          </a:bodyPr>
          <a:lstStyle/>
          <a:p>
            <a:r>
              <a:rPr lang="en-US" dirty="0" smtClean="0">
                <a:solidFill>
                  <a:schemeClr val="bg1"/>
                </a:solidFill>
              </a:rPr>
              <a:t>Sender</a:t>
            </a:r>
            <a:endParaRPr lang="en-US" dirty="0">
              <a:solidFill>
                <a:schemeClr val="bg1"/>
              </a:solidFill>
            </a:endParaRPr>
          </a:p>
        </p:txBody>
      </p:sp>
      <p:sp>
        <p:nvSpPr>
          <p:cNvPr id="17" name="Oval 16"/>
          <p:cNvSpPr/>
          <p:nvPr/>
        </p:nvSpPr>
        <p:spPr>
          <a:xfrm>
            <a:off x="5410200" y="1981200"/>
            <a:ext cx="1676400" cy="533400"/>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410200" y="3048000"/>
            <a:ext cx="1676400" cy="533400"/>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486400" y="3962400"/>
            <a:ext cx="1676400" cy="533400"/>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486400" y="4876800"/>
            <a:ext cx="1676400" cy="533400"/>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486400" y="5715000"/>
            <a:ext cx="1676400" cy="533400"/>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953000" y="2590800"/>
            <a:ext cx="2590800" cy="369332"/>
          </a:xfrm>
          <a:prstGeom prst="rect">
            <a:avLst/>
          </a:prstGeom>
          <a:noFill/>
        </p:spPr>
        <p:txBody>
          <a:bodyPr wrap="square" rtlCol="0">
            <a:spAutoFit/>
          </a:bodyPr>
          <a:lstStyle/>
          <a:p>
            <a:pPr algn="ctr"/>
            <a:r>
              <a:rPr lang="en-US" dirty="0" smtClean="0">
                <a:solidFill>
                  <a:schemeClr val="bg1"/>
                </a:solidFill>
              </a:rPr>
              <a:t>Loading Picture</a:t>
            </a:r>
            <a:endParaRPr lang="en-US" dirty="0">
              <a:solidFill>
                <a:schemeClr val="bg1"/>
              </a:solidFill>
            </a:endParaRPr>
          </a:p>
        </p:txBody>
      </p:sp>
      <p:sp>
        <p:nvSpPr>
          <p:cNvPr id="23" name="TextBox 22"/>
          <p:cNvSpPr txBox="1"/>
          <p:nvPr/>
        </p:nvSpPr>
        <p:spPr>
          <a:xfrm>
            <a:off x="4876800" y="3581400"/>
            <a:ext cx="3048000" cy="369332"/>
          </a:xfrm>
          <a:prstGeom prst="rect">
            <a:avLst/>
          </a:prstGeom>
          <a:noFill/>
        </p:spPr>
        <p:txBody>
          <a:bodyPr wrap="square" rtlCol="0">
            <a:spAutoFit/>
          </a:bodyPr>
          <a:lstStyle/>
          <a:p>
            <a:pPr algn="ctr"/>
            <a:r>
              <a:rPr lang="en-US" dirty="0" smtClean="0">
                <a:solidFill>
                  <a:schemeClr val="bg1"/>
                </a:solidFill>
              </a:rPr>
              <a:t>Entering User Code</a:t>
            </a:r>
            <a:endParaRPr lang="en-US" dirty="0">
              <a:solidFill>
                <a:schemeClr val="bg1"/>
              </a:solidFill>
            </a:endParaRPr>
          </a:p>
        </p:txBody>
      </p:sp>
      <p:sp>
        <p:nvSpPr>
          <p:cNvPr id="24" name="TextBox 23"/>
          <p:cNvSpPr txBox="1"/>
          <p:nvPr/>
        </p:nvSpPr>
        <p:spPr>
          <a:xfrm>
            <a:off x="4800600" y="4495800"/>
            <a:ext cx="3886200" cy="369332"/>
          </a:xfrm>
          <a:prstGeom prst="rect">
            <a:avLst/>
          </a:prstGeom>
          <a:noFill/>
        </p:spPr>
        <p:txBody>
          <a:bodyPr wrap="square" rtlCol="0">
            <a:spAutoFit/>
          </a:bodyPr>
          <a:lstStyle/>
          <a:p>
            <a:pPr algn="ctr"/>
            <a:r>
              <a:rPr lang="en-US" dirty="0" smtClean="0">
                <a:solidFill>
                  <a:schemeClr val="bg1"/>
                </a:solidFill>
              </a:rPr>
              <a:t>Entering Secret Information</a:t>
            </a:r>
            <a:endParaRPr lang="en-US" dirty="0">
              <a:solidFill>
                <a:schemeClr val="bg1"/>
              </a:solidFill>
            </a:endParaRPr>
          </a:p>
        </p:txBody>
      </p:sp>
      <p:sp>
        <p:nvSpPr>
          <p:cNvPr id="25" name="TextBox 24"/>
          <p:cNvSpPr txBox="1"/>
          <p:nvPr/>
        </p:nvSpPr>
        <p:spPr>
          <a:xfrm>
            <a:off x="4724400" y="5334000"/>
            <a:ext cx="3505200" cy="369332"/>
          </a:xfrm>
          <a:prstGeom prst="rect">
            <a:avLst/>
          </a:prstGeom>
          <a:noFill/>
        </p:spPr>
        <p:txBody>
          <a:bodyPr wrap="square" rtlCol="0">
            <a:spAutoFit/>
          </a:bodyPr>
          <a:lstStyle/>
          <a:p>
            <a:pPr algn="ctr"/>
            <a:r>
              <a:rPr lang="en-US" dirty="0" smtClean="0">
                <a:solidFill>
                  <a:schemeClr val="bg1"/>
                </a:solidFill>
              </a:rPr>
              <a:t>Generating Secret Code</a:t>
            </a:r>
            <a:endParaRPr lang="en-US" dirty="0">
              <a:solidFill>
                <a:schemeClr val="bg1"/>
              </a:solidFill>
            </a:endParaRPr>
          </a:p>
        </p:txBody>
      </p:sp>
      <p:sp>
        <p:nvSpPr>
          <p:cNvPr id="26" name="TextBox 25"/>
          <p:cNvSpPr txBox="1"/>
          <p:nvPr/>
        </p:nvSpPr>
        <p:spPr>
          <a:xfrm>
            <a:off x="5029200" y="6248400"/>
            <a:ext cx="3276600" cy="369332"/>
          </a:xfrm>
          <a:prstGeom prst="rect">
            <a:avLst/>
          </a:prstGeom>
          <a:noFill/>
        </p:spPr>
        <p:txBody>
          <a:bodyPr wrap="square" rtlCol="0">
            <a:spAutoFit/>
          </a:bodyPr>
          <a:lstStyle/>
          <a:p>
            <a:pPr algn="ctr"/>
            <a:r>
              <a:rPr lang="en-US" dirty="0" smtClean="0">
                <a:solidFill>
                  <a:schemeClr val="bg1"/>
                </a:solidFill>
              </a:rPr>
              <a:t>Creating </a:t>
            </a:r>
            <a:r>
              <a:rPr lang="en-US" dirty="0" err="1" smtClean="0">
                <a:solidFill>
                  <a:schemeClr val="bg1"/>
                </a:solidFill>
              </a:rPr>
              <a:t>Stegano</a:t>
            </a:r>
            <a:r>
              <a:rPr lang="en-US" dirty="0" smtClean="0">
                <a:solidFill>
                  <a:schemeClr val="bg1"/>
                </a:solidFill>
              </a:rPr>
              <a:t> Medium</a:t>
            </a:r>
            <a:endParaRPr lang="en-US" dirty="0">
              <a:solidFill>
                <a:schemeClr val="bg1"/>
              </a:solidFill>
            </a:endParaRPr>
          </a:p>
        </p:txBody>
      </p:sp>
      <p:cxnSp>
        <p:nvCxnSpPr>
          <p:cNvPr id="28" name="Straight Arrow Connector 27"/>
          <p:cNvCxnSpPr>
            <a:endCxn id="17" idx="2"/>
          </p:cNvCxnSpPr>
          <p:nvPr/>
        </p:nvCxnSpPr>
        <p:spPr>
          <a:xfrm flipV="1">
            <a:off x="2286000" y="2247900"/>
            <a:ext cx="3124200" cy="13335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8" idx="2"/>
          </p:cNvCxnSpPr>
          <p:nvPr/>
        </p:nvCxnSpPr>
        <p:spPr>
          <a:xfrm flipV="1">
            <a:off x="2362200" y="3314700"/>
            <a:ext cx="3048000" cy="6477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9" idx="2"/>
          </p:cNvCxnSpPr>
          <p:nvPr/>
        </p:nvCxnSpPr>
        <p:spPr>
          <a:xfrm flipV="1">
            <a:off x="2438400" y="4229100"/>
            <a:ext cx="3048000" cy="381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0" idx="2"/>
          </p:cNvCxnSpPr>
          <p:nvPr/>
        </p:nvCxnSpPr>
        <p:spPr>
          <a:xfrm>
            <a:off x="2438400" y="4572000"/>
            <a:ext cx="3048000" cy="5715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1" idx="2"/>
          </p:cNvCxnSpPr>
          <p:nvPr/>
        </p:nvCxnSpPr>
        <p:spPr>
          <a:xfrm>
            <a:off x="2514600" y="4876800"/>
            <a:ext cx="2971800" cy="11049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95400"/>
            <a:ext cx="3352800" cy="400110"/>
          </a:xfrm>
          <a:prstGeom prst="rect">
            <a:avLst/>
          </a:prstGeom>
          <a:noFill/>
        </p:spPr>
        <p:txBody>
          <a:bodyPr wrap="square" rtlCol="0">
            <a:spAutoFit/>
          </a:bodyPr>
          <a:lstStyle/>
          <a:p>
            <a:r>
              <a:rPr lang="en-US" sz="2000" dirty="0" smtClean="0"/>
              <a:t>Receiver:</a:t>
            </a:r>
            <a:endParaRPr lang="en-US" sz="2000" dirty="0"/>
          </a:p>
        </p:txBody>
      </p:sp>
      <p:sp>
        <p:nvSpPr>
          <p:cNvPr id="3" name="Oval 2"/>
          <p:cNvSpPr/>
          <p:nvPr/>
        </p:nvSpPr>
        <p:spPr>
          <a:xfrm>
            <a:off x="1524000" y="3581400"/>
            <a:ext cx="533400" cy="5334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3" idx="4"/>
          </p:cNvCxnSpPr>
          <p:nvPr/>
        </p:nvCxnSpPr>
        <p:spPr>
          <a:xfrm rot="5400000">
            <a:off x="1619250" y="4248150"/>
            <a:ext cx="304800" cy="38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447800" y="4419600"/>
            <a:ext cx="304800" cy="304800"/>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rot="16200000" flipH="1">
            <a:off x="1752600" y="4419600"/>
            <a:ext cx="304800" cy="304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4191000"/>
            <a:ext cx="685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410200" y="1981200"/>
            <a:ext cx="1676400" cy="533400"/>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86400" y="3200400"/>
            <a:ext cx="1676400" cy="533400"/>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400" y="4419600"/>
            <a:ext cx="1676400" cy="533400"/>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24400" y="2590800"/>
            <a:ext cx="3429000" cy="369332"/>
          </a:xfrm>
          <a:prstGeom prst="rect">
            <a:avLst/>
          </a:prstGeom>
          <a:noFill/>
        </p:spPr>
        <p:txBody>
          <a:bodyPr wrap="square" rtlCol="0">
            <a:spAutoFit/>
          </a:bodyPr>
          <a:lstStyle/>
          <a:p>
            <a:pPr algn="ctr"/>
            <a:r>
              <a:rPr lang="en-US" dirty="0" smtClean="0">
                <a:solidFill>
                  <a:schemeClr val="bg1"/>
                </a:solidFill>
              </a:rPr>
              <a:t>Loading </a:t>
            </a:r>
            <a:r>
              <a:rPr lang="en-US" dirty="0" err="1" smtClean="0">
                <a:solidFill>
                  <a:schemeClr val="bg1"/>
                </a:solidFill>
              </a:rPr>
              <a:t>Stegano</a:t>
            </a:r>
            <a:r>
              <a:rPr lang="en-US" dirty="0" smtClean="0">
                <a:solidFill>
                  <a:schemeClr val="bg1"/>
                </a:solidFill>
              </a:rPr>
              <a:t> Medium</a:t>
            </a:r>
            <a:endParaRPr lang="en-US" dirty="0">
              <a:solidFill>
                <a:schemeClr val="bg1"/>
              </a:solidFill>
            </a:endParaRPr>
          </a:p>
        </p:txBody>
      </p:sp>
      <p:sp>
        <p:nvSpPr>
          <p:cNvPr id="13" name="TextBox 12"/>
          <p:cNvSpPr txBox="1"/>
          <p:nvPr/>
        </p:nvSpPr>
        <p:spPr>
          <a:xfrm>
            <a:off x="5105400" y="3810000"/>
            <a:ext cx="2895600" cy="369332"/>
          </a:xfrm>
          <a:prstGeom prst="rect">
            <a:avLst/>
          </a:prstGeom>
          <a:noFill/>
        </p:spPr>
        <p:txBody>
          <a:bodyPr wrap="square" rtlCol="0">
            <a:spAutoFit/>
          </a:bodyPr>
          <a:lstStyle/>
          <a:p>
            <a:pPr algn="ctr"/>
            <a:r>
              <a:rPr lang="en-US" dirty="0" smtClean="0">
                <a:solidFill>
                  <a:schemeClr val="bg1"/>
                </a:solidFill>
              </a:rPr>
              <a:t>Entering Secret Code</a:t>
            </a:r>
            <a:endParaRPr lang="en-US" dirty="0">
              <a:solidFill>
                <a:schemeClr val="bg1"/>
              </a:solidFill>
            </a:endParaRPr>
          </a:p>
        </p:txBody>
      </p:sp>
      <p:sp>
        <p:nvSpPr>
          <p:cNvPr id="14" name="TextBox 13"/>
          <p:cNvSpPr txBox="1"/>
          <p:nvPr/>
        </p:nvSpPr>
        <p:spPr>
          <a:xfrm>
            <a:off x="4876800" y="5105400"/>
            <a:ext cx="3429000" cy="369332"/>
          </a:xfrm>
          <a:prstGeom prst="rect">
            <a:avLst/>
          </a:prstGeom>
          <a:noFill/>
        </p:spPr>
        <p:txBody>
          <a:bodyPr wrap="square" rtlCol="0">
            <a:spAutoFit/>
          </a:bodyPr>
          <a:lstStyle/>
          <a:p>
            <a:pPr algn="ctr"/>
            <a:r>
              <a:rPr lang="en-US" dirty="0" smtClean="0">
                <a:solidFill>
                  <a:schemeClr val="bg1"/>
                </a:solidFill>
              </a:rPr>
              <a:t>Getting Secret Information</a:t>
            </a:r>
            <a:endParaRPr lang="en-US" dirty="0">
              <a:solidFill>
                <a:schemeClr val="bg1"/>
              </a:solidFill>
            </a:endParaRPr>
          </a:p>
        </p:txBody>
      </p:sp>
      <p:cxnSp>
        <p:nvCxnSpPr>
          <p:cNvPr id="16" name="Straight Arrow Connector 15"/>
          <p:cNvCxnSpPr>
            <a:endCxn id="9" idx="2"/>
          </p:cNvCxnSpPr>
          <p:nvPr/>
        </p:nvCxnSpPr>
        <p:spPr>
          <a:xfrm flipV="1">
            <a:off x="2362200" y="2247900"/>
            <a:ext cx="3048000" cy="14097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2"/>
          </p:cNvCxnSpPr>
          <p:nvPr/>
        </p:nvCxnSpPr>
        <p:spPr>
          <a:xfrm flipV="1">
            <a:off x="2438400" y="3467100"/>
            <a:ext cx="3048000" cy="8001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2"/>
          </p:cNvCxnSpPr>
          <p:nvPr/>
        </p:nvCxnSpPr>
        <p:spPr>
          <a:xfrm>
            <a:off x="2438400" y="4572000"/>
            <a:ext cx="3048000" cy="1143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971800"/>
            <a:ext cx="5943600" cy="110799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6600" dirty="0" smtClean="0">
                <a:solidFill>
                  <a:schemeClr val="accent6">
                    <a:lumMod val="20000"/>
                    <a:lumOff val="80000"/>
                  </a:schemeClr>
                </a:solidFill>
                <a:latin typeface="Algerian" pitchFamily="82" charset="0"/>
              </a:rPr>
              <a:t>THANK YOU</a:t>
            </a:r>
            <a:endParaRPr lang="en-US" sz="6600" dirty="0">
              <a:solidFill>
                <a:schemeClr val="accent6">
                  <a:lumMod val="20000"/>
                  <a:lumOff val="80000"/>
                </a:schemeClr>
              </a:solidFill>
              <a:latin typeface="Algerian" pitchFamily="82"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TotalTime>
  <Words>202</Words>
  <Application>Microsoft Office PowerPoint</Application>
  <PresentationFormat>On-screen Show (4:3)</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Digital Steganography</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Steganography</dc:title>
  <dc:creator>admin</dc:creator>
  <cp:lastModifiedBy>admin</cp:lastModifiedBy>
  <cp:revision>9</cp:revision>
  <dcterms:created xsi:type="dcterms:W3CDTF">2020-10-06T12:15:30Z</dcterms:created>
  <dcterms:modified xsi:type="dcterms:W3CDTF">2020-10-06T13:34:12Z</dcterms:modified>
</cp:coreProperties>
</file>