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0DCDD-0608-422B-AF11-D684CB525A06}">
  <a:tblStyle styleId="{A960DCDD-0608-422B-AF11-D684CB52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7896582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7896582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7896582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7896582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789658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789658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7896582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7896582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74f0b90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74f0b90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74f0b90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74f0b90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74f0b90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74f0b90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74f0b905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74f0b90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74f0b90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74f0b90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74f0b905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74f0b90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74f0b90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74f0b90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74f0b905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74f0b905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74f0b905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74f0b90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https://xkcd.com/292/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789658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789658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74f0b905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74f0b90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74f0b90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74f0b90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74f0b905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74f0b90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74f0b905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74f0b905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74f0b905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74f0b905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74f0b905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74f0b905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74f0b905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74f0b905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89658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89658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74f0b905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74f0b905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74f0b90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74f0b90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74f0b905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74f0b905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74f0b905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74f0b905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74f0b905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74f0b905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7896582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7896582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74f0b905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74f0b905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74f0b905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74f0b905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74f0b905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74f0b905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74f0b905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74f0b905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2e32ef3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2e32ef3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74f0b905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74f0b905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74f0b905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b74f0b905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74f0b905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b74f0b905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74f0b905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b74f0b905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74f0b905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b74f0b905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74f0b905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74f0b905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74f0b905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74f0b905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74f0b905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74f0b905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74f0b905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74f0b905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74f0b905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74f0b905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7896582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789658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7566ad6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7566ad6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7566ad69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7566ad6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7566ad6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b7566ad6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74f0b905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74f0b905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b74f0b905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b74f0b905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b74f0b905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b74f0b905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74f0b905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74f0b905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74f0b90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b74f0b90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74f0b905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74f0b905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896582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896582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74f0b90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74f0b90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7896582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7896582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74f0b90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74f0b90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1" name="Google Shape;9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10: RISC-V Part 3: Control Flow, Bitwise Ops</a:t>
            </a:r>
            <a:endParaRPr/>
          </a:p>
        </p:txBody>
      </p:sp>
      <p:sp>
        <p:nvSpPr>
          <p:cNvPr id="104" name="Google Shape;104;p23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Loops</a:t>
            </a:r>
            <a:endParaRPr sz="1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5534800" y="1331475"/>
            <a:ext cx="32973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for(line;cond;line)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3171080" y="1371575"/>
            <a:ext cx="2211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 (cond)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3171000" y="2834325"/>
            <a:ext cx="2211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!cond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3171000" y="1765175"/>
            <a:ext cx="2211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cond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Break/Continue</a:t>
            </a:r>
            <a:endParaRPr sz="1700"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break;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4313163" y="208865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313175" y="279005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Break/Continue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Function Calls</a:t>
            </a:r>
            <a:endParaRPr sz="1700"/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foo(n)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5;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a+n;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foo(5);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4313163" y="351395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313175" y="172090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Break/Continue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Function Calls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Both the function call, and the return!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Return line depends on which line called foo.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More on this Friday</a:t>
            </a:r>
            <a:endParaRPr sz="1700"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foo(n)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a = 5;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a+n;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foo(5);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foo(5);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4392838" y="203552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4392850" y="362107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Line?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4392850" y="426962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 operator: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and Labels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198500" y="1246825"/>
            <a:ext cx="4247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</a:t>
            </a:r>
            <a:r>
              <a:rPr b="1" lang="en" sz="1700"/>
              <a:t>label</a:t>
            </a:r>
            <a:r>
              <a:rPr lang="en" sz="1700"/>
              <a:t> is an identifier to a particular line of code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Doesn't count as a line of code itself; merely "points out" a particular 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label must have a unique name (like variable names)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statement changes the next line to be run to the labelled line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label can be either before or after the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statement.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762250" y="1331475"/>
            <a:ext cx="3069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Target: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goto Target;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4392848" y="2487025"/>
            <a:ext cx="1369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4392850" y="1407875"/>
            <a:ext cx="1369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6296150" y="1331475"/>
            <a:ext cx="2407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Bad code: malloc can fail (returning NULL), and we should catch that before it causes a segfault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47" name="Google Shape;247;p38"/>
          <p:cNvCxnSpPr>
            <a:stCxn id="246" idx="1"/>
          </p:cNvCxnSpPr>
          <p:nvPr/>
        </p:nvCxnSpPr>
        <p:spPr>
          <a:xfrm flipH="1">
            <a:off x="5446250" y="1977675"/>
            <a:ext cx="849900" cy="12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38"/>
          <p:cNvCxnSpPr>
            <a:stCxn id="246" idx="1"/>
          </p:cNvCxnSpPr>
          <p:nvPr/>
        </p:nvCxnSpPr>
        <p:spPr>
          <a:xfrm flipH="1">
            <a:off x="5791550" y="1977675"/>
            <a:ext cx="504600" cy="6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38"/>
          <p:cNvCxnSpPr>
            <a:stCxn id="246" idx="1"/>
          </p:cNvCxnSpPr>
          <p:nvPr/>
        </p:nvCxnSpPr>
        <p:spPr>
          <a:xfrm rot="10800000">
            <a:off x="5224850" y="1614975"/>
            <a:ext cx="1071300" cy="3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6278450" y="2517775"/>
            <a:ext cx="2407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Bad code: leaks memory since a gets allocated but never freed.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5" name="Google Shape;265;p40"/>
          <p:cNvCxnSpPr>
            <a:stCxn id="264" idx="1"/>
          </p:cNvCxnSpPr>
          <p:nvPr/>
        </p:nvCxnSpPr>
        <p:spPr>
          <a:xfrm flipH="1">
            <a:off x="4746950" y="3163975"/>
            <a:ext cx="1531500" cy="54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40"/>
          <p:cNvCxnSpPr>
            <a:stCxn id="264" idx="1"/>
          </p:cNvCxnSpPr>
          <p:nvPr/>
        </p:nvCxnSpPr>
        <p:spPr>
          <a:xfrm flipH="1">
            <a:off x="4782350" y="3163975"/>
            <a:ext cx="1496100" cy="138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40"/>
          <p:cNvCxnSpPr>
            <a:stCxn id="264" idx="1"/>
          </p:cNvCxnSpPr>
          <p:nvPr/>
        </p:nvCxnSpPr>
        <p:spPr>
          <a:xfrm rot="10800000">
            <a:off x="4800050" y="2836375"/>
            <a:ext cx="147840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{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free(c);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Control Flow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Bitwise Operations</a:t>
            </a:r>
            <a:endParaRPr/>
          </a:p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 Example: Handling Mallocs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102700" y="1331475"/>
            <a:ext cx="5803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a = malloc(sizeof(int)*1000);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if(a == NULL) goto ErrorA;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b = malloc(sizeof(int)*1000000);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if(b == NULL) goto ErrorB;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int* c = malloc(sizeof(int)*1000000000);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 == NULL) goto ErrorC;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FILE* d = fopen(filename);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if(d == NULL)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free(c);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ErrorC:    free(b);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ErrorB:    free(a);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ErrorA:    allocation_failed();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/>
              <a:t>!!!!</a:t>
            </a:r>
            <a:r>
              <a:rPr lang="en"/>
              <a:t> 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198500" y="1246825"/>
            <a:ext cx="8274000" cy="19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has a tendency to create completely illegible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Generally considered bad practice, except in very specific situations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Error handling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Jumping out of nested loops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 with the above, there are other approaches that don't use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Nevertheless,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is useful in that we can create any other control flow statements with just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and </a:t>
            </a:r>
            <a:r>
              <a:rPr i="1" lang="en" sz="1700"/>
              <a:t>conditional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 sz="1700"/>
              <a:t> statements</a:t>
            </a:r>
            <a:endParaRPr sz="1700"/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00" y="3317500"/>
            <a:ext cx="6034874" cy="16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Control Flow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Reducing C with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Bitwise Operations</a:t>
            </a:r>
            <a:endParaRPr/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Break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break;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1700"/>
          </a:p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/>
              <a:t>Break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while(true)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goto AfterWhile;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AfterWhile: line;</a:t>
            </a:r>
            <a:endParaRPr sz="1700"/>
          </a:p>
        </p:txBody>
      </p:sp>
      <p:sp>
        <p:nvSpPr>
          <p:cNvPr id="310" name="Google Shape;31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If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if(cond)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If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if(cond) goto IfCase;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goto ElseCase;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IfCase: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goto AfterIf;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ElseCase: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AfterIf: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If without an Else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cond) goto AfterIf;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AfterIf: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Do-While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while(cond)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Do-While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Loop: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if(cond) goto Loop;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C Control Flow and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Bitwise Operations</a:t>
            </a:r>
            <a:endParaRPr/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While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while(cond)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While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Loop: if(!cond) goto AfterLoop;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goto Loop;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AfterLoop: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For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(startline;cond;incline)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For</a:t>
            </a:r>
            <a:endParaRPr/>
          </a:p>
        </p:txBody>
      </p:sp>
      <p:sp>
        <p:nvSpPr>
          <p:cNvPr id="372" name="Google Shape;372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(cond)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incline;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goto: </a:t>
            </a:r>
            <a:r>
              <a:rPr lang="en"/>
              <a:t>For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Loop: if(cond) goto AfterLoop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incline;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goto Loop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AfterLoop: 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Control Flow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RISC-V Control Flow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Bitwise Operations</a:t>
            </a:r>
            <a:endParaRPr/>
          </a:p>
        </p:txBody>
      </p:sp>
      <p:sp>
        <p:nvSpPr>
          <p:cNvPr id="387" name="Google Shape;38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</a:t>
            </a:r>
            <a:endParaRPr/>
          </a:p>
        </p:txBody>
      </p:sp>
      <p:sp>
        <p:nvSpPr>
          <p:cNvPr id="393" name="Google Shape;393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Like in C, RISC-V allows you to write labels to signify particular lines of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RISC-V has instructions for both conditional and unconditional jumps: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 Label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Jumps to the specified label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Technically a pseudoinstruction; more on this Friday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Branch instructions: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General format: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bxx rs1 rs2 Label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Jumps to the specified Label </a:t>
            </a:r>
            <a:r>
              <a:rPr i="1" lang="en" sz="2100"/>
              <a:t>if the condition is met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If the condition is not met, just moves to the next line</a:t>
            </a:r>
            <a:endParaRPr sz="2100"/>
          </a:p>
        </p:txBody>
      </p:sp>
      <p:sp>
        <p:nvSpPr>
          <p:cNvPr id="394" name="Google Shape;39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</a:t>
            </a:r>
            <a:endParaRPr/>
          </a:p>
        </p:txBody>
      </p:sp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List of branch instructions: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beq rs1 rs2 Label: </a:t>
            </a:r>
            <a:r>
              <a:rPr lang="en" sz="2100"/>
              <a:t>Branch if EQual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bne rs1 rs2 Label: </a:t>
            </a:r>
            <a:r>
              <a:rPr lang="en" sz="2100"/>
              <a:t>Branch if Not Equal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blt rs1 rs2 Label: </a:t>
            </a:r>
            <a:r>
              <a:rPr lang="en" sz="2100"/>
              <a:t>Branch if Less Than (signed) (rs1 &lt; rs2)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bge rs1 rs2 Label: </a:t>
            </a:r>
            <a:r>
              <a:rPr lang="en" sz="2100"/>
              <a:t>Branch if Greater or Equal (signed)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bltu rs1 rs2 Label: </a:t>
            </a:r>
            <a:r>
              <a:rPr lang="en" sz="2100"/>
              <a:t>Branch if Less Than (unsigned)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bgeu rs1 rs2 Label: </a:t>
            </a:r>
            <a:r>
              <a:rPr lang="en" sz="2100"/>
              <a:t>Branch if Greater or Equal (unsigned)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Note that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bgt</a:t>
            </a:r>
            <a:r>
              <a:rPr lang="en" sz="2100"/>
              <a:t>,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bgtu</a:t>
            </a:r>
            <a:r>
              <a:rPr lang="en" sz="2100"/>
              <a:t>,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ble</a:t>
            </a:r>
            <a:r>
              <a:rPr lang="en" sz="2100"/>
              <a:t>, and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bleu</a:t>
            </a:r>
            <a:r>
              <a:rPr lang="en" sz="2100"/>
              <a:t> are pseudoinstructions (can make them by reversing inputs of existing instructions)</a:t>
            </a:r>
            <a:endParaRPr sz="2100"/>
          </a:p>
        </p:txBody>
      </p:sp>
      <p:sp>
        <p:nvSpPr>
          <p:cNvPr id="401" name="Google Shape;40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Operations: Example</a:t>
            </a:r>
            <a:endParaRPr/>
          </a:p>
        </p:txBody>
      </p:sp>
      <p:sp>
        <p:nvSpPr>
          <p:cNvPr id="407" name="Google Shape;407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for(int i = 0; i &lt; 10; i++)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Operations: Example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for(int i = 0; i &lt; 10; i++) {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Guiding Philosophy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Goal of assembly: Create a set of instructions such that: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instruction represents a </a:t>
            </a:r>
            <a:r>
              <a:rPr i="1" lang="en" sz="1700"/>
              <a:t>single</a:t>
            </a:r>
            <a:r>
              <a:rPr lang="en" sz="1700"/>
              <a:t> computation or "step"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Ex.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n" sz="1700"/>
              <a:t>adds two registers together,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" sz="1700"/>
              <a:t> adds a register and an immediate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Every C program can be broken down into instructions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Ex.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= b+c+d;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-&gt; 	a = b+c;   -&gt; 	add x5 x6 x7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				a = a+d; 		add x5 x5 x8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instruction works </a:t>
            </a:r>
            <a:r>
              <a:rPr i="1" lang="en" sz="1700"/>
              <a:t>in isolation</a:t>
            </a:r>
            <a:r>
              <a:rPr lang="en" sz="1700"/>
              <a:t> without depending on context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program's behavior should depend only on memory, registers, and the current line being run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RISC: There should be as few unique instructions as possible</a:t>
            </a:r>
            <a:endParaRPr sz="1700"/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Operations: Example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Loop: if(i &gt;= 10) goto End;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7)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 = i + 1;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goto Loop;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Operations: Example</a:t>
            </a:r>
            <a:endParaRPr/>
          </a:p>
        </p:txBody>
      </p:sp>
      <p:sp>
        <p:nvSpPr>
          <p:cNvPr id="428" name="Google Shape;428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int j = 10;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&gt;= j) goto End;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j = 7;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if(i == j)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i = i + 1;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goto Loop;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Control Flow Operations: Example</a:t>
            </a:r>
            <a:endParaRPr/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li x10 0        #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a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li x5 0         #int i = 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li x6 10        #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 j = 10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bge x5 x6 End   #if(i &gt;= j) goto End;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li x6 7         #j = 7;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beq x5 x6 End   #if(i == j) goto End;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add x10 x10 x5  #a = a + i;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addi x5 x5 1    #i = i + 1;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j Loop          #goto Loop;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End:  addi x10 x10 50 #a = a + 50;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Control Flow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C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goto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RISC-V </a:t>
            </a:r>
            <a:r>
              <a:rPr b="1" lang="en">
                <a:solidFill>
                  <a:srgbClr val="6AA84F"/>
                </a:solidFill>
              </a:rPr>
              <a:t>Bitwise Operations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443" name="Google Shape;44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Bitwise Operations in C</a:t>
            </a:r>
            <a:endParaRPr/>
          </a:p>
        </p:txBody>
      </p:sp>
      <p:sp>
        <p:nvSpPr>
          <p:cNvPr id="449" name="Google Shape;449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Bitwise AND, OR, XOR, and NOT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Perform the operation on the binary one bit at a time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0b1001 | 0b0111 = 0b1111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0b1001 &amp; 0b0111 = 0b0001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0b1001 ^ 0b0111 = 0b1110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~0b1001 = 0b0110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Left and Right Shift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Shift the bits of the number left/right, then fill the remaining bits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0b0001 &lt;&lt; 3 = 0b1000 = 8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Ex. 0b1011 &gt;&gt; 2 = 0b0010 = 2</a:t>
            </a:r>
            <a:endParaRPr sz="2100"/>
          </a:p>
        </p:txBody>
      </p:sp>
      <p:sp>
        <p:nvSpPr>
          <p:cNvPr id="450" name="Google Shape;45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Bitwise Operations in C</a:t>
            </a:r>
            <a:endParaRPr/>
          </a:p>
        </p:txBody>
      </p:sp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Shifts have numerical equivalents in math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Left Shift by n -&gt; Multiply by 2</a:t>
            </a:r>
            <a:r>
              <a:rPr baseline="30000" lang="en" sz="2100"/>
              <a:t>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Right Shift by n -&gt; (Floor) Divide by 2</a:t>
            </a:r>
            <a:r>
              <a:rPr baseline="30000" lang="en" sz="2100"/>
              <a:t>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left shifts, we always fill the new bits with 0s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For right shifts, dividing an unsigned number should fill the bits with 0s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But right-shifting a signed number shouldn't fill with 0s always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Ex. 0b1000 0010 = -126 in 8 bits. If we right-shift by 1 and fill with 0s, we get 0b0100 0001 = 65. But if we right-shift by 1 and fill with the sign bit, we get 0b1100 0001 = -63 = -126/2</a:t>
            </a:r>
            <a:endParaRPr sz="2100"/>
          </a:p>
        </p:txBody>
      </p:sp>
      <p:sp>
        <p:nvSpPr>
          <p:cNvPr id="457" name="Google Shape;45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Bitwise Operations in C</a:t>
            </a:r>
            <a:endParaRPr/>
          </a:p>
        </p:txBody>
      </p:sp>
      <p:sp>
        <p:nvSpPr>
          <p:cNvPr id="463" name="Google Shape;463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Logical Left Shift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Shift left, add zeros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Same as multiplication by a power of 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Logical Right Shift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Shift right, zero-extend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Same as dividing an unsigned number by a power of 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Arithmetic Right Shift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Shift right, sign-extend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NOT the same as dividing a signed number by a power of 2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C standard is to round towards zero, while right-shift always rounds down</a:t>
            </a:r>
            <a:endParaRPr sz="2100"/>
          </a:p>
        </p:txBody>
      </p:sp>
      <p:sp>
        <p:nvSpPr>
          <p:cNvPr id="464" name="Google Shape;46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Operations in RISC-V</a:t>
            </a:r>
            <a:endParaRPr/>
          </a:p>
        </p:txBody>
      </p:sp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RISC-V has many arithmetic operations: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 rd rs1 rs2</a:t>
            </a:r>
            <a:r>
              <a:rPr lang="en" sz="2100"/>
              <a:t>: Add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sub rd rs1 rs2</a:t>
            </a:r>
            <a:r>
              <a:rPr lang="en" sz="2100"/>
              <a:t>: Subtract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rd rs1 rs2</a:t>
            </a:r>
            <a:r>
              <a:rPr lang="en" sz="2100"/>
              <a:t>: Bitwise AND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 rd rs1 rs2</a:t>
            </a:r>
            <a:r>
              <a:rPr lang="en" sz="2100"/>
              <a:t>: Bitwise OR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xor rd rs1 rs2</a:t>
            </a:r>
            <a:r>
              <a:rPr lang="en" sz="2100"/>
              <a:t>: Bitwise XOR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 rd rs1 rs2</a:t>
            </a:r>
            <a:r>
              <a:rPr lang="en" sz="2100"/>
              <a:t>: Shift Left Logical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 rd rs1 rs2</a:t>
            </a:r>
            <a:r>
              <a:rPr lang="en" sz="2100"/>
              <a:t>: Shift Right Logical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sra rd rs1 rs2</a:t>
            </a:r>
            <a:r>
              <a:rPr lang="en" sz="2100"/>
              <a:t>: Shift Right Arithmetic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one has a corresponding immediate version (ex.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xori rd rs1 imm</a:t>
            </a:r>
            <a:r>
              <a:rPr lang="en" sz="2100"/>
              <a:t> runs a bitwise XOR on a register and immediate)</a:t>
            </a:r>
            <a:endParaRPr sz="2100"/>
          </a:p>
        </p:txBody>
      </p:sp>
      <p:sp>
        <p:nvSpPr>
          <p:cNvPr id="471" name="Google Shape;47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</a:t>
            </a:r>
            <a:r>
              <a:rPr lang="en"/>
              <a:t>Operations that AREN'T in RISC-V</a:t>
            </a:r>
            <a:endParaRPr/>
          </a:p>
        </p:txBody>
      </p:sp>
      <p:sp>
        <p:nvSpPr>
          <p:cNvPr id="477" name="Google Shape;477;p7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There's a few notable omissions in this list:</a:t>
            </a:r>
            <a:endParaRPr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Bitwise NOT</a:t>
            </a:r>
            <a:endParaRPr sz="210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Exists as a pseudoinstruction; can be run by doing a bitwise XOR with 0xFFFF FFFF = -1</a:t>
            </a:r>
            <a:endParaRPr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Multiplication, Division, Mod</a:t>
            </a:r>
            <a:endParaRPr sz="210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Circuit is significantly more complicated than bitwise ops or addition.</a:t>
            </a:r>
            <a:endParaRPr sz="210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Exists as an </a:t>
            </a:r>
            <a:r>
              <a:rPr i="1" lang="en" sz="2100"/>
              <a:t>extension</a:t>
            </a:r>
            <a:r>
              <a:rPr lang="en" sz="2100"/>
              <a:t> of RISC-V, but is not by itself in base RISC-V</a:t>
            </a:r>
            <a:endParaRPr sz="210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For multiplying/dividing by powers of 2, we can use shifts instead</a:t>
            </a:r>
            <a:endParaRPr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Float addition/subtraction/etc.</a:t>
            </a:r>
            <a:endParaRPr sz="2100"/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Much more complicated circuit, so also exists as an extension.</a:t>
            </a:r>
            <a:endParaRPr sz="2100"/>
          </a:p>
        </p:txBody>
      </p:sp>
      <p:sp>
        <p:nvSpPr>
          <p:cNvPr id="478" name="Google Shape;47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484" name="Google Shape;484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In C, we run code one line at a time.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Most of the time, when we run a line of code, the next line that we will run is the line immediately afterwards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few lines make it so that the next line isn't the line immediately afterwards, but somewhere else (we "jump" to another line of code).</a:t>
            </a:r>
            <a:endParaRPr sz="1700"/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x = 5;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y = 10;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z = x+y;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4313163" y="172567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4313175" y="211927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3" name="Google Shape;49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1" name="Google Shape;5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9" name="Google Shape;50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515" name="Google Shape;515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7" name="Google Shape;517;p75"/>
          <p:cNvGraphicFramePr/>
          <p:nvPr/>
        </p:nvGraphicFramePr>
        <p:xfrm>
          <a:off x="4859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{A960DCDD-0608-422B-AF11-D684CB525A06}</a:tableStyleId>
              </a:tblPr>
              <a:tblGrid>
                <a:gridCol w="1929950"/>
                <a:gridCol w="192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523" name="Google Shape;523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5" name="Google Shape;525;p76"/>
          <p:cNvGraphicFramePr/>
          <p:nvPr/>
        </p:nvGraphicFramePr>
        <p:xfrm>
          <a:off x="4859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{A960DCDD-0608-422B-AF11-D684CB525A06}</a:tableStyleId>
              </a:tblPr>
              <a:tblGrid>
                <a:gridCol w="1929950"/>
                <a:gridCol w="192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34FF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531" name="Google Shape;531;p7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3" name="Google Shape;533;p77"/>
          <p:cNvGraphicFramePr/>
          <p:nvPr/>
        </p:nvGraphicFramePr>
        <p:xfrm>
          <a:off x="4859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{A960DCDD-0608-422B-AF11-D684CB525A06}</a:tableStyleId>
              </a:tblPr>
              <a:tblGrid>
                <a:gridCol w="1929950"/>
                <a:gridCol w="192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34FF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0x34FF 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539" name="Google Shape;539;p7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1" name="Google Shape;541;p78"/>
          <p:cNvGraphicFramePr/>
          <p:nvPr/>
        </p:nvGraphicFramePr>
        <p:xfrm>
          <a:off x="4859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{A960DCDD-0608-422B-AF11-D684CB525A06}</a:tableStyleId>
              </a:tblPr>
              <a:tblGrid>
                <a:gridCol w="1929950"/>
                <a:gridCol w="192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34FF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0x0034 FF00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Bitwise Operations</a:t>
            </a:r>
            <a:endParaRPr/>
          </a:p>
        </p:txBody>
      </p:sp>
      <p:sp>
        <p:nvSpPr>
          <p:cNvPr id="547" name="Google Shape;547;p7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is in register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x12</a:t>
            </a:r>
            <a:r>
              <a:rPr lang="en" sz="2100"/>
              <a:t> after the following instructions?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x10 0x34FF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 x12 x10 0x10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 x12 x12 0x08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and x12 x12 x10</a:t>
            </a:r>
            <a:endParaRPr sz="21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9" name="Google Shape;549;p79"/>
          <p:cNvGraphicFramePr/>
          <p:nvPr/>
        </p:nvGraphicFramePr>
        <p:xfrm>
          <a:off x="4859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{A960DCDD-0608-422B-AF11-D684CB525A06}</a:tableStyleId>
              </a:tblPr>
              <a:tblGrid>
                <a:gridCol w="1929950"/>
                <a:gridCol w="192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34FF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0x0000 3400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RISC-V so far</a:t>
            </a:r>
            <a:endParaRPr/>
          </a:p>
        </p:txBody>
      </p:sp>
      <p:sp>
        <p:nvSpPr>
          <p:cNvPr id="555" name="Google Shape;555;p80"/>
          <p:cNvSpPr txBox="1"/>
          <p:nvPr>
            <p:ph idx="1" type="body"/>
          </p:nvPr>
        </p:nvSpPr>
        <p:spPr>
          <a:xfrm>
            <a:off x="198500" y="1246825"/>
            <a:ext cx="1883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Arithmetic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sub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sra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80"/>
          <p:cNvSpPr txBox="1"/>
          <p:nvPr>
            <p:ph idx="1" type="body"/>
          </p:nvPr>
        </p:nvSpPr>
        <p:spPr>
          <a:xfrm>
            <a:off x="2082200" y="1246825"/>
            <a:ext cx="3346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Immediate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addi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andi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ori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xori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slli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srli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srai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li (pseudo)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80"/>
          <p:cNvSpPr txBox="1"/>
          <p:nvPr>
            <p:ph idx="1" type="body"/>
          </p:nvPr>
        </p:nvSpPr>
        <p:spPr>
          <a:xfrm>
            <a:off x="4096375" y="1246825"/>
            <a:ext cx="2361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Loads/Stores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lbu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sb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80"/>
          <p:cNvSpPr txBox="1"/>
          <p:nvPr>
            <p:ph idx="1" type="body"/>
          </p:nvPr>
        </p:nvSpPr>
        <p:spPr>
          <a:xfrm>
            <a:off x="6093275" y="1246825"/>
            <a:ext cx="2728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Branches/Jumps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beq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bne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bgeu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bltu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 (pseudo)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if(cond)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4206976" y="1389275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4206975" y="1782875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cond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4206875" y="2571750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!cond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If-else statements</a:t>
            </a:r>
            <a:endParaRPr sz="1700"/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if(cond)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else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4206976" y="1389275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4206975" y="1782875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cond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4206975" y="2784225"/>
            <a:ext cx="1726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!cond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while(cond)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4268888" y="2115200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4268900" y="1411025"/>
            <a:ext cx="1620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C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98500" y="1246825"/>
            <a:ext cx="31674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Lines in C that affect program flow: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Loops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Do-While Loops</a:t>
            </a:r>
            <a:endParaRPr sz="1700"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6163350" y="1331475"/>
            <a:ext cx="26688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line;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while(cond);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206800" y="2451625"/>
            <a:ext cx="1682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Line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4206800" y="1411025"/>
            <a:ext cx="1682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cond</a:t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4206875" y="2858425"/>
            <a:ext cx="1682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Line if !cond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