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C1DE94-6FC9-4C19-8FE4-7FB335321FA0}">
  <a:tblStyle styleId="{F4C1DE94-6FC9-4C19-8FE4-7FB335321F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89fbb90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89fbb90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89fbb907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89fbb907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89fbb907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89fbb907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89fbb907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89fbb907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89fbb90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89fbb90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89fbb90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89fbb90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89fbb907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89fbb90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89fbb907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89fbb907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89fbb907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89fbb907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89fbb90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89fbb90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74f0b90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74f0b90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89fbb907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89fbb907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89fbb907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89fbb907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89fbb907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89fbb907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89fbb907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89fbb907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89fbb907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89fbb907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89fbb907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89fbb907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89fbb907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89fbb907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89fbb907d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89fbb907d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89fbb907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689fbb907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89fbb907d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89fbb907d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9fbb907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9fbb907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89fbb907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689fbb907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89fbb907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689fbb907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689fbb907d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689fbb907d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89fbb907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689fbb907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89fbb907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89fbb907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89fbb907d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689fbb907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89fbb907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689fbb907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8b9410af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68b9410af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89fbb907d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689fbb907d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89fbb907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89fbb907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9fbb907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89fbb907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8b3588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68b3588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89fbb907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89fbb907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89fbb907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89fbb907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89fbb907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89fbb907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689fbb907d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689fbb907d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689fbb907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689fbb907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689fbb907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689fbb907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689fbb907d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689fbb907d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689fbb907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689fbb907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689fbb907d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689fbb907d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89fbb907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89fbb907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b74f0b905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b74f0b905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89fbb907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89fbb907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89fbb907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89fbb907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89fbb907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89fbb907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2e32ef3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2e32ef3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1" name="Google Shape;9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2024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11: RISC-V Part 4: Procedures</a:t>
            </a:r>
            <a:endParaRPr/>
          </a:p>
        </p:txBody>
      </p:sp>
      <p:sp>
        <p:nvSpPr>
          <p:cNvPr id="104" name="Google Shape;104;p23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Lisa Yan, Justin Yokota</a:t>
            </a:r>
            <a:endParaRPr/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198500" y="1246825"/>
            <a:ext cx="4282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RISC-V code is also a form of data. This data gets stored in the text section of memory.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In RISC-V, every (real) instruction is stored as a 32-bit number.</a:t>
            </a:r>
            <a:endParaRPr sz="210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Thus, the "next" instruction is always stored 4 bytes after the current instruction.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 special 33rd register called the </a:t>
            </a:r>
            <a:r>
              <a:rPr b="1" lang="en" sz="2100"/>
              <a:t>Program Counter</a:t>
            </a:r>
            <a:r>
              <a:rPr lang="en" sz="2100"/>
              <a:t> (or PC) keeps track of which line of code is currently being run.</a:t>
            </a:r>
            <a:endParaRPr sz="21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7" name="Google Shape;187;p32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28500"/>
                <a:gridCol w="14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x5 x0 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x5 x6 x6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jal x1 Label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 x5 8(x2)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beq x0 x0 XX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x0 x0 XX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32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32"/>
          <p:cNvSpPr/>
          <p:nvPr/>
        </p:nvSpPr>
        <p:spPr>
          <a:xfrm>
            <a:off x="4455775" y="2428150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Jump Instructions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198500" y="1246825"/>
            <a:ext cx="4527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The address of an instruction can be used (along with the PC) to perform the jumps we need for functions.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rd Label</a:t>
            </a:r>
            <a:r>
              <a:rPr lang="en" sz="2100"/>
              <a:t>: Jump And Link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Jumps to the given label, but also sets rd to PC+4 (the line after the current line)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Ex. If we run the current line,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en" sz="2100"/>
              <a:t> will be set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0x0000 000C</a:t>
            </a:r>
            <a:r>
              <a:rPr lang="en" sz="2100"/>
              <a:t>, and PC will move to Label</a:t>
            </a:r>
            <a:endParaRPr sz="2100"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7" name="Google Shape;197;p33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28500"/>
                <a:gridCol w="14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x5 x0 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x5 x6 x6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jal x1 Label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 x5 8(x2)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beq x0 x0 XX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x0 x0 XX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" name="Google Shape;198;p33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33"/>
          <p:cNvSpPr/>
          <p:nvPr/>
        </p:nvSpPr>
        <p:spPr>
          <a:xfrm>
            <a:off x="4455775" y="2428150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Jump Instructions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rd Label</a:t>
            </a:r>
            <a:r>
              <a:rPr lang="en" sz="2100"/>
              <a:t>: Jump And Link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Jumps to the given label, but also sets rd to PC+4 (the return address)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Often used for function calls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 Label</a:t>
            </a:r>
            <a:r>
              <a:rPr lang="en" sz="2100"/>
              <a:t>: Jump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(From last lecture) Jumps to the given label. </a:t>
            </a:r>
            <a:br>
              <a:rPr lang="en" sz="2100"/>
            </a:br>
            <a:r>
              <a:rPr lang="en" sz="2100"/>
              <a:t>Pseudoinstruction for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x0 Label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Used for unconditional jumps (ex. loops)</a:t>
            </a:r>
            <a:endParaRPr sz="2100"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Jump Instructions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jalr rd rs1 imm</a:t>
            </a:r>
            <a:r>
              <a:rPr lang="en" sz="2100"/>
              <a:t>: Jump and Link Register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Jumps to the instruction at address rs1+imm, and sets rd to PC+4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Less common than other jumps, but used for higher-order functions and </a:t>
            </a:r>
            <a:r>
              <a:rPr i="1" lang="en" sz="2100"/>
              <a:t>some</a:t>
            </a:r>
            <a:r>
              <a:rPr lang="en" sz="2100"/>
              <a:t> function calls (more next Wednesday)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jr rs1</a:t>
            </a:r>
            <a:r>
              <a:rPr lang="en" sz="2100"/>
              <a:t>: Jump to Register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Jumps to the instruction at address rs1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Also a pseudoinstruction for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jalr x0 rs1 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Often used to return from a function</a:t>
            </a:r>
            <a:endParaRPr sz="2100"/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198500" y="1246825"/>
            <a:ext cx="4282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C: Each function call automatically creates a stack frame, with nested calls growing the stack downward.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RISC-V: One of our registers (by convention x2, nicknamed sp, or "stack pointer") is set to the bottom of the stack. A function can choose to create a stack frame, by manipulating sp.</a:t>
            </a:r>
            <a:endParaRPr sz="2100"/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6448426" y="2819399"/>
            <a:ext cx="1733700" cy="9717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fooB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6448426" y="3790955"/>
            <a:ext cx="1733700" cy="4017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6448426" y="2419350"/>
            <a:ext cx="1733700" cy="4017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fooA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4766651" y="3964200"/>
            <a:ext cx="100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 = sp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36"/>
          <p:cNvCxnSpPr/>
          <p:nvPr/>
        </p:nvCxnSpPr>
        <p:spPr>
          <a:xfrm>
            <a:off x="5770657" y="4192795"/>
            <a:ext cx="306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6"/>
          <p:cNvCxnSpPr>
            <a:stCxn id="222" idx="2"/>
          </p:cNvCxnSpPr>
          <p:nvPr/>
        </p:nvCxnSpPr>
        <p:spPr>
          <a:xfrm>
            <a:off x="7315276" y="4192655"/>
            <a:ext cx="0" cy="51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36"/>
          <p:cNvSpPr txBox="1"/>
          <p:nvPr/>
        </p:nvSpPr>
        <p:spPr>
          <a:xfrm>
            <a:off x="5993383" y="1409057"/>
            <a:ext cx="2537100" cy="7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fooA() { fooB(); }</a:t>
            </a:r>
            <a:endParaRPr>
              <a:solidFill>
                <a:schemeClr val="dk1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fooB() { fooC(); }</a:t>
            </a:r>
            <a:endParaRPr>
              <a:solidFill>
                <a:schemeClr val="dk1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fooC() { … 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RISC-V: Rules for Manipulating the </a:t>
            </a:r>
            <a:r>
              <a:rPr lang="en"/>
              <a:t>Stack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198500" y="1246825"/>
            <a:ext cx="494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Anything above the sp at the start of a function belongs to another function. </a:t>
            </a:r>
            <a:r>
              <a:rPr b="1" lang="en" sz="2100"/>
              <a:t>You may not modify anything above the sp without permission.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Everything below the sp is safe to modify.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But anyone else can modify it, so </a:t>
            </a:r>
            <a:r>
              <a:rPr b="1" lang="en" sz="2100"/>
              <a:t>you can't leave data there</a:t>
            </a:r>
            <a:r>
              <a:rPr lang="en" sz="2100"/>
              <a:t> and expect it to stay the same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By decrementing the sp, we can allocate as much space as we need for our function, that we can use however we want.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After finishing a function call, </a:t>
            </a:r>
            <a:r>
              <a:rPr b="1" lang="en" sz="2100"/>
              <a:t>the sp must be set to its value from before the function call</a:t>
            </a:r>
            <a:endParaRPr b="1" sz="2100"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5" name="Google Shape;235;p37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80550"/>
                <a:gridCol w="128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6" name="Google Shape;236;p37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Stack Manipulation: Example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198500" y="1246825"/>
            <a:ext cx="494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fooB: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-8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x1 fooC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jr 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80550"/>
                <a:gridCol w="128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0x12345678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0x9ABCDEF0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0xABADCAFE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0x4F639DAB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0x14857642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5" name="Google Shape;245;p38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Google Shape;246;p38"/>
          <p:cNvSpPr/>
          <p:nvPr/>
        </p:nvSpPr>
        <p:spPr>
          <a:xfrm>
            <a:off x="2407313" y="1695275"/>
            <a:ext cx="16200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3623900" y="1978225"/>
            <a:ext cx="2128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Space that we aren't allowed to change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48" name="Google Shape;248;p38"/>
          <p:cNvCxnSpPr>
            <a:stCxn id="247" idx="3"/>
          </p:cNvCxnSpPr>
          <p:nvPr/>
        </p:nvCxnSpPr>
        <p:spPr>
          <a:xfrm flipH="1" rot="10800000">
            <a:off x="5752700" y="2251825"/>
            <a:ext cx="1804500" cy="19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8"/>
          <p:cNvSpPr txBox="1"/>
          <p:nvPr/>
        </p:nvSpPr>
        <p:spPr>
          <a:xfrm>
            <a:off x="3507600" y="3316700"/>
            <a:ext cx="2128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 convention, stack addresses written from greatest to smallest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0" name="Google Shape;250;p38"/>
          <p:cNvCxnSpPr>
            <a:stCxn id="249" idx="3"/>
          </p:cNvCxnSpPr>
          <p:nvPr/>
        </p:nvCxnSpPr>
        <p:spPr>
          <a:xfrm flipH="1" rot="10800000">
            <a:off x="5636400" y="2832500"/>
            <a:ext cx="438000" cy="95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Stack Manipulation: Example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198500" y="1246825"/>
            <a:ext cx="494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fooB: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-8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x1 fooC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jr 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80550"/>
                <a:gridCol w="128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0x12345678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0x9ABCDEF0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0xABADCAFE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0x4F639DAB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0x14857642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39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p39"/>
          <p:cNvSpPr/>
          <p:nvPr/>
        </p:nvSpPr>
        <p:spPr>
          <a:xfrm>
            <a:off x="2417438" y="2030650"/>
            <a:ext cx="16200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3621100" y="3065575"/>
            <a:ext cx="2128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Space that we can change however we want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62" name="Google Shape;262;p39"/>
          <p:cNvCxnSpPr>
            <a:stCxn id="261" idx="3"/>
          </p:cNvCxnSpPr>
          <p:nvPr/>
        </p:nvCxnSpPr>
        <p:spPr>
          <a:xfrm flipH="1" rot="10800000">
            <a:off x="5749900" y="3339175"/>
            <a:ext cx="1804500" cy="19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Stack Manipulation: Example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198500" y="1246825"/>
            <a:ext cx="494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fooB: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-8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x1 fooC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jr 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0" name="Google Shape;270;p40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80550"/>
                <a:gridCol w="128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0x12345678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0x9ABCDEF0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0xDEADBEEF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0xC561CCCC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0x14857642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p40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40"/>
          <p:cNvSpPr/>
          <p:nvPr/>
        </p:nvSpPr>
        <p:spPr>
          <a:xfrm>
            <a:off x="2437713" y="2428150"/>
            <a:ext cx="16200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3621100" y="3065575"/>
            <a:ext cx="2128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Space that fooC isn't allowed to change (guaranteed to stay the same)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74" name="Google Shape;274;p40"/>
          <p:cNvCxnSpPr>
            <a:stCxn id="273" idx="3"/>
          </p:cNvCxnSpPr>
          <p:nvPr/>
        </p:nvCxnSpPr>
        <p:spPr>
          <a:xfrm flipH="1" rot="10800000">
            <a:off x="5749900" y="3339175"/>
            <a:ext cx="1804500" cy="19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Stack Manipulation: Example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198500" y="1246825"/>
            <a:ext cx="494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fooB: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-8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x1 fooC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jr 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2" name="Google Shape;282;p41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80550"/>
                <a:gridCol w="128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0x12345678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0x9ABCDEF0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0xDEADBEEF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0xC561CCCC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0xF00CF00C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83" name="Google Shape;283;p41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41"/>
          <p:cNvSpPr/>
          <p:nvPr/>
        </p:nvSpPr>
        <p:spPr>
          <a:xfrm>
            <a:off x="2447838" y="2825650"/>
            <a:ext cx="16200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85" name="Google Shape;285;p41"/>
          <p:cNvSpPr txBox="1"/>
          <p:nvPr/>
        </p:nvSpPr>
        <p:spPr>
          <a:xfrm>
            <a:off x="3621100" y="3967800"/>
            <a:ext cx="2128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After fooC, sp shouldn't be different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86" name="Google Shape;286;p41"/>
          <p:cNvCxnSpPr>
            <a:stCxn id="285" idx="3"/>
          </p:cNvCxnSpPr>
          <p:nvPr/>
        </p:nvCxnSpPr>
        <p:spPr>
          <a:xfrm>
            <a:off x="5749900" y="4440900"/>
            <a:ext cx="1713300" cy="34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Functions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Memory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Convention</a:t>
            </a:r>
            <a:endParaRPr/>
          </a:p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Stack Manipulation: Example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198500" y="1246825"/>
            <a:ext cx="494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fooB: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-8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x1 fooC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jr 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4" name="Google Shape;294;p42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80550"/>
                <a:gridCol w="128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0x12345678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0x9ABCDEF0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0xDEADBEEF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0xC561CCCC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0xF00CF00C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95" name="Google Shape;295;p42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42"/>
          <p:cNvSpPr/>
          <p:nvPr/>
        </p:nvSpPr>
        <p:spPr>
          <a:xfrm>
            <a:off x="2457988" y="3129775"/>
            <a:ext cx="16200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3621100" y="3967800"/>
            <a:ext cx="2128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 needs to be restored to its original value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98" name="Google Shape;298;p42"/>
          <p:cNvCxnSpPr>
            <a:stCxn id="297" idx="3"/>
          </p:cNvCxnSpPr>
          <p:nvPr/>
        </p:nvCxnSpPr>
        <p:spPr>
          <a:xfrm>
            <a:off x="5749900" y="4440900"/>
            <a:ext cx="1713300" cy="34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Stack Manipulation: Example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198500" y="1246825"/>
            <a:ext cx="494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fooB: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-8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x1 fooC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sp sp 8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jr 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6" name="Google Shape;306;p43"/>
          <p:cNvGraphicFramePr/>
          <p:nvPr/>
        </p:nvGraphicFramePr>
        <p:xfrm>
          <a:off x="6076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80550"/>
                <a:gridCol w="128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0x12345678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0x9ABCDEF0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0xDEADBEEF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0xC561CCCC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FEF8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0xF00CF00C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307" name="Google Shape;307;p43"/>
          <p:cNvGraphicFramePr/>
          <p:nvPr/>
        </p:nvGraphicFramePr>
        <p:xfrm>
          <a:off x="6076650" y="41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381825"/>
                <a:gridCol w="138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 FF04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" name="Google Shape;308;p43"/>
          <p:cNvSpPr/>
          <p:nvPr/>
        </p:nvSpPr>
        <p:spPr>
          <a:xfrm>
            <a:off x="2468138" y="3504875"/>
            <a:ext cx="16200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309" name="Google Shape;309;p43"/>
          <p:cNvSpPr txBox="1"/>
          <p:nvPr/>
        </p:nvSpPr>
        <p:spPr>
          <a:xfrm>
            <a:off x="3580550" y="1869350"/>
            <a:ext cx="21288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will eventually be overwritten by another stack frame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10" name="Google Shape;310;p43"/>
          <p:cNvCxnSpPr>
            <a:stCxn id="309" idx="3"/>
          </p:cNvCxnSpPr>
          <p:nvPr/>
        </p:nvCxnSpPr>
        <p:spPr>
          <a:xfrm>
            <a:off x="5709350" y="2548550"/>
            <a:ext cx="18552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C Functions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Memory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RISC-V Functions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Convention</a:t>
            </a:r>
            <a:endParaRPr/>
          </a:p>
        </p:txBody>
      </p:sp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foo(i-1);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4675400" y="1321925"/>
            <a:ext cx="31527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1: Define how foo plans to use registers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Inputs: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i: x10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We'll call this register "a0" for "argument"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Return Address: x1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We'll call this register "ra"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Output: x10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Yes, we'll reuse a0 for the return value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foo(i-1);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4675400" y="1321925"/>
            <a:ext cx="32238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1: Define how foo plans to use registers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Stack Pointer: x2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Nicknamed "sp"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Register that will NOT be changed by foo: x8, x9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can still use these registers, as long as they get restored by the end of the function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We'll call these registers "s0" and "s1" for "saved"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foo(i-1);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7"/>
          <p:cNvSpPr txBox="1"/>
          <p:nvPr/>
        </p:nvSpPr>
        <p:spPr>
          <a:xfrm>
            <a:off x="4675400" y="1321925"/>
            <a:ext cx="32238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1: Define how foo plans to use registers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Registers that </a:t>
            </a:r>
            <a:r>
              <a:rPr i="1" lang="en" sz="1800">
                <a:solidFill>
                  <a:schemeClr val="dk1"/>
                </a:solidFill>
              </a:rPr>
              <a:t>may</a:t>
            </a:r>
            <a:r>
              <a:rPr lang="en" sz="1800">
                <a:solidFill>
                  <a:schemeClr val="dk1"/>
                </a:solidFill>
              </a:rPr>
              <a:t> be changed by our function call: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Since foo can change this, anything that calls foo shouldn't save important data in this register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We'll call this register "t0" for "temporary"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foo(i-1);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8"/>
          <p:cNvSpPr txBox="1"/>
          <p:nvPr/>
        </p:nvSpPr>
        <p:spPr>
          <a:xfrm>
            <a:off x="4675400" y="1321925"/>
            <a:ext cx="32238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1: Define how foo plans to use registers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50" name="Google Shape;350;p48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8" name="Google Shape;358;p49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3    # 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call foo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# mv rd rs1 sets rd = rs1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50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72" name="Google Shape;372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3    # 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# call foo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# mv rd rs1 sets rd = rs1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a0 100  # 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# call foo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s1 a0   # Saves return value in s1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51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C </a:t>
            </a:r>
            <a:r>
              <a:rPr b="1" lang="en">
                <a:solidFill>
                  <a:srgbClr val="6AA84F"/>
                </a:solidFill>
              </a:rPr>
              <a:t>Functions</a:t>
            </a:r>
            <a:endParaRPr b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Memory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Convention</a:t>
            </a:r>
            <a:endParaRPr/>
          </a:p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3      # 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# call foo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# mv rd rs1 sets rd = rs1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a0 100    # 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# call foo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s1 a0     # Saves return value in s1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 a0 s0 s1 # 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2" name="Google Shape;382;p52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foo(i-1);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0" name="Google Shape;390;p53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8" name="Google Shape;398;p54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6" name="Google Shape;406;p55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07" name="Google Shape;407;p55"/>
          <p:cNvCxnSpPr>
            <a:stCxn id="408" idx="1"/>
          </p:cNvCxnSpPr>
          <p:nvPr/>
        </p:nvCxnSpPr>
        <p:spPr>
          <a:xfrm rot="10800000">
            <a:off x="2759625" y="2599425"/>
            <a:ext cx="1327800" cy="28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5"/>
          <p:cNvSpPr txBox="1"/>
          <p:nvPr/>
        </p:nvSpPr>
        <p:spPr>
          <a:xfrm>
            <a:off x="4087425" y="2497875"/>
            <a:ext cx="1581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Function call will change ra, a0. Need to save both somewhere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foo: #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-4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ra 0(sp)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Epilogue: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ra 0(sp)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4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6" name="Google Shape;416;p56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17" name="Google Shape;417;p56"/>
          <p:cNvCxnSpPr>
            <a:stCxn id="418" idx="1"/>
          </p:cNvCxnSpPr>
          <p:nvPr/>
        </p:nvCxnSpPr>
        <p:spPr>
          <a:xfrm flipH="1">
            <a:off x="3529725" y="1700650"/>
            <a:ext cx="557700" cy="42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56"/>
          <p:cNvSpPr txBox="1"/>
          <p:nvPr/>
        </p:nvSpPr>
        <p:spPr>
          <a:xfrm>
            <a:off x="4087425" y="1309300"/>
            <a:ext cx="1581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Option 1: Save ra on the stack at the start of the function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9" name="Google Shape;419;p56"/>
          <p:cNvSpPr txBox="1"/>
          <p:nvPr/>
        </p:nvSpPr>
        <p:spPr>
          <a:xfrm>
            <a:off x="4087425" y="3187225"/>
            <a:ext cx="15816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Then restore </a:t>
            </a:r>
            <a:r>
              <a:rPr lang="en" sz="1800">
                <a:solidFill>
                  <a:schemeClr val="dk1"/>
                </a:solidFill>
              </a:rPr>
              <a:t>ra from the stack (and restore the stack) at the end.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20" name="Google Shape;420;p56"/>
          <p:cNvCxnSpPr>
            <a:stCxn id="419" idx="1"/>
          </p:cNvCxnSpPr>
          <p:nvPr/>
        </p:nvCxnSpPr>
        <p:spPr>
          <a:xfrm flipH="1">
            <a:off x="3519825" y="3967825"/>
            <a:ext cx="567600" cy="11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426" name="Google Shape;426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foo: # int foo(int 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-4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ra 0(sp)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 #Move i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Epilogue: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ra 0(sp)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4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8" name="Google Shape;428;p57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9" name="Google Shape;429;p57"/>
          <p:cNvCxnSpPr/>
          <p:nvPr/>
        </p:nvCxnSpPr>
        <p:spPr>
          <a:xfrm flipH="1">
            <a:off x="3524625" y="2173475"/>
            <a:ext cx="562800" cy="22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57"/>
          <p:cNvSpPr txBox="1"/>
          <p:nvPr/>
        </p:nvSpPr>
        <p:spPr>
          <a:xfrm>
            <a:off x="4087425" y="1309300"/>
            <a:ext cx="1581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Option 2: Save a0 in a saved register so it won't get changed by foo's call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436" name="Google Shape;436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foo: # int foo(int 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-8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ra 0(sp)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s0 4(sp)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 #Move i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Epilogue: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ra 0(sp)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s0 4(sp)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8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8" name="Google Shape;438;p58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39" name="Google Shape;439;p58"/>
          <p:cNvCxnSpPr/>
          <p:nvPr/>
        </p:nvCxnSpPr>
        <p:spPr>
          <a:xfrm flipH="1">
            <a:off x="3509625" y="2173475"/>
            <a:ext cx="577800" cy="15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8"/>
          <p:cNvSpPr txBox="1"/>
          <p:nvPr/>
        </p:nvSpPr>
        <p:spPr>
          <a:xfrm>
            <a:off x="4087425" y="1309300"/>
            <a:ext cx="1581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 we modify s0, we need to restore it. Save its old value on the stack, and restore it later.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446" name="Google Shape;446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foo: # int foo(int 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-8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ra 0(sp)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s0 4(sp)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 #Move i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t0 s0 -1 #int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a0 t0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 #j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t0 a0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 a0 s0 t0  #int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Epilogue: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ra 0(sp)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s0 4(sp)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8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jr ra         #return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8" name="Google Shape;448;p59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9" name="Google Shape;449;p59"/>
          <p:cNvSpPr txBox="1"/>
          <p:nvPr/>
        </p:nvSpPr>
        <p:spPr>
          <a:xfrm>
            <a:off x="4028075" y="1309300"/>
            <a:ext cx="16410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t0 for j, and a0 for 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Due to how foo works, we need to move data to/from a0 for function input/output.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50" name="Google Shape;450;p59"/>
          <p:cNvCxnSpPr>
            <a:stCxn id="449" idx="1"/>
          </p:cNvCxnSpPr>
          <p:nvPr/>
        </p:nvCxnSpPr>
        <p:spPr>
          <a:xfrm rot="10800000">
            <a:off x="3410975" y="3022000"/>
            <a:ext cx="617100" cy="15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C function into RISC-V</a:t>
            </a:r>
            <a:endParaRPr/>
          </a:p>
        </p:txBody>
      </p:sp>
      <p:sp>
        <p:nvSpPr>
          <p:cNvPr id="456" name="Google Shape;456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foo: # int foo(int 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-8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ra 0(sp)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s0 4(sp)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 #Move i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a0 s0 -1 #int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 #j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 a0 s0 a0  #int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Epilogue: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ra 0(sp)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s0 4(sp)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8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jr ra         #return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8" name="Google Shape;458;p60"/>
          <p:cNvGraphicFramePr/>
          <p:nvPr/>
        </p:nvGraphicFramePr>
        <p:xfrm>
          <a:off x="5760225" y="2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441475"/>
                <a:gridCol w="14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i, return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Saved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9" name="Google Shape;459;p60"/>
          <p:cNvSpPr txBox="1"/>
          <p:nvPr/>
        </p:nvSpPr>
        <p:spPr>
          <a:xfrm>
            <a:off x="4028075" y="1309300"/>
            <a:ext cx="16410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Alternative: Use a0 for j, and for 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Saves moving from t0 to a0 and back in this particular code.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60" name="Google Shape;460;p60"/>
          <p:cNvCxnSpPr>
            <a:stCxn id="459" idx="1"/>
          </p:cNvCxnSpPr>
          <p:nvPr/>
        </p:nvCxnSpPr>
        <p:spPr>
          <a:xfrm rot="10800000">
            <a:off x="3410975" y="3022000"/>
            <a:ext cx="617100" cy="15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code should go here?</a:t>
            </a:r>
            <a:endParaRPr/>
          </a:p>
        </p:txBody>
      </p:sp>
      <p:sp>
        <p:nvSpPr>
          <p:cNvPr id="466" name="Google Shape;466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foo: # int foo(int 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-8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ra 0(sp)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s0 4(sp)   #Prologue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 #Move i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&lt;CODE&gt;        #if(i == 0) return 0;</a:t>
            </a:r>
            <a:endParaRPr sz="20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Next: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a0 s0 -1 #int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 #j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 a0 s0 a0  #int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Epilogue: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ra 0(sp)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s0 4(sp) 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8  #Epilogue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jr ra         #return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8" name="Google Shape;468;p61"/>
          <p:cNvGraphicFramePr/>
          <p:nvPr/>
        </p:nvGraphicFramePr>
        <p:xfrm>
          <a:off x="4572000" y="12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2025650"/>
                <a:gridCol w="2025650"/>
              </a:tblGrid>
              <a:tr h="16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Option A: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beq s0 x0 Next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a0 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 Epilogue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Option B: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beq s0 x0 Next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a0 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jr ra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6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Option C: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s0 x0 Next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a0 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 Epilogue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Option D: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s0 x0 Next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a0 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jr ra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Functions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foo(i-1);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4675400" y="1930175"/>
            <a:ext cx="28587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Two jumps for each function: Jump to the function for the function call, and jump back to the next line of code after the function returns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28" name="Google Shape;128;p26"/>
          <p:cNvCxnSpPr>
            <a:stCxn id="127" idx="1"/>
          </p:cNvCxnSpPr>
          <p:nvPr/>
        </p:nvCxnSpPr>
        <p:spPr>
          <a:xfrm rot="10800000">
            <a:off x="2282900" y="2568875"/>
            <a:ext cx="2392500" cy="23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6"/>
          <p:cNvCxnSpPr>
            <a:stCxn id="127" idx="1"/>
          </p:cNvCxnSpPr>
          <p:nvPr/>
        </p:nvCxnSpPr>
        <p:spPr>
          <a:xfrm flipH="1">
            <a:off x="2455400" y="2801975"/>
            <a:ext cx="2220000" cy="466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code should go here?</a:t>
            </a:r>
            <a:endParaRPr/>
          </a:p>
        </p:txBody>
      </p:sp>
      <p:sp>
        <p:nvSpPr>
          <p:cNvPr id="482" name="Google Shape;482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foo: # int foo(int 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-8 # 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ra 0(sp)   # 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s0 4(sp)   # 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 # Move i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bne s0 x0 Next# if i != 0, skip this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0       # int a =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 Epilogue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 Go to Epilogue (to restore stack)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Next: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a0 s0 -1 # 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 # 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 a0 s0 a0  # 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Epilogue: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ra 0(sp)   # 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s0 4(sp)   # 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8  # 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jr ra         #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4" name="Google Shape;484;p63"/>
          <p:cNvGraphicFramePr/>
          <p:nvPr/>
        </p:nvGraphicFramePr>
        <p:xfrm>
          <a:off x="4572000" y="12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2025650"/>
                <a:gridCol w="2025650"/>
              </a:tblGrid>
              <a:tr h="16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Option A: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beq s0 x0 Next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a0 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 Epilogue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Option B: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beq s0 x0 Next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a0 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jr ra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6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Option C: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s0 x0 Next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a0 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 Epilogue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Option D: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s0 x0 Next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a0 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jr ra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code should go here?</a:t>
            </a:r>
            <a:endParaRPr/>
          </a:p>
        </p:txBody>
      </p:sp>
      <p:sp>
        <p:nvSpPr>
          <p:cNvPr id="490" name="Google Shape;490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 main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foo:          # int foo(int 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-8 # 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ra 0(sp)   # 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sw s0 4(sp)   # Prologue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 # Move i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bne s0 x0 Next# if i != 0, skip this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0       # int a =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 Epilogue    # Go to Epilogue (to restore stack)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Next: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a0 s0 -1 # int j = i - 1;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 # j = foo(j);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 a0 s0 a0  # int a = i + 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Epilogue: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ra 0(sp)   # 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lw s0 4(sp)   # 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addi sp sp 8  # Epilogue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jr ra         #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3       # 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 # call foo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s0 a0      # mv rd rs1 sets rd = rs1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 a0 100     # 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jal ra foo    # call foo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mv s1 a0      # Saves return value in s1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add a0 s0 s1  # 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97" name="Google Shape;497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C Functions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Memory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Calling Convention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498" name="Google Shape;49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</a:t>
            </a:r>
            <a:endParaRPr/>
          </a:p>
        </p:txBody>
      </p:sp>
      <p:sp>
        <p:nvSpPr>
          <p:cNvPr id="504" name="Google Shape;504;p66"/>
          <p:cNvSpPr txBox="1"/>
          <p:nvPr>
            <p:ph idx="1" type="body"/>
          </p:nvPr>
        </p:nvSpPr>
        <p:spPr>
          <a:xfrm>
            <a:off x="198500" y="1246825"/>
            <a:ext cx="4846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When we wrote foo, we chose "roles" for each register based on how we wanted to use them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In order for someone else to use foo, they would have to know everything in the table on the right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We could choose to make one of these tables for every function we need to make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Better solution: Standardize a set of conventions that everyone agrees to follow.</a:t>
            </a:r>
            <a:endParaRPr sz="2100"/>
          </a:p>
        </p:txBody>
      </p:sp>
      <p:sp>
        <p:nvSpPr>
          <p:cNvPr id="505" name="Google Shape;50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6" name="Google Shape;506;p66"/>
          <p:cNvGraphicFramePr/>
          <p:nvPr/>
        </p:nvGraphicFramePr>
        <p:xfrm>
          <a:off x="5215775" y="12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{F4C1DE94-6FC9-4C19-8FE4-7FB335321FA0}</a:tableStyleId>
              </a:tblPr>
              <a:tblGrid>
                <a:gridCol w="1713700"/>
                <a:gridCol w="1713700"/>
              </a:tblGrid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Register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Role in foo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 = a0</a:t>
                      </a:r>
                      <a:endParaRPr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i, return value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  = ra</a:t>
                      </a:r>
                      <a:endParaRPr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return address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 = sp</a:t>
                      </a:r>
                      <a:endParaRPr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stack pointer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  = s0</a:t>
                      </a:r>
                      <a:endParaRPr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Saved Register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x9  = s1</a:t>
                      </a:r>
                      <a:endParaRPr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Saved Register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x5  = t0</a:t>
                      </a:r>
                      <a:endParaRPr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Temporary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</a:t>
            </a:r>
            <a:endParaRPr/>
          </a:p>
        </p:txBody>
      </p:sp>
      <p:sp>
        <p:nvSpPr>
          <p:cNvPr id="512" name="Google Shape;512;p67"/>
          <p:cNvSpPr txBox="1"/>
          <p:nvPr>
            <p:ph idx="1" type="body"/>
          </p:nvPr>
        </p:nvSpPr>
        <p:spPr>
          <a:xfrm>
            <a:off x="198500" y="1246825"/>
            <a:ext cx="6019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Each register is given a name according to what its role is (no need to memorize the exact mapping):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zero</a:t>
            </a:r>
            <a:r>
              <a:rPr lang="en" sz="2100"/>
              <a:t>: The x0 register, which always stores 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ra</a:t>
            </a:r>
            <a:r>
              <a:rPr lang="en" sz="2100"/>
              <a:t>: x1, which is used to store return addresses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Two new pseudoinstructions that explicitly use this: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■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 Label -&gt; jal ra Label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■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ret       -&gt; jr 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4" name="Google Shape;51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250" y="1132063"/>
            <a:ext cx="2118050" cy="39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</a:t>
            </a:r>
            <a:endParaRPr/>
          </a:p>
        </p:txBody>
      </p:sp>
      <p:sp>
        <p:nvSpPr>
          <p:cNvPr id="520" name="Google Shape;520;p68"/>
          <p:cNvSpPr txBox="1"/>
          <p:nvPr>
            <p:ph idx="1" type="body"/>
          </p:nvPr>
        </p:nvSpPr>
        <p:spPr>
          <a:xfrm>
            <a:off x="198500" y="1246825"/>
            <a:ext cx="6019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Callee Saved registers: Registers that must be restored by the end of a function call (i.e. if you want to use it, the called function needs to save the old value)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sp</a:t>
            </a:r>
            <a:r>
              <a:rPr lang="en" sz="2100"/>
              <a:t>: The x2 register, which is the stack pointer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s0-s11</a:t>
            </a:r>
            <a:r>
              <a:rPr lang="en" sz="2100"/>
              <a:t>: Saved registers</a:t>
            </a:r>
            <a:endParaRPr sz="2100"/>
          </a:p>
        </p:txBody>
      </p:sp>
      <p:sp>
        <p:nvSpPr>
          <p:cNvPr id="521" name="Google Shape;52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2" name="Google Shape;52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250" y="1132063"/>
            <a:ext cx="2118050" cy="39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</a:t>
            </a:r>
            <a:endParaRPr/>
          </a:p>
        </p:txBody>
      </p:sp>
      <p:sp>
        <p:nvSpPr>
          <p:cNvPr id="528" name="Google Shape;528;p69"/>
          <p:cNvSpPr txBox="1"/>
          <p:nvPr>
            <p:ph idx="1" type="body"/>
          </p:nvPr>
        </p:nvSpPr>
        <p:spPr>
          <a:xfrm>
            <a:off x="198500" y="1246825"/>
            <a:ext cx="6019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Caller Saved registers: Registers that do not need to be restored by a called function (i.e. if you want to save a variable in this register, it needs to be saved somewhere before you call another function)</a:t>
            </a:r>
            <a:endParaRPr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a0-a7</a:t>
            </a:r>
            <a:r>
              <a:rPr lang="en" sz="2100"/>
              <a:t>: Registers used for function arguments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a0, a1</a:t>
            </a:r>
            <a:r>
              <a:rPr lang="en" sz="2100"/>
              <a:t> also used for function outputs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If a function needs more than 8 arguments, can use the stack to store more arguments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t0-t6</a:t>
            </a:r>
            <a:r>
              <a:rPr lang="en" sz="2100"/>
              <a:t>: Temporary Registers</a:t>
            </a:r>
            <a:endParaRPr sz="2100"/>
          </a:p>
        </p:txBody>
      </p:sp>
      <p:sp>
        <p:nvSpPr>
          <p:cNvPr id="529" name="Google Shape;52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250" y="1132063"/>
            <a:ext cx="2118050" cy="39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</a:t>
            </a:r>
            <a:endParaRPr/>
          </a:p>
        </p:txBody>
      </p:sp>
      <p:sp>
        <p:nvSpPr>
          <p:cNvPr id="536" name="Google Shape;536;p70"/>
          <p:cNvSpPr txBox="1"/>
          <p:nvPr>
            <p:ph idx="1" type="body"/>
          </p:nvPr>
        </p:nvSpPr>
        <p:spPr>
          <a:xfrm>
            <a:off x="198500" y="1246825"/>
            <a:ext cx="6019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Other registers: Registers that are out of scope for this class (don't use them!)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gp</a:t>
            </a:r>
            <a:r>
              <a:rPr lang="en" sz="2100"/>
              <a:t>: The x3 register, used to store a reference to the heap. Also called the "global pointer"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tp</a:t>
            </a:r>
            <a:r>
              <a:rPr lang="en" sz="2100"/>
              <a:t>: The x4 register, used to store separate stacks for threads (multithreading will be covered in mid-March)</a:t>
            </a:r>
            <a:endParaRPr sz="2100"/>
          </a:p>
        </p:txBody>
      </p:sp>
      <p:sp>
        <p:nvSpPr>
          <p:cNvPr id="537" name="Google Shape;53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8" name="Google Shape;53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250" y="1132063"/>
            <a:ext cx="2118050" cy="39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Summary</a:t>
            </a:r>
            <a:endParaRPr/>
          </a:p>
        </p:txBody>
      </p:sp>
      <p:sp>
        <p:nvSpPr>
          <p:cNvPr id="544" name="Google Shape;544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Over the past four lectures, we've covered almost everything about programming in RISC-V.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Arithmetic operations allow you to do math with registers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Immediate versions for register-constant operations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Loads/Stores for accessing memory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Branches for conditionally changing the current line of code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Jumps for function calls and unconditional jumps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Only a few remaining instructions left!</a:t>
            </a:r>
            <a:endParaRPr sz="2100"/>
          </a:p>
        </p:txBody>
      </p:sp>
      <p:sp>
        <p:nvSpPr>
          <p:cNvPr id="545" name="Google Shape;54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Functions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foo(int i)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if(i == 0)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i + foo(i-1);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j = foo(3);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k = foo(100);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 = j+k;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3996200" y="1392875"/>
            <a:ext cx="47229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Calling a function: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Set function arguments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Goto the start of the function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During a function call: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Keep local scope separate from global scope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Perform the desired task of the function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Returning from a function: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Place the return value in a variable that can be accessed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Goto the line immediately after the function call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remaining RISC-V instructions not yet covered</a:t>
            </a:r>
            <a:endParaRPr/>
          </a:p>
        </p:txBody>
      </p:sp>
      <p:sp>
        <p:nvSpPr>
          <p:cNvPr id="551" name="Google Shape;55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7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slt, slti, sltu, sltiu</a:t>
            </a:r>
            <a:r>
              <a:rPr lang="en" sz="2100"/>
              <a:t>: Set Less Than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slt rd rs1 rs2</a:t>
            </a:r>
            <a:r>
              <a:rPr lang="en" sz="2100"/>
              <a:t>: Compares rs1 to rs2. If rs1 &lt; rs2 (signed), sets rd to 1. Otherwise sets rd to 0.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lh, lhu, sh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Load/Store Halfword: Same as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lb/lbu/sb</a:t>
            </a:r>
            <a:r>
              <a:rPr lang="en" sz="2100"/>
              <a:t>, but for 2-byte blocks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ebreak, ecall</a:t>
            </a:r>
            <a:r>
              <a:rPr lang="en" sz="2100"/>
              <a:t>: Environment Break/Call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Asks the computer to do something (ex. Print data, set a breakpoint for debugging, allocate heap space)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We'll provide utility functions that call ecall/ebreak for you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lui, auipc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Next Wednesday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Maintaining Scope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RISC-V, local scope doesn't exist; all registers are "kept" throughout the program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If a function changes register x10, then the global value of x10 will also change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we solve this by just making sure each function uses a different set of registers?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No; recursive function calls won't be able to use different registers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We'll need a way to store variables somewhere that no called function can change</a:t>
            </a:r>
            <a:endParaRPr sz="2100"/>
          </a:p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returning from a function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C, 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2100"/>
              <a:t>s need to go to a specific label (that can't change)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However, when returning from a function, we need to jump to different places depending on who called the function (the </a:t>
            </a:r>
            <a:r>
              <a:rPr i="1" lang="en" sz="2100"/>
              <a:t>return address</a:t>
            </a:r>
            <a:r>
              <a:rPr lang="en" sz="2100"/>
              <a:t>).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can be solved if we treat the return address as an input to the function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 doesn't actually let you store a label in a variable/argument, so we won't be able to reduce functions in C using just gotos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We'll need a way to send in the return address to a function, and jump to that return address when we finish with the function.</a:t>
            </a:r>
            <a:endParaRPr sz="2100"/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C Functions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RISC-V Memory Model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Convention</a:t>
            </a:r>
            <a:endParaRPr/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6794508" y="1451500"/>
            <a:ext cx="1828800" cy="308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rgbClr val="00BDE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C Memory Model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98500" y="1246825"/>
            <a:ext cx="4282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C, memory was divided into four segments: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Code/Text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Static/Data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Heap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Stack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RISC-V uses the same memory layout. Today, we'll take a closer look at the </a:t>
            </a:r>
            <a:r>
              <a:rPr lang="en" sz="2100"/>
              <a:t>text </a:t>
            </a:r>
            <a:r>
              <a:rPr lang="en" sz="2100"/>
              <a:t>and stack segments</a:t>
            </a:r>
            <a:endParaRPr sz="2100"/>
          </a:p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Wide upward diagonal" id="167" name="Google Shape;167;p31"/>
          <p:cNvSpPr/>
          <p:nvPr/>
        </p:nvSpPr>
        <p:spPr>
          <a:xfrm>
            <a:off x="6794508" y="1803924"/>
            <a:ext cx="1828800" cy="1076400"/>
          </a:xfrm>
          <a:prstGeom prst="rect">
            <a:avLst/>
          </a:prstGeom>
          <a:blipFill rotWithShape="1">
            <a:blip r:embed="rId3">
              <a:alphaModFix amt="30000"/>
            </a:blip>
            <a:tile algn="tl" flip="none" tx="0" sx="100000" ty="0" sy="100000"/>
          </a:blip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rgbClr val="00BDE2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6794508" y="3908950"/>
            <a:ext cx="1828800" cy="628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rgbClr val="00BDE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6794508" y="3394600"/>
            <a:ext cx="1828800" cy="514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rgbClr val="00BDE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0" name="Google Shape;170;p31"/>
          <p:cNvCxnSpPr/>
          <p:nvPr/>
        </p:nvCxnSpPr>
        <p:spPr>
          <a:xfrm>
            <a:off x="6794508" y="288025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1"/>
          <p:cNvCxnSpPr/>
          <p:nvPr/>
        </p:nvCxnSpPr>
        <p:spPr>
          <a:xfrm>
            <a:off x="6794508" y="1803924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72" name="Google Shape;172;p31"/>
          <p:cNvSpPr txBox="1"/>
          <p:nvPr/>
        </p:nvSpPr>
        <p:spPr>
          <a:xfrm>
            <a:off x="7295865" y="3992442"/>
            <a:ext cx="8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7295863" y="3438027"/>
            <a:ext cx="8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7323114" y="2919211"/>
            <a:ext cx="8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7289562" y="1405359"/>
            <a:ext cx="8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6" name="Google Shape;176;p31"/>
          <p:cNvCxnSpPr/>
          <p:nvPr/>
        </p:nvCxnSpPr>
        <p:spPr>
          <a:xfrm rot="10800000">
            <a:off x="7701220" y="2594650"/>
            <a:ext cx="0" cy="2856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1"/>
          <p:cNvCxnSpPr/>
          <p:nvPr/>
        </p:nvCxnSpPr>
        <p:spPr>
          <a:xfrm>
            <a:off x="7701220" y="1803924"/>
            <a:ext cx="0" cy="285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31"/>
          <p:cNvSpPr txBox="1"/>
          <p:nvPr/>
        </p:nvSpPr>
        <p:spPr>
          <a:xfrm>
            <a:off x="5690650" y="1407274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0xFFFF FFFF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5690650" y="4336801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0x0000 0000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