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Helvetica Neue"/>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bold.fntdata"/><Relationship Id="rId61" Type="http://schemas.openxmlformats.org/officeDocument/2006/relationships/font" Target="fonts/HelveticaNeue-regular.fntdata"/><Relationship Id="rId20" Type="http://schemas.openxmlformats.org/officeDocument/2006/relationships/slide" Target="slides/slide14.xml"/><Relationship Id="rId64" Type="http://schemas.openxmlformats.org/officeDocument/2006/relationships/font" Target="fonts/HelveticaNeue-boldItalic.fntdata"/><Relationship Id="rId63" Type="http://schemas.openxmlformats.org/officeDocument/2006/relationships/font" Target="fonts/HelveticaNeue-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43db8a3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43db8a3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a4de2eb4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a4de2eb4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a4de2eb4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a4de2eb4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3a4de2eb4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3a4de2eb4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3a4de2eb4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3a4de2eb4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3a4de2eb4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3a4de2eb4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3a4de2eb4a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3a4de2eb4a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3a4de2eb4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3a4de2eb4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3a4de2eb4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3a4de2eb4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3a4de2eb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3a4de2eb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3a4de2eb4a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3a4de2eb4a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aaf244c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aaf244c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3a4de2eb4a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3a4de2eb4a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3a4de2eb4a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3a4de2eb4a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3a4de2eb4a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3a4de2eb4a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3a4de2eb4a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3a4de2eb4a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3a4de2eb4a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3a4de2eb4a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3a4de2eb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3a4de2eb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3a4de2eb4a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3a4de2eb4a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3a4de2eb4a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3a4de2eb4a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072d15ceb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072d15ceb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072d15ce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2072d15ce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61e7158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61e7158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b906763c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b906763c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b906763cc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b906763c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3a4de2eb4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3a4de2eb4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061e71588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061e71588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3a4de2eb4a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3a4de2eb4a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3a4de2eb4a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13a4de2eb4a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3a4de2eb4a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3a4de2eb4a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3a4de2eb4a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3a4de2eb4a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3a4de2eb4a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3a4de2eb4a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3a4de2eb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3a4de2eb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72d15ce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72d15ce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3a4de2eb4a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3a4de2eb4a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3a4de2eb4a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3a4de2eb4a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3a4de2eb4a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3a4de2eb4a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3a4de2eb4a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3a4de2eb4a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3a4de2eb4a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3a4de2eb4a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3a4de2eb4a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3a4de2eb4a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3a4de2eb4a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3a4de2eb4a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3a4de2eb4a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3a4de2eb4a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13a4de2eb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13a4de2eb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3a4de2eb4a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3a4de2eb4a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b3011bc5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b3011bc5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3a4de2eb4a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3a4de2eb4a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3a4de2eb4a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3a4de2eb4a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3a4de2eb4a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3a4de2eb4a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3a4de2eb4a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3a4de2eb4a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3a4de2eb4a_0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3a4de2eb4a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a4de2eb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a4de2eb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a4de2eb4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a4de2eb4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a4de2eb4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a4de2eb4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a4de2eb4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a4de2eb4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ubtitl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60" name="Google Shape;60;p14"/>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subtitle)">
  <p:cSld name="TITLE_1">
    <p:spTree>
      <p:nvGrpSpPr>
        <p:cNvPr id="61" name="Shape 61"/>
        <p:cNvGrpSpPr/>
        <p:nvPr/>
      </p:nvGrpSpPr>
      <p:grpSpPr>
        <a:xfrm>
          <a:off x="0" y="0"/>
          <a:ext cx="0" cy="0"/>
          <a:chOff x="0" y="0"/>
          <a:chExt cx="0" cy="0"/>
        </a:xfrm>
      </p:grpSpPr>
      <p:sp>
        <p:nvSpPr>
          <p:cNvPr id="62" name="Google Shape;62;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8"/>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8"/>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2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20"/>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84" name="Shape 84"/>
        <p:cNvGrpSpPr/>
        <p:nvPr/>
      </p:nvGrpSpPr>
      <p:grpSpPr>
        <a:xfrm>
          <a:off x="0" y="0"/>
          <a:ext cx="0" cy="0"/>
          <a:chOff x="0" y="0"/>
          <a:chExt cx="0" cy="0"/>
        </a:xfrm>
      </p:grpSpPr>
      <p:sp>
        <p:nvSpPr>
          <p:cNvPr id="85" name="Google Shape;85;p2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21"/>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D9EAD3"/>
        </a:solidFill>
      </p:bgPr>
    </p:bg>
    <p:spTree>
      <p:nvGrpSpPr>
        <p:cNvPr id="88" name="Shape 88"/>
        <p:cNvGrpSpPr/>
        <p:nvPr/>
      </p:nvGrpSpPr>
      <p:grpSpPr>
        <a:xfrm>
          <a:off x="0" y="0"/>
          <a:ext cx="0" cy="0"/>
          <a:chOff x="0" y="0"/>
          <a:chExt cx="0" cy="0"/>
        </a:xfrm>
      </p:grpSpPr>
      <p:sp>
        <p:nvSpPr>
          <p:cNvPr id="89" name="Google Shape;8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D9EAD3"/>
        </a:solidFill>
      </p:bgPr>
    </p:bg>
    <p:spTree>
      <p:nvGrpSpPr>
        <p:cNvPr id="91" name="Shape 91"/>
        <p:cNvGrpSpPr/>
        <p:nvPr/>
      </p:nvGrpSpPr>
      <p:grpSpPr>
        <a:xfrm>
          <a:off x="0" y="0"/>
          <a:ext cx="0" cy="0"/>
          <a:chOff x="0" y="0"/>
          <a:chExt cx="0" cy="0"/>
        </a:xfrm>
      </p:grpSpPr>
      <p:sp>
        <p:nvSpPr>
          <p:cNvPr id="92" name="Google Shape;92;p2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D9EAD3"/>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4"/>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9" name="Google Shape;99;p24"/>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D9EAD3"/>
        </a:solidFill>
      </p:bgPr>
    </p:bg>
    <p:spTree>
      <p:nvGrpSpPr>
        <p:cNvPr id="100" name="Shape 100"/>
        <p:cNvGrpSpPr/>
        <p:nvPr/>
      </p:nvGrpSpPr>
      <p:grpSpPr>
        <a:xfrm>
          <a:off x="0" y="0"/>
          <a:ext cx="0" cy="0"/>
          <a:chOff x="0" y="0"/>
          <a:chExt cx="0" cy="0"/>
        </a:xfrm>
      </p:grpSpPr>
      <p:sp>
        <p:nvSpPr>
          <p:cNvPr id="101" name="Google Shape;101;p2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D9EAD3"/>
        </a:solidFill>
      </p:bgPr>
    </p:bg>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2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D9EAD3"/>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2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Dan Scope">
  <p:cSld name="SECTION_HEADER_1_1">
    <p:bg>
      <p:bgPr>
        <a:solidFill>
          <a:srgbClr val="FCE5CD"/>
        </a:solidFill>
      </p:bgPr>
    </p:bg>
    <p:spTree>
      <p:nvGrpSpPr>
        <p:cNvPr id="111" name="Shape 111"/>
        <p:cNvGrpSpPr/>
        <p:nvPr/>
      </p:nvGrpSpPr>
      <p:grpSpPr>
        <a:xfrm>
          <a:off x="0" y="0"/>
          <a:ext cx="0" cy="0"/>
          <a:chOff x="0" y="0"/>
          <a:chExt cx="0" cy="0"/>
        </a:xfrm>
      </p:grpSpPr>
      <p:sp>
        <p:nvSpPr>
          <p:cNvPr id="112" name="Google Shape;112;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Dan Scope">
  <p:cSld name="TITLE_AND_BODY_1_1">
    <p:bg>
      <p:bgPr>
        <a:solidFill>
          <a:srgbClr val="FCE5CD"/>
        </a:solidFill>
      </p:bgPr>
    </p:bg>
    <p:spTree>
      <p:nvGrpSpPr>
        <p:cNvPr id="114" name="Shape 114"/>
        <p:cNvGrpSpPr/>
        <p:nvPr/>
      </p:nvGrpSpPr>
      <p:grpSpPr>
        <a:xfrm>
          <a:off x="0" y="0"/>
          <a:ext cx="0" cy="0"/>
          <a:chOff x="0" y="0"/>
          <a:chExt cx="0" cy="0"/>
        </a:xfrm>
      </p:grpSpPr>
      <p:sp>
        <p:nvSpPr>
          <p:cNvPr id="115" name="Google Shape;115;p2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Dan Scope">
  <p:cSld name="TITLE_AND_TWO_COLUMNS_1_1">
    <p:bg>
      <p:bgPr>
        <a:solidFill>
          <a:srgbClr val="FCE5CD"/>
        </a:solidFill>
      </p:bgPr>
    </p:bg>
    <p:spTree>
      <p:nvGrpSpPr>
        <p:cNvPr id="118" name="Shape 118"/>
        <p:cNvGrpSpPr/>
        <p:nvPr/>
      </p:nvGrpSpPr>
      <p:grpSpPr>
        <a:xfrm>
          <a:off x="0" y="0"/>
          <a:ext cx="0" cy="0"/>
          <a:chOff x="0" y="0"/>
          <a:chExt cx="0" cy="0"/>
        </a:xfrm>
      </p:grpSpPr>
      <p:sp>
        <p:nvSpPr>
          <p:cNvPr id="119" name="Google Shape;119;p3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30"/>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2" name="Google Shape;122;p30"/>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Dan Scope">
  <p:cSld name="TITLE_ONLY_1_1">
    <p:bg>
      <p:bgPr>
        <a:solidFill>
          <a:srgbClr val="FCE5CD"/>
        </a:solidFill>
      </p:bgPr>
    </p:bg>
    <p:spTree>
      <p:nvGrpSpPr>
        <p:cNvPr id="123" name="Shape 123"/>
        <p:cNvGrpSpPr/>
        <p:nvPr/>
      </p:nvGrpSpPr>
      <p:grpSpPr>
        <a:xfrm>
          <a:off x="0" y="0"/>
          <a:ext cx="0" cy="0"/>
          <a:chOff x="0" y="0"/>
          <a:chExt cx="0" cy="0"/>
        </a:xfrm>
      </p:grpSpPr>
      <p:sp>
        <p:nvSpPr>
          <p:cNvPr id="124" name="Google Shape;124;p3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Dan Scope">
  <p:cSld name="ONE_COLUMN_TEXT_1_1">
    <p:bg>
      <p:bgPr>
        <a:solidFill>
          <a:srgbClr val="FCE5CD"/>
        </a:solidFill>
      </p:bgPr>
    </p:bg>
    <p:spTree>
      <p:nvGrpSpPr>
        <p:cNvPr id="126" name="Shape 126"/>
        <p:cNvGrpSpPr/>
        <p:nvPr/>
      </p:nvGrpSpPr>
      <p:grpSpPr>
        <a:xfrm>
          <a:off x="0" y="0"/>
          <a:ext cx="0" cy="0"/>
          <a:chOff x="0" y="0"/>
          <a:chExt cx="0" cy="0"/>
        </a:xfrm>
      </p:grpSpPr>
      <p:sp>
        <p:nvSpPr>
          <p:cNvPr id="127" name="Google Shape;12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3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3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Dan Scope">
  <p:cSld name="CUSTOM_1_1">
    <p:bg>
      <p:bgPr>
        <a:solidFill>
          <a:srgbClr val="FCE5CD"/>
        </a:solidFill>
      </p:bgPr>
    </p:bg>
    <p:spTree>
      <p:nvGrpSpPr>
        <p:cNvPr id="130" name="Shape 130"/>
        <p:cNvGrpSpPr/>
        <p:nvPr/>
      </p:nvGrpSpPr>
      <p:grpSpPr>
        <a:xfrm>
          <a:off x="0" y="0"/>
          <a:ext cx="0" cy="0"/>
          <a:chOff x="0" y="0"/>
          <a:chExt cx="0" cy="0"/>
        </a:xfrm>
      </p:grpSpPr>
      <p:sp>
        <p:nvSpPr>
          <p:cNvPr id="131" name="Google Shape;131;p3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33"/>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3" name="Google Shape;1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34"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2" name="Google Shape;142;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CS 61C</a:t>
            </a:r>
            <a:endParaRPr b="1" sz="600">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chemeClr val="lt1"/>
                </a:solidFill>
              </a:rPr>
              <a:t>Spring 2024</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slide" Target="/ppt/slides/slide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10.png"/><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148" name="Google Shape;148;p3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Lectures </a:t>
            </a:r>
            <a:r>
              <a:rPr b="1" lang="en" u="sng"/>
              <a:t>12</a:t>
            </a:r>
            <a:r>
              <a:rPr lang="en"/>
              <a:t>+13: RISC-V Instruction Formats</a:t>
            </a:r>
            <a:endParaRPr/>
          </a:p>
        </p:txBody>
      </p:sp>
      <p:sp>
        <p:nvSpPr>
          <p:cNvPr id="149" name="Google Shape;149;p35"/>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Lisa Yan, Justin Yokota</a:t>
            </a:r>
            <a:endParaRPr/>
          </a:p>
        </p:txBody>
      </p:sp>
      <p:sp>
        <p:nvSpPr>
          <p:cNvPr id="150" name="Google Shape;15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t>
            </a:r>
            <a:endParaRPr/>
          </a:p>
        </p:txBody>
      </p:sp>
      <p:sp>
        <p:nvSpPr>
          <p:cNvPr id="151" name="Google Shape;151;p35"/>
          <p:cNvSpPr/>
          <p:nvPr/>
        </p:nvSpPr>
        <p:spPr>
          <a:xfrm>
            <a:off x="5575875" y="4379550"/>
            <a:ext cx="3027300" cy="66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To jump to the start of Lecture 13, click </a:t>
            </a:r>
            <a:r>
              <a:rPr lang="en" u="sng">
                <a:solidFill>
                  <a:schemeClr val="hlink"/>
                </a:solidFill>
                <a:hlinkClick action="ppaction://hlinksldjump" r:id="rId3"/>
              </a:rPr>
              <a:t>here</a:t>
            </a:r>
            <a:r>
              <a:rPr lang="en"/>
              <a:t> (slide ~29)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326" name="Google Shape;326;p44"/>
          <p:cNvGrpSpPr/>
          <p:nvPr/>
        </p:nvGrpSpPr>
        <p:grpSpPr>
          <a:xfrm>
            <a:off x="1174367" y="1295752"/>
            <a:ext cx="6719062" cy="798408"/>
            <a:chOff x="1174367" y="1295752"/>
            <a:chExt cx="6719062" cy="798408"/>
          </a:xfrm>
        </p:grpSpPr>
        <p:sp>
          <p:nvSpPr>
            <p:cNvPr id="327" name="Google Shape;327;p44"/>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328" name="Google Shape;328;p44"/>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29" name="Google Shape;329;p44"/>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30" name="Google Shape;330;p44"/>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31" name="Google Shape;331;p44"/>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332" name="Google Shape;332;p44"/>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33" name="Google Shape;333;p44"/>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34" name="Google Shape;334;p44"/>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335" name="Google Shape;335;p44"/>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336" name="Google Shape;336;p44"/>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337" name="Google Shape;337;p44"/>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338" name="Google Shape;338;p44"/>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39" name="Google Shape;339;p44"/>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340" name="Google Shape;340;p44"/>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341" name="Google Shape;341;p44"/>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342" name="Google Shape;342;p44"/>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343" name="Google Shape;343;p44"/>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344" name="Google Shape;344;p44"/>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345" name="Google Shape;345;p44"/>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346" name="Google Shape;346;p44"/>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347" name="Google Shape;347;p44"/>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348" name="Google Shape;348;p44"/>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349" name="Google Shape;349;p44"/>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350" name="Google Shape;350;p44"/>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351" name="Google Shape;351;p44"/>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352" name="Google Shape;352;p44"/>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53" name="Google Shape;353;p44"/>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54" name="Google Shape;354;p44"/>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55" name="Google Shape;355;p44"/>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56" name="Google Shape;356;p44"/>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357" name="Google Shape;357;p44"/>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"add s2 s3 s4" to hex</a:t>
            </a:r>
            <a:endParaRPr/>
          </a:p>
          <a:p>
            <a:pPr indent="-342900" lvl="0" marL="457200" rtl="0" algn="l">
              <a:spcBef>
                <a:spcPts val="1200"/>
              </a:spcBef>
              <a:spcAft>
                <a:spcPts val="0"/>
              </a:spcAft>
              <a:buSzPts val="1800"/>
              <a:buChar char="●"/>
            </a:pPr>
            <a:r>
              <a:rPr lang="en"/>
              <a:t>Step 1: Determine opcode and instruction type from reference card</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Type: R</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Opcode: 0b011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funct3: 0b000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funct7: 0b000 0000</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Step 2: Write out format</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 ????? ????? ??? ????? ???????</a:t>
            </a:r>
            <a:endParaRPr>
              <a:latin typeface="Consolas"/>
              <a:ea typeface="Consolas"/>
              <a:cs typeface="Consolas"/>
              <a:sym typeface="Consolas"/>
            </a:endParaRPr>
          </a:p>
        </p:txBody>
      </p:sp>
      <p:sp>
        <p:nvSpPr>
          <p:cNvPr id="358" name="Google Shape;358;p44"/>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359" name="Google Shape;359;p44"/>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360" name="Google Shape;360;p44"/>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361" name="Google Shape;361;p44"/>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44"/>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44"/>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44"/>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365" name="Google Shape;365;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000"/>
                                        <p:tgtEl>
                                          <p:spTgt spid="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000"/>
                                        <p:tgtEl>
                                          <p:spTgt spid="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1000"/>
                                        <p:tgtEl>
                                          <p:spTgt spid="3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1000"/>
                                        <p:tgtEl>
                                          <p:spTgt spid="3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animEffect filter="fade" transition="in">
                                      <p:cBhvr>
                                        <p:cTn dur="1000"/>
                                        <p:tgtEl>
                                          <p:spTgt spid="3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7" st="7"/>
                                            </p:txEl>
                                          </p:spTgt>
                                        </p:tgtEl>
                                        <p:attrNameLst>
                                          <p:attrName>style.visibility</p:attrName>
                                        </p:attrNameLst>
                                      </p:cBhvr>
                                      <p:to>
                                        <p:strVal val="visible"/>
                                      </p:to>
                                    </p:set>
                                    <p:animEffect filter="fade" transition="in">
                                      <p:cBhvr>
                                        <p:cTn dur="1000"/>
                                        <p:tgtEl>
                                          <p:spTgt spid="35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371" name="Google Shape;371;p45"/>
          <p:cNvGrpSpPr/>
          <p:nvPr/>
        </p:nvGrpSpPr>
        <p:grpSpPr>
          <a:xfrm>
            <a:off x="1174367" y="1295752"/>
            <a:ext cx="6719062" cy="798408"/>
            <a:chOff x="1174367" y="1295752"/>
            <a:chExt cx="6719062" cy="798408"/>
          </a:xfrm>
        </p:grpSpPr>
        <p:sp>
          <p:nvSpPr>
            <p:cNvPr id="372" name="Google Shape;372;p45"/>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373" name="Google Shape;373;p45"/>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74" name="Google Shape;374;p45"/>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75" name="Google Shape;375;p45"/>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76" name="Google Shape;376;p45"/>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377" name="Google Shape;377;p45"/>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78" name="Google Shape;378;p45"/>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379" name="Google Shape;379;p45"/>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380" name="Google Shape;380;p45"/>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381" name="Google Shape;381;p45"/>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382" name="Google Shape;382;p45"/>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383" name="Google Shape;383;p45"/>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384" name="Google Shape;384;p45"/>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385" name="Google Shape;385;p45"/>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386" name="Google Shape;386;p45"/>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387" name="Google Shape;387;p45"/>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388" name="Google Shape;388;p45"/>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389" name="Google Shape;389;p45"/>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390" name="Google Shape;390;p45"/>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391" name="Google Shape;391;p45"/>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392" name="Google Shape;392;p45"/>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393" name="Google Shape;393;p45"/>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394" name="Google Shape;394;p45"/>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395" name="Google Shape;395;p45"/>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396" name="Google Shape;396;p45"/>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397" name="Google Shape;397;p45"/>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98" name="Google Shape;398;p45"/>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99" name="Google Shape;399;p45"/>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00" name="Google Shape;400;p45"/>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01" name="Google Shape;401;p45"/>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402" name="Google Shape;402;p45"/>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"add s2 s3 s4" to hex</a:t>
            </a:r>
            <a:endParaRPr/>
          </a:p>
          <a:p>
            <a:pPr indent="-342900" lvl="0" marL="457200" rtl="0" algn="l">
              <a:spcBef>
                <a:spcPts val="1200"/>
              </a:spcBef>
              <a:spcAft>
                <a:spcPts val="0"/>
              </a:spcAft>
              <a:buSzPts val="1800"/>
              <a:buChar char="●"/>
            </a:pPr>
            <a:r>
              <a:rPr lang="en"/>
              <a:t>Step 3: Registers</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s2 -&gt; x18 -&gt;0b10010 (rd)</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s3 -&gt; x19 -&gt;0b10011 (rs1)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s4 -&gt; x20 -&gt;0b10100 (rs2)</a:t>
            </a:r>
            <a:br>
              <a:rPr lang="en"/>
            </a:b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0000000 10100 10011 000 10010 0110011</a:t>
            </a:r>
            <a:endParaRPr>
              <a:latin typeface="Consolas"/>
              <a:ea typeface="Consolas"/>
              <a:cs typeface="Consolas"/>
              <a:sym typeface="Consolas"/>
            </a:endParaRPr>
          </a:p>
        </p:txBody>
      </p:sp>
      <p:sp>
        <p:nvSpPr>
          <p:cNvPr id="403" name="Google Shape;403;p45"/>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404" name="Google Shape;404;p45"/>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405" name="Google Shape;405;p45"/>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406" name="Google Shape;406;p45"/>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45"/>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408" name="Google Shape;408;p45"/>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45"/>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Effect filter="fade" transition="in">
                                      <p:cBhvr>
                                        <p:cTn dur="1000"/>
                                        <p:tgtEl>
                                          <p:spTgt spid="4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Effect filter="fade" transition="in">
                                      <p:cBhvr>
                                        <p:cTn dur="1000"/>
                                        <p:tgtEl>
                                          <p:spTgt spid="4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Effect filter="fade" transition="in">
                                      <p:cBhvr>
                                        <p:cTn dur="1000"/>
                                        <p:tgtEl>
                                          <p:spTgt spid="4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Effect filter="fade" transition="in">
                                      <p:cBhvr>
                                        <p:cTn dur="1000"/>
                                        <p:tgtEl>
                                          <p:spTgt spid="4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animEffect filter="fade" transition="in">
                                      <p:cBhvr>
                                        <p:cTn dur="1000"/>
                                        <p:tgtEl>
                                          <p:spTgt spid="4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animEffect filter="fade" transition="in">
                                      <p:cBhvr>
                                        <p:cTn dur="1000"/>
                                        <p:tgtEl>
                                          <p:spTgt spid="40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416" name="Google Shape;416;p46"/>
          <p:cNvGrpSpPr/>
          <p:nvPr/>
        </p:nvGrpSpPr>
        <p:grpSpPr>
          <a:xfrm>
            <a:off x="1174367" y="1295752"/>
            <a:ext cx="6719062" cy="798408"/>
            <a:chOff x="1174367" y="1295752"/>
            <a:chExt cx="6719062" cy="798408"/>
          </a:xfrm>
        </p:grpSpPr>
        <p:sp>
          <p:nvSpPr>
            <p:cNvPr id="417" name="Google Shape;417;p46"/>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418" name="Google Shape;418;p46"/>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19" name="Google Shape;419;p46"/>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20" name="Google Shape;420;p46"/>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21" name="Google Shape;421;p46"/>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422" name="Google Shape;422;p46"/>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23" name="Google Shape;423;p46"/>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24" name="Google Shape;424;p46"/>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425" name="Google Shape;425;p46"/>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426" name="Google Shape;426;p46"/>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427" name="Google Shape;427;p46"/>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428" name="Google Shape;428;p46"/>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29" name="Google Shape;429;p46"/>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430" name="Google Shape;430;p46"/>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431" name="Google Shape;431;p46"/>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432" name="Google Shape;432;p46"/>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433" name="Google Shape;433;p46"/>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434" name="Google Shape;434;p46"/>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435" name="Google Shape;435;p46"/>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436" name="Google Shape;436;p46"/>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437" name="Google Shape;437;p46"/>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438" name="Google Shape;438;p46"/>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439" name="Google Shape;439;p46"/>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440" name="Google Shape;440;p46"/>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441" name="Google Shape;441;p46"/>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442" name="Google Shape;442;p46"/>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43" name="Google Shape;443;p46"/>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44" name="Google Shape;444;p46"/>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45" name="Google Shape;445;p46"/>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46" name="Google Shape;446;p46"/>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447" name="Google Shape;447;p46"/>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"add s2 s3 s4" to hex</a:t>
            </a:r>
            <a:endParaRPr/>
          </a:p>
          <a:p>
            <a:pPr indent="-342900" lvl="0" marL="457200" rtl="0" algn="l">
              <a:spcBef>
                <a:spcPts val="1200"/>
              </a:spcBef>
              <a:spcAft>
                <a:spcPts val="0"/>
              </a:spcAft>
              <a:buSzPts val="1800"/>
              <a:buChar char="●"/>
            </a:pPr>
            <a:r>
              <a:rPr lang="en"/>
              <a:t>Step 1: Determine opcode and instruction type from reference card</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Type: R</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Opcode: 0b011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funct3: 0b000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funct7: 0b000 0000</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Step 2: Write out format</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0000000 ????? ????? 000 ????? 0110011</a:t>
            </a:r>
            <a:endParaRPr>
              <a:latin typeface="Consolas"/>
              <a:ea typeface="Consolas"/>
              <a:cs typeface="Consolas"/>
              <a:sym typeface="Consolas"/>
            </a:endParaRPr>
          </a:p>
        </p:txBody>
      </p:sp>
      <p:sp>
        <p:nvSpPr>
          <p:cNvPr id="448" name="Google Shape;448;p46"/>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449" name="Google Shape;449;p46"/>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450" name="Google Shape;450;p46"/>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451" name="Google Shape;451;p46"/>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452" name="Google Shape;452;p46"/>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453" name="Google Shape;453;p46"/>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46"/>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461" name="Google Shape;461;p47"/>
          <p:cNvGrpSpPr/>
          <p:nvPr/>
        </p:nvGrpSpPr>
        <p:grpSpPr>
          <a:xfrm>
            <a:off x="1174367" y="1295752"/>
            <a:ext cx="6719062" cy="798408"/>
            <a:chOff x="1174367" y="1295752"/>
            <a:chExt cx="6719062" cy="798408"/>
          </a:xfrm>
        </p:grpSpPr>
        <p:sp>
          <p:nvSpPr>
            <p:cNvPr id="462" name="Google Shape;462;p47"/>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463" name="Google Shape;463;p47"/>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64" name="Google Shape;464;p47"/>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65" name="Google Shape;465;p47"/>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66" name="Google Shape;466;p47"/>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467" name="Google Shape;467;p47"/>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68" name="Google Shape;468;p47"/>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469" name="Google Shape;469;p47"/>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470" name="Google Shape;470;p47"/>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471" name="Google Shape;471;p47"/>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472" name="Google Shape;472;p47"/>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473" name="Google Shape;473;p47"/>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474" name="Google Shape;474;p47"/>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475" name="Google Shape;475;p47"/>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476" name="Google Shape;476;p47"/>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477" name="Google Shape;477;p47"/>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478" name="Google Shape;478;p47"/>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479" name="Google Shape;479;p47"/>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480" name="Google Shape;480;p47"/>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481" name="Google Shape;481;p47"/>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482" name="Google Shape;482;p47"/>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483" name="Google Shape;483;p47"/>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484" name="Google Shape;484;p47"/>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485" name="Google Shape;485;p47"/>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486" name="Google Shape;486;p47"/>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487" name="Google Shape;487;p47"/>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88" name="Google Shape;488;p47"/>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89" name="Google Shape;489;p47"/>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90" name="Google Shape;490;p47"/>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491" name="Google Shape;491;p47"/>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492" name="Google Shape;492;p47"/>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"add s2 s3 s4" to hex</a:t>
            </a:r>
            <a:endParaRPr/>
          </a:p>
          <a:p>
            <a:pPr indent="-342900" lvl="0" marL="457200" rtl="0" algn="l">
              <a:spcBef>
                <a:spcPts val="1200"/>
              </a:spcBef>
              <a:spcAft>
                <a:spcPts val="0"/>
              </a:spcAft>
              <a:buSzPts val="1800"/>
              <a:buChar char="●"/>
            </a:pPr>
            <a:r>
              <a:rPr lang="en"/>
              <a:t>Step 4: Convert to hex</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0000000 10100 10011 000 10010 0110011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0b 0000 0001 0100 1001 1000 1001 0011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0x01498933</a:t>
            </a:r>
            <a:endParaRPr>
              <a:latin typeface="Consolas"/>
              <a:ea typeface="Consolas"/>
              <a:cs typeface="Consolas"/>
              <a:sym typeface="Consolas"/>
            </a:endParaRPr>
          </a:p>
        </p:txBody>
      </p:sp>
      <p:sp>
        <p:nvSpPr>
          <p:cNvPr id="493" name="Google Shape;493;p47"/>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494" name="Google Shape;494;p47"/>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495" name="Google Shape;495;p47"/>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496" name="Google Shape;496;p47"/>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47"/>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47"/>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47"/>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500" name="Google Shape;50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0" st="0"/>
                                            </p:txEl>
                                          </p:spTgt>
                                        </p:tgtEl>
                                        <p:attrNameLst>
                                          <p:attrName>style.visibility</p:attrName>
                                        </p:attrNameLst>
                                      </p:cBhvr>
                                      <p:to>
                                        <p:strVal val="visible"/>
                                      </p:to>
                                    </p:set>
                                    <p:animEffect filter="fade" transition="in">
                                      <p:cBhvr>
                                        <p:cTn dur="1000"/>
                                        <p:tgtEl>
                                          <p:spTgt spid="4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1" st="1"/>
                                            </p:txEl>
                                          </p:spTgt>
                                        </p:tgtEl>
                                        <p:attrNameLst>
                                          <p:attrName>style.visibility</p:attrName>
                                        </p:attrNameLst>
                                      </p:cBhvr>
                                      <p:to>
                                        <p:strVal val="visible"/>
                                      </p:to>
                                    </p:set>
                                    <p:animEffect filter="fade" transition="in">
                                      <p:cBhvr>
                                        <p:cTn dur="1000"/>
                                        <p:tgtEl>
                                          <p:spTgt spid="4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2" st="2"/>
                                            </p:txEl>
                                          </p:spTgt>
                                        </p:tgtEl>
                                        <p:attrNameLst>
                                          <p:attrName>style.visibility</p:attrName>
                                        </p:attrNameLst>
                                      </p:cBhvr>
                                      <p:to>
                                        <p:strVal val="visible"/>
                                      </p:to>
                                    </p:set>
                                    <p:animEffect filter="fade" transition="in">
                                      <p:cBhvr>
                                        <p:cTn dur="1000"/>
                                        <p:tgtEl>
                                          <p:spTgt spid="4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3" st="3"/>
                                            </p:txEl>
                                          </p:spTgt>
                                        </p:tgtEl>
                                        <p:attrNameLst>
                                          <p:attrName>style.visibility</p:attrName>
                                        </p:attrNameLst>
                                      </p:cBhvr>
                                      <p:to>
                                        <p:strVal val="visible"/>
                                      </p:to>
                                    </p:set>
                                    <p:animEffect filter="fade" transition="in">
                                      <p:cBhvr>
                                        <p:cTn dur="1000"/>
                                        <p:tgtEl>
                                          <p:spTgt spid="4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xEl>
                                              <p:pRg end="4" st="4"/>
                                            </p:txEl>
                                          </p:spTgt>
                                        </p:tgtEl>
                                        <p:attrNameLst>
                                          <p:attrName>style.visibility</p:attrName>
                                        </p:attrNameLst>
                                      </p:cBhvr>
                                      <p:to>
                                        <p:strVal val="visible"/>
                                      </p:to>
                                    </p:set>
                                    <p:animEffect filter="fade" transition="in">
                                      <p:cBhvr>
                                        <p:cTn dur="1000"/>
                                        <p:tgtEl>
                                          <p:spTgt spid="4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506" name="Google Shape;506;p48"/>
          <p:cNvGrpSpPr/>
          <p:nvPr/>
        </p:nvGrpSpPr>
        <p:grpSpPr>
          <a:xfrm>
            <a:off x="1174367" y="1295752"/>
            <a:ext cx="6719062" cy="798408"/>
            <a:chOff x="1174367" y="1295752"/>
            <a:chExt cx="6719062" cy="798408"/>
          </a:xfrm>
        </p:grpSpPr>
        <p:sp>
          <p:nvSpPr>
            <p:cNvPr id="507" name="Google Shape;507;p48"/>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508" name="Google Shape;508;p48"/>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09" name="Google Shape;509;p48"/>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10" name="Google Shape;510;p48"/>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11" name="Google Shape;511;p48"/>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512" name="Google Shape;512;p48"/>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13" name="Google Shape;513;p48"/>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14" name="Google Shape;514;p48"/>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515" name="Google Shape;515;p48"/>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516" name="Google Shape;516;p48"/>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517" name="Google Shape;517;p48"/>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518" name="Google Shape;518;p48"/>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19" name="Google Shape;519;p48"/>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520" name="Google Shape;520;p48"/>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521" name="Google Shape;521;p48"/>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522" name="Google Shape;522;p48"/>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523" name="Google Shape;523;p48"/>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524" name="Google Shape;524;p48"/>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525" name="Google Shape;525;p48"/>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526" name="Google Shape;526;p48"/>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527" name="Google Shape;527;p48"/>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528" name="Google Shape;528;p48"/>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529" name="Google Shape;529;p48"/>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530" name="Google Shape;530;p48"/>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531" name="Google Shape;531;p48"/>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532" name="Google Shape;532;p48"/>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33" name="Google Shape;533;p48"/>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34" name="Google Shape;534;p48"/>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35" name="Google Shape;535;p48"/>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36" name="Google Shape;536;p48"/>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537" name="Google Shape;537;p48"/>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"0x01B3 42B3" to </a:t>
            </a:r>
            <a:r>
              <a:rPr lang="en"/>
              <a:t>RV32 instruction</a:t>
            </a:r>
            <a:endParaRPr/>
          </a:p>
          <a:p>
            <a:pPr indent="-342900" lvl="0" marL="457200" rtl="0" algn="l">
              <a:spcBef>
                <a:spcPts val="1200"/>
              </a:spcBef>
              <a:spcAft>
                <a:spcPts val="0"/>
              </a:spcAft>
              <a:buSzPts val="1800"/>
              <a:buChar char="●"/>
            </a:pPr>
            <a:r>
              <a:rPr lang="en"/>
              <a:t>Step 1: Convert to binary and determine opcode and instruction type from reference card</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Binary: 0b0000 0001 1011 0011 0100 0010 1011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Opcode: last 7 bits = 0b011 0011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Conclusion: R-type instruction</a:t>
            </a:r>
            <a:endParaRPr>
              <a:latin typeface="Consolas"/>
              <a:ea typeface="Consolas"/>
              <a:cs typeface="Consolas"/>
              <a:sym typeface="Consolas"/>
            </a:endParaRPr>
          </a:p>
        </p:txBody>
      </p:sp>
      <p:sp>
        <p:nvSpPr>
          <p:cNvPr id="538" name="Google Shape;538;p48"/>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539" name="Google Shape;539;p48"/>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540" name="Google Shape;540;p48"/>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541" name="Google Shape;541;p48"/>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542" name="Google Shape;542;p48"/>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543" name="Google Shape;543;p48"/>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544" name="Google Shape;544;p48"/>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545" name="Google Shape;54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6" name="Google Shape;546;p48"/>
          <p:cNvSpPr txBox="1"/>
          <p:nvPr/>
        </p:nvSpPr>
        <p:spPr>
          <a:xfrm>
            <a:off x="5812400" y="4808425"/>
            <a:ext cx="2906700" cy="248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dk1"/>
                </a:solidFill>
              </a:rPr>
              <a:t>Updated in class from “Translate … to hex”</a:t>
            </a:r>
            <a:endParaRPr sz="1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0" st="0"/>
                                            </p:txEl>
                                          </p:spTgt>
                                        </p:tgtEl>
                                        <p:attrNameLst>
                                          <p:attrName>style.visibility</p:attrName>
                                        </p:attrNameLst>
                                      </p:cBhvr>
                                      <p:to>
                                        <p:strVal val="visible"/>
                                      </p:to>
                                    </p:set>
                                    <p:animEffect filter="fade" transition="in">
                                      <p:cBhvr>
                                        <p:cTn dur="1000"/>
                                        <p:tgtEl>
                                          <p:spTgt spid="5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1" st="1"/>
                                            </p:txEl>
                                          </p:spTgt>
                                        </p:tgtEl>
                                        <p:attrNameLst>
                                          <p:attrName>style.visibility</p:attrName>
                                        </p:attrNameLst>
                                      </p:cBhvr>
                                      <p:to>
                                        <p:strVal val="visible"/>
                                      </p:to>
                                    </p:set>
                                    <p:animEffect filter="fade" transition="in">
                                      <p:cBhvr>
                                        <p:cTn dur="1000"/>
                                        <p:tgtEl>
                                          <p:spTgt spid="5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2" st="2"/>
                                            </p:txEl>
                                          </p:spTgt>
                                        </p:tgtEl>
                                        <p:attrNameLst>
                                          <p:attrName>style.visibility</p:attrName>
                                        </p:attrNameLst>
                                      </p:cBhvr>
                                      <p:to>
                                        <p:strVal val="visible"/>
                                      </p:to>
                                    </p:set>
                                    <p:animEffect filter="fade" transition="in">
                                      <p:cBhvr>
                                        <p:cTn dur="1000"/>
                                        <p:tgtEl>
                                          <p:spTgt spid="5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3" st="3"/>
                                            </p:txEl>
                                          </p:spTgt>
                                        </p:tgtEl>
                                        <p:attrNameLst>
                                          <p:attrName>style.visibility</p:attrName>
                                        </p:attrNameLst>
                                      </p:cBhvr>
                                      <p:to>
                                        <p:strVal val="visible"/>
                                      </p:to>
                                    </p:set>
                                    <p:animEffect filter="fade" transition="in">
                                      <p:cBhvr>
                                        <p:cTn dur="1000"/>
                                        <p:tgtEl>
                                          <p:spTgt spid="5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4" st="4"/>
                                            </p:txEl>
                                          </p:spTgt>
                                        </p:tgtEl>
                                        <p:attrNameLst>
                                          <p:attrName>style.visibility</p:attrName>
                                        </p:attrNameLst>
                                      </p:cBhvr>
                                      <p:to>
                                        <p:strVal val="visible"/>
                                      </p:to>
                                    </p:set>
                                    <p:animEffect filter="fade" transition="in">
                                      <p:cBhvr>
                                        <p:cTn dur="1000"/>
                                        <p:tgtEl>
                                          <p:spTgt spid="5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552" name="Google Shape;552;p49"/>
          <p:cNvGrpSpPr/>
          <p:nvPr/>
        </p:nvGrpSpPr>
        <p:grpSpPr>
          <a:xfrm>
            <a:off x="1174367" y="1295752"/>
            <a:ext cx="6719062" cy="798408"/>
            <a:chOff x="1174367" y="1295752"/>
            <a:chExt cx="6719062" cy="798408"/>
          </a:xfrm>
        </p:grpSpPr>
        <p:sp>
          <p:nvSpPr>
            <p:cNvPr id="553" name="Google Shape;553;p49"/>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554" name="Google Shape;554;p49"/>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55" name="Google Shape;555;p49"/>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56" name="Google Shape;556;p49"/>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57" name="Google Shape;557;p49"/>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558" name="Google Shape;558;p49"/>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59" name="Google Shape;559;p49"/>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560" name="Google Shape;560;p49"/>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561" name="Google Shape;561;p49"/>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562" name="Google Shape;562;p49"/>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563" name="Google Shape;563;p49"/>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564" name="Google Shape;564;p49"/>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565" name="Google Shape;565;p49"/>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566" name="Google Shape;566;p49"/>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567" name="Google Shape;567;p49"/>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568" name="Google Shape;568;p49"/>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569" name="Google Shape;569;p49"/>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570" name="Google Shape;570;p49"/>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571" name="Google Shape;571;p49"/>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572" name="Google Shape;572;p49"/>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573" name="Google Shape;573;p49"/>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574" name="Google Shape;574;p49"/>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575" name="Google Shape;575;p49"/>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576" name="Google Shape;576;p49"/>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577" name="Google Shape;577;p49"/>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578" name="Google Shape;578;p49"/>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79" name="Google Shape;579;p49"/>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80" name="Google Shape;580;p49"/>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81" name="Google Shape;581;p49"/>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582" name="Google Shape;582;p49"/>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583" name="Google Shape;583;p49"/>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"0x01B3 42B3" to </a:t>
            </a:r>
            <a:r>
              <a:rPr lang="en"/>
              <a:t>RV32 instruction</a:t>
            </a:r>
            <a:endParaRPr/>
          </a:p>
          <a:p>
            <a:pPr indent="-342900" lvl="0" marL="457200" rtl="0" algn="l">
              <a:spcBef>
                <a:spcPts val="1200"/>
              </a:spcBef>
              <a:spcAft>
                <a:spcPts val="0"/>
              </a:spcAft>
              <a:buSzPts val="1800"/>
              <a:buChar char="●"/>
            </a:pPr>
            <a:r>
              <a:rPr lang="en"/>
              <a:t>Step 2: Split according to R-type format</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Binary: 0b0000000 11011 00110 100 00101 0110011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Step 3: Determine funct3/funct7 for instruction</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funct3: 0b100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funct7: 0b000 0000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Conclusion: xor operation</a:t>
            </a:r>
            <a:endParaRPr>
              <a:latin typeface="Consolas"/>
              <a:ea typeface="Consolas"/>
              <a:cs typeface="Consolas"/>
              <a:sym typeface="Consolas"/>
            </a:endParaRPr>
          </a:p>
        </p:txBody>
      </p:sp>
      <p:sp>
        <p:nvSpPr>
          <p:cNvPr id="584" name="Google Shape;584;p49"/>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585" name="Google Shape;585;p49"/>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586" name="Google Shape;586;p49"/>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587" name="Google Shape;587;p49"/>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588" name="Google Shape;588;p49"/>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589" name="Google Shape;589;p49"/>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590" name="Google Shape;590;p49"/>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591" name="Google Shape;59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0" st="0"/>
                                            </p:txEl>
                                          </p:spTgt>
                                        </p:tgtEl>
                                        <p:attrNameLst>
                                          <p:attrName>style.visibility</p:attrName>
                                        </p:attrNameLst>
                                      </p:cBhvr>
                                      <p:to>
                                        <p:strVal val="visible"/>
                                      </p:to>
                                    </p:set>
                                    <p:animEffect filter="fade" transition="in">
                                      <p:cBhvr>
                                        <p:cTn dur="1000"/>
                                        <p:tgtEl>
                                          <p:spTgt spid="5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1" st="1"/>
                                            </p:txEl>
                                          </p:spTgt>
                                        </p:tgtEl>
                                        <p:attrNameLst>
                                          <p:attrName>style.visibility</p:attrName>
                                        </p:attrNameLst>
                                      </p:cBhvr>
                                      <p:to>
                                        <p:strVal val="visible"/>
                                      </p:to>
                                    </p:set>
                                    <p:animEffect filter="fade" transition="in">
                                      <p:cBhvr>
                                        <p:cTn dur="1000"/>
                                        <p:tgtEl>
                                          <p:spTgt spid="5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2" st="2"/>
                                            </p:txEl>
                                          </p:spTgt>
                                        </p:tgtEl>
                                        <p:attrNameLst>
                                          <p:attrName>style.visibility</p:attrName>
                                        </p:attrNameLst>
                                      </p:cBhvr>
                                      <p:to>
                                        <p:strVal val="visible"/>
                                      </p:to>
                                    </p:set>
                                    <p:animEffect filter="fade" transition="in">
                                      <p:cBhvr>
                                        <p:cTn dur="1000"/>
                                        <p:tgtEl>
                                          <p:spTgt spid="5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3" st="3"/>
                                            </p:txEl>
                                          </p:spTgt>
                                        </p:tgtEl>
                                        <p:attrNameLst>
                                          <p:attrName>style.visibility</p:attrName>
                                        </p:attrNameLst>
                                      </p:cBhvr>
                                      <p:to>
                                        <p:strVal val="visible"/>
                                      </p:to>
                                    </p:set>
                                    <p:animEffect filter="fade" transition="in">
                                      <p:cBhvr>
                                        <p:cTn dur="1000"/>
                                        <p:tgtEl>
                                          <p:spTgt spid="5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4" st="4"/>
                                            </p:txEl>
                                          </p:spTgt>
                                        </p:tgtEl>
                                        <p:attrNameLst>
                                          <p:attrName>style.visibility</p:attrName>
                                        </p:attrNameLst>
                                      </p:cBhvr>
                                      <p:to>
                                        <p:strVal val="visible"/>
                                      </p:to>
                                    </p:set>
                                    <p:animEffect filter="fade" transition="in">
                                      <p:cBhvr>
                                        <p:cTn dur="1000"/>
                                        <p:tgtEl>
                                          <p:spTgt spid="5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5" st="5"/>
                                            </p:txEl>
                                          </p:spTgt>
                                        </p:tgtEl>
                                        <p:attrNameLst>
                                          <p:attrName>style.visibility</p:attrName>
                                        </p:attrNameLst>
                                      </p:cBhvr>
                                      <p:to>
                                        <p:strVal val="visible"/>
                                      </p:to>
                                    </p:set>
                                    <p:animEffect filter="fade" transition="in">
                                      <p:cBhvr>
                                        <p:cTn dur="1000"/>
                                        <p:tgtEl>
                                          <p:spTgt spid="5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xEl>
                                              <p:pRg end="6" st="6"/>
                                            </p:txEl>
                                          </p:spTgt>
                                        </p:tgtEl>
                                        <p:attrNameLst>
                                          <p:attrName>style.visibility</p:attrName>
                                        </p:attrNameLst>
                                      </p:cBhvr>
                                      <p:to>
                                        <p:strVal val="visible"/>
                                      </p:to>
                                    </p:set>
                                    <p:animEffect filter="fade" transition="in">
                                      <p:cBhvr>
                                        <p:cTn dur="1000"/>
                                        <p:tgtEl>
                                          <p:spTgt spid="58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Example Translation</a:t>
            </a:r>
            <a:endParaRPr/>
          </a:p>
        </p:txBody>
      </p:sp>
      <p:grpSp>
        <p:nvGrpSpPr>
          <p:cNvPr id="597" name="Google Shape;597;p50"/>
          <p:cNvGrpSpPr/>
          <p:nvPr/>
        </p:nvGrpSpPr>
        <p:grpSpPr>
          <a:xfrm>
            <a:off x="1174367" y="1295752"/>
            <a:ext cx="6719062" cy="798408"/>
            <a:chOff x="1174367" y="1295752"/>
            <a:chExt cx="6719062" cy="798408"/>
          </a:xfrm>
        </p:grpSpPr>
        <p:sp>
          <p:nvSpPr>
            <p:cNvPr id="598" name="Google Shape;598;p50"/>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599" name="Google Shape;599;p50"/>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00" name="Google Shape;600;p50"/>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01" name="Google Shape;601;p50"/>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02" name="Google Shape;602;p50"/>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603" name="Google Shape;603;p50"/>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04" name="Google Shape;604;p50"/>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05" name="Google Shape;605;p50"/>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606" name="Google Shape;606;p50"/>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607" name="Google Shape;607;p50"/>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608" name="Google Shape;608;p50"/>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609" name="Google Shape;609;p50"/>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10" name="Google Shape;610;p50"/>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611" name="Google Shape;611;p50"/>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612" name="Google Shape;612;p50"/>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613" name="Google Shape;613;p50"/>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614" name="Google Shape;614;p50"/>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615" name="Google Shape;615;p50"/>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616" name="Google Shape;616;p50"/>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617" name="Google Shape;617;p50"/>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618" name="Google Shape;618;p50"/>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619" name="Google Shape;619;p50"/>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620" name="Google Shape;620;p50"/>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621" name="Google Shape;621;p50"/>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622" name="Google Shape;622;p50"/>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623" name="Google Shape;623;p50"/>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24" name="Google Shape;624;p50"/>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25" name="Google Shape;625;p50"/>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26" name="Google Shape;626;p50"/>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27" name="Google Shape;627;p50"/>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628" name="Google Shape;628;p50"/>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"0x01B3 42B3" to RV32 instruction</a:t>
            </a:r>
            <a:endParaRPr/>
          </a:p>
          <a:p>
            <a:pPr indent="-342900" lvl="0" marL="457200" rtl="0" algn="l">
              <a:spcBef>
                <a:spcPts val="1200"/>
              </a:spcBef>
              <a:spcAft>
                <a:spcPts val="0"/>
              </a:spcAft>
              <a:buSzPts val="1800"/>
              <a:buChar char="●"/>
            </a:pPr>
            <a:r>
              <a:rPr lang="en"/>
              <a:t>Step 2: Split according to R-type format</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Binary: 0b0000000 11011 00110 100 00101 0110011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Step 4: Determine registers</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rd:  0b00101 -&gt; x5 -&gt; t0</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rs1: 0b00110 -&gt; x6 -&gt; t1</a:t>
            </a:r>
            <a:endParaRPr>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rs2: 0b11011 -&gt; x27-&gt; s11</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t>Conclusion</a:t>
            </a:r>
            <a:r>
              <a:rPr lang="en">
                <a:latin typeface="Consolas"/>
                <a:ea typeface="Consolas"/>
                <a:cs typeface="Consolas"/>
                <a:sym typeface="Consolas"/>
              </a:rPr>
              <a:t>: xor t0 t1 s11</a:t>
            </a:r>
            <a:endParaRPr>
              <a:latin typeface="Consolas"/>
              <a:ea typeface="Consolas"/>
              <a:cs typeface="Consolas"/>
              <a:sym typeface="Consolas"/>
            </a:endParaRPr>
          </a:p>
        </p:txBody>
      </p:sp>
      <p:sp>
        <p:nvSpPr>
          <p:cNvPr id="629" name="Google Shape;629;p50"/>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630" name="Google Shape;630;p50"/>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631" name="Google Shape;631;p50"/>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632" name="Google Shape;632;p50"/>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633" name="Google Shape;633;p50"/>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634" name="Google Shape;634;p50"/>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635" name="Google Shape;635;p50"/>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636" name="Google Shape;636;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animEffect filter="fade" transition="in">
                                      <p:cBhvr>
                                        <p:cTn dur="1000"/>
                                        <p:tgtEl>
                                          <p:spTgt spid="6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animEffect filter="fade" transition="in">
                                      <p:cBhvr>
                                        <p:cTn dur="1000"/>
                                        <p:tgtEl>
                                          <p:spTgt spid="6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animEffect filter="fade" transition="in">
                                      <p:cBhvr>
                                        <p:cTn dur="1000"/>
                                        <p:tgtEl>
                                          <p:spTgt spid="6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animEffect filter="fade" transition="in">
                                      <p:cBhvr>
                                        <p:cTn dur="1000"/>
                                        <p:tgtEl>
                                          <p:spTgt spid="6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animEffect filter="fade" transition="in">
                                      <p:cBhvr>
                                        <p:cTn dur="1000"/>
                                        <p:tgtEl>
                                          <p:spTgt spid="6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animEffect filter="fade" transition="in">
                                      <p:cBhvr>
                                        <p:cTn dur="1000"/>
                                        <p:tgtEl>
                                          <p:spTgt spid="6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animEffect filter="fade" transition="in">
                                      <p:cBhvr>
                                        <p:cTn dur="1000"/>
                                        <p:tgtEl>
                                          <p:spTgt spid="6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animEffect filter="fade" transition="in">
                                      <p:cBhvr>
                                        <p:cTn dur="1000"/>
                                        <p:tgtEl>
                                          <p:spTgt spid="62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r>
              <a:rPr lang="en"/>
              <a:t>: All Instructions</a:t>
            </a:r>
            <a:endParaRPr/>
          </a:p>
        </p:txBody>
      </p:sp>
      <p:pic>
        <p:nvPicPr>
          <p:cNvPr id="642" name="Google Shape;642;p51"/>
          <p:cNvPicPr preferRelativeResize="0"/>
          <p:nvPr/>
        </p:nvPicPr>
        <p:blipFill>
          <a:blip r:embed="rId3">
            <a:alphaModFix/>
          </a:blip>
          <a:stretch>
            <a:fillRect/>
          </a:stretch>
        </p:blipFill>
        <p:spPr>
          <a:xfrm>
            <a:off x="152400" y="1293125"/>
            <a:ext cx="8839198" cy="3350939"/>
          </a:xfrm>
          <a:prstGeom prst="rect">
            <a:avLst/>
          </a:prstGeom>
          <a:noFill/>
          <a:ln>
            <a:noFill/>
          </a:ln>
        </p:spPr>
      </p:pic>
      <p:sp>
        <p:nvSpPr>
          <p:cNvPr id="643" name="Google Shape;64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49" name="Google Shape;649;p5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I-types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650" name="Google Shape;650;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Type</a:t>
            </a:r>
            <a:endParaRPr/>
          </a:p>
        </p:txBody>
      </p:sp>
      <p:grpSp>
        <p:nvGrpSpPr>
          <p:cNvPr id="656" name="Google Shape;656;p53"/>
          <p:cNvGrpSpPr/>
          <p:nvPr/>
        </p:nvGrpSpPr>
        <p:grpSpPr>
          <a:xfrm>
            <a:off x="1174367" y="1295752"/>
            <a:ext cx="6719062" cy="798408"/>
            <a:chOff x="1174367" y="1295752"/>
            <a:chExt cx="6719062" cy="798408"/>
          </a:xfrm>
        </p:grpSpPr>
        <p:sp>
          <p:nvSpPr>
            <p:cNvPr id="657" name="Google Shape;657;p53"/>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658" name="Google Shape;658;p53"/>
            <p:cNvSpPr txBox="1"/>
            <p:nvPr/>
          </p:nvSpPr>
          <p:spPr>
            <a:xfrm>
              <a:off x="22469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659" name="Google Shape;659;p53"/>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60" name="Google Shape;660;p53"/>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661" name="Google Shape;661;p53"/>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62" name="Google Shape;662;p53"/>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63" name="Google Shape;663;p53"/>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664" name="Google Shape;664;p53"/>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665" name="Google Shape;665;p53"/>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666" name="Google Shape;666;p53"/>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67" name="Google Shape;667;p53"/>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668" name="Google Shape;668;p53"/>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669" name="Google Shape;669;p53"/>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670" name="Google Shape;670;p53"/>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671" name="Google Shape;671;p53"/>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672" name="Google Shape;672;p53"/>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673" name="Google Shape;673;p53"/>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674" name="Google Shape;674;p53"/>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675" name="Google Shape;675;p53"/>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676" name="Google Shape;676;p53"/>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677" name="Google Shape;677;p53"/>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78" name="Google Shape;678;p53"/>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79" name="Google Shape;679;p53"/>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680" name="Google Shape;680;p53"/>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sp>
          <p:nvSpPr>
            <p:cNvPr id="681" name="Google Shape;681;p53"/>
            <p:cNvSpPr txBox="1"/>
            <p:nvPr/>
          </p:nvSpPr>
          <p:spPr>
            <a:xfrm>
              <a:off x="1789119" y="1554625"/>
              <a:ext cx="1168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imm[11:0]</a:t>
              </a:r>
              <a:endParaRPr sz="900">
                <a:latin typeface="Helvetica Neue"/>
                <a:ea typeface="Helvetica Neue"/>
                <a:cs typeface="Helvetica Neue"/>
                <a:sym typeface="Helvetica Neue"/>
              </a:endParaRPr>
            </a:p>
          </p:txBody>
        </p:sp>
      </p:grpSp>
      <p:sp>
        <p:nvSpPr>
          <p:cNvPr id="682" name="Google Shape;682;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57" name="Google Shape;157;p3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Lecture 12</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Lecture 13</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1" marL="914400" rtl="0" algn="l">
              <a:spcBef>
                <a:spcPts val="0"/>
              </a:spcBef>
              <a:spcAft>
                <a:spcPts val="0"/>
              </a:spcAft>
              <a:buClr>
                <a:srgbClr val="000000"/>
              </a:buClr>
              <a:buSzPts val="1700"/>
              <a:buChar char="○"/>
            </a:pPr>
            <a:r>
              <a:rPr lang="en" sz="1700">
                <a:solidFill>
                  <a:srgbClr val="000000"/>
                </a:solidFill>
              </a:rPr>
              <a:t>Concluding Notes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(Putting these two lectures together so it's easier to reference later)</a:t>
            </a:r>
            <a:endParaRPr sz="1700">
              <a:solidFill>
                <a:srgbClr val="000000"/>
              </a:solidFill>
            </a:endParaRPr>
          </a:p>
        </p:txBody>
      </p:sp>
      <p:sp>
        <p:nvSpPr>
          <p:cNvPr id="158" name="Google Shape;15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a:t>
            </a:r>
            <a:r>
              <a:rPr lang="en"/>
              <a:t>Type</a:t>
            </a:r>
            <a:endParaRPr/>
          </a:p>
        </p:txBody>
      </p:sp>
      <p:grpSp>
        <p:nvGrpSpPr>
          <p:cNvPr id="688" name="Google Shape;688;p54"/>
          <p:cNvGrpSpPr/>
          <p:nvPr/>
        </p:nvGrpSpPr>
        <p:grpSpPr>
          <a:xfrm>
            <a:off x="1174367" y="1295752"/>
            <a:ext cx="6719062" cy="798408"/>
            <a:chOff x="1174367" y="1295752"/>
            <a:chExt cx="6719062" cy="798408"/>
          </a:xfrm>
        </p:grpSpPr>
        <p:sp>
          <p:nvSpPr>
            <p:cNvPr id="689" name="Google Shape;689;p54"/>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690" name="Google Shape;690;p54"/>
            <p:cNvSpPr txBox="1"/>
            <p:nvPr/>
          </p:nvSpPr>
          <p:spPr>
            <a:xfrm>
              <a:off x="22469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691" name="Google Shape;691;p54"/>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92" name="Google Shape;692;p54"/>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693" name="Google Shape;693;p54"/>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94" name="Google Shape;694;p54"/>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695" name="Google Shape;695;p54"/>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696" name="Google Shape;696;p54"/>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697" name="Google Shape;697;p54"/>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698" name="Google Shape;698;p54"/>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699" name="Google Shape;699;p54"/>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700" name="Google Shape;700;p54"/>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701" name="Google Shape;701;p54"/>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702" name="Google Shape;702;p54"/>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703" name="Google Shape;703;p54"/>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704" name="Google Shape;704;p54"/>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705" name="Google Shape;705;p54"/>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706" name="Google Shape;706;p54"/>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707" name="Google Shape;707;p54"/>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708" name="Google Shape;708;p54"/>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709" name="Google Shape;709;p54"/>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10" name="Google Shape;710;p54"/>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11" name="Google Shape;711;p54"/>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12" name="Google Shape;712;p54"/>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sp>
          <p:nvSpPr>
            <p:cNvPr id="713" name="Google Shape;713;p54"/>
            <p:cNvSpPr txBox="1"/>
            <p:nvPr/>
          </p:nvSpPr>
          <p:spPr>
            <a:xfrm>
              <a:off x="1789119" y="1554625"/>
              <a:ext cx="1168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imm[11:0]</a:t>
              </a:r>
              <a:endParaRPr sz="900">
                <a:latin typeface="Helvetica Neue"/>
                <a:ea typeface="Helvetica Neue"/>
                <a:cs typeface="Helvetica Neue"/>
                <a:sym typeface="Helvetica Neue"/>
              </a:endParaRPr>
            </a:p>
          </p:txBody>
        </p:sp>
      </p:grpSp>
      <p:sp>
        <p:nvSpPr>
          <p:cNvPr id="714" name="Google Shape;714;p54"/>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for instructions with 2 registers (rs1 and rd) and 1 immediate</a:t>
            </a:r>
            <a:endParaRPr/>
          </a:p>
          <a:p>
            <a:pPr indent="-317500" lvl="1" marL="914400" rtl="0" algn="l">
              <a:spcBef>
                <a:spcPts val="0"/>
              </a:spcBef>
              <a:spcAft>
                <a:spcPts val="0"/>
              </a:spcAft>
              <a:buSzPts val="1400"/>
              <a:buChar char="○"/>
            </a:pPr>
            <a:r>
              <a:rPr lang="en"/>
              <a:t>Arithmetic operations with immediates</a:t>
            </a:r>
            <a:endParaRPr/>
          </a:p>
          <a:p>
            <a:pPr indent="-317500" lvl="1" marL="914400" rtl="0" algn="l">
              <a:spcBef>
                <a:spcPts val="0"/>
              </a:spcBef>
              <a:spcAft>
                <a:spcPts val="0"/>
              </a:spcAft>
              <a:buSzPts val="1400"/>
              <a:buChar char="○"/>
            </a:pPr>
            <a:r>
              <a:rPr lang="en"/>
              <a:t>Loads</a:t>
            </a:r>
            <a:endParaRPr/>
          </a:p>
          <a:p>
            <a:pPr indent="-317500" lvl="1" marL="914400" rtl="0" algn="l">
              <a:spcBef>
                <a:spcPts val="0"/>
              </a:spcBef>
              <a:spcAft>
                <a:spcPts val="0"/>
              </a:spcAft>
              <a:buSzPts val="1400"/>
              <a:buChar char="○"/>
            </a:pPr>
            <a:r>
              <a:rPr lang="en"/>
              <a:t>jalr</a:t>
            </a:r>
            <a:endParaRPr/>
          </a:p>
          <a:p>
            <a:pPr indent="-317500" lvl="1" marL="914400" rtl="0" algn="l">
              <a:spcBef>
                <a:spcPts val="0"/>
              </a:spcBef>
              <a:spcAft>
                <a:spcPts val="0"/>
              </a:spcAft>
              <a:buSzPts val="1400"/>
              <a:buChar char="○"/>
            </a:pPr>
            <a:r>
              <a:rPr lang="en"/>
              <a:t>ecall and ebreak are also technically I-types, but they ignore the rd, rs1, and immediate, and their value isn't really in scope.</a:t>
            </a:r>
            <a:endParaRPr/>
          </a:p>
          <a:p>
            <a:pPr indent="-317500" lvl="1" marL="914400" rtl="0" algn="l">
              <a:spcBef>
                <a:spcPts val="0"/>
              </a:spcBef>
              <a:spcAft>
                <a:spcPts val="0"/>
              </a:spcAft>
              <a:buSzPts val="1400"/>
              <a:buChar char="○"/>
            </a:pPr>
            <a:r>
              <a:rPr lang="en"/>
              <a:t>Stores use rs1 and rs2, so we have a separate instruction format for them. </a:t>
            </a:r>
            <a:endParaRPr/>
          </a:p>
          <a:p>
            <a:pPr indent="-342900" lvl="0" marL="457200" rtl="0" algn="l">
              <a:spcBef>
                <a:spcPts val="0"/>
              </a:spcBef>
              <a:spcAft>
                <a:spcPts val="0"/>
              </a:spcAft>
              <a:buSzPts val="1800"/>
              <a:buChar char="●"/>
            </a:pPr>
            <a:r>
              <a:rPr lang="en"/>
              <a:t>Most components are stored the same way as before, with the addition of the imm component</a:t>
            </a:r>
            <a:endParaRPr/>
          </a:p>
        </p:txBody>
      </p:sp>
      <p:sp>
        <p:nvSpPr>
          <p:cNvPr id="715" name="Google Shape;71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0" st="0"/>
                                            </p:txEl>
                                          </p:spTgt>
                                        </p:tgtEl>
                                        <p:attrNameLst>
                                          <p:attrName>style.visibility</p:attrName>
                                        </p:attrNameLst>
                                      </p:cBhvr>
                                      <p:to>
                                        <p:strVal val="visible"/>
                                      </p:to>
                                    </p:set>
                                    <p:animEffect filter="fade" transition="in">
                                      <p:cBhvr>
                                        <p:cTn dur="1000"/>
                                        <p:tgtEl>
                                          <p:spTgt spid="7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1" st="1"/>
                                            </p:txEl>
                                          </p:spTgt>
                                        </p:tgtEl>
                                        <p:attrNameLst>
                                          <p:attrName>style.visibility</p:attrName>
                                        </p:attrNameLst>
                                      </p:cBhvr>
                                      <p:to>
                                        <p:strVal val="visible"/>
                                      </p:to>
                                    </p:set>
                                    <p:animEffect filter="fade" transition="in">
                                      <p:cBhvr>
                                        <p:cTn dur="1000"/>
                                        <p:tgtEl>
                                          <p:spTgt spid="7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2" st="2"/>
                                            </p:txEl>
                                          </p:spTgt>
                                        </p:tgtEl>
                                        <p:attrNameLst>
                                          <p:attrName>style.visibility</p:attrName>
                                        </p:attrNameLst>
                                      </p:cBhvr>
                                      <p:to>
                                        <p:strVal val="visible"/>
                                      </p:to>
                                    </p:set>
                                    <p:animEffect filter="fade" transition="in">
                                      <p:cBhvr>
                                        <p:cTn dur="1000"/>
                                        <p:tgtEl>
                                          <p:spTgt spid="7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3" st="3"/>
                                            </p:txEl>
                                          </p:spTgt>
                                        </p:tgtEl>
                                        <p:attrNameLst>
                                          <p:attrName>style.visibility</p:attrName>
                                        </p:attrNameLst>
                                      </p:cBhvr>
                                      <p:to>
                                        <p:strVal val="visible"/>
                                      </p:to>
                                    </p:set>
                                    <p:animEffect filter="fade" transition="in">
                                      <p:cBhvr>
                                        <p:cTn dur="1000"/>
                                        <p:tgtEl>
                                          <p:spTgt spid="7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4" st="4"/>
                                            </p:txEl>
                                          </p:spTgt>
                                        </p:tgtEl>
                                        <p:attrNameLst>
                                          <p:attrName>style.visibility</p:attrName>
                                        </p:attrNameLst>
                                      </p:cBhvr>
                                      <p:to>
                                        <p:strVal val="visible"/>
                                      </p:to>
                                    </p:set>
                                    <p:animEffect filter="fade" transition="in">
                                      <p:cBhvr>
                                        <p:cTn dur="1000"/>
                                        <p:tgtEl>
                                          <p:spTgt spid="7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5" st="5"/>
                                            </p:txEl>
                                          </p:spTgt>
                                        </p:tgtEl>
                                        <p:attrNameLst>
                                          <p:attrName>style.visibility</p:attrName>
                                        </p:attrNameLst>
                                      </p:cBhvr>
                                      <p:to>
                                        <p:strVal val="visible"/>
                                      </p:to>
                                    </p:set>
                                    <p:animEffect filter="fade" transition="in">
                                      <p:cBhvr>
                                        <p:cTn dur="1000"/>
                                        <p:tgtEl>
                                          <p:spTgt spid="7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xEl>
                                              <p:pRg end="6" st="6"/>
                                            </p:txEl>
                                          </p:spTgt>
                                        </p:tgtEl>
                                        <p:attrNameLst>
                                          <p:attrName>style.visibility</p:attrName>
                                        </p:attrNameLst>
                                      </p:cBhvr>
                                      <p:to>
                                        <p:strVal val="visible"/>
                                      </p:to>
                                    </p:set>
                                    <p:animEffect filter="fade" transition="in">
                                      <p:cBhvr>
                                        <p:cTn dur="1000"/>
                                        <p:tgtEl>
                                          <p:spTgt spid="7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Type</a:t>
            </a:r>
            <a:endParaRPr/>
          </a:p>
        </p:txBody>
      </p:sp>
      <p:grpSp>
        <p:nvGrpSpPr>
          <p:cNvPr id="721" name="Google Shape;721;p55"/>
          <p:cNvGrpSpPr/>
          <p:nvPr/>
        </p:nvGrpSpPr>
        <p:grpSpPr>
          <a:xfrm>
            <a:off x="1174367" y="1295752"/>
            <a:ext cx="6719062" cy="798408"/>
            <a:chOff x="1174367" y="1295752"/>
            <a:chExt cx="6719062" cy="798408"/>
          </a:xfrm>
        </p:grpSpPr>
        <p:sp>
          <p:nvSpPr>
            <p:cNvPr id="722" name="Google Shape;722;p55"/>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723" name="Google Shape;723;p55"/>
            <p:cNvSpPr txBox="1"/>
            <p:nvPr/>
          </p:nvSpPr>
          <p:spPr>
            <a:xfrm>
              <a:off x="22469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724" name="Google Shape;724;p55"/>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25" name="Google Shape;725;p55"/>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726" name="Google Shape;726;p55"/>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27" name="Google Shape;727;p55"/>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28" name="Google Shape;728;p55"/>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729" name="Google Shape;729;p55"/>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730" name="Google Shape;730;p55"/>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731" name="Google Shape;731;p55"/>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32" name="Google Shape;732;p55"/>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733" name="Google Shape;733;p55"/>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734" name="Google Shape;734;p55"/>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735" name="Google Shape;735;p55"/>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736" name="Google Shape;736;p55"/>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737" name="Google Shape;737;p55"/>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738" name="Google Shape;738;p55"/>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739" name="Google Shape;739;p55"/>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740" name="Google Shape;740;p55"/>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741" name="Google Shape;741;p55"/>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742" name="Google Shape;742;p55"/>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43" name="Google Shape;743;p55"/>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44" name="Google Shape;744;p55"/>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45" name="Google Shape;745;p55"/>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sp>
          <p:nvSpPr>
            <p:cNvPr id="746" name="Google Shape;746;p55"/>
            <p:cNvSpPr txBox="1"/>
            <p:nvPr/>
          </p:nvSpPr>
          <p:spPr>
            <a:xfrm>
              <a:off x="1789119" y="1554625"/>
              <a:ext cx="1168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imm[11:0]</a:t>
              </a:r>
              <a:endParaRPr sz="900">
                <a:latin typeface="Helvetica Neue"/>
                <a:ea typeface="Helvetica Neue"/>
                <a:cs typeface="Helvetica Neue"/>
                <a:sym typeface="Helvetica Neue"/>
              </a:endParaRPr>
            </a:p>
          </p:txBody>
        </p:sp>
      </p:grpSp>
      <p:sp>
        <p:nvSpPr>
          <p:cNvPr id="747" name="Google Shape;747;p55"/>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Immediate is stored in the component imm</a:t>
            </a:r>
            <a:endParaRPr/>
          </a:p>
          <a:p>
            <a:pPr indent="-317500" lvl="1" marL="914400" rtl="0" algn="l">
              <a:spcBef>
                <a:spcPts val="0"/>
              </a:spcBef>
              <a:spcAft>
                <a:spcPts val="0"/>
              </a:spcAft>
              <a:buSzPts val="1400"/>
              <a:buChar char="○"/>
            </a:pPr>
            <a:r>
              <a:rPr lang="en"/>
              <a:t>Note the [11:0], which indicates that we store the 11th bit of the immediate at position 31, the 10th bit of the immediate at position 30, …, the 0th bit of the immediate at position 20</a:t>
            </a:r>
            <a:endParaRPr/>
          </a:p>
          <a:p>
            <a:pPr indent="-342900" lvl="0" marL="457200" rtl="0" algn="l">
              <a:spcBef>
                <a:spcPts val="0"/>
              </a:spcBef>
              <a:spcAft>
                <a:spcPts val="0"/>
              </a:spcAft>
              <a:buSzPts val="1800"/>
              <a:buChar char="●"/>
            </a:pPr>
            <a:r>
              <a:rPr lang="en"/>
              <a:t>I-type immediates are 12 bits</a:t>
            </a:r>
            <a:endParaRPr/>
          </a:p>
          <a:p>
            <a:pPr indent="-317500" lvl="1" marL="914400" rtl="0" algn="l">
              <a:spcBef>
                <a:spcPts val="0"/>
              </a:spcBef>
              <a:spcAft>
                <a:spcPts val="0"/>
              </a:spcAft>
              <a:buSzPts val="1400"/>
              <a:buChar char="○"/>
            </a:pPr>
            <a:r>
              <a:rPr lang="en"/>
              <a:t>Therefore, we can only store a 12-bit integer as an immediate</a:t>
            </a:r>
            <a:endParaRPr/>
          </a:p>
          <a:p>
            <a:pPr indent="-342900" lvl="0" marL="457200" rtl="0" algn="l">
              <a:spcBef>
                <a:spcPts val="0"/>
              </a:spcBef>
              <a:spcAft>
                <a:spcPts val="0"/>
              </a:spcAft>
              <a:buSzPts val="1800"/>
              <a:buChar char="●"/>
            </a:pPr>
            <a:r>
              <a:rPr lang="en"/>
              <a:t>Most instructions use signed immediates, so our range for I-type immediates is [-2048,2047].</a:t>
            </a:r>
            <a:endParaRPr/>
          </a:p>
          <a:p>
            <a:pPr indent="-317500" lvl="1" marL="914400" rtl="0" algn="l">
              <a:spcBef>
                <a:spcPts val="0"/>
              </a:spcBef>
              <a:spcAft>
                <a:spcPts val="0"/>
              </a:spcAft>
              <a:buSzPts val="1400"/>
              <a:buChar char="○"/>
            </a:pPr>
            <a:r>
              <a:rPr lang="en"/>
              <a:t>Ex. "addi sp sp -2048" is valid, but "addi sp sp -2052" is NOT valid RISC-V code</a:t>
            </a:r>
            <a:endParaRPr/>
          </a:p>
        </p:txBody>
      </p:sp>
      <p:sp>
        <p:nvSpPr>
          <p:cNvPr id="748" name="Google Shape;74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0" st="0"/>
                                            </p:txEl>
                                          </p:spTgt>
                                        </p:tgtEl>
                                        <p:attrNameLst>
                                          <p:attrName>style.visibility</p:attrName>
                                        </p:attrNameLst>
                                      </p:cBhvr>
                                      <p:to>
                                        <p:strVal val="visible"/>
                                      </p:to>
                                    </p:set>
                                    <p:animEffect filter="fade" transition="in">
                                      <p:cBhvr>
                                        <p:cTn dur="1000"/>
                                        <p:tgtEl>
                                          <p:spTgt spid="7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1" st="1"/>
                                            </p:txEl>
                                          </p:spTgt>
                                        </p:tgtEl>
                                        <p:attrNameLst>
                                          <p:attrName>style.visibility</p:attrName>
                                        </p:attrNameLst>
                                      </p:cBhvr>
                                      <p:to>
                                        <p:strVal val="visible"/>
                                      </p:to>
                                    </p:set>
                                    <p:animEffect filter="fade" transition="in">
                                      <p:cBhvr>
                                        <p:cTn dur="1000"/>
                                        <p:tgtEl>
                                          <p:spTgt spid="7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2" st="2"/>
                                            </p:txEl>
                                          </p:spTgt>
                                        </p:tgtEl>
                                        <p:attrNameLst>
                                          <p:attrName>style.visibility</p:attrName>
                                        </p:attrNameLst>
                                      </p:cBhvr>
                                      <p:to>
                                        <p:strVal val="visible"/>
                                      </p:to>
                                    </p:set>
                                    <p:animEffect filter="fade" transition="in">
                                      <p:cBhvr>
                                        <p:cTn dur="1000"/>
                                        <p:tgtEl>
                                          <p:spTgt spid="7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3" st="3"/>
                                            </p:txEl>
                                          </p:spTgt>
                                        </p:tgtEl>
                                        <p:attrNameLst>
                                          <p:attrName>style.visibility</p:attrName>
                                        </p:attrNameLst>
                                      </p:cBhvr>
                                      <p:to>
                                        <p:strVal val="visible"/>
                                      </p:to>
                                    </p:set>
                                    <p:animEffect filter="fade" transition="in">
                                      <p:cBhvr>
                                        <p:cTn dur="1000"/>
                                        <p:tgtEl>
                                          <p:spTgt spid="7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4" st="4"/>
                                            </p:txEl>
                                          </p:spTgt>
                                        </p:tgtEl>
                                        <p:attrNameLst>
                                          <p:attrName>style.visibility</p:attrName>
                                        </p:attrNameLst>
                                      </p:cBhvr>
                                      <p:to>
                                        <p:strVal val="visible"/>
                                      </p:to>
                                    </p:set>
                                    <p:animEffect filter="fade" transition="in">
                                      <p:cBhvr>
                                        <p:cTn dur="1000"/>
                                        <p:tgtEl>
                                          <p:spTgt spid="7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xEl>
                                              <p:pRg end="5" st="5"/>
                                            </p:txEl>
                                          </p:spTgt>
                                        </p:tgtEl>
                                        <p:attrNameLst>
                                          <p:attrName>style.visibility</p:attrName>
                                        </p:attrNameLst>
                                      </p:cBhvr>
                                      <p:to>
                                        <p:strVal val="visible"/>
                                      </p:to>
                                    </p:set>
                                    <p:animEffect filter="fade" transition="in">
                                      <p:cBhvr>
                                        <p:cTn dur="1000"/>
                                        <p:tgtEl>
                                          <p:spTgt spid="74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Type</a:t>
            </a:r>
            <a:endParaRPr/>
          </a:p>
        </p:txBody>
      </p:sp>
      <p:sp>
        <p:nvSpPr>
          <p:cNvPr id="754" name="Google Shape;754;p56"/>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Special note: For shift instructions (slli, srli, srai), we only have a max shift of 31</a:t>
            </a:r>
            <a:endParaRPr/>
          </a:p>
          <a:p>
            <a:pPr indent="-317500" lvl="1" marL="914400" rtl="0" algn="l">
              <a:spcBef>
                <a:spcPts val="0"/>
              </a:spcBef>
              <a:spcAft>
                <a:spcPts val="0"/>
              </a:spcAft>
              <a:buSzPts val="1400"/>
              <a:buChar char="○"/>
            </a:pPr>
            <a:r>
              <a:rPr lang="en"/>
              <a:t>Any larger shift will shift all our data off the number</a:t>
            </a:r>
            <a:endParaRPr/>
          </a:p>
          <a:p>
            <a:pPr indent="-342900" lvl="0" marL="457200" rtl="0" algn="l">
              <a:spcBef>
                <a:spcPts val="0"/>
              </a:spcBef>
              <a:spcAft>
                <a:spcPts val="0"/>
              </a:spcAft>
              <a:buSzPts val="1800"/>
              <a:buChar char="●"/>
            </a:pPr>
            <a:r>
              <a:rPr lang="en"/>
              <a:t>As such, these instructions use a modified I-type that specifies a funct7</a:t>
            </a:r>
            <a:endParaRPr/>
          </a:p>
        </p:txBody>
      </p:sp>
      <p:grpSp>
        <p:nvGrpSpPr>
          <p:cNvPr id="755" name="Google Shape;755;p56"/>
          <p:cNvGrpSpPr/>
          <p:nvPr/>
        </p:nvGrpSpPr>
        <p:grpSpPr>
          <a:xfrm>
            <a:off x="1174367" y="1295752"/>
            <a:ext cx="6719062" cy="798408"/>
            <a:chOff x="1174367" y="1295752"/>
            <a:chExt cx="6719062" cy="798408"/>
          </a:xfrm>
        </p:grpSpPr>
        <p:sp>
          <p:nvSpPr>
            <p:cNvPr id="756" name="Google Shape;756;p56"/>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757" name="Google Shape;757;p56"/>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58" name="Google Shape;758;p56"/>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59" name="Google Shape;759;p56"/>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60" name="Google Shape;760;p56"/>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761" name="Google Shape;761;p56"/>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62" name="Google Shape;762;p56"/>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763" name="Google Shape;763;p56"/>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764" name="Google Shape;764;p56"/>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765" name="Google Shape;765;p56"/>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766" name="Google Shape;766;p56"/>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767" name="Google Shape;767;p56"/>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768" name="Google Shape;768;p56"/>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769" name="Google Shape;769;p56"/>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770" name="Google Shape;770;p56"/>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771" name="Google Shape;771;p56"/>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772" name="Google Shape;772;p56"/>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773" name="Google Shape;773;p56"/>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774" name="Google Shape;774;p56"/>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775" name="Google Shape;775;p56"/>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776" name="Google Shape;776;p56"/>
            <p:cNvSpPr txBox="1"/>
            <p:nvPr/>
          </p:nvSpPr>
          <p:spPr>
            <a:xfrm>
              <a:off x="2467875" y="1554625"/>
              <a:ext cx="10524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imm[4:0]</a:t>
              </a:r>
              <a:endParaRPr sz="900">
                <a:latin typeface="Helvetica Neue"/>
                <a:ea typeface="Helvetica Neue"/>
                <a:cs typeface="Helvetica Neue"/>
                <a:sym typeface="Helvetica Neue"/>
              </a:endParaRPr>
            </a:p>
          </p:txBody>
        </p:sp>
        <p:sp>
          <p:nvSpPr>
            <p:cNvPr id="777" name="Google Shape;777;p56"/>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778" name="Google Shape;778;p56"/>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779" name="Google Shape;779;p56"/>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780" name="Google Shape;780;p56"/>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781" name="Google Shape;781;p56"/>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82" name="Google Shape;782;p56"/>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83" name="Google Shape;783;p56"/>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84" name="Google Shape;784;p56"/>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785" name="Google Shape;785;p56"/>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786" name="Google Shape;78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xEl>
                                              <p:pRg end="0" st="0"/>
                                            </p:txEl>
                                          </p:spTgt>
                                        </p:tgtEl>
                                        <p:attrNameLst>
                                          <p:attrName>style.visibility</p:attrName>
                                        </p:attrNameLst>
                                      </p:cBhvr>
                                      <p:to>
                                        <p:strVal val="visible"/>
                                      </p:to>
                                    </p:set>
                                    <p:animEffect filter="fade" transition="in">
                                      <p:cBhvr>
                                        <p:cTn dur="1000"/>
                                        <p:tgtEl>
                                          <p:spTgt spid="7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xEl>
                                              <p:pRg end="1" st="1"/>
                                            </p:txEl>
                                          </p:spTgt>
                                        </p:tgtEl>
                                        <p:attrNameLst>
                                          <p:attrName>style.visibility</p:attrName>
                                        </p:attrNameLst>
                                      </p:cBhvr>
                                      <p:to>
                                        <p:strVal val="visible"/>
                                      </p:to>
                                    </p:set>
                                    <p:animEffect filter="fade" transition="in">
                                      <p:cBhvr>
                                        <p:cTn dur="1000"/>
                                        <p:tgtEl>
                                          <p:spTgt spid="7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xEl>
                                              <p:pRg end="2" st="2"/>
                                            </p:txEl>
                                          </p:spTgt>
                                        </p:tgtEl>
                                        <p:attrNameLst>
                                          <p:attrName>style.visibility</p:attrName>
                                        </p:attrNameLst>
                                      </p:cBhvr>
                                      <p:to>
                                        <p:strVal val="visible"/>
                                      </p:to>
                                    </p:set>
                                    <p:animEffect filter="fade" transition="in">
                                      <p:cBhvr>
                                        <p:cTn dur="1000"/>
                                        <p:tgtEl>
                                          <p:spTgt spid="7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a:t>
            </a:r>
            <a:r>
              <a:rPr lang="en"/>
              <a:t>Type</a:t>
            </a:r>
            <a:r>
              <a:rPr lang="en"/>
              <a:t>: Arithmetic Instructions</a:t>
            </a:r>
            <a:endParaRPr/>
          </a:p>
        </p:txBody>
      </p:sp>
      <p:pic>
        <p:nvPicPr>
          <p:cNvPr id="792" name="Google Shape;792;p57"/>
          <p:cNvPicPr preferRelativeResize="0"/>
          <p:nvPr/>
        </p:nvPicPr>
        <p:blipFill>
          <a:blip r:embed="rId3">
            <a:alphaModFix/>
          </a:blip>
          <a:stretch>
            <a:fillRect/>
          </a:stretch>
        </p:blipFill>
        <p:spPr>
          <a:xfrm>
            <a:off x="152400" y="1374032"/>
            <a:ext cx="7056350" cy="261943"/>
          </a:xfrm>
          <a:prstGeom prst="rect">
            <a:avLst/>
          </a:prstGeom>
          <a:noFill/>
          <a:ln>
            <a:noFill/>
          </a:ln>
        </p:spPr>
      </p:pic>
      <p:pic>
        <p:nvPicPr>
          <p:cNvPr id="793" name="Google Shape;793;p57"/>
          <p:cNvPicPr preferRelativeResize="0"/>
          <p:nvPr/>
        </p:nvPicPr>
        <p:blipFill>
          <a:blip r:embed="rId4">
            <a:alphaModFix/>
          </a:blip>
          <a:stretch>
            <a:fillRect/>
          </a:stretch>
        </p:blipFill>
        <p:spPr>
          <a:xfrm>
            <a:off x="145325" y="1600597"/>
            <a:ext cx="7056345" cy="3362204"/>
          </a:xfrm>
          <a:prstGeom prst="rect">
            <a:avLst/>
          </a:prstGeom>
          <a:noFill/>
          <a:ln>
            <a:noFill/>
          </a:ln>
        </p:spPr>
      </p:pic>
      <p:sp>
        <p:nvSpPr>
          <p:cNvPr id="794" name="Google Shape;794;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a:t>
            </a:r>
            <a:r>
              <a:rPr lang="en"/>
              <a:t>Type</a:t>
            </a:r>
            <a:r>
              <a:rPr lang="en"/>
              <a:t>: Load and Jump Instructions</a:t>
            </a:r>
            <a:endParaRPr/>
          </a:p>
        </p:txBody>
      </p:sp>
      <p:pic>
        <p:nvPicPr>
          <p:cNvPr id="800" name="Google Shape;800;p58"/>
          <p:cNvPicPr preferRelativeResize="0"/>
          <p:nvPr/>
        </p:nvPicPr>
        <p:blipFill>
          <a:blip r:embed="rId3">
            <a:alphaModFix/>
          </a:blip>
          <a:stretch>
            <a:fillRect/>
          </a:stretch>
        </p:blipFill>
        <p:spPr>
          <a:xfrm>
            <a:off x="152400" y="1526423"/>
            <a:ext cx="8839198" cy="328134"/>
          </a:xfrm>
          <a:prstGeom prst="rect">
            <a:avLst/>
          </a:prstGeom>
          <a:noFill/>
          <a:ln>
            <a:noFill/>
          </a:ln>
        </p:spPr>
      </p:pic>
      <p:pic>
        <p:nvPicPr>
          <p:cNvPr id="801" name="Google Shape;801;p58"/>
          <p:cNvPicPr preferRelativeResize="0"/>
          <p:nvPr/>
        </p:nvPicPr>
        <p:blipFill>
          <a:blip r:embed="rId4">
            <a:alphaModFix/>
          </a:blip>
          <a:stretch>
            <a:fillRect/>
          </a:stretch>
        </p:blipFill>
        <p:spPr>
          <a:xfrm>
            <a:off x="152400" y="1788374"/>
            <a:ext cx="8839200" cy="2377718"/>
          </a:xfrm>
          <a:prstGeom prst="rect">
            <a:avLst/>
          </a:prstGeom>
          <a:noFill/>
          <a:ln>
            <a:noFill/>
          </a:ln>
        </p:spPr>
      </p:pic>
      <p:pic>
        <p:nvPicPr>
          <p:cNvPr id="802" name="Google Shape;802;p58"/>
          <p:cNvPicPr preferRelativeResize="0"/>
          <p:nvPr/>
        </p:nvPicPr>
        <p:blipFill>
          <a:blip r:embed="rId5">
            <a:alphaModFix/>
          </a:blip>
          <a:stretch>
            <a:fillRect/>
          </a:stretch>
        </p:blipFill>
        <p:spPr>
          <a:xfrm>
            <a:off x="152400" y="4318492"/>
            <a:ext cx="8839200" cy="492917"/>
          </a:xfrm>
          <a:prstGeom prst="rect">
            <a:avLst/>
          </a:prstGeom>
          <a:noFill/>
          <a:ln>
            <a:noFill/>
          </a:ln>
        </p:spPr>
      </p:pic>
      <p:sp>
        <p:nvSpPr>
          <p:cNvPr id="803" name="Google Shape;803;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809" name="Google Shape;809;p5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S-types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810" name="Google Shape;81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a:t>
            </a:r>
            <a:r>
              <a:rPr lang="en"/>
              <a:t>Type</a:t>
            </a:r>
            <a:endParaRPr/>
          </a:p>
        </p:txBody>
      </p:sp>
      <p:sp>
        <p:nvSpPr>
          <p:cNvPr id="816" name="Google Shape;816;p60"/>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for instructions with 2 source registers and an </a:t>
            </a:r>
            <a:r>
              <a:rPr lang="en"/>
              <a:t>immediate</a:t>
            </a:r>
            <a:endParaRPr/>
          </a:p>
          <a:p>
            <a:pPr indent="-317500" lvl="1" marL="914400" rtl="0" algn="l">
              <a:spcBef>
                <a:spcPts val="0"/>
              </a:spcBef>
              <a:spcAft>
                <a:spcPts val="0"/>
              </a:spcAft>
              <a:buSzPts val="1400"/>
              <a:buChar char="○"/>
            </a:pPr>
            <a:r>
              <a:rPr lang="en"/>
              <a:t>Store instructions</a:t>
            </a:r>
            <a:endParaRPr/>
          </a:p>
          <a:p>
            <a:pPr indent="-342900" lvl="0" marL="457200" rtl="0" algn="l">
              <a:spcBef>
                <a:spcPts val="0"/>
              </a:spcBef>
              <a:spcAft>
                <a:spcPts val="0"/>
              </a:spcAft>
              <a:buSzPts val="1800"/>
              <a:buChar char="●"/>
            </a:pPr>
            <a:r>
              <a:rPr lang="en"/>
              <a:t>Note that we put rs1 and rs2 in the same spots as in R-type instructions, so we need to split the immediate bits to "fill in" the remaining gaps.</a:t>
            </a:r>
            <a:endParaRPr/>
          </a:p>
          <a:p>
            <a:pPr indent="-342900" lvl="0" marL="457200" rtl="0" algn="l">
              <a:spcBef>
                <a:spcPts val="0"/>
              </a:spcBef>
              <a:spcAft>
                <a:spcPts val="0"/>
              </a:spcAft>
              <a:buSzPts val="1800"/>
              <a:buChar char="●"/>
            </a:pPr>
            <a:r>
              <a:rPr lang="en"/>
              <a:t>Immediate is similar, but now we need to "piece together the immediate"</a:t>
            </a:r>
            <a:endParaRPr/>
          </a:p>
          <a:p>
            <a:pPr indent="-317500" lvl="1" marL="914400" rtl="0" algn="l">
              <a:spcBef>
                <a:spcPts val="0"/>
              </a:spcBef>
              <a:spcAft>
                <a:spcPts val="0"/>
              </a:spcAft>
              <a:buSzPts val="1400"/>
              <a:buChar char="○"/>
            </a:pPr>
            <a:r>
              <a:rPr lang="en"/>
              <a:t>Ex. If we had immediate 0b1101 0101 0001, then we would put 0b110 1010 in the first immediate box, and 0b10001 in the second immediate box.</a:t>
            </a:r>
            <a:endParaRPr/>
          </a:p>
        </p:txBody>
      </p:sp>
      <p:grpSp>
        <p:nvGrpSpPr>
          <p:cNvPr id="817" name="Google Shape;817;p60"/>
          <p:cNvGrpSpPr/>
          <p:nvPr/>
        </p:nvGrpSpPr>
        <p:grpSpPr>
          <a:xfrm>
            <a:off x="1174367" y="1295752"/>
            <a:ext cx="6719062" cy="798408"/>
            <a:chOff x="1174367" y="1295752"/>
            <a:chExt cx="6719062" cy="798408"/>
          </a:xfrm>
        </p:grpSpPr>
        <p:sp>
          <p:nvSpPr>
            <p:cNvPr id="818" name="Google Shape;818;p60"/>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819" name="Google Shape;819;p60"/>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820" name="Google Shape;820;p60"/>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821" name="Google Shape;821;p60"/>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822" name="Google Shape;822;p60"/>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823" name="Google Shape;823;p60"/>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824" name="Google Shape;824;p60"/>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825" name="Google Shape;825;p60"/>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826" name="Google Shape;826;p60"/>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827" name="Google Shape;827;p60"/>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828" name="Google Shape;828;p60"/>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829" name="Google Shape;829;p60"/>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830" name="Google Shape;830;p60"/>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831" name="Google Shape;831;p60"/>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832" name="Google Shape;832;p60"/>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833" name="Google Shape;833;p60"/>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834" name="Google Shape;834;p60"/>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835" name="Google Shape;835;p60"/>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836" name="Google Shape;836;p60"/>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837" name="Google Shape;837;p60"/>
            <p:cNvSpPr txBox="1"/>
            <p:nvPr/>
          </p:nvSpPr>
          <p:spPr>
            <a:xfrm>
              <a:off x="1319375" y="1573675"/>
              <a:ext cx="11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imm[11:5]</a:t>
              </a:r>
              <a:endParaRPr sz="900">
                <a:latin typeface="Helvetica Neue"/>
                <a:ea typeface="Helvetica Neue"/>
                <a:cs typeface="Helvetica Neue"/>
                <a:sym typeface="Helvetica Neue"/>
              </a:endParaRPr>
            </a:p>
          </p:txBody>
        </p:sp>
        <p:sp>
          <p:nvSpPr>
            <p:cNvPr id="838" name="Google Shape;838;p60"/>
            <p:cNvSpPr txBox="1"/>
            <p:nvPr/>
          </p:nvSpPr>
          <p:spPr>
            <a:xfrm>
              <a:off x="2800325" y="1549175"/>
              <a:ext cx="505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839" name="Google Shape;839;p60"/>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840" name="Google Shape;840;p60"/>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841" name="Google Shape;841;p60"/>
            <p:cNvSpPr txBox="1"/>
            <p:nvPr/>
          </p:nvSpPr>
          <p:spPr>
            <a:xfrm>
              <a:off x="5480526" y="1549175"/>
              <a:ext cx="10740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imm[4:0]</a:t>
              </a:r>
              <a:endParaRPr sz="900">
                <a:latin typeface="Helvetica Neue"/>
                <a:ea typeface="Helvetica Neue"/>
                <a:cs typeface="Helvetica Neue"/>
                <a:sym typeface="Helvetica Neue"/>
              </a:endParaRPr>
            </a:p>
          </p:txBody>
        </p:sp>
        <p:sp>
          <p:nvSpPr>
            <p:cNvPr id="842" name="Google Shape;842;p60"/>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843" name="Google Shape;843;p60"/>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844" name="Google Shape;844;p60"/>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845" name="Google Shape;845;p60"/>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846" name="Google Shape;846;p60"/>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847" name="Google Shape;847;p60"/>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848" name="Google Shape;848;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0" st="0"/>
                                            </p:txEl>
                                          </p:spTgt>
                                        </p:tgtEl>
                                        <p:attrNameLst>
                                          <p:attrName>style.visibility</p:attrName>
                                        </p:attrNameLst>
                                      </p:cBhvr>
                                      <p:to>
                                        <p:strVal val="visible"/>
                                      </p:to>
                                    </p:set>
                                    <p:animEffect filter="fade" transition="in">
                                      <p:cBhvr>
                                        <p:cTn dur="1000"/>
                                        <p:tgtEl>
                                          <p:spTgt spid="8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1" st="1"/>
                                            </p:txEl>
                                          </p:spTgt>
                                        </p:tgtEl>
                                        <p:attrNameLst>
                                          <p:attrName>style.visibility</p:attrName>
                                        </p:attrNameLst>
                                      </p:cBhvr>
                                      <p:to>
                                        <p:strVal val="visible"/>
                                      </p:to>
                                    </p:set>
                                    <p:animEffect filter="fade" transition="in">
                                      <p:cBhvr>
                                        <p:cTn dur="1000"/>
                                        <p:tgtEl>
                                          <p:spTgt spid="8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2" st="2"/>
                                            </p:txEl>
                                          </p:spTgt>
                                        </p:tgtEl>
                                        <p:attrNameLst>
                                          <p:attrName>style.visibility</p:attrName>
                                        </p:attrNameLst>
                                      </p:cBhvr>
                                      <p:to>
                                        <p:strVal val="visible"/>
                                      </p:to>
                                    </p:set>
                                    <p:animEffect filter="fade" transition="in">
                                      <p:cBhvr>
                                        <p:cTn dur="1000"/>
                                        <p:tgtEl>
                                          <p:spTgt spid="8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3" st="3"/>
                                            </p:txEl>
                                          </p:spTgt>
                                        </p:tgtEl>
                                        <p:attrNameLst>
                                          <p:attrName>style.visibility</p:attrName>
                                        </p:attrNameLst>
                                      </p:cBhvr>
                                      <p:to>
                                        <p:strVal val="visible"/>
                                      </p:to>
                                    </p:set>
                                    <p:animEffect filter="fade" transition="in">
                                      <p:cBhvr>
                                        <p:cTn dur="1000"/>
                                        <p:tgtEl>
                                          <p:spTgt spid="8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xEl>
                                              <p:pRg end="4" st="4"/>
                                            </p:txEl>
                                          </p:spTgt>
                                        </p:tgtEl>
                                        <p:attrNameLst>
                                          <p:attrName>style.visibility</p:attrName>
                                        </p:attrNameLst>
                                      </p:cBhvr>
                                      <p:to>
                                        <p:strVal val="visible"/>
                                      </p:to>
                                    </p:set>
                                    <p:animEffect filter="fade" transition="in">
                                      <p:cBhvr>
                                        <p:cTn dur="1000"/>
                                        <p:tgtEl>
                                          <p:spTgt spid="8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a:t>
            </a:r>
            <a:r>
              <a:rPr lang="en"/>
              <a:t>Type</a:t>
            </a:r>
            <a:r>
              <a:rPr lang="en"/>
              <a:t>: All Instructions</a:t>
            </a:r>
            <a:endParaRPr/>
          </a:p>
        </p:txBody>
      </p:sp>
      <p:pic>
        <p:nvPicPr>
          <p:cNvPr id="854" name="Google Shape;854;p61"/>
          <p:cNvPicPr preferRelativeResize="0"/>
          <p:nvPr/>
        </p:nvPicPr>
        <p:blipFill>
          <a:blip r:embed="rId3">
            <a:alphaModFix/>
          </a:blip>
          <a:stretch>
            <a:fillRect/>
          </a:stretch>
        </p:blipFill>
        <p:spPr>
          <a:xfrm>
            <a:off x="152400" y="1526423"/>
            <a:ext cx="8839198" cy="328134"/>
          </a:xfrm>
          <a:prstGeom prst="rect">
            <a:avLst/>
          </a:prstGeom>
          <a:noFill/>
          <a:ln>
            <a:noFill/>
          </a:ln>
        </p:spPr>
      </p:pic>
      <p:pic>
        <p:nvPicPr>
          <p:cNvPr id="855" name="Google Shape;855;p61"/>
          <p:cNvPicPr preferRelativeResize="0"/>
          <p:nvPr/>
        </p:nvPicPr>
        <p:blipFill>
          <a:blip r:embed="rId4">
            <a:alphaModFix/>
          </a:blip>
          <a:stretch>
            <a:fillRect/>
          </a:stretch>
        </p:blipFill>
        <p:spPr>
          <a:xfrm>
            <a:off x="152400" y="1812108"/>
            <a:ext cx="8839200" cy="1633403"/>
          </a:xfrm>
          <a:prstGeom prst="rect">
            <a:avLst/>
          </a:prstGeom>
          <a:noFill/>
          <a:ln>
            <a:noFill/>
          </a:ln>
        </p:spPr>
      </p:pic>
      <p:sp>
        <p:nvSpPr>
          <p:cNvPr id="856" name="Google Shape;856;p61"/>
          <p:cNvSpPr txBox="1"/>
          <p:nvPr/>
        </p:nvSpPr>
        <p:spPr>
          <a:xfrm>
            <a:off x="169800" y="3678975"/>
            <a:ext cx="8821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Warning: rs2 comes before rs1 in store instructions!</a:t>
            </a:r>
            <a:endParaRPr sz="1800"/>
          </a:p>
          <a:p>
            <a:pPr indent="-342900" lvl="1" marL="914400" rtl="0" algn="l">
              <a:spcBef>
                <a:spcPts val="0"/>
              </a:spcBef>
              <a:spcAft>
                <a:spcPts val="0"/>
              </a:spcAft>
              <a:buSzPts val="1800"/>
              <a:buChar char="○"/>
            </a:pPr>
            <a:r>
              <a:rPr lang="en" sz="1800"/>
              <a:t>This is because we want rs1 to always be the register that gets added to immediates, to simplify our circuitry</a:t>
            </a:r>
            <a:endParaRPr sz="1800"/>
          </a:p>
        </p:txBody>
      </p:sp>
      <p:sp>
        <p:nvSpPr>
          <p:cNvPr id="857" name="Google Shape;857;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Translate an instruction!</a:t>
            </a:r>
            <a:endParaRPr/>
          </a:p>
        </p:txBody>
      </p:sp>
      <p:sp>
        <p:nvSpPr>
          <p:cNvPr id="863" name="Google Shape;863;p6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code for this is embedded in HW, so it will not be made public.</a:t>
            </a:r>
            <a:endParaRPr/>
          </a:p>
        </p:txBody>
      </p:sp>
      <p:sp>
        <p:nvSpPr>
          <p:cNvPr id="864" name="Google Shape;864;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63"/>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CS61C: Great Ideas in Computer Architecture (aka Machine Structures)</a:t>
            </a:r>
            <a:endParaRPr/>
          </a:p>
        </p:txBody>
      </p:sp>
      <p:sp>
        <p:nvSpPr>
          <p:cNvPr id="870" name="Google Shape;870;p63"/>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Lectures 12+</a:t>
            </a:r>
            <a:r>
              <a:rPr b="1" lang="en" u="sng"/>
              <a:t>13</a:t>
            </a:r>
            <a:r>
              <a:rPr lang="en"/>
              <a:t>: RISC-V Instruction Formats</a:t>
            </a:r>
            <a:endParaRPr/>
          </a:p>
        </p:txBody>
      </p:sp>
      <p:sp>
        <p:nvSpPr>
          <p:cNvPr id="871" name="Google Shape;871;p63"/>
          <p:cNvSpPr txBox="1"/>
          <p:nvPr>
            <p:ph idx="2" type="subTitle"/>
          </p:nvPr>
        </p:nvSpPr>
        <p:spPr>
          <a:xfrm>
            <a:off x="1473000" y="3788500"/>
            <a:ext cx="6198000" cy="47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Instructors: Lisa Yan, Justin Yokota</a:t>
            </a:r>
            <a:endParaRPr/>
          </a:p>
        </p:txBody>
      </p:sp>
      <p:sp>
        <p:nvSpPr>
          <p:cNvPr id="872" name="Google Shape;872;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64" name="Google Shape;164;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Intro</a:t>
            </a:r>
            <a:endParaRPr sz="1700"/>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Concluding Notes</a:t>
            </a:r>
            <a:endParaRPr sz="1700">
              <a:solidFill>
                <a:srgbClr val="000000"/>
              </a:solidFill>
            </a:endParaRPr>
          </a:p>
        </p:txBody>
      </p:sp>
      <p:sp>
        <p:nvSpPr>
          <p:cNvPr id="165" name="Google Shape;16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Extenuating Circumstances Extension Philosophy</a:t>
            </a:r>
            <a:endParaRPr/>
          </a:p>
        </p:txBody>
      </p:sp>
      <p:sp>
        <p:nvSpPr>
          <p:cNvPr id="878" name="Google Shape;878;p64"/>
          <p:cNvSpPr txBox="1"/>
          <p:nvPr>
            <p:ph idx="1" type="body"/>
          </p:nvPr>
        </p:nvSpPr>
        <p:spPr>
          <a:xfrm>
            <a:off x="311700" y="1152475"/>
            <a:ext cx="8520600" cy="381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of the learning goals is </a:t>
            </a:r>
            <a:r>
              <a:rPr b="1" lang="en"/>
              <a:t>early communication</a:t>
            </a:r>
            <a:r>
              <a:rPr lang="en"/>
              <a:t> and </a:t>
            </a:r>
            <a:r>
              <a:rPr b="1" lang="en"/>
              <a:t>time management</a:t>
            </a:r>
            <a:endParaRPr b="1"/>
          </a:p>
          <a:p>
            <a:pPr indent="-317500" lvl="1" marL="914400" rtl="0" algn="l">
              <a:spcBef>
                <a:spcPts val="0"/>
              </a:spcBef>
              <a:spcAft>
                <a:spcPts val="0"/>
              </a:spcAft>
              <a:buSzPts val="1400"/>
              <a:buChar char="○"/>
            </a:pPr>
            <a:r>
              <a:rPr lang="en"/>
              <a:t>This includes being able to own up to your responsibilities when you cannot make this deadline</a:t>
            </a:r>
            <a:endParaRPr/>
          </a:p>
          <a:p>
            <a:pPr indent="-342900" lvl="0" marL="457200" rtl="0" algn="l">
              <a:spcBef>
                <a:spcPts val="0"/>
              </a:spcBef>
              <a:spcAft>
                <a:spcPts val="0"/>
              </a:spcAft>
              <a:buSzPts val="1800"/>
              <a:buChar char="●"/>
            </a:pPr>
            <a:r>
              <a:rPr lang="en"/>
              <a:t>The deadline that we consider is the </a:t>
            </a:r>
            <a:r>
              <a:rPr b="1" lang="en"/>
              <a:t>on-time submission deadline</a:t>
            </a:r>
            <a:r>
              <a:rPr lang="en"/>
              <a:t>. You are expected to be trying to make this on-time deadline.</a:t>
            </a:r>
            <a:endParaRPr/>
          </a:p>
          <a:p>
            <a:pPr indent="-317500" lvl="1" marL="914400" rtl="0" algn="l">
              <a:spcBef>
                <a:spcPts val="0"/>
              </a:spcBef>
              <a:spcAft>
                <a:spcPts val="0"/>
              </a:spcAft>
              <a:buSzPts val="1400"/>
              <a:buChar char="○"/>
            </a:pPr>
            <a:r>
              <a:rPr lang="en"/>
              <a:t>Labs/Projects: Tuesday</a:t>
            </a:r>
            <a:endParaRPr/>
          </a:p>
          <a:p>
            <a:pPr indent="-317500" lvl="1" marL="914400" rtl="0" algn="l">
              <a:spcBef>
                <a:spcPts val="0"/>
              </a:spcBef>
              <a:spcAft>
                <a:spcPts val="0"/>
              </a:spcAft>
              <a:buSzPts val="1400"/>
              <a:buChar char="○"/>
            </a:pPr>
            <a:r>
              <a:rPr lang="en"/>
              <a:t>Homeworks: Thursday</a:t>
            </a:r>
            <a:endParaRPr/>
          </a:p>
          <a:p>
            <a:pPr indent="-342900" lvl="0" marL="457200" rtl="0" algn="l">
              <a:spcBef>
                <a:spcPts val="0"/>
              </a:spcBef>
              <a:spcAft>
                <a:spcPts val="0"/>
              </a:spcAft>
              <a:buSzPts val="1800"/>
              <a:buChar char="●"/>
            </a:pPr>
            <a:r>
              <a:rPr lang="en"/>
              <a:t>Philosophy: The guaranteed extension (1 day for labs/hw, 2 days for proj):</a:t>
            </a:r>
            <a:endParaRPr/>
          </a:p>
          <a:p>
            <a:pPr indent="-317500" lvl="1" marL="914400" rtl="0" algn="l">
              <a:spcBef>
                <a:spcPts val="0"/>
              </a:spcBef>
              <a:spcAft>
                <a:spcPts val="0"/>
              </a:spcAft>
              <a:buSzPts val="1400"/>
              <a:buChar char="○"/>
            </a:pPr>
            <a:r>
              <a:rPr lang="en"/>
              <a:t>is supposed to be a </a:t>
            </a:r>
            <a:r>
              <a:rPr b="1" lang="en"/>
              <a:t>safety net</a:t>
            </a:r>
            <a:r>
              <a:rPr lang="en"/>
              <a:t> for unanticipated issues that come up that directly impact your ability to complete the assignment by the original deadline</a:t>
            </a:r>
            <a:endParaRPr/>
          </a:p>
          <a:p>
            <a:pPr indent="-317500" lvl="1" marL="914400" rtl="0" algn="l">
              <a:spcBef>
                <a:spcPts val="0"/>
              </a:spcBef>
              <a:spcAft>
                <a:spcPts val="0"/>
              </a:spcAft>
              <a:buSzPts val="1400"/>
              <a:buChar char="○"/>
            </a:pPr>
            <a:r>
              <a:rPr lang="en"/>
              <a:t>is </a:t>
            </a:r>
            <a:r>
              <a:rPr b="1" lang="en"/>
              <a:t>not </a:t>
            </a:r>
            <a:r>
              <a:rPr lang="en"/>
              <a:t>intended to be used as an adjusted deadline </a:t>
            </a:r>
            <a:r>
              <a:rPr lang="en"/>
              <a:t>so you can focus on other work instead</a:t>
            </a:r>
            <a:endParaRPr/>
          </a:p>
        </p:txBody>
      </p:sp>
      <p:sp>
        <p:nvSpPr>
          <p:cNvPr id="879" name="Google Shape;879;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0" st="0"/>
                                            </p:txEl>
                                          </p:spTgt>
                                        </p:tgtEl>
                                        <p:attrNameLst>
                                          <p:attrName>style.visibility</p:attrName>
                                        </p:attrNameLst>
                                      </p:cBhvr>
                                      <p:to>
                                        <p:strVal val="visible"/>
                                      </p:to>
                                    </p:set>
                                    <p:animEffect filter="fade" transition="in">
                                      <p:cBhvr>
                                        <p:cTn dur="1000"/>
                                        <p:tgtEl>
                                          <p:spTgt spid="8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1" st="1"/>
                                            </p:txEl>
                                          </p:spTgt>
                                        </p:tgtEl>
                                        <p:attrNameLst>
                                          <p:attrName>style.visibility</p:attrName>
                                        </p:attrNameLst>
                                      </p:cBhvr>
                                      <p:to>
                                        <p:strVal val="visible"/>
                                      </p:to>
                                    </p:set>
                                    <p:animEffect filter="fade" transition="in">
                                      <p:cBhvr>
                                        <p:cTn dur="1000"/>
                                        <p:tgtEl>
                                          <p:spTgt spid="8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2" st="2"/>
                                            </p:txEl>
                                          </p:spTgt>
                                        </p:tgtEl>
                                        <p:attrNameLst>
                                          <p:attrName>style.visibility</p:attrName>
                                        </p:attrNameLst>
                                      </p:cBhvr>
                                      <p:to>
                                        <p:strVal val="visible"/>
                                      </p:to>
                                    </p:set>
                                    <p:animEffect filter="fade" transition="in">
                                      <p:cBhvr>
                                        <p:cTn dur="1000"/>
                                        <p:tgtEl>
                                          <p:spTgt spid="8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3" st="3"/>
                                            </p:txEl>
                                          </p:spTgt>
                                        </p:tgtEl>
                                        <p:attrNameLst>
                                          <p:attrName>style.visibility</p:attrName>
                                        </p:attrNameLst>
                                      </p:cBhvr>
                                      <p:to>
                                        <p:strVal val="visible"/>
                                      </p:to>
                                    </p:set>
                                    <p:animEffect filter="fade" transition="in">
                                      <p:cBhvr>
                                        <p:cTn dur="1000"/>
                                        <p:tgtEl>
                                          <p:spTgt spid="8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4" st="4"/>
                                            </p:txEl>
                                          </p:spTgt>
                                        </p:tgtEl>
                                        <p:attrNameLst>
                                          <p:attrName>style.visibility</p:attrName>
                                        </p:attrNameLst>
                                      </p:cBhvr>
                                      <p:to>
                                        <p:strVal val="visible"/>
                                      </p:to>
                                    </p:set>
                                    <p:animEffect filter="fade" transition="in">
                                      <p:cBhvr>
                                        <p:cTn dur="1000"/>
                                        <p:tgtEl>
                                          <p:spTgt spid="8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5" st="5"/>
                                            </p:txEl>
                                          </p:spTgt>
                                        </p:tgtEl>
                                        <p:attrNameLst>
                                          <p:attrName>style.visibility</p:attrName>
                                        </p:attrNameLst>
                                      </p:cBhvr>
                                      <p:to>
                                        <p:strVal val="visible"/>
                                      </p:to>
                                    </p:set>
                                    <p:animEffect filter="fade" transition="in">
                                      <p:cBhvr>
                                        <p:cTn dur="1000"/>
                                        <p:tgtEl>
                                          <p:spTgt spid="8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6" st="6"/>
                                            </p:txEl>
                                          </p:spTgt>
                                        </p:tgtEl>
                                        <p:attrNameLst>
                                          <p:attrName>style.visibility</p:attrName>
                                        </p:attrNameLst>
                                      </p:cBhvr>
                                      <p:to>
                                        <p:strVal val="visible"/>
                                      </p:to>
                                    </p:set>
                                    <p:animEffect filter="fade" transition="in">
                                      <p:cBhvr>
                                        <p:cTn dur="1000"/>
                                        <p:tgtEl>
                                          <p:spTgt spid="8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xEl>
                                              <p:pRg end="7" st="7"/>
                                            </p:txEl>
                                          </p:spTgt>
                                        </p:tgtEl>
                                        <p:attrNameLst>
                                          <p:attrName>style.visibility</p:attrName>
                                        </p:attrNameLst>
                                      </p:cBhvr>
                                      <p:to>
                                        <p:strVal val="visible"/>
                                      </p:to>
                                    </p:set>
                                    <p:animEffect filter="fade" transition="in">
                                      <p:cBhvr>
                                        <p:cTn dur="1000"/>
                                        <p:tgtEl>
                                          <p:spTgt spid="8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Extenuating Circumstances Extensions PSA</a:t>
            </a:r>
            <a:endParaRPr/>
          </a:p>
        </p:txBody>
      </p:sp>
      <p:sp>
        <p:nvSpPr>
          <p:cNvPr id="885" name="Google Shape;885;p65"/>
          <p:cNvSpPr txBox="1"/>
          <p:nvPr>
            <p:ph idx="1" type="body"/>
          </p:nvPr>
        </p:nvSpPr>
        <p:spPr>
          <a:xfrm>
            <a:off x="311700" y="1152475"/>
            <a:ext cx="8520600" cy="37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we’re noticing:</a:t>
            </a:r>
            <a:endParaRPr/>
          </a:p>
          <a:p>
            <a:pPr indent="-317500" lvl="1" marL="914400" rtl="0" algn="l">
              <a:spcBef>
                <a:spcPts val="0"/>
              </a:spcBef>
              <a:spcAft>
                <a:spcPts val="0"/>
              </a:spcAft>
              <a:buSzPts val="1400"/>
              <a:buChar char="○"/>
            </a:pPr>
            <a:r>
              <a:rPr b="1" lang="en"/>
              <a:t>Lots of people</a:t>
            </a:r>
            <a:r>
              <a:rPr lang="en"/>
              <a:t> are using the guaranteed extension policy and extenuating circumstances form </a:t>
            </a:r>
            <a:r>
              <a:rPr b="1" lang="en"/>
              <a:t>as intended. </a:t>
            </a:r>
            <a:r>
              <a:rPr lang="en">
                <a:solidFill>
                  <a:schemeClr val="dk2"/>
                </a:solidFill>
              </a:rPr>
              <a:t>✅</a:t>
            </a:r>
            <a:endParaRPr/>
          </a:p>
          <a:p>
            <a:pPr indent="-317500" lvl="1" marL="914400" rtl="0" algn="l">
              <a:spcBef>
                <a:spcPts val="0"/>
              </a:spcBef>
              <a:spcAft>
                <a:spcPts val="0"/>
              </a:spcAft>
              <a:buSzPts val="1400"/>
              <a:buChar char="○"/>
            </a:pPr>
            <a:r>
              <a:rPr lang="en"/>
              <a:t>⚠️ However</a:t>
            </a:r>
            <a:r>
              <a:rPr lang="en"/>
              <a:t>, </a:t>
            </a:r>
            <a:r>
              <a:rPr b="1" lang="en"/>
              <a:t>there is a subset of students that are misusing the policy</a:t>
            </a:r>
            <a:r>
              <a:rPr lang="en"/>
              <a:t>, massively increasing staff overhead and reducing staff capacity to support concurrent assignments.</a:t>
            </a:r>
            <a:endParaRPr/>
          </a:p>
          <a:p>
            <a:pPr indent="-342900" lvl="0" marL="457200" rtl="0" algn="l">
              <a:spcBef>
                <a:spcPts val="0"/>
              </a:spcBef>
              <a:spcAft>
                <a:spcPts val="0"/>
              </a:spcAft>
              <a:buSzPts val="1800"/>
              <a:buChar char="●"/>
            </a:pPr>
            <a:r>
              <a:rPr lang="en"/>
              <a:t>What we look for when you submit to the extenuating circumstances form:</a:t>
            </a:r>
            <a:endParaRPr/>
          </a:p>
          <a:p>
            <a:pPr indent="-317500" lvl="1" marL="914400" rtl="0" algn="l">
              <a:spcBef>
                <a:spcPts val="0"/>
              </a:spcBef>
              <a:spcAft>
                <a:spcPts val="0"/>
              </a:spcAft>
              <a:buSzPts val="1400"/>
              <a:buChar char="○"/>
            </a:pPr>
            <a:r>
              <a:rPr lang="en"/>
              <a:t>Did you reach out before the original deadline?</a:t>
            </a:r>
            <a:endParaRPr/>
          </a:p>
          <a:p>
            <a:pPr indent="-317500" lvl="1" marL="914400" rtl="0" algn="l">
              <a:spcBef>
                <a:spcPts val="0"/>
              </a:spcBef>
              <a:spcAft>
                <a:spcPts val="0"/>
              </a:spcAft>
              <a:buSzPts val="1400"/>
              <a:buChar char="○"/>
            </a:pPr>
            <a:r>
              <a:rPr lang="en"/>
              <a:t>If not, when did you start the assignment? Was it before the original deadline?</a:t>
            </a:r>
            <a:endParaRPr/>
          </a:p>
          <a:p>
            <a:pPr indent="-317500" lvl="2" marL="1371600" rtl="0" algn="l">
              <a:spcBef>
                <a:spcPts val="0"/>
              </a:spcBef>
              <a:spcAft>
                <a:spcPts val="0"/>
              </a:spcAft>
              <a:buSzPts val="1400"/>
              <a:buChar char="■"/>
            </a:pPr>
            <a:r>
              <a:rPr lang="en"/>
              <a:t>PrairieLearn has detailed logs; please commit often for labs and projects</a:t>
            </a:r>
            <a:endParaRPr/>
          </a:p>
          <a:p>
            <a:pPr indent="-317500" lvl="1" marL="914400" rtl="0" algn="l">
              <a:spcBef>
                <a:spcPts val="0"/>
              </a:spcBef>
              <a:spcAft>
                <a:spcPts val="0"/>
              </a:spcAft>
              <a:buSzPts val="1400"/>
              <a:buChar char="○"/>
            </a:pPr>
            <a:r>
              <a:rPr lang="en"/>
              <a:t>Is this recurring? Have you submitted</a:t>
            </a:r>
            <a:r>
              <a:rPr lang="en"/>
              <a:t> to the form before?</a:t>
            </a:r>
            <a:endParaRPr/>
          </a:p>
          <a:p>
            <a:pPr indent="-317500" lvl="2" marL="1371600" rtl="0" algn="l">
              <a:spcBef>
                <a:spcPts val="0"/>
              </a:spcBef>
              <a:spcAft>
                <a:spcPts val="0"/>
              </a:spcAft>
              <a:buSzPts val="1400"/>
              <a:buChar char="■"/>
            </a:pPr>
            <a:r>
              <a:rPr lang="en"/>
              <a:t>Mostly used to determine if a face-to-face meeting is necessary</a:t>
            </a:r>
            <a:endParaRPr/>
          </a:p>
          <a:p>
            <a:pPr indent="-342900" lvl="0" marL="457200" rtl="0" algn="l">
              <a:spcBef>
                <a:spcPts val="0"/>
              </a:spcBef>
              <a:spcAft>
                <a:spcPts val="0"/>
              </a:spcAft>
              <a:buSzPts val="1800"/>
              <a:buChar char="●"/>
            </a:pPr>
            <a:r>
              <a:rPr lang="en"/>
              <a:t>Now that we’ve settled into the semester, we will be enforcing this policy.</a:t>
            </a:r>
            <a:endParaRPr/>
          </a:p>
          <a:p>
            <a:pPr indent="-317500" lvl="1" marL="914400" rtl="0" algn="l">
              <a:spcBef>
                <a:spcPts val="0"/>
              </a:spcBef>
              <a:spcAft>
                <a:spcPts val="0"/>
              </a:spcAft>
              <a:buSzPts val="1400"/>
              <a:buChar char="○"/>
            </a:pPr>
            <a:r>
              <a:rPr lang="en"/>
              <a:t>More details to be released in next week’s announcements.</a:t>
            </a:r>
            <a:endParaRPr/>
          </a:p>
        </p:txBody>
      </p:sp>
      <p:sp>
        <p:nvSpPr>
          <p:cNvPr id="886" name="Google Shape;886;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0" st="0"/>
                                            </p:txEl>
                                          </p:spTgt>
                                        </p:tgtEl>
                                        <p:attrNameLst>
                                          <p:attrName>style.visibility</p:attrName>
                                        </p:attrNameLst>
                                      </p:cBhvr>
                                      <p:to>
                                        <p:strVal val="visible"/>
                                      </p:to>
                                    </p:set>
                                    <p:animEffect filter="fade" transition="in">
                                      <p:cBhvr>
                                        <p:cTn dur="1000"/>
                                        <p:tgtEl>
                                          <p:spTgt spid="8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 st="1"/>
                                            </p:txEl>
                                          </p:spTgt>
                                        </p:tgtEl>
                                        <p:attrNameLst>
                                          <p:attrName>style.visibility</p:attrName>
                                        </p:attrNameLst>
                                      </p:cBhvr>
                                      <p:to>
                                        <p:strVal val="visible"/>
                                      </p:to>
                                    </p:set>
                                    <p:animEffect filter="fade" transition="in">
                                      <p:cBhvr>
                                        <p:cTn dur="1000"/>
                                        <p:tgtEl>
                                          <p:spTgt spid="8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2" st="2"/>
                                            </p:txEl>
                                          </p:spTgt>
                                        </p:tgtEl>
                                        <p:attrNameLst>
                                          <p:attrName>style.visibility</p:attrName>
                                        </p:attrNameLst>
                                      </p:cBhvr>
                                      <p:to>
                                        <p:strVal val="visible"/>
                                      </p:to>
                                    </p:set>
                                    <p:animEffect filter="fade" transition="in">
                                      <p:cBhvr>
                                        <p:cTn dur="1000"/>
                                        <p:tgtEl>
                                          <p:spTgt spid="8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3" st="3"/>
                                            </p:txEl>
                                          </p:spTgt>
                                        </p:tgtEl>
                                        <p:attrNameLst>
                                          <p:attrName>style.visibility</p:attrName>
                                        </p:attrNameLst>
                                      </p:cBhvr>
                                      <p:to>
                                        <p:strVal val="visible"/>
                                      </p:to>
                                    </p:set>
                                    <p:animEffect filter="fade" transition="in">
                                      <p:cBhvr>
                                        <p:cTn dur="1000"/>
                                        <p:tgtEl>
                                          <p:spTgt spid="8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4" st="4"/>
                                            </p:txEl>
                                          </p:spTgt>
                                        </p:tgtEl>
                                        <p:attrNameLst>
                                          <p:attrName>style.visibility</p:attrName>
                                        </p:attrNameLst>
                                      </p:cBhvr>
                                      <p:to>
                                        <p:strVal val="visible"/>
                                      </p:to>
                                    </p:set>
                                    <p:animEffect filter="fade" transition="in">
                                      <p:cBhvr>
                                        <p:cTn dur="1000"/>
                                        <p:tgtEl>
                                          <p:spTgt spid="8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5" st="5"/>
                                            </p:txEl>
                                          </p:spTgt>
                                        </p:tgtEl>
                                        <p:attrNameLst>
                                          <p:attrName>style.visibility</p:attrName>
                                        </p:attrNameLst>
                                      </p:cBhvr>
                                      <p:to>
                                        <p:strVal val="visible"/>
                                      </p:to>
                                    </p:set>
                                    <p:animEffect filter="fade" transition="in">
                                      <p:cBhvr>
                                        <p:cTn dur="1000"/>
                                        <p:tgtEl>
                                          <p:spTgt spid="8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6" st="6"/>
                                            </p:txEl>
                                          </p:spTgt>
                                        </p:tgtEl>
                                        <p:attrNameLst>
                                          <p:attrName>style.visibility</p:attrName>
                                        </p:attrNameLst>
                                      </p:cBhvr>
                                      <p:to>
                                        <p:strVal val="visible"/>
                                      </p:to>
                                    </p:set>
                                    <p:animEffect filter="fade" transition="in">
                                      <p:cBhvr>
                                        <p:cTn dur="1000"/>
                                        <p:tgtEl>
                                          <p:spTgt spid="8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7" st="7"/>
                                            </p:txEl>
                                          </p:spTgt>
                                        </p:tgtEl>
                                        <p:attrNameLst>
                                          <p:attrName>style.visibility</p:attrName>
                                        </p:attrNameLst>
                                      </p:cBhvr>
                                      <p:to>
                                        <p:strVal val="visible"/>
                                      </p:to>
                                    </p:set>
                                    <p:animEffect filter="fade" transition="in">
                                      <p:cBhvr>
                                        <p:cTn dur="1000"/>
                                        <p:tgtEl>
                                          <p:spTgt spid="8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8" st="8"/>
                                            </p:txEl>
                                          </p:spTgt>
                                        </p:tgtEl>
                                        <p:attrNameLst>
                                          <p:attrName>style.visibility</p:attrName>
                                        </p:attrNameLst>
                                      </p:cBhvr>
                                      <p:to>
                                        <p:strVal val="visible"/>
                                      </p:to>
                                    </p:set>
                                    <p:animEffect filter="fade" transition="in">
                                      <p:cBhvr>
                                        <p:cTn dur="1000"/>
                                        <p:tgtEl>
                                          <p:spTgt spid="8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9" st="9"/>
                                            </p:txEl>
                                          </p:spTgt>
                                        </p:tgtEl>
                                        <p:attrNameLst>
                                          <p:attrName>style.visibility</p:attrName>
                                        </p:attrNameLst>
                                      </p:cBhvr>
                                      <p:to>
                                        <p:strVal val="visible"/>
                                      </p:to>
                                    </p:set>
                                    <p:animEffect filter="fade" transition="in">
                                      <p:cBhvr>
                                        <p:cTn dur="1000"/>
                                        <p:tgtEl>
                                          <p:spTgt spid="8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xEl>
                                              <p:pRg end="10" st="10"/>
                                            </p:txEl>
                                          </p:spTgt>
                                        </p:tgtEl>
                                        <p:attrNameLst>
                                          <p:attrName>style.visibility</p:attrName>
                                        </p:attrNameLst>
                                      </p:cBhvr>
                                      <p:to>
                                        <p:strVal val="visible"/>
                                      </p:to>
                                    </p:set>
                                    <p:animEffect filter="fade" transition="in">
                                      <p:cBhvr>
                                        <p:cTn dur="1000"/>
                                        <p:tgtEl>
                                          <p:spTgt spid="88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892" name="Google Shape;892;p6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U-types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893" name="Google Shape;893;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U-type instructions: lui and auipc</a:t>
            </a:r>
            <a:endParaRPr/>
          </a:p>
        </p:txBody>
      </p:sp>
      <p:sp>
        <p:nvSpPr>
          <p:cNvPr id="899" name="Google Shape;899;p6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 until now, we haven't talked about what these two instructions actually do</a:t>
            </a:r>
            <a:endParaRPr/>
          </a:p>
          <a:p>
            <a:pPr indent="-342900" lvl="0" marL="457200" rtl="0" algn="l">
              <a:spcBef>
                <a:spcPts val="0"/>
              </a:spcBef>
              <a:spcAft>
                <a:spcPts val="0"/>
              </a:spcAft>
              <a:buSzPts val="1800"/>
              <a:buChar char="●"/>
            </a:pPr>
            <a:r>
              <a:rPr lang="en"/>
              <a:t>Load Upper Immediate: lui rd imm</a:t>
            </a:r>
            <a:endParaRPr/>
          </a:p>
          <a:p>
            <a:pPr indent="-317500" lvl="1" marL="914400" rtl="0" algn="l">
              <a:spcBef>
                <a:spcPts val="0"/>
              </a:spcBef>
              <a:spcAft>
                <a:spcPts val="0"/>
              </a:spcAft>
              <a:buSzPts val="1400"/>
              <a:buChar char="○"/>
            </a:pPr>
            <a:r>
              <a:rPr lang="en"/>
              <a:t>Sets rd to imm &lt;&lt; 12</a:t>
            </a:r>
            <a:endParaRPr/>
          </a:p>
          <a:p>
            <a:pPr indent="-342900" lvl="0" marL="457200" rtl="0" algn="l">
              <a:spcBef>
                <a:spcPts val="0"/>
              </a:spcBef>
              <a:spcAft>
                <a:spcPts val="0"/>
              </a:spcAft>
              <a:buSzPts val="1800"/>
              <a:buChar char="●"/>
            </a:pPr>
            <a:r>
              <a:rPr lang="en"/>
              <a:t>Add Upper Immediate to Program Counter: auipc rd imm</a:t>
            </a:r>
            <a:endParaRPr/>
          </a:p>
          <a:p>
            <a:pPr indent="-317500" lvl="1" marL="914400" rtl="0" algn="l">
              <a:spcBef>
                <a:spcPts val="0"/>
              </a:spcBef>
              <a:spcAft>
                <a:spcPts val="0"/>
              </a:spcAft>
              <a:buSzPts val="1400"/>
              <a:buChar char="○"/>
            </a:pPr>
            <a:r>
              <a:rPr lang="en"/>
              <a:t>Sets rd to (imm &lt;&lt; 12) + PC</a:t>
            </a:r>
            <a:endParaRPr/>
          </a:p>
          <a:p>
            <a:pPr indent="-342900" lvl="0" marL="457200" rtl="0" algn="l">
              <a:spcBef>
                <a:spcPts val="0"/>
              </a:spcBef>
              <a:spcAft>
                <a:spcPts val="0"/>
              </a:spcAft>
              <a:buSzPts val="1800"/>
              <a:buChar char="●"/>
            </a:pPr>
            <a:r>
              <a:rPr lang="en"/>
              <a:t>Primarily used in two pseudoinstructions:</a:t>
            </a:r>
            <a:endParaRPr/>
          </a:p>
          <a:p>
            <a:pPr indent="-317500" lvl="1" marL="914400" rtl="0" algn="l">
              <a:spcBef>
                <a:spcPts val="0"/>
              </a:spcBef>
              <a:spcAft>
                <a:spcPts val="0"/>
              </a:spcAft>
              <a:buSzPts val="1400"/>
              <a:buChar char="○"/>
            </a:pPr>
            <a:r>
              <a:rPr lang="en"/>
              <a:t>li rd imm: Set rd to imm</a:t>
            </a:r>
            <a:endParaRPr/>
          </a:p>
          <a:p>
            <a:pPr indent="-317500" lvl="1" marL="914400" rtl="0" algn="l">
              <a:spcBef>
                <a:spcPts val="0"/>
              </a:spcBef>
              <a:spcAft>
                <a:spcPts val="0"/>
              </a:spcAft>
              <a:buSzPts val="1400"/>
              <a:buChar char="○"/>
            </a:pPr>
            <a:r>
              <a:rPr lang="en"/>
              <a:t>la rd Label: Set rd to the address of Label</a:t>
            </a:r>
            <a:endParaRPr/>
          </a:p>
        </p:txBody>
      </p:sp>
      <p:sp>
        <p:nvSpPr>
          <p:cNvPr id="900" name="Google Shape;900;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0" st="0"/>
                                            </p:txEl>
                                          </p:spTgt>
                                        </p:tgtEl>
                                        <p:attrNameLst>
                                          <p:attrName>style.visibility</p:attrName>
                                        </p:attrNameLst>
                                      </p:cBhvr>
                                      <p:to>
                                        <p:strVal val="visible"/>
                                      </p:to>
                                    </p:set>
                                    <p:animEffect filter="fade" transition="in">
                                      <p:cBhvr>
                                        <p:cTn dur="1000"/>
                                        <p:tgtEl>
                                          <p:spTgt spid="8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1" st="1"/>
                                            </p:txEl>
                                          </p:spTgt>
                                        </p:tgtEl>
                                        <p:attrNameLst>
                                          <p:attrName>style.visibility</p:attrName>
                                        </p:attrNameLst>
                                      </p:cBhvr>
                                      <p:to>
                                        <p:strVal val="visible"/>
                                      </p:to>
                                    </p:set>
                                    <p:animEffect filter="fade" transition="in">
                                      <p:cBhvr>
                                        <p:cTn dur="1000"/>
                                        <p:tgtEl>
                                          <p:spTgt spid="8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2" st="2"/>
                                            </p:txEl>
                                          </p:spTgt>
                                        </p:tgtEl>
                                        <p:attrNameLst>
                                          <p:attrName>style.visibility</p:attrName>
                                        </p:attrNameLst>
                                      </p:cBhvr>
                                      <p:to>
                                        <p:strVal val="visible"/>
                                      </p:to>
                                    </p:set>
                                    <p:animEffect filter="fade" transition="in">
                                      <p:cBhvr>
                                        <p:cTn dur="1000"/>
                                        <p:tgtEl>
                                          <p:spTgt spid="8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3" st="3"/>
                                            </p:txEl>
                                          </p:spTgt>
                                        </p:tgtEl>
                                        <p:attrNameLst>
                                          <p:attrName>style.visibility</p:attrName>
                                        </p:attrNameLst>
                                      </p:cBhvr>
                                      <p:to>
                                        <p:strVal val="visible"/>
                                      </p:to>
                                    </p:set>
                                    <p:animEffect filter="fade" transition="in">
                                      <p:cBhvr>
                                        <p:cTn dur="1000"/>
                                        <p:tgtEl>
                                          <p:spTgt spid="8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4" st="4"/>
                                            </p:txEl>
                                          </p:spTgt>
                                        </p:tgtEl>
                                        <p:attrNameLst>
                                          <p:attrName>style.visibility</p:attrName>
                                        </p:attrNameLst>
                                      </p:cBhvr>
                                      <p:to>
                                        <p:strVal val="visible"/>
                                      </p:to>
                                    </p:set>
                                    <p:animEffect filter="fade" transition="in">
                                      <p:cBhvr>
                                        <p:cTn dur="1000"/>
                                        <p:tgtEl>
                                          <p:spTgt spid="8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5" st="5"/>
                                            </p:txEl>
                                          </p:spTgt>
                                        </p:tgtEl>
                                        <p:attrNameLst>
                                          <p:attrName>style.visibility</p:attrName>
                                        </p:attrNameLst>
                                      </p:cBhvr>
                                      <p:to>
                                        <p:strVal val="visible"/>
                                      </p:to>
                                    </p:set>
                                    <p:animEffect filter="fade" transition="in">
                                      <p:cBhvr>
                                        <p:cTn dur="1000"/>
                                        <p:tgtEl>
                                          <p:spTgt spid="8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6" st="6"/>
                                            </p:txEl>
                                          </p:spTgt>
                                        </p:tgtEl>
                                        <p:attrNameLst>
                                          <p:attrName>style.visibility</p:attrName>
                                        </p:attrNameLst>
                                      </p:cBhvr>
                                      <p:to>
                                        <p:strVal val="visible"/>
                                      </p:to>
                                    </p:set>
                                    <p:animEffect filter="fade" transition="in">
                                      <p:cBhvr>
                                        <p:cTn dur="1000"/>
                                        <p:tgtEl>
                                          <p:spTgt spid="8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xEl>
                                              <p:pRg end="7" st="7"/>
                                            </p:txEl>
                                          </p:spTgt>
                                        </p:tgtEl>
                                        <p:attrNameLst>
                                          <p:attrName>style.visibility</p:attrName>
                                        </p:attrNameLst>
                                      </p:cBhvr>
                                      <p:to>
                                        <p:strVal val="visible"/>
                                      </p:to>
                                    </p:set>
                                    <p:animEffect filter="fade" transition="in">
                                      <p:cBhvr>
                                        <p:cTn dur="1000"/>
                                        <p:tgtEl>
                                          <p:spTgt spid="89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LUI</a:t>
            </a:r>
            <a:endParaRPr/>
          </a:p>
        </p:txBody>
      </p:sp>
      <p:sp>
        <p:nvSpPr>
          <p:cNvPr id="906" name="Google Shape;906;p6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li:</a:t>
            </a:r>
            <a:endParaRPr/>
          </a:p>
          <a:p>
            <a:pPr indent="-317500" lvl="1" marL="914400" rtl="0" algn="l">
              <a:spcBef>
                <a:spcPts val="0"/>
              </a:spcBef>
              <a:spcAft>
                <a:spcPts val="0"/>
              </a:spcAft>
              <a:buSzPts val="1400"/>
              <a:buChar char="○"/>
            </a:pPr>
            <a:r>
              <a:rPr lang="en"/>
              <a:t>How would you translate "li t0 0x12345678" to instructions?</a:t>
            </a:r>
            <a:endParaRPr/>
          </a:p>
          <a:p>
            <a:pPr indent="-317500" lvl="2" marL="1371600" rtl="0" algn="l">
              <a:spcBef>
                <a:spcPts val="0"/>
              </a:spcBef>
              <a:spcAft>
                <a:spcPts val="0"/>
              </a:spcAft>
              <a:buSzPts val="1400"/>
              <a:buChar char="■"/>
            </a:pPr>
            <a:r>
              <a:rPr lang="en"/>
              <a:t>Can't just do "addi t0 x0 0x12345678" because that's way too big</a:t>
            </a:r>
            <a:endParaRPr/>
          </a:p>
          <a:p>
            <a:pPr indent="-317500" lvl="1" marL="914400" rtl="0" algn="l">
              <a:spcBef>
                <a:spcPts val="0"/>
              </a:spcBef>
              <a:spcAft>
                <a:spcPts val="0"/>
              </a:spcAft>
              <a:buSzPts val="1400"/>
              <a:buChar char="○"/>
            </a:pPr>
            <a:r>
              <a:rPr lang="en"/>
              <a:t>Multiple addis or addis with sllis would work, but require many instructions for some numbers. </a:t>
            </a:r>
            <a:endParaRPr/>
          </a:p>
          <a:p>
            <a:pPr indent="-317500" lvl="1" marL="914400" rtl="0" algn="l">
              <a:spcBef>
                <a:spcPts val="0"/>
              </a:spcBef>
              <a:spcAft>
                <a:spcPts val="0"/>
              </a:spcAft>
              <a:buSzPts val="1400"/>
              <a:buChar char="○"/>
            </a:pPr>
            <a:r>
              <a:rPr lang="en"/>
              <a:t>Ideally</a:t>
            </a:r>
            <a:r>
              <a:rPr lang="en"/>
              <a:t>, we want to be able to do this in exactly 2 instructions </a:t>
            </a:r>
            <a:endParaRPr/>
          </a:p>
          <a:p>
            <a:pPr indent="-317500" lvl="2" marL="1371600" rtl="0" algn="l">
              <a:spcBef>
                <a:spcPts val="0"/>
              </a:spcBef>
              <a:spcAft>
                <a:spcPts val="0"/>
              </a:spcAft>
              <a:buSzPts val="1400"/>
              <a:buChar char="■"/>
            </a:pPr>
            <a:r>
              <a:rPr lang="en"/>
              <a:t>1 instruction is impossible since no 32-bit object can encode all 2</a:t>
            </a:r>
            <a:r>
              <a:rPr baseline="30000" lang="en"/>
              <a:t>32</a:t>
            </a:r>
            <a:r>
              <a:rPr lang="en"/>
              <a:t> possible immediates AND all 32 possible destination registers</a:t>
            </a:r>
            <a:endParaRPr/>
          </a:p>
          <a:p>
            <a:pPr indent="-342900" lvl="0" marL="457200" rtl="0" algn="l">
              <a:spcBef>
                <a:spcPts val="0"/>
              </a:spcBef>
              <a:spcAft>
                <a:spcPts val="0"/>
              </a:spcAft>
              <a:buSzPts val="1800"/>
              <a:buChar char="●"/>
            </a:pPr>
            <a:r>
              <a:rPr lang="en"/>
              <a:t>Solution: lui instruction</a:t>
            </a:r>
            <a:endParaRPr/>
          </a:p>
          <a:p>
            <a:pPr indent="-317500" lvl="1" marL="914400" rtl="0" algn="l">
              <a:spcBef>
                <a:spcPts val="0"/>
              </a:spcBef>
              <a:spcAft>
                <a:spcPts val="0"/>
              </a:spcAft>
              <a:buSzPts val="1400"/>
              <a:buChar char="○"/>
            </a:pPr>
            <a:r>
              <a:rPr lang="en"/>
              <a:t>In the above example, we can do:</a:t>
            </a:r>
            <a:endParaRPr/>
          </a:p>
          <a:p>
            <a:pPr indent="0" lvl="0" marL="914400" rtl="0" algn="l">
              <a:spcBef>
                <a:spcPts val="1200"/>
              </a:spcBef>
              <a:spcAft>
                <a:spcPts val="0"/>
              </a:spcAft>
              <a:buNone/>
            </a:pPr>
            <a:r>
              <a:rPr lang="en" sz="1400">
                <a:latin typeface="Consolas"/>
                <a:ea typeface="Consolas"/>
                <a:cs typeface="Consolas"/>
                <a:sym typeface="Consolas"/>
              </a:rPr>
              <a:t>lui t0 0x12345</a:t>
            </a:r>
            <a:br>
              <a:rPr lang="en" sz="1400">
                <a:latin typeface="Consolas"/>
                <a:ea typeface="Consolas"/>
                <a:cs typeface="Consolas"/>
                <a:sym typeface="Consolas"/>
              </a:rPr>
            </a:br>
            <a:r>
              <a:rPr lang="en" sz="1400">
                <a:latin typeface="Consolas"/>
                <a:ea typeface="Consolas"/>
                <a:cs typeface="Consolas"/>
                <a:sym typeface="Consolas"/>
              </a:rPr>
              <a:t>addi t0 t0 0x678</a:t>
            </a:r>
            <a:endParaRPr sz="1400">
              <a:latin typeface="Consolas"/>
              <a:ea typeface="Consolas"/>
              <a:cs typeface="Consolas"/>
              <a:sym typeface="Consolas"/>
            </a:endParaRPr>
          </a:p>
          <a:p>
            <a:pPr indent="-342900" lvl="0" marL="457200" rtl="0" algn="l">
              <a:spcBef>
                <a:spcPts val="1200"/>
              </a:spcBef>
              <a:spcAft>
                <a:spcPts val="0"/>
              </a:spcAft>
              <a:buSzPts val="1800"/>
              <a:buChar char="●"/>
            </a:pPr>
            <a:r>
              <a:rPr lang="en"/>
              <a:t>This works, as long as we give U-type instructions 20 bits of immediate</a:t>
            </a:r>
            <a:endParaRPr/>
          </a:p>
        </p:txBody>
      </p:sp>
      <p:sp>
        <p:nvSpPr>
          <p:cNvPr id="907" name="Google Shape;907;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0" st="0"/>
                                            </p:txEl>
                                          </p:spTgt>
                                        </p:tgtEl>
                                        <p:attrNameLst>
                                          <p:attrName>style.visibility</p:attrName>
                                        </p:attrNameLst>
                                      </p:cBhvr>
                                      <p:to>
                                        <p:strVal val="visible"/>
                                      </p:to>
                                    </p:set>
                                    <p:animEffect filter="fade" transition="in">
                                      <p:cBhvr>
                                        <p:cTn dur="1000"/>
                                        <p:tgtEl>
                                          <p:spTgt spid="9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1" st="1"/>
                                            </p:txEl>
                                          </p:spTgt>
                                        </p:tgtEl>
                                        <p:attrNameLst>
                                          <p:attrName>style.visibility</p:attrName>
                                        </p:attrNameLst>
                                      </p:cBhvr>
                                      <p:to>
                                        <p:strVal val="visible"/>
                                      </p:to>
                                    </p:set>
                                    <p:animEffect filter="fade" transition="in">
                                      <p:cBhvr>
                                        <p:cTn dur="1000"/>
                                        <p:tgtEl>
                                          <p:spTgt spid="9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2" st="2"/>
                                            </p:txEl>
                                          </p:spTgt>
                                        </p:tgtEl>
                                        <p:attrNameLst>
                                          <p:attrName>style.visibility</p:attrName>
                                        </p:attrNameLst>
                                      </p:cBhvr>
                                      <p:to>
                                        <p:strVal val="visible"/>
                                      </p:to>
                                    </p:set>
                                    <p:animEffect filter="fade" transition="in">
                                      <p:cBhvr>
                                        <p:cTn dur="1000"/>
                                        <p:tgtEl>
                                          <p:spTgt spid="9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3" st="3"/>
                                            </p:txEl>
                                          </p:spTgt>
                                        </p:tgtEl>
                                        <p:attrNameLst>
                                          <p:attrName>style.visibility</p:attrName>
                                        </p:attrNameLst>
                                      </p:cBhvr>
                                      <p:to>
                                        <p:strVal val="visible"/>
                                      </p:to>
                                    </p:set>
                                    <p:animEffect filter="fade" transition="in">
                                      <p:cBhvr>
                                        <p:cTn dur="1000"/>
                                        <p:tgtEl>
                                          <p:spTgt spid="9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4" st="4"/>
                                            </p:txEl>
                                          </p:spTgt>
                                        </p:tgtEl>
                                        <p:attrNameLst>
                                          <p:attrName>style.visibility</p:attrName>
                                        </p:attrNameLst>
                                      </p:cBhvr>
                                      <p:to>
                                        <p:strVal val="visible"/>
                                      </p:to>
                                    </p:set>
                                    <p:animEffect filter="fade" transition="in">
                                      <p:cBhvr>
                                        <p:cTn dur="1000"/>
                                        <p:tgtEl>
                                          <p:spTgt spid="9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5" st="5"/>
                                            </p:txEl>
                                          </p:spTgt>
                                        </p:tgtEl>
                                        <p:attrNameLst>
                                          <p:attrName>style.visibility</p:attrName>
                                        </p:attrNameLst>
                                      </p:cBhvr>
                                      <p:to>
                                        <p:strVal val="visible"/>
                                      </p:to>
                                    </p:set>
                                    <p:animEffect filter="fade" transition="in">
                                      <p:cBhvr>
                                        <p:cTn dur="1000"/>
                                        <p:tgtEl>
                                          <p:spTgt spid="9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6" st="6"/>
                                            </p:txEl>
                                          </p:spTgt>
                                        </p:tgtEl>
                                        <p:attrNameLst>
                                          <p:attrName>style.visibility</p:attrName>
                                        </p:attrNameLst>
                                      </p:cBhvr>
                                      <p:to>
                                        <p:strVal val="visible"/>
                                      </p:to>
                                    </p:set>
                                    <p:animEffect filter="fade" transition="in">
                                      <p:cBhvr>
                                        <p:cTn dur="1000"/>
                                        <p:tgtEl>
                                          <p:spTgt spid="9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7" st="7"/>
                                            </p:txEl>
                                          </p:spTgt>
                                        </p:tgtEl>
                                        <p:attrNameLst>
                                          <p:attrName>style.visibility</p:attrName>
                                        </p:attrNameLst>
                                      </p:cBhvr>
                                      <p:to>
                                        <p:strVal val="visible"/>
                                      </p:to>
                                    </p:set>
                                    <p:animEffect filter="fade" transition="in">
                                      <p:cBhvr>
                                        <p:cTn dur="1000"/>
                                        <p:tgtEl>
                                          <p:spTgt spid="9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8" st="8"/>
                                            </p:txEl>
                                          </p:spTgt>
                                        </p:tgtEl>
                                        <p:attrNameLst>
                                          <p:attrName>style.visibility</p:attrName>
                                        </p:attrNameLst>
                                      </p:cBhvr>
                                      <p:to>
                                        <p:strVal val="visible"/>
                                      </p:to>
                                    </p:set>
                                    <p:animEffect filter="fade" transition="in">
                                      <p:cBhvr>
                                        <p:cTn dur="1000"/>
                                        <p:tgtEl>
                                          <p:spTgt spid="9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xEl>
                                              <p:pRg end="9" st="9"/>
                                            </p:txEl>
                                          </p:spTgt>
                                        </p:tgtEl>
                                        <p:attrNameLst>
                                          <p:attrName>style.visibility</p:attrName>
                                        </p:attrNameLst>
                                      </p:cBhvr>
                                      <p:to>
                                        <p:strVal val="visible"/>
                                      </p:to>
                                    </p:set>
                                    <p:animEffect filter="fade" transition="in">
                                      <p:cBhvr>
                                        <p:cTn dur="1000"/>
                                        <p:tgtEl>
                                          <p:spTgt spid="90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LUI: Corner case</a:t>
            </a:r>
            <a:endParaRPr/>
          </a:p>
        </p:txBody>
      </p:sp>
      <p:sp>
        <p:nvSpPr>
          <p:cNvPr id="913" name="Google Shape;913;p6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would you translate "li t0 0xABCDEFFF" to instructions?</a:t>
            </a:r>
            <a:endParaRPr/>
          </a:p>
          <a:p>
            <a:pPr indent="-342900" lvl="0" marL="457200" rtl="0" algn="l">
              <a:spcBef>
                <a:spcPts val="0"/>
              </a:spcBef>
              <a:spcAft>
                <a:spcPts val="0"/>
              </a:spcAft>
              <a:buSzPts val="1800"/>
              <a:buChar char="●"/>
            </a:pPr>
            <a:r>
              <a:rPr lang="en"/>
              <a:t>Initial idea:</a:t>
            </a:r>
            <a:endParaRPr/>
          </a:p>
          <a:p>
            <a:pPr indent="-317500" lvl="1" marL="914400" rtl="0" algn="l">
              <a:spcBef>
                <a:spcPts val="0"/>
              </a:spcBef>
              <a:spcAft>
                <a:spcPts val="0"/>
              </a:spcAft>
              <a:buSzPts val="1400"/>
              <a:buFont typeface="Consolas"/>
              <a:buChar char="○"/>
            </a:pPr>
            <a:r>
              <a:rPr lang="en">
                <a:latin typeface="Consolas"/>
                <a:ea typeface="Consolas"/>
                <a:cs typeface="Consolas"/>
                <a:sym typeface="Consolas"/>
              </a:rPr>
              <a:t>lui t0 0xABCDE</a:t>
            </a:r>
            <a:br>
              <a:rPr lang="en">
                <a:latin typeface="Consolas"/>
                <a:ea typeface="Consolas"/>
                <a:cs typeface="Consolas"/>
                <a:sym typeface="Consolas"/>
              </a:rPr>
            </a:br>
            <a:r>
              <a:rPr lang="en">
                <a:latin typeface="Consolas"/>
                <a:ea typeface="Consolas"/>
                <a:cs typeface="Consolas"/>
                <a:sym typeface="Consolas"/>
              </a:rPr>
              <a:t>addi t0 t0 0xFFF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Problem: 0xFFF isn't 4095; it's -1</a:t>
            </a:r>
            <a:endParaRPr/>
          </a:p>
          <a:p>
            <a:pPr indent="-317500" lvl="1" marL="914400" rtl="0" algn="l">
              <a:spcBef>
                <a:spcPts val="0"/>
              </a:spcBef>
              <a:spcAft>
                <a:spcPts val="0"/>
              </a:spcAft>
              <a:buSzPts val="1400"/>
              <a:buChar char="○"/>
            </a:pPr>
            <a:r>
              <a:rPr lang="en"/>
              <a:t>After the first line, we get t0 = 0xABCDE000</a:t>
            </a:r>
            <a:endParaRPr/>
          </a:p>
          <a:p>
            <a:pPr indent="-317500" lvl="1" marL="914400" rtl="0" algn="l">
              <a:spcBef>
                <a:spcPts val="0"/>
              </a:spcBef>
              <a:spcAft>
                <a:spcPts val="0"/>
              </a:spcAft>
              <a:buSzPts val="1400"/>
              <a:buChar char="○"/>
            </a:pPr>
            <a:r>
              <a:rPr lang="en"/>
              <a:t>After the second line, we get t0 = 0xABCDDFFF instead!</a:t>
            </a:r>
            <a:endParaRPr/>
          </a:p>
          <a:p>
            <a:pPr indent="-342900" lvl="0" marL="457200" rtl="0" algn="l">
              <a:spcBef>
                <a:spcPts val="0"/>
              </a:spcBef>
              <a:spcAft>
                <a:spcPts val="0"/>
              </a:spcAft>
              <a:buSzPts val="1800"/>
              <a:buChar char="●"/>
            </a:pPr>
            <a:r>
              <a:rPr lang="en" sz="1800"/>
              <a:t>As such, we need to be careful in this case and do lui t0 0xABCDF instead</a:t>
            </a:r>
            <a:endParaRPr sz="1800"/>
          </a:p>
          <a:p>
            <a:pPr indent="-317500" lvl="1" marL="914400" rtl="0" algn="l">
              <a:spcBef>
                <a:spcPts val="0"/>
              </a:spcBef>
              <a:spcAft>
                <a:spcPts val="0"/>
              </a:spcAft>
              <a:buSzPts val="1400"/>
              <a:buChar char="○"/>
            </a:pPr>
            <a:r>
              <a:rPr lang="en">
                <a:latin typeface="Consolas"/>
                <a:ea typeface="Consolas"/>
                <a:cs typeface="Consolas"/>
                <a:sym typeface="Consolas"/>
              </a:rPr>
              <a:t>lui t0 0xABCDF #t0 stores 0xABCDF000</a:t>
            </a:r>
            <a:br>
              <a:rPr lang="en">
                <a:latin typeface="Consolas"/>
                <a:ea typeface="Consolas"/>
                <a:cs typeface="Consolas"/>
                <a:sym typeface="Consolas"/>
              </a:rPr>
            </a:br>
            <a:r>
              <a:rPr lang="en">
                <a:latin typeface="Consolas"/>
                <a:ea typeface="Consolas"/>
                <a:cs typeface="Consolas"/>
                <a:sym typeface="Consolas"/>
              </a:rPr>
              <a:t>addi t0 t0 0xFFF #t0 stores 0xABCDEFFF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This ends up affecting li instructions only when the offset has its 11th bit set to 1, so it's an easy case to forget about.</a:t>
            </a:r>
            <a:endParaRPr/>
          </a:p>
        </p:txBody>
      </p:sp>
      <p:sp>
        <p:nvSpPr>
          <p:cNvPr id="914" name="Google Shape;914;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0" st="0"/>
                                            </p:txEl>
                                          </p:spTgt>
                                        </p:tgtEl>
                                        <p:attrNameLst>
                                          <p:attrName>style.visibility</p:attrName>
                                        </p:attrNameLst>
                                      </p:cBhvr>
                                      <p:to>
                                        <p:strVal val="visible"/>
                                      </p:to>
                                    </p:set>
                                    <p:animEffect filter="fade" transition="in">
                                      <p:cBhvr>
                                        <p:cTn dur="1000"/>
                                        <p:tgtEl>
                                          <p:spTgt spid="9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1" st="1"/>
                                            </p:txEl>
                                          </p:spTgt>
                                        </p:tgtEl>
                                        <p:attrNameLst>
                                          <p:attrName>style.visibility</p:attrName>
                                        </p:attrNameLst>
                                      </p:cBhvr>
                                      <p:to>
                                        <p:strVal val="visible"/>
                                      </p:to>
                                    </p:set>
                                    <p:animEffect filter="fade" transition="in">
                                      <p:cBhvr>
                                        <p:cTn dur="1000"/>
                                        <p:tgtEl>
                                          <p:spTgt spid="9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2" st="2"/>
                                            </p:txEl>
                                          </p:spTgt>
                                        </p:tgtEl>
                                        <p:attrNameLst>
                                          <p:attrName>style.visibility</p:attrName>
                                        </p:attrNameLst>
                                      </p:cBhvr>
                                      <p:to>
                                        <p:strVal val="visible"/>
                                      </p:to>
                                    </p:set>
                                    <p:animEffect filter="fade" transition="in">
                                      <p:cBhvr>
                                        <p:cTn dur="1000"/>
                                        <p:tgtEl>
                                          <p:spTgt spid="9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3" st="3"/>
                                            </p:txEl>
                                          </p:spTgt>
                                        </p:tgtEl>
                                        <p:attrNameLst>
                                          <p:attrName>style.visibility</p:attrName>
                                        </p:attrNameLst>
                                      </p:cBhvr>
                                      <p:to>
                                        <p:strVal val="visible"/>
                                      </p:to>
                                    </p:set>
                                    <p:animEffect filter="fade" transition="in">
                                      <p:cBhvr>
                                        <p:cTn dur="1000"/>
                                        <p:tgtEl>
                                          <p:spTgt spid="9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4" st="4"/>
                                            </p:txEl>
                                          </p:spTgt>
                                        </p:tgtEl>
                                        <p:attrNameLst>
                                          <p:attrName>style.visibility</p:attrName>
                                        </p:attrNameLst>
                                      </p:cBhvr>
                                      <p:to>
                                        <p:strVal val="visible"/>
                                      </p:to>
                                    </p:set>
                                    <p:animEffect filter="fade" transition="in">
                                      <p:cBhvr>
                                        <p:cTn dur="1000"/>
                                        <p:tgtEl>
                                          <p:spTgt spid="9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5" st="5"/>
                                            </p:txEl>
                                          </p:spTgt>
                                        </p:tgtEl>
                                        <p:attrNameLst>
                                          <p:attrName>style.visibility</p:attrName>
                                        </p:attrNameLst>
                                      </p:cBhvr>
                                      <p:to>
                                        <p:strVal val="visible"/>
                                      </p:to>
                                    </p:set>
                                    <p:animEffect filter="fade" transition="in">
                                      <p:cBhvr>
                                        <p:cTn dur="1000"/>
                                        <p:tgtEl>
                                          <p:spTgt spid="9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6" st="6"/>
                                            </p:txEl>
                                          </p:spTgt>
                                        </p:tgtEl>
                                        <p:attrNameLst>
                                          <p:attrName>style.visibility</p:attrName>
                                        </p:attrNameLst>
                                      </p:cBhvr>
                                      <p:to>
                                        <p:strVal val="visible"/>
                                      </p:to>
                                    </p:set>
                                    <p:animEffect filter="fade" transition="in">
                                      <p:cBhvr>
                                        <p:cTn dur="1000"/>
                                        <p:tgtEl>
                                          <p:spTgt spid="9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7" st="7"/>
                                            </p:txEl>
                                          </p:spTgt>
                                        </p:tgtEl>
                                        <p:attrNameLst>
                                          <p:attrName>style.visibility</p:attrName>
                                        </p:attrNameLst>
                                      </p:cBhvr>
                                      <p:to>
                                        <p:strVal val="visible"/>
                                      </p:to>
                                    </p:set>
                                    <p:animEffect filter="fade" transition="in">
                                      <p:cBhvr>
                                        <p:cTn dur="1000"/>
                                        <p:tgtEl>
                                          <p:spTgt spid="9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8" st="8"/>
                                            </p:txEl>
                                          </p:spTgt>
                                        </p:tgtEl>
                                        <p:attrNameLst>
                                          <p:attrName>style.visibility</p:attrName>
                                        </p:attrNameLst>
                                      </p:cBhvr>
                                      <p:to>
                                        <p:strVal val="visible"/>
                                      </p:to>
                                    </p:set>
                                    <p:animEffect filter="fade" transition="in">
                                      <p:cBhvr>
                                        <p:cTn dur="1000"/>
                                        <p:tgtEl>
                                          <p:spTgt spid="91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AUIPC and Relative Addressing</a:t>
            </a:r>
            <a:endParaRPr/>
          </a:p>
        </p:txBody>
      </p:sp>
      <p:sp>
        <p:nvSpPr>
          <p:cNvPr id="920" name="Google Shape;920;p7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auipc similarly gets used primarily as a way to save an arbitrary value when used with an addi</a:t>
            </a:r>
            <a:endParaRPr/>
          </a:p>
          <a:p>
            <a:pPr indent="-342900" lvl="0" marL="457200" rtl="0" algn="l">
              <a:spcBef>
                <a:spcPts val="0"/>
              </a:spcBef>
              <a:spcAft>
                <a:spcPts val="0"/>
              </a:spcAft>
              <a:buSzPts val="1800"/>
              <a:buChar char="●"/>
            </a:pPr>
            <a:r>
              <a:rPr lang="en"/>
              <a:t>The main difference is that it adds its result to PC</a:t>
            </a:r>
            <a:endParaRPr/>
          </a:p>
          <a:p>
            <a:pPr indent="-342900" lvl="0" marL="457200" rtl="0" algn="l">
              <a:spcBef>
                <a:spcPts val="0"/>
              </a:spcBef>
              <a:spcAft>
                <a:spcPts val="0"/>
              </a:spcAft>
              <a:buSzPts val="1800"/>
              <a:buChar char="●"/>
            </a:pPr>
            <a:r>
              <a:rPr lang="en"/>
              <a:t>Often when writing code, we want to allow multiple programs to be combined (like with libraries), but that would change the addresses of all the labels in our code</a:t>
            </a:r>
            <a:endParaRPr/>
          </a:p>
          <a:p>
            <a:pPr indent="-342900" lvl="0" marL="457200" rtl="0" algn="l">
              <a:spcBef>
                <a:spcPts val="0"/>
              </a:spcBef>
              <a:spcAft>
                <a:spcPts val="0"/>
              </a:spcAft>
              <a:buSzPts val="1800"/>
              <a:buChar char="●"/>
            </a:pPr>
            <a:r>
              <a:rPr lang="en"/>
              <a:t>To avoid this issue, many instructions involving labels use relative addressing instead of absolute addressing.</a:t>
            </a:r>
            <a:endParaRPr/>
          </a:p>
          <a:p>
            <a:pPr indent="-317500" lvl="1" marL="914400" rtl="0" algn="l">
              <a:spcBef>
                <a:spcPts val="0"/>
              </a:spcBef>
              <a:spcAft>
                <a:spcPts val="0"/>
              </a:spcAft>
              <a:buSzPts val="1400"/>
              <a:buChar char="○"/>
            </a:pPr>
            <a:r>
              <a:rPr lang="en"/>
              <a:t>Absolute address: "This label is at location 0x000000FC". This fails if we move our code to a different place in memory</a:t>
            </a:r>
            <a:endParaRPr/>
          </a:p>
          <a:p>
            <a:pPr indent="-317500" lvl="1" marL="914400" rtl="0" algn="l">
              <a:spcBef>
                <a:spcPts val="0"/>
              </a:spcBef>
              <a:spcAft>
                <a:spcPts val="0"/>
              </a:spcAft>
              <a:buSzPts val="1400"/>
              <a:buChar char="○"/>
            </a:pPr>
            <a:r>
              <a:rPr lang="en"/>
              <a:t>Relative address: "This label is 48 bytes after the current line of code". This still works if we move both the line of code and the label the same distance.</a:t>
            </a:r>
            <a:endParaRPr/>
          </a:p>
          <a:p>
            <a:pPr indent="-342900" lvl="0" marL="457200" rtl="0" algn="l">
              <a:spcBef>
                <a:spcPts val="0"/>
              </a:spcBef>
              <a:spcAft>
                <a:spcPts val="0"/>
              </a:spcAft>
              <a:buSzPts val="1800"/>
              <a:buChar char="●"/>
            </a:pPr>
            <a:r>
              <a:rPr lang="en"/>
              <a:t>As such, auipc often gets used with la instructions.</a:t>
            </a:r>
            <a:endParaRPr/>
          </a:p>
        </p:txBody>
      </p:sp>
      <p:sp>
        <p:nvSpPr>
          <p:cNvPr id="921" name="Google Shape;921;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0" st="0"/>
                                            </p:txEl>
                                          </p:spTgt>
                                        </p:tgtEl>
                                        <p:attrNameLst>
                                          <p:attrName>style.visibility</p:attrName>
                                        </p:attrNameLst>
                                      </p:cBhvr>
                                      <p:to>
                                        <p:strVal val="visible"/>
                                      </p:to>
                                    </p:set>
                                    <p:animEffect filter="fade" transition="in">
                                      <p:cBhvr>
                                        <p:cTn dur="1000"/>
                                        <p:tgtEl>
                                          <p:spTgt spid="9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1" st="1"/>
                                            </p:txEl>
                                          </p:spTgt>
                                        </p:tgtEl>
                                        <p:attrNameLst>
                                          <p:attrName>style.visibility</p:attrName>
                                        </p:attrNameLst>
                                      </p:cBhvr>
                                      <p:to>
                                        <p:strVal val="visible"/>
                                      </p:to>
                                    </p:set>
                                    <p:animEffect filter="fade" transition="in">
                                      <p:cBhvr>
                                        <p:cTn dur="1000"/>
                                        <p:tgtEl>
                                          <p:spTgt spid="9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2" st="2"/>
                                            </p:txEl>
                                          </p:spTgt>
                                        </p:tgtEl>
                                        <p:attrNameLst>
                                          <p:attrName>style.visibility</p:attrName>
                                        </p:attrNameLst>
                                      </p:cBhvr>
                                      <p:to>
                                        <p:strVal val="visible"/>
                                      </p:to>
                                    </p:set>
                                    <p:animEffect filter="fade" transition="in">
                                      <p:cBhvr>
                                        <p:cTn dur="1000"/>
                                        <p:tgtEl>
                                          <p:spTgt spid="9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3" st="3"/>
                                            </p:txEl>
                                          </p:spTgt>
                                        </p:tgtEl>
                                        <p:attrNameLst>
                                          <p:attrName>style.visibility</p:attrName>
                                        </p:attrNameLst>
                                      </p:cBhvr>
                                      <p:to>
                                        <p:strVal val="visible"/>
                                      </p:to>
                                    </p:set>
                                    <p:animEffect filter="fade" transition="in">
                                      <p:cBhvr>
                                        <p:cTn dur="1000"/>
                                        <p:tgtEl>
                                          <p:spTgt spid="9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4" st="4"/>
                                            </p:txEl>
                                          </p:spTgt>
                                        </p:tgtEl>
                                        <p:attrNameLst>
                                          <p:attrName>style.visibility</p:attrName>
                                        </p:attrNameLst>
                                      </p:cBhvr>
                                      <p:to>
                                        <p:strVal val="visible"/>
                                      </p:to>
                                    </p:set>
                                    <p:animEffect filter="fade" transition="in">
                                      <p:cBhvr>
                                        <p:cTn dur="1000"/>
                                        <p:tgtEl>
                                          <p:spTgt spid="9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5" st="5"/>
                                            </p:txEl>
                                          </p:spTgt>
                                        </p:tgtEl>
                                        <p:attrNameLst>
                                          <p:attrName>style.visibility</p:attrName>
                                        </p:attrNameLst>
                                      </p:cBhvr>
                                      <p:to>
                                        <p:strVal val="visible"/>
                                      </p:to>
                                    </p:set>
                                    <p:animEffect filter="fade" transition="in">
                                      <p:cBhvr>
                                        <p:cTn dur="1000"/>
                                        <p:tgtEl>
                                          <p:spTgt spid="9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xEl>
                                              <p:pRg end="6" st="6"/>
                                            </p:txEl>
                                          </p:spTgt>
                                        </p:tgtEl>
                                        <p:attrNameLst>
                                          <p:attrName>style.visibility</p:attrName>
                                        </p:attrNameLst>
                                      </p:cBhvr>
                                      <p:to>
                                        <p:strVal val="visible"/>
                                      </p:to>
                                    </p:set>
                                    <p:animEffect filter="fade" transition="in">
                                      <p:cBhvr>
                                        <p:cTn dur="1000"/>
                                        <p:tgtEl>
                                          <p:spTgt spid="9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t>
            </a:r>
            <a:r>
              <a:rPr lang="en"/>
              <a:t>-</a:t>
            </a:r>
            <a:r>
              <a:rPr lang="en"/>
              <a:t>Type</a:t>
            </a:r>
            <a:endParaRPr/>
          </a:p>
        </p:txBody>
      </p:sp>
      <p:sp>
        <p:nvSpPr>
          <p:cNvPr id="927" name="Google Shape;927;p71"/>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for instructions which need 20 immediate bits</a:t>
            </a:r>
            <a:endParaRPr/>
          </a:p>
          <a:p>
            <a:pPr indent="-317500" lvl="1" marL="914400" rtl="0" algn="l">
              <a:spcBef>
                <a:spcPts val="0"/>
              </a:spcBef>
              <a:spcAft>
                <a:spcPts val="0"/>
              </a:spcAft>
              <a:buSzPts val="1400"/>
              <a:buChar char="○"/>
            </a:pPr>
            <a:r>
              <a:rPr lang="en"/>
              <a:t>lui and auipc</a:t>
            </a:r>
            <a:endParaRPr/>
          </a:p>
          <a:p>
            <a:pPr indent="-342900" lvl="0" marL="457200" rtl="0" algn="l">
              <a:spcBef>
                <a:spcPts val="0"/>
              </a:spcBef>
              <a:spcAft>
                <a:spcPts val="0"/>
              </a:spcAft>
              <a:buSzPts val="1800"/>
              <a:buChar char="●"/>
            </a:pPr>
            <a:r>
              <a:rPr lang="en"/>
              <a:t>Note that there's a slight inconsistency between how the immediate is treated in the instruction format compared to the instruction itself</a:t>
            </a:r>
            <a:endParaRPr/>
          </a:p>
          <a:p>
            <a:pPr indent="-317500" lvl="1" marL="914400" rtl="0" algn="l">
              <a:spcBef>
                <a:spcPts val="0"/>
              </a:spcBef>
              <a:spcAft>
                <a:spcPts val="0"/>
              </a:spcAft>
              <a:buSzPts val="1400"/>
              <a:buChar char="○"/>
            </a:pPr>
            <a:r>
              <a:rPr lang="en"/>
              <a:t>Note that the instruction format listed here doesn't store the bottom 12 bits of the value imm</a:t>
            </a:r>
            <a:endParaRPr/>
          </a:p>
          <a:p>
            <a:pPr indent="-317500" lvl="1" marL="914400" rtl="0" algn="l">
              <a:spcBef>
                <a:spcPts val="0"/>
              </a:spcBef>
              <a:spcAft>
                <a:spcPts val="0"/>
              </a:spcAft>
              <a:buSzPts val="1400"/>
              <a:buChar char="○"/>
            </a:pPr>
            <a:r>
              <a:rPr lang="en"/>
              <a:t>If we write "lui t0 0x12345", we should treat imm as 0x12345000, and thus store 0x12345 in those 20 bits, instead of 0x00123.</a:t>
            </a:r>
            <a:endParaRPr/>
          </a:p>
          <a:p>
            <a:pPr indent="-317500" lvl="1" marL="914400" rtl="0" algn="l">
              <a:spcBef>
                <a:spcPts val="0"/>
              </a:spcBef>
              <a:spcAft>
                <a:spcPts val="0"/>
              </a:spcAft>
              <a:buSzPts val="1400"/>
              <a:buChar char="○"/>
            </a:pPr>
            <a:r>
              <a:rPr lang="en"/>
              <a:t>This is due to RISC-V not actually having a formal syntax (RISC-V only specifies the binary encoding), so the syntax that got adopted was a variation of x86 syntax</a:t>
            </a:r>
            <a:endParaRPr/>
          </a:p>
        </p:txBody>
      </p:sp>
      <p:grpSp>
        <p:nvGrpSpPr>
          <p:cNvPr id="928" name="Google Shape;928;p71"/>
          <p:cNvGrpSpPr/>
          <p:nvPr/>
        </p:nvGrpSpPr>
        <p:grpSpPr>
          <a:xfrm>
            <a:off x="1174367" y="1298477"/>
            <a:ext cx="6719062" cy="795684"/>
            <a:chOff x="1174367" y="1298477"/>
            <a:chExt cx="6719062" cy="795684"/>
          </a:xfrm>
        </p:grpSpPr>
        <p:sp>
          <p:nvSpPr>
            <p:cNvPr id="929" name="Google Shape;929;p71"/>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930" name="Google Shape;930;p71"/>
            <p:cNvSpPr txBox="1"/>
            <p:nvPr/>
          </p:nvSpPr>
          <p:spPr>
            <a:xfrm>
              <a:off x="3322442"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931" name="Google Shape;931;p71"/>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932" name="Google Shape;932;p71"/>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933" name="Google Shape;933;p71"/>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934" name="Google Shape;934;p71"/>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935" name="Google Shape;935;p71"/>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936" name="Google Shape;936;p71"/>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937" name="Google Shape;937;p71"/>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938" name="Google Shape;938;p71"/>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939" name="Google Shape;939;p71"/>
            <p:cNvSpPr txBox="1"/>
            <p:nvPr/>
          </p:nvSpPr>
          <p:spPr>
            <a:xfrm>
              <a:off x="2387700" y="1573625"/>
              <a:ext cx="19635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imm[32:12]</a:t>
              </a:r>
              <a:endParaRPr sz="900">
                <a:latin typeface="Helvetica Neue"/>
                <a:ea typeface="Helvetica Neue"/>
                <a:cs typeface="Helvetica Neue"/>
                <a:sym typeface="Helvetica Neue"/>
              </a:endParaRPr>
            </a:p>
          </p:txBody>
        </p:sp>
        <p:sp>
          <p:nvSpPr>
            <p:cNvPr id="940" name="Google Shape;940;p71"/>
            <p:cNvSpPr txBox="1"/>
            <p:nvPr/>
          </p:nvSpPr>
          <p:spPr>
            <a:xfrm>
              <a:off x="5535501" y="1549175"/>
              <a:ext cx="10740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941" name="Google Shape;941;p71"/>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942" name="Google Shape;942;p71"/>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943" name="Google Shape;943;p71"/>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944" name="Google Shape;944;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0" st="0"/>
                                            </p:txEl>
                                          </p:spTgt>
                                        </p:tgtEl>
                                        <p:attrNameLst>
                                          <p:attrName>style.visibility</p:attrName>
                                        </p:attrNameLst>
                                      </p:cBhvr>
                                      <p:to>
                                        <p:strVal val="visible"/>
                                      </p:to>
                                    </p:set>
                                    <p:animEffect filter="fade" transition="in">
                                      <p:cBhvr>
                                        <p:cTn dur="1000"/>
                                        <p:tgtEl>
                                          <p:spTgt spid="9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1" st="1"/>
                                            </p:txEl>
                                          </p:spTgt>
                                        </p:tgtEl>
                                        <p:attrNameLst>
                                          <p:attrName>style.visibility</p:attrName>
                                        </p:attrNameLst>
                                      </p:cBhvr>
                                      <p:to>
                                        <p:strVal val="visible"/>
                                      </p:to>
                                    </p:set>
                                    <p:animEffect filter="fade" transition="in">
                                      <p:cBhvr>
                                        <p:cTn dur="1000"/>
                                        <p:tgtEl>
                                          <p:spTgt spid="9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2" st="2"/>
                                            </p:txEl>
                                          </p:spTgt>
                                        </p:tgtEl>
                                        <p:attrNameLst>
                                          <p:attrName>style.visibility</p:attrName>
                                        </p:attrNameLst>
                                      </p:cBhvr>
                                      <p:to>
                                        <p:strVal val="visible"/>
                                      </p:to>
                                    </p:set>
                                    <p:animEffect filter="fade" transition="in">
                                      <p:cBhvr>
                                        <p:cTn dur="1000"/>
                                        <p:tgtEl>
                                          <p:spTgt spid="9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3" st="3"/>
                                            </p:txEl>
                                          </p:spTgt>
                                        </p:tgtEl>
                                        <p:attrNameLst>
                                          <p:attrName>style.visibility</p:attrName>
                                        </p:attrNameLst>
                                      </p:cBhvr>
                                      <p:to>
                                        <p:strVal val="visible"/>
                                      </p:to>
                                    </p:set>
                                    <p:animEffect filter="fade" transition="in">
                                      <p:cBhvr>
                                        <p:cTn dur="1000"/>
                                        <p:tgtEl>
                                          <p:spTgt spid="9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4" st="4"/>
                                            </p:txEl>
                                          </p:spTgt>
                                        </p:tgtEl>
                                        <p:attrNameLst>
                                          <p:attrName>style.visibility</p:attrName>
                                        </p:attrNameLst>
                                      </p:cBhvr>
                                      <p:to>
                                        <p:strVal val="visible"/>
                                      </p:to>
                                    </p:set>
                                    <p:animEffect filter="fade" transition="in">
                                      <p:cBhvr>
                                        <p:cTn dur="1000"/>
                                        <p:tgtEl>
                                          <p:spTgt spid="9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7">
                                            <p:txEl>
                                              <p:pRg end="5" st="5"/>
                                            </p:txEl>
                                          </p:spTgt>
                                        </p:tgtEl>
                                        <p:attrNameLst>
                                          <p:attrName>style.visibility</p:attrName>
                                        </p:attrNameLst>
                                      </p:cBhvr>
                                      <p:to>
                                        <p:strVal val="visible"/>
                                      </p:to>
                                    </p:set>
                                    <p:animEffect filter="fade" transition="in">
                                      <p:cBhvr>
                                        <p:cTn dur="1000"/>
                                        <p:tgtEl>
                                          <p:spTgt spid="9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t>
            </a:r>
            <a:r>
              <a:rPr lang="en"/>
              <a:t>-</a:t>
            </a:r>
            <a:r>
              <a:rPr lang="en"/>
              <a:t>Type</a:t>
            </a:r>
            <a:r>
              <a:rPr lang="en"/>
              <a:t>: All Instructions</a:t>
            </a:r>
            <a:endParaRPr/>
          </a:p>
        </p:txBody>
      </p:sp>
      <p:pic>
        <p:nvPicPr>
          <p:cNvPr id="950" name="Google Shape;950;p72"/>
          <p:cNvPicPr preferRelativeResize="0"/>
          <p:nvPr/>
        </p:nvPicPr>
        <p:blipFill>
          <a:blip r:embed="rId3">
            <a:alphaModFix/>
          </a:blip>
          <a:stretch>
            <a:fillRect/>
          </a:stretch>
        </p:blipFill>
        <p:spPr>
          <a:xfrm>
            <a:off x="152400" y="2006957"/>
            <a:ext cx="8839200" cy="586172"/>
          </a:xfrm>
          <a:prstGeom prst="rect">
            <a:avLst/>
          </a:prstGeom>
          <a:noFill/>
          <a:ln>
            <a:noFill/>
          </a:ln>
        </p:spPr>
      </p:pic>
      <p:pic>
        <p:nvPicPr>
          <p:cNvPr id="951" name="Google Shape;951;p72"/>
          <p:cNvPicPr preferRelativeResize="0"/>
          <p:nvPr/>
        </p:nvPicPr>
        <p:blipFill>
          <a:blip r:embed="rId4">
            <a:alphaModFix/>
          </a:blip>
          <a:stretch>
            <a:fillRect/>
          </a:stretch>
        </p:blipFill>
        <p:spPr>
          <a:xfrm>
            <a:off x="152400" y="1830604"/>
            <a:ext cx="8839200" cy="252549"/>
          </a:xfrm>
          <a:prstGeom prst="rect">
            <a:avLst/>
          </a:prstGeom>
          <a:noFill/>
          <a:ln>
            <a:noFill/>
          </a:ln>
        </p:spPr>
      </p:pic>
      <p:sp>
        <p:nvSpPr>
          <p:cNvPr id="952" name="Google Shape;952;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58" name="Google Shape;958;p7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B-types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959" name="Google Shape;959;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71" name="Google Shape;171;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6AA84F"/>
              </a:buClr>
              <a:buSzPts val="1700"/>
              <a:buChar char="●"/>
            </a:pPr>
            <a:r>
              <a:rPr b="1" lang="en" sz="1700">
                <a:solidFill>
                  <a:srgbClr val="6AA84F"/>
                </a:solidFill>
              </a:rPr>
              <a:t>Intro</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Concluding Notes</a:t>
            </a:r>
            <a:endParaRPr sz="1700">
              <a:solidFill>
                <a:srgbClr val="000000"/>
              </a:solidFill>
            </a:endParaRPr>
          </a:p>
        </p:txBody>
      </p:sp>
      <p:sp>
        <p:nvSpPr>
          <p:cNvPr id="172" name="Google Shape;17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Labels</a:t>
            </a:r>
            <a:endParaRPr/>
          </a:p>
        </p:txBody>
      </p:sp>
      <p:sp>
        <p:nvSpPr>
          <p:cNvPr id="965" name="Google Shape;965;p7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Labels don't actually exist. When translating RISC-V to binary, we need to convert all labels into explicit references to a particular line of code</a:t>
            </a:r>
            <a:endParaRPr/>
          </a:p>
          <a:p>
            <a:pPr indent="-342900" lvl="0" marL="457200" rtl="0" algn="l">
              <a:spcBef>
                <a:spcPts val="0"/>
              </a:spcBef>
              <a:spcAft>
                <a:spcPts val="0"/>
              </a:spcAft>
              <a:buSzPts val="1800"/>
              <a:buChar char="●"/>
            </a:pPr>
            <a:r>
              <a:rPr lang="en"/>
              <a:t>Recall: Since we want to be able to move around code blocks in memory, we prefer to use relative addressing instead of </a:t>
            </a:r>
            <a:r>
              <a:rPr lang="en"/>
              <a:t>absolute addresses.</a:t>
            </a:r>
            <a:endParaRPr/>
          </a:p>
          <a:p>
            <a:pPr indent="-342900" lvl="0" marL="457200" rtl="0" algn="l">
              <a:spcBef>
                <a:spcPts val="0"/>
              </a:spcBef>
              <a:spcAft>
                <a:spcPts val="0"/>
              </a:spcAft>
              <a:buSzPts val="1800"/>
              <a:buChar char="●"/>
            </a:pPr>
            <a:r>
              <a:rPr lang="en"/>
              <a:t>Solution: When writing code using labels, first convert the label into an </a:t>
            </a:r>
            <a:r>
              <a:rPr i="1" lang="en"/>
              <a:t>offset</a:t>
            </a:r>
            <a:r>
              <a:rPr lang="en"/>
              <a:t>, which specifies how many bytes off we would need to jump to get to that label.</a:t>
            </a:r>
            <a:endParaRPr/>
          </a:p>
        </p:txBody>
      </p:sp>
      <p:sp>
        <p:nvSpPr>
          <p:cNvPr id="966" name="Google Shape;966;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xEl>
                                              <p:pRg end="0" st="0"/>
                                            </p:txEl>
                                          </p:spTgt>
                                        </p:tgtEl>
                                        <p:attrNameLst>
                                          <p:attrName>style.visibility</p:attrName>
                                        </p:attrNameLst>
                                      </p:cBhvr>
                                      <p:to>
                                        <p:strVal val="visible"/>
                                      </p:to>
                                    </p:set>
                                    <p:animEffect filter="fade" transition="in">
                                      <p:cBhvr>
                                        <p:cTn dur="1000"/>
                                        <p:tgtEl>
                                          <p:spTgt spid="9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xEl>
                                              <p:pRg end="1" st="1"/>
                                            </p:txEl>
                                          </p:spTgt>
                                        </p:tgtEl>
                                        <p:attrNameLst>
                                          <p:attrName>style.visibility</p:attrName>
                                        </p:attrNameLst>
                                      </p:cBhvr>
                                      <p:to>
                                        <p:strVal val="visible"/>
                                      </p:to>
                                    </p:set>
                                    <p:animEffect filter="fade" transition="in">
                                      <p:cBhvr>
                                        <p:cTn dur="1000"/>
                                        <p:tgtEl>
                                          <p:spTgt spid="9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xEl>
                                              <p:pRg end="2" st="2"/>
                                            </p:txEl>
                                          </p:spTgt>
                                        </p:tgtEl>
                                        <p:attrNameLst>
                                          <p:attrName>style.visibility</p:attrName>
                                        </p:attrNameLst>
                                      </p:cBhvr>
                                      <p:to>
                                        <p:strVal val="visible"/>
                                      </p:to>
                                    </p:set>
                                    <p:animEffect filter="fade" transition="in">
                                      <p:cBhvr>
                                        <p:cTn dur="1000"/>
                                        <p:tgtEl>
                                          <p:spTgt spid="9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7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Converting </a:t>
            </a:r>
            <a:r>
              <a:rPr lang="en"/>
              <a:t>Labels into offsets</a:t>
            </a:r>
            <a:endParaRPr/>
          </a:p>
        </p:txBody>
      </p:sp>
      <p:sp>
        <p:nvSpPr>
          <p:cNvPr id="972" name="Google Shape;972;p7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the labels in the following code into their corresponding offsets:</a:t>
            </a:r>
            <a:endParaRPr/>
          </a:p>
          <a:p>
            <a:pPr indent="1371600" lvl="0" marL="0" rtl="0" algn="l">
              <a:spcBef>
                <a:spcPts val="1200"/>
              </a:spcBef>
              <a:spcAft>
                <a:spcPts val="1200"/>
              </a:spcAft>
              <a:buNone/>
            </a:pPr>
            <a:r>
              <a:rPr lang="en">
                <a:latin typeface="Consolas"/>
                <a:ea typeface="Consolas"/>
                <a:cs typeface="Consolas"/>
                <a:sym typeface="Consolas"/>
              </a:rPr>
              <a:t>beq x0 x0 target</a:t>
            </a:r>
            <a:br>
              <a:rPr lang="en">
                <a:latin typeface="Consolas"/>
                <a:ea typeface="Consolas"/>
                <a:cs typeface="Consolas"/>
                <a:sym typeface="Consolas"/>
              </a:rPr>
            </a:br>
            <a:r>
              <a:rPr lang="en">
                <a:latin typeface="Consolas"/>
                <a:ea typeface="Consolas"/>
                <a:cs typeface="Consolas"/>
                <a:sym typeface="Consolas"/>
              </a:rPr>
              <a:t>			addi x0 x0 100</a:t>
            </a:r>
            <a:br>
              <a:rPr lang="en">
                <a:latin typeface="Consolas"/>
                <a:ea typeface="Consolas"/>
                <a:cs typeface="Consolas"/>
                <a:sym typeface="Consolas"/>
              </a:rPr>
            </a:br>
            <a:r>
              <a:rPr lang="en">
                <a:latin typeface="Consolas"/>
                <a:ea typeface="Consolas"/>
                <a:cs typeface="Consolas"/>
                <a:sym typeface="Consolas"/>
              </a:rPr>
              <a:t>target: 	addi x0 x0 100</a:t>
            </a:r>
            <a:br>
              <a:rPr lang="en">
                <a:latin typeface="Consolas"/>
                <a:ea typeface="Consolas"/>
                <a:cs typeface="Consolas"/>
                <a:sym typeface="Consolas"/>
              </a:rPr>
            </a:br>
            <a:r>
              <a:rPr lang="en">
                <a:latin typeface="Consolas"/>
                <a:ea typeface="Consolas"/>
                <a:cs typeface="Consolas"/>
                <a:sym typeface="Consolas"/>
              </a:rPr>
              <a:t>			j target</a:t>
            </a:r>
            <a:br>
              <a:rPr lang="en">
                <a:latin typeface="Consolas"/>
                <a:ea typeface="Consolas"/>
                <a:cs typeface="Consolas"/>
                <a:sym typeface="Consolas"/>
              </a:rPr>
            </a:br>
            <a:r>
              <a:rPr lang="en">
                <a:latin typeface="Consolas"/>
                <a:ea typeface="Consolas"/>
                <a:cs typeface="Consolas"/>
                <a:sym typeface="Consolas"/>
              </a:rPr>
              <a:t>			li t0 0x5F3759DF</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beq t0 t0</a:t>
            </a:r>
            <a:r>
              <a:rPr lang="en">
                <a:latin typeface="Consolas"/>
                <a:ea typeface="Consolas"/>
                <a:cs typeface="Consolas"/>
                <a:sym typeface="Consolas"/>
              </a:rPr>
              <a:t> target</a:t>
            </a:r>
            <a:endParaRPr>
              <a:latin typeface="Consolas"/>
              <a:ea typeface="Consolas"/>
              <a:cs typeface="Consolas"/>
              <a:sym typeface="Consolas"/>
            </a:endParaRPr>
          </a:p>
        </p:txBody>
      </p:sp>
      <p:sp>
        <p:nvSpPr>
          <p:cNvPr id="973" name="Google Shape;973;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7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Converting Labels into offsets</a:t>
            </a:r>
            <a:endParaRPr/>
          </a:p>
        </p:txBody>
      </p:sp>
      <p:sp>
        <p:nvSpPr>
          <p:cNvPr id="979" name="Google Shape;979;p76"/>
          <p:cNvSpPr txBox="1"/>
          <p:nvPr>
            <p:ph idx="1" type="body"/>
          </p:nvPr>
        </p:nvSpPr>
        <p:spPr>
          <a:xfrm>
            <a:off x="198500" y="1246825"/>
            <a:ext cx="87018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the labels in the following code into their corresponding offsets:</a:t>
            </a:r>
            <a:endParaRPr/>
          </a:p>
          <a:p>
            <a:pPr indent="1371600" lvl="0" marL="0" rtl="0" algn="l">
              <a:spcBef>
                <a:spcPts val="1200"/>
              </a:spcBef>
              <a:spcAft>
                <a:spcPts val="1200"/>
              </a:spcAft>
              <a:buNone/>
            </a:pPr>
            <a:r>
              <a:rPr lang="en">
                <a:latin typeface="Consolas"/>
                <a:ea typeface="Consolas"/>
                <a:cs typeface="Consolas"/>
                <a:sym typeface="Consolas"/>
              </a:rPr>
              <a:t>beq x0 x0 target #+2 instructions = 8 bytes, so offset=8</a:t>
            </a:r>
            <a:br>
              <a:rPr lang="en">
                <a:latin typeface="Consolas"/>
                <a:ea typeface="Consolas"/>
                <a:cs typeface="Consolas"/>
                <a:sym typeface="Consolas"/>
              </a:rPr>
            </a:br>
            <a:r>
              <a:rPr lang="en">
                <a:latin typeface="Consolas"/>
                <a:ea typeface="Consolas"/>
                <a:cs typeface="Consolas"/>
                <a:sym typeface="Consolas"/>
              </a:rPr>
              <a:t>			addi x0 x0 100</a:t>
            </a:r>
            <a:br>
              <a:rPr lang="en">
                <a:latin typeface="Consolas"/>
                <a:ea typeface="Consolas"/>
                <a:cs typeface="Consolas"/>
                <a:sym typeface="Consolas"/>
              </a:rPr>
            </a:br>
            <a:r>
              <a:rPr lang="en">
                <a:latin typeface="Consolas"/>
                <a:ea typeface="Consolas"/>
                <a:cs typeface="Consolas"/>
                <a:sym typeface="Consolas"/>
              </a:rPr>
              <a:t>target: 	addi x0 x0 100</a:t>
            </a:r>
            <a:br>
              <a:rPr lang="en">
                <a:latin typeface="Consolas"/>
                <a:ea typeface="Consolas"/>
                <a:cs typeface="Consolas"/>
                <a:sym typeface="Consolas"/>
              </a:rPr>
            </a:br>
            <a:r>
              <a:rPr lang="en">
                <a:latin typeface="Consolas"/>
                <a:ea typeface="Consolas"/>
                <a:cs typeface="Consolas"/>
                <a:sym typeface="Consolas"/>
              </a:rPr>
              <a:t>			j target</a:t>
            </a:r>
            <a:br>
              <a:rPr lang="en">
                <a:latin typeface="Consolas"/>
                <a:ea typeface="Consolas"/>
                <a:cs typeface="Consolas"/>
                <a:sym typeface="Consolas"/>
              </a:rPr>
            </a:br>
            <a:r>
              <a:rPr lang="en">
                <a:latin typeface="Consolas"/>
                <a:ea typeface="Consolas"/>
                <a:cs typeface="Consolas"/>
                <a:sym typeface="Consolas"/>
              </a:rPr>
              <a:t>			li t0 0x5F3759DF</a:t>
            </a:r>
            <a:br>
              <a:rPr lang="en">
                <a:latin typeface="Consolas"/>
                <a:ea typeface="Consolas"/>
                <a:cs typeface="Consolas"/>
                <a:sym typeface="Consolas"/>
              </a:rPr>
            </a:br>
            <a:r>
              <a:rPr lang="en">
                <a:latin typeface="Consolas"/>
                <a:ea typeface="Consolas"/>
                <a:cs typeface="Consolas"/>
                <a:sym typeface="Consolas"/>
              </a:rPr>
              <a:t>			beq t0 t0 target</a:t>
            </a:r>
            <a:endParaRPr>
              <a:latin typeface="Consolas"/>
              <a:ea typeface="Consolas"/>
              <a:cs typeface="Consolas"/>
              <a:sym typeface="Consolas"/>
            </a:endParaRPr>
          </a:p>
        </p:txBody>
      </p:sp>
      <p:sp>
        <p:nvSpPr>
          <p:cNvPr id="980" name="Google Shape;980;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7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Converting Labels into offsets</a:t>
            </a:r>
            <a:endParaRPr/>
          </a:p>
        </p:txBody>
      </p:sp>
      <p:sp>
        <p:nvSpPr>
          <p:cNvPr id="986" name="Google Shape;986;p77"/>
          <p:cNvSpPr txBox="1"/>
          <p:nvPr>
            <p:ph idx="1" type="body"/>
          </p:nvPr>
        </p:nvSpPr>
        <p:spPr>
          <a:xfrm>
            <a:off x="198500" y="1246825"/>
            <a:ext cx="87018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the labels in the following code into their corresponding offsets:</a:t>
            </a:r>
            <a:endParaRPr/>
          </a:p>
          <a:p>
            <a:pPr indent="1371600" lvl="0" marL="0" rtl="0" algn="l">
              <a:spcBef>
                <a:spcPts val="1200"/>
              </a:spcBef>
              <a:spcAft>
                <a:spcPts val="1200"/>
              </a:spcAft>
              <a:buNone/>
            </a:pPr>
            <a:r>
              <a:rPr lang="en">
                <a:latin typeface="Consolas"/>
                <a:ea typeface="Consolas"/>
                <a:cs typeface="Consolas"/>
                <a:sym typeface="Consolas"/>
              </a:rPr>
              <a:t>beq x0 x0 target #+2 instructions = 8 bytes, so offset=8</a:t>
            </a:r>
            <a:br>
              <a:rPr lang="en">
                <a:latin typeface="Consolas"/>
                <a:ea typeface="Consolas"/>
                <a:cs typeface="Consolas"/>
                <a:sym typeface="Consolas"/>
              </a:rPr>
            </a:br>
            <a:r>
              <a:rPr lang="en">
                <a:latin typeface="Consolas"/>
                <a:ea typeface="Consolas"/>
                <a:cs typeface="Consolas"/>
                <a:sym typeface="Consolas"/>
              </a:rPr>
              <a:t>			addi x0 x0 100</a:t>
            </a:r>
            <a:br>
              <a:rPr lang="en">
                <a:latin typeface="Consolas"/>
                <a:ea typeface="Consolas"/>
                <a:cs typeface="Consolas"/>
                <a:sym typeface="Consolas"/>
              </a:rPr>
            </a:br>
            <a:r>
              <a:rPr lang="en">
                <a:latin typeface="Consolas"/>
                <a:ea typeface="Consolas"/>
                <a:cs typeface="Consolas"/>
                <a:sym typeface="Consolas"/>
              </a:rPr>
              <a:t>target: 	addi x0 x0 100</a:t>
            </a:r>
            <a:br>
              <a:rPr lang="en">
                <a:latin typeface="Consolas"/>
                <a:ea typeface="Consolas"/>
                <a:cs typeface="Consolas"/>
                <a:sym typeface="Consolas"/>
              </a:rPr>
            </a:br>
            <a:r>
              <a:rPr lang="en">
                <a:latin typeface="Consolas"/>
                <a:ea typeface="Consolas"/>
                <a:cs typeface="Consolas"/>
                <a:sym typeface="Consolas"/>
              </a:rPr>
              <a:t>			j target # -1 instruction = -4 bytes, so offset=-4</a:t>
            </a:r>
            <a:br>
              <a:rPr lang="en">
                <a:latin typeface="Consolas"/>
                <a:ea typeface="Consolas"/>
                <a:cs typeface="Consolas"/>
                <a:sym typeface="Consolas"/>
              </a:rPr>
            </a:br>
            <a:r>
              <a:rPr lang="en">
                <a:latin typeface="Consolas"/>
                <a:ea typeface="Consolas"/>
                <a:cs typeface="Consolas"/>
                <a:sym typeface="Consolas"/>
              </a:rPr>
              <a:t>			li t0 0x5F3759DF</a:t>
            </a:r>
            <a:br>
              <a:rPr lang="en">
                <a:latin typeface="Consolas"/>
                <a:ea typeface="Consolas"/>
                <a:cs typeface="Consolas"/>
                <a:sym typeface="Consolas"/>
              </a:rPr>
            </a:br>
            <a:r>
              <a:rPr lang="en">
                <a:latin typeface="Consolas"/>
                <a:ea typeface="Consolas"/>
                <a:cs typeface="Consolas"/>
                <a:sym typeface="Consolas"/>
              </a:rPr>
              <a:t>			beq t0 t0 target</a:t>
            </a:r>
            <a:endParaRPr>
              <a:latin typeface="Consolas"/>
              <a:ea typeface="Consolas"/>
              <a:cs typeface="Consolas"/>
              <a:sym typeface="Consolas"/>
            </a:endParaRPr>
          </a:p>
        </p:txBody>
      </p:sp>
      <p:sp>
        <p:nvSpPr>
          <p:cNvPr id="987" name="Google Shape;987;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7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Converting Labels into offsets</a:t>
            </a:r>
            <a:endParaRPr/>
          </a:p>
        </p:txBody>
      </p:sp>
      <p:sp>
        <p:nvSpPr>
          <p:cNvPr id="993" name="Google Shape;993;p78"/>
          <p:cNvSpPr txBox="1"/>
          <p:nvPr>
            <p:ph idx="1" type="body"/>
          </p:nvPr>
        </p:nvSpPr>
        <p:spPr>
          <a:xfrm>
            <a:off x="198500" y="1246825"/>
            <a:ext cx="87018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Translate the labels in the following code into their corresponding offsets:</a:t>
            </a:r>
            <a:endParaRPr/>
          </a:p>
          <a:p>
            <a:pPr indent="1371600" lvl="0" marL="0" rtl="0" algn="l">
              <a:spcBef>
                <a:spcPts val="1200"/>
              </a:spcBef>
              <a:spcAft>
                <a:spcPts val="1200"/>
              </a:spcAft>
              <a:buNone/>
            </a:pPr>
            <a:r>
              <a:rPr lang="en">
                <a:latin typeface="Consolas"/>
                <a:ea typeface="Consolas"/>
                <a:cs typeface="Consolas"/>
                <a:sym typeface="Consolas"/>
              </a:rPr>
              <a:t>beq x0 x0 target #+2 instructions = 8 bytes, so offset=8</a:t>
            </a:r>
            <a:br>
              <a:rPr lang="en">
                <a:latin typeface="Consolas"/>
                <a:ea typeface="Consolas"/>
                <a:cs typeface="Consolas"/>
                <a:sym typeface="Consolas"/>
              </a:rPr>
            </a:br>
            <a:r>
              <a:rPr lang="en">
                <a:latin typeface="Consolas"/>
                <a:ea typeface="Consolas"/>
                <a:cs typeface="Consolas"/>
                <a:sym typeface="Consolas"/>
              </a:rPr>
              <a:t>			addi x0 x0 100</a:t>
            </a:r>
            <a:br>
              <a:rPr lang="en">
                <a:latin typeface="Consolas"/>
                <a:ea typeface="Consolas"/>
                <a:cs typeface="Consolas"/>
                <a:sym typeface="Consolas"/>
              </a:rPr>
            </a:br>
            <a:r>
              <a:rPr lang="en">
                <a:latin typeface="Consolas"/>
                <a:ea typeface="Consolas"/>
                <a:cs typeface="Consolas"/>
                <a:sym typeface="Consolas"/>
              </a:rPr>
              <a:t>target: 	addi x0 x0 100</a:t>
            </a:r>
            <a:br>
              <a:rPr lang="en">
                <a:latin typeface="Consolas"/>
                <a:ea typeface="Consolas"/>
                <a:cs typeface="Consolas"/>
                <a:sym typeface="Consolas"/>
              </a:rPr>
            </a:br>
            <a:r>
              <a:rPr lang="en">
                <a:latin typeface="Consolas"/>
                <a:ea typeface="Consolas"/>
                <a:cs typeface="Consolas"/>
                <a:sym typeface="Consolas"/>
              </a:rPr>
              <a:t>			j target # -1 instruction = -4 bytes, so offset=-4</a:t>
            </a:r>
            <a:br>
              <a:rPr lang="en">
                <a:latin typeface="Consolas"/>
                <a:ea typeface="Consolas"/>
                <a:cs typeface="Consolas"/>
                <a:sym typeface="Consolas"/>
              </a:rPr>
            </a:br>
            <a:r>
              <a:rPr lang="en">
                <a:latin typeface="Consolas"/>
                <a:ea typeface="Consolas"/>
                <a:cs typeface="Consolas"/>
                <a:sym typeface="Consolas"/>
              </a:rPr>
              <a:t>			li t0 0x5F3759DF #The li here is actually 2 instructions</a:t>
            </a:r>
            <a:br>
              <a:rPr lang="en">
                <a:latin typeface="Consolas"/>
                <a:ea typeface="Consolas"/>
                <a:cs typeface="Consolas"/>
                <a:sym typeface="Consolas"/>
              </a:rPr>
            </a:br>
            <a:r>
              <a:rPr lang="en">
                <a:latin typeface="Consolas"/>
                <a:ea typeface="Consolas"/>
                <a:cs typeface="Consolas"/>
                <a:sym typeface="Consolas"/>
              </a:rPr>
              <a:t>			beq t0 t0 target #-4 instructions, so offset=-16</a:t>
            </a:r>
            <a:endParaRPr>
              <a:latin typeface="Consolas"/>
              <a:ea typeface="Consolas"/>
              <a:cs typeface="Consolas"/>
              <a:sym typeface="Consolas"/>
            </a:endParaRPr>
          </a:p>
        </p:txBody>
      </p:sp>
      <p:sp>
        <p:nvSpPr>
          <p:cNvPr id="994" name="Google Shape;994;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7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offsets</a:t>
            </a:r>
            <a:endParaRPr/>
          </a:p>
        </p:txBody>
      </p:sp>
      <p:sp>
        <p:nvSpPr>
          <p:cNvPr id="1000" name="Google Shape;1000;p7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Note that all the previous offsets were multiples of 4</a:t>
            </a:r>
            <a:endParaRPr/>
          </a:p>
          <a:p>
            <a:pPr indent="-317500" lvl="1" marL="914400" rtl="0" algn="l">
              <a:spcBef>
                <a:spcPts val="0"/>
              </a:spcBef>
              <a:spcAft>
                <a:spcPts val="0"/>
              </a:spcAft>
              <a:buSzPts val="1400"/>
              <a:buChar char="○"/>
            </a:pPr>
            <a:r>
              <a:rPr lang="en"/>
              <a:t>Each instruction is always going to take 4 bytes of memory, so all offsets should be multiples of 4</a:t>
            </a:r>
            <a:endParaRPr/>
          </a:p>
          <a:p>
            <a:pPr indent="-342900" lvl="0" marL="457200" rtl="0" algn="l">
              <a:spcBef>
                <a:spcPts val="0"/>
              </a:spcBef>
              <a:spcAft>
                <a:spcPts val="0"/>
              </a:spcAft>
              <a:buSzPts val="1800"/>
              <a:buChar char="●"/>
            </a:pPr>
            <a:r>
              <a:rPr lang="en"/>
              <a:t>If we stored the immediate directly as a signed number, we'd always have the last two bits 0s.</a:t>
            </a:r>
            <a:endParaRPr/>
          </a:p>
          <a:p>
            <a:pPr indent="-317500" lvl="1" marL="914400" rtl="0" algn="l">
              <a:spcBef>
                <a:spcPts val="0"/>
              </a:spcBef>
              <a:spcAft>
                <a:spcPts val="0"/>
              </a:spcAft>
              <a:buSzPts val="1400"/>
              <a:buChar char="○"/>
            </a:pPr>
            <a:r>
              <a:rPr lang="en"/>
              <a:t>At the same time, we have only a limited number of bits to store an immediate, which limits the total distance we can jump</a:t>
            </a:r>
            <a:endParaRPr/>
          </a:p>
          <a:p>
            <a:pPr indent="-317500" lvl="1" marL="914400" rtl="0" algn="l">
              <a:spcBef>
                <a:spcPts val="0"/>
              </a:spcBef>
              <a:spcAft>
                <a:spcPts val="0"/>
              </a:spcAft>
              <a:buSzPts val="1400"/>
              <a:buChar char="○"/>
            </a:pPr>
            <a:r>
              <a:rPr lang="en"/>
              <a:t>If we can decide not to store those 0 bits, we can extend our immediate and allow for longer jumps</a:t>
            </a:r>
            <a:endParaRPr/>
          </a:p>
          <a:p>
            <a:pPr indent="-342900" lvl="0" marL="457200" rtl="0" algn="l">
              <a:spcBef>
                <a:spcPts val="0"/>
              </a:spcBef>
              <a:spcAft>
                <a:spcPts val="0"/>
              </a:spcAft>
              <a:buSzPts val="1800"/>
              <a:buChar char="●"/>
            </a:pPr>
            <a:r>
              <a:rPr lang="en"/>
              <a:t>Therefore, we don't store the lowest bit of an offset immediate</a:t>
            </a:r>
            <a:endParaRPr/>
          </a:p>
          <a:p>
            <a:pPr indent="-317500" lvl="1" marL="914400" rtl="0" algn="l">
              <a:spcBef>
                <a:spcPts val="0"/>
              </a:spcBef>
              <a:spcAft>
                <a:spcPts val="0"/>
              </a:spcAft>
              <a:buSzPts val="1400"/>
              <a:buChar char="○"/>
            </a:pPr>
            <a:r>
              <a:rPr lang="en"/>
              <a:t>Some RISC-V extensions use 16-bit instructions, so we can't choose not to store the bottom two bits</a:t>
            </a:r>
            <a:endParaRPr/>
          </a:p>
        </p:txBody>
      </p:sp>
      <p:sp>
        <p:nvSpPr>
          <p:cNvPr id="1001" name="Google Shape;1001;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0" st="0"/>
                                            </p:txEl>
                                          </p:spTgt>
                                        </p:tgtEl>
                                        <p:attrNameLst>
                                          <p:attrName>style.visibility</p:attrName>
                                        </p:attrNameLst>
                                      </p:cBhvr>
                                      <p:to>
                                        <p:strVal val="visible"/>
                                      </p:to>
                                    </p:set>
                                    <p:animEffect filter="fade" transition="in">
                                      <p:cBhvr>
                                        <p:cTn dur="1000"/>
                                        <p:tgtEl>
                                          <p:spTgt spid="10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1" st="1"/>
                                            </p:txEl>
                                          </p:spTgt>
                                        </p:tgtEl>
                                        <p:attrNameLst>
                                          <p:attrName>style.visibility</p:attrName>
                                        </p:attrNameLst>
                                      </p:cBhvr>
                                      <p:to>
                                        <p:strVal val="visible"/>
                                      </p:to>
                                    </p:set>
                                    <p:animEffect filter="fade" transition="in">
                                      <p:cBhvr>
                                        <p:cTn dur="1000"/>
                                        <p:tgtEl>
                                          <p:spTgt spid="10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2" st="2"/>
                                            </p:txEl>
                                          </p:spTgt>
                                        </p:tgtEl>
                                        <p:attrNameLst>
                                          <p:attrName>style.visibility</p:attrName>
                                        </p:attrNameLst>
                                      </p:cBhvr>
                                      <p:to>
                                        <p:strVal val="visible"/>
                                      </p:to>
                                    </p:set>
                                    <p:animEffect filter="fade" transition="in">
                                      <p:cBhvr>
                                        <p:cTn dur="1000"/>
                                        <p:tgtEl>
                                          <p:spTgt spid="10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3" st="3"/>
                                            </p:txEl>
                                          </p:spTgt>
                                        </p:tgtEl>
                                        <p:attrNameLst>
                                          <p:attrName>style.visibility</p:attrName>
                                        </p:attrNameLst>
                                      </p:cBhvr>
                                      <p:to>
                                        <p:strVal val="visible"/>
                                      </p:to>
                                    </p:set>
                                    <p:animEffect filter="fade" transition="in">
                                      <p:cBhvr>
                                        <p:cTn dur="1000"/>
                                        <p:tgtEl>
                                          <p:spTgt spid="10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4" st="4"/>
                                            </p:txEl>
                                          </p:spTgt>
                                        </p:tgtEl>
                                        <p:attrNameLst>
                                          <p:attrName>style.visibility</p:attrName>
                                        </p:attrNameLst>
                                      </p:cBhvr>
                                      <p:to>
                                        <p:strVal val="visible"/>
                                      </p:to>
                                    </p:set>
                                    <p:animEffect filter="fade" transition="in">
                                      <p:cBhvr>
                                        <p:cTn dur="1000"/>
                                        <p:tgtEl>
                                          <p:spTgt spid="10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5" st="5"/>
                                            </p:txEl>
                                          </p:spTgt>
                                        </p:tgtEl>
                                        <p:attrNameLst>
                                          <p:attrName>style.visibility</p:attrName>
                                        </p:attrNameLst>
                                      </p:cBhvr>
                                      <p:to>
                                        <p:strVal val="visible"/>
                                      </p:to>
                                    </p:set>
                                    <p:animEffect filter="fade" transition="in">
                                      <p:cBhvr>
                                        <p:cTn dur="1000"/>
                                        <p:tgtEl>
                                          <p:spTgt spid="10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xEl>
                                              <p:pRg end="6" st="6"/>
                                            </p:txEl>
                                          </p:spTgt>
                                        </p:tgtEl>
                                        <p:attrNameLst>
                                          <p:attrName>style.visibility</p:attrName>
                                        </p:attrNameLst>
                                      </p:cBhvr>
                                      <p:to>
                                        <p:strVal val="visible"/>
                                      </p:to>
                                    </p:set>
                                    <p:animEffect filter="fade" transition="in">
                                      <p:cBhvr>
                                        <p:cTn dur="1000"/>
                                        <p:tgtEl>
                                          <p:spTgt spid="10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8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a:t>
            </a:r>
            <a:r>
              <a:rPr lang="en"/>
              <a:t>Type</a:t>
            </a:r>
            <a:endParaRPr/>
          </a:p>
        </p:txBody>
      </p:sp>
      <p:sp>
        <p:nvSpPr>
          <p:cNvPr id="1007" name="Google Shape;1007;p80"/>
          <p:cNvSpPr txBox="1"/>
          <p:nvPr>
            <p:ph idx="1" type="body"/>
          </p:nvPr>
        </p:nvSpPr>
        <p:spPr>
          <a:xfrm>
            <a:off x="198500" y="2355975"/>
            <a:ext cx="8520600" cy="26565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Branch instructions also use 2 source registers and an immediate, so the format is similar to S-</a:t>
            </a:r>
            <a:r>
              <a:rPr lang="en"/>
              <a:t>Type</a:t>
            </a:r>
            <a:endParaRPr/>
          </a:p>
          <a:p>
            <a:pPr indent="-310832" lvl="1" marL="914400" rtl="0" algn="l">
              <a:spcBef>
                <a:spcPts val="0"/>
              </a:spcBef>
              <a:spcAft>
                <a:spcPts val="0"/>
              </a:spcAft>
              <a:buSzPct val="100000"/>
              <a:buChar char="○"/>
            </a:pPr>
            <a:r>
              <a:rPr lang="en"/>
              <a:t>This format is sometimes referred to as SB-type for that reason</a:t>
            </a:r>
            <a:endParaRPr/>
          </a:p>
          <a:p>
            <a:pPr indent="-334327" lvl="0" marL="457200" rtl="0" algn="l">
              <a:spcBef>
                <a:spcPts val="0"/>
              </a:spcBef>
              <a:spcAft>
                <a:spcPts val="0"/>
              </a:spcAft>
              <a:buSzPct val="100000"/>
              <a:buChar char="●"/>
            </a:pPr>
            <a:r>
              <a:rPr lang="en"/>
              <a:t>Note that the immediate is stored in a strange pattern</a:t>
            </a:r>
            <a:endParaRPr/>
          </a:p>
          <a:p>
            <a:pPr indent="-310832" lvl="1" marL="914400" rtl="0" algn="l">
              <a:spcBef>
                <a:spcPts val="0"/>
              </a:spcBef>
              <a:spcAft>
                <a:spcPts val="0"/>
              </a:spcAft>
              <a:buSzPct val="100000"/>
              <a:buChar char="○"/>
            </a:pPr>
            <a:r>
              <a:rPr lang="en"/>
              <a:t>If we had the binary </a:t>
            </a:r>
            <a:r>
              <a:rPr lang="en">
                <a:latin typeface="Consolas"/>
                <a:ea typeface="Consolas"/>
                <a:cs typeface="Consolas"/>
                <a:sym typeface="Consolas"/>
              </a:rPr>
              <a:t>0bA BCDE FGHI JKLM</a:t>
            </a:r>
            <a:r>
              <a:rPr lang="en"/>
              <a:t> (where each letter was a bit), the first box would store </a:t>
            </a:r>
            <a:r>
              <a:rPr lang="en">
                <a:latin typeface="Consolas"/>
                <a:ea typeface="Consolas"/>
                <a:cs typeface="Consolas"/>
                <a:sym typeface="Consolas"/>
              </a:rPr>
              <a:t>0bACD EFGH</a:t>
            </a:r>
            <a:r>
              <a:rPr lang="en"/>
              <a:t> and the second box would store </a:t>
            </a:r>
            <a:r>
              <a:rPr lang="en">
                <a:latin typeface="Consolas"/>
                <a:ea typeface="Consolas"/>
                <a:cs typeface="Consolas"/>
                <a:sym typeface="Consolas"/>
              </a:rPr>
              <a:t>0bI JKLB. </a:t>
            </a:r>
            <a:r>
              <a:rPr lang="en"/>
              <a:t>Bit M isn't stored.</a:t>
            </a:r>
            <a:endParaRPr/>
          </a:p>
          <a:p>
            <a:pPr indent="-310832" lvl="1" marL="914400" rtl="0" algn="l">
              <a:spcBef>
                <a:spcPts val="0"/>
              </a:spcBef>
              <a:spcAft>
                <a:spcPts val="0"/>
              </a:spcAft>
              <a:buSzPct val="100000"/>
              <a:buChar char="○"/>
            </a:pPr>
            <a:r>
              <a:rPr lang="en"/>
              <a:t>This is also to simplify the underlying circuit; note that we put the MSB of our immediate in the MSB of our instruction (to simplify sign-extension), and other than that put 10 of the remaining 11 bits in the same position as S-type instructions</a:t>
            </a:r>
            <a:endParaRPr/>
          </a:p>
          <a:p>
            <a:pPr indent="-334327" lvl="0" marL="457200" rtl="0" algn="l">
              <a:spcBef>
                <a:spcPts val="0"/>
              </a:spcBef>
              <a:spcAft>
                <a:spcPts val="0"/>
              </a:spcAft>
              <a:buSzPct val="100000"/>
              <a:buChar char="●"/>
            </a:pPr>
            <a:r>
              <a:rPr lang="en"/>
              <a:t>Branch instructions have 13-bit immediates = [-4096, 4094] range, which is up to 2</a:t>
            </a:r>
            <a:r>
              <a:rPr baseline="30000" lang="en"/>
              <a:t>10 </a:t>
            </a:r>
            <a:r>
              <a:rPr lang="en"/>
              <a:t>instructions up/down. </a:t>
            </a:r>
            <a:endParaRPr/>
          </a:p>
        </p:txBody>
      </p:sp>
      <p:grpSp>
        <p:nvGrpSpPr>
          <p:cNvPr id="1008" name="Google Shape;1008;p80"/>
          <p:cNvGrpSpPr/>
          <p:nvPr/>
        </p:nvGrpSpPr>
        <p:grpSpPr>
          <a:xfrm>
            <a:off x="1174367" y="1295752"/>
            <a:ext cx="6719062" cy="798408"/>
            <a:chOff x="1174367" y="1295752"/>
            <a:chExt cx="6719062" cy="798408"/>
          </a:xfrm>
        </p:grpSpPr>
        <p:sp>
          <p:nvSpPr>
            <p:cNvPr id="1009" name="Google Shape;1009;p80"/>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1010" name="Google Shape;1010;p80"/>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11" name="Google Shape;1011;p80"/>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012" name="Google Shape;1012;p80"/>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013" name="Google Shape;1013;p80"/>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1014" name="Google Shape;1014;p80"/>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15" name="Google Shape;1015;p80"/>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016" name="Google Shape;1016;p80"/>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1017" name="Google Shape;1017;p80"/>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1018" name="Google Shape;1018;p80"/>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1019" name="Google Shape;1019;p80"/>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1020" name="Google Shape;1020;p80"/>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21" name="Google Shape;1021;p80"/>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1022" name="Google Shape;1022;p80"/>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1023" name="Google Shape;1023;p80"/>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1024" name="Google Shape;1024;p80"/>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1025" name="Google Shape;1025;p80"/>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1026" name="Google Shape;1026;p80"/>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1027" name="Google Shape;1027;p80"/>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1028" name="Google Shape;1028;p80"/>
            <p:cNvSpPr txBox="1"/>
            <p:nvPr/>
          </p:nvSpPr>
          <p:spPr>
            <a:xfrm>
              <a:off x="1319375" y="1573675"/>
              <a:ext cx="11343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000">
                  <a:latin typeface="Courier New"/>
                  <a:ea typeface="Courier New"/>
                  <a:cs typeface="Courier New"/>
                  <a:sym typeface="Courier New"/>
                </a:rPr>
                <a:t>imm[12|10:5]</a:t>
              </a:r>
              <a:endParaRPr sz="600">
                <a:latin typeface="Helvetica Neue"/>
                <a:ea typeface="Helvetica Neue"/>
                <a:cs typeface="Helvetica Neue"/>
                <a:sym typeface="Helvetica Neue"/>
              </a:endParaRPr>
            </a:p>
          </p:txBody>
        </p:sp>
        <p:sp>
          <p:nvSpPr>
            <p:cNvPr id="1029" name="Google Shape;1029;p80"/>
            <p:cNvSpPr txBox="1"/>
            <p:nvPr/>
          </p:nvSpPr>
          <p:spPr>
            <a:xfrm>
              <a:off x="2800325" y="1549175"/>
              <a:ext cx="505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1030" name="Google Shape;1030;p80"/>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1031" name="Google Shape;1031;p80"/>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1032" name="Google Shape;1032;p80"/>
            <p:cNvSpPr txBox="1"/>
            <p:nvPr/>
          </p:nvSpPr>
          <p:spPr>
            <a:xfrm>
              <a:off x="5503926" y="1571800"/>
              <a:ext cx="1074000" cy="246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000">
                  <a:latin typeface="Courier New"/>
                  <a:ea typeface="Courier New"/>
                  <a:cs typeface="Courier New"/>
                  <a:sym typeface="Courier New"/>
                </a:rPr>
                <a:t>imm[4:1|11]</a:t>
              </a:r>
              <a:endParaRPr sz="600">
                <a:latin typeface="Helvetica Neue"/>
                <a:ea typeface="Helvetica Neue"/>
                <a:cs typeface="Helvetica Neue"/>
                <a:sym typeface="Helvetica Neue"/>
              </a:endParaRPr>
            </a:p>
          </p:txBody>
        </p:sp>
        <p:sp>
          <p:nvSpPr>
            <p:cNvPr id="1033" name="Google Shape;1033;p80"/>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1034" name="Google Shape;1034;p80"/>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35" name="Google Shape;1035;p80"/>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36" name="Google Shape;1036;p80"/>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37" name="Google Shape;1037;p80"/>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38" name="Google Shape;1038;p80"/>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1039" name="Google Shape;1039;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0" st="0"/>
                                            </p:txEl>
                                          </p:spTgt>
                                        </p:tgtEl>
                                        <p:attrNameLst>
                                          <p:attrName>style.visibility</p:attrName>
                                        </p:attrNameLst>
                                      </p:cBhvr>
                                      <p:to>
                                        <p:strVal val="visible"/>
                                      </p:to>
                                    </p:set>
                                    <p:animEffect filter="fade" transition="in">
                                      <p:cBhvr>
                                        <p:cTn dur="1000"/>
                                        <p:tgtEl>
                                          <p:spTgt spid="10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1" st="1"/>
                                            </p:txEl>
                                          </p:spTgt>
                                        </p:tgtEl>
                                        <p:attrNameLst>
                                          <p:attrName>style.visibility</p:attrName>
                                        </p:attrNameLst>
                                      </p:cBhvr>
                                      <p:to>
                                        <p:strVal val="visible"/>
                                      </p:to>
                                    </p:set>
                                    <p:animEffect filter="fade" transition="in">
                                      <p:cBhvr>
                                        <p:cTn dur="1000"/>
                                        <p:tgtEl>
                                          <p:spTgt spid="10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2" st="2"/>
                                            </p:txEl>
                                          </p:spTgt>
                                        </p:tgtEl>
                                        <p:attrNameLst>
                                          <p:attrName>style.visibility</p:attrName>
                                        </p:attrNameLst>
                                      </p:cBhvr>
                                      <p:to>
                                        <p:strVal val="visible"/>
                                      </p:to>
                                    </p:set>
                                    <p:animEffect filter="fade" transition="in">
                                      <p:cBhvr>
                                        <p:cTn dur="1000"/>
                                        <p:tgtEl>
                                          <p:spTgt spid="10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3" st="3"/>
                                            </p:txEl>
                                          </p:spTgt>
                                        </p:tgtEl>
                                        <p:attrNameLst>
                                          <p:attrName>style.visibility</p:attrName>
                                        </p:attrNameLst>
                                      </p:cBhvr>
                                      <p:to>
                                        <p:strVal val="visible"/>
                                      </p:to>
                                    </p:set>
                                    <p:animEffect filter="fade" transition="in">
                                      <p:cBhvr>
                                        <p:cTn dur="1000"/>
                                        <p:tgtEl>
                                          <p:spTgt spid="10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4" st="4"/>
                                            </p:txEl>
                                          </p:spTgt>
                                        </p:tgtEl>
                                        <p:attrNameLst>
                                          <p:attrName>style.visibility</p:attrName>
                                        </p:attrNameLst>
                                      </p:cBhvr>
                                      <p:to>
                                        <p:strVal val="visible"/>
                                      </p:to>
                                    </p:set>
                                    <p:animEffect filter="fade" transition="in">
                                      <p:cBhvr>
                                        <p:cTn dur="1000"/>
                                        <p:tgtEl>
                                          <p:spTgt spid="10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5" st="5"/>
                                            </p:txEl>
                                          </p:spTgt>
                                        </p:tgtEl>
                                        <p:attrNameLst>
                                          <p:attrName>style.visibility</p:attrName>
                                        </p:attrNameLst>
                                      </p:cBhvr>
                                      <p:to>
                                        <p:strVal val="visible"/>
                                      </p:to>
                                    </p:set>
                                    <p:animEffect filter="fade" transition="in">
                                      <p:cBhvr>
                                        <p:cTn dur="1000"/>
                                        <p:tgtEl>
                                          <p:spTgt spid="10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8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-Type: All Instructions</a:t>
            </a:r>
            <a:endParaRPr/>
          </a:p>
        </p:txBody>
      </p:sp>
      <p:pic>
        <p:nvPicPr>
          <p:cNvPr id="1045" name="Google Shape;1045;p81"/>
          <p:cNvPicPr preferRelativeResize="0"/>
          <p:nvPr/>
        </p:nvPicPr>
        <p:blipFill>
          <a:blip r:embed="rId3">
            <a:alphaModFix/>
          </a:blip>
          <a:stretch>
            <a:fillRect/>
          </a:stretch>
        </p:blipFill>
        <p:spPr>
          <a:xfrm>
            <a:off x="152400" y="1455225"/>
            <a:ext cx="8839200" cy="2233061"/>
          </a:xfrm>
          <a:prstGeom prst="rect">
            <a:avLst/>
          </a:prstGeom>
          <a:noFill/>
          <a:ln>
            <a:noFill/>
          </a:ln>
        </p:spPr>
      </p:pic>
      <p:sp>
        <p:nvSpPr>
          <p:cNvPr id="1046" name="Google Shape;1046;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8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052" name="Google Shape;1052;p8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J-types</a:t>
            </a:r>
            <a:endParaRPr b="1"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Concluding Notes</a:t>
            </a:r>
            <a:endParaRPr b="1" sz="1700">
              <a:solidFill>
                <a:srgbClr val="000000"/>
              </a:solidFill>
            </a:endParaRPr>
          </a:p>
        </p:txBody>
      </p:sp>
      <p:sp>
        <p:nvSpPr>
          <p:cNvPr id="1053" name="Google Shape;1053;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8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t>
            </a:r>
            <a:r>
              <a:rPr lang="en"/>
              <a:t>-Type</a:t>
            </a:r>
            <a:endParaRPr/>
          </a:p>
        </p:txBody>
      </p:sp>
      <p:sp>
        <p:nvSpPr>
          <p:cNvPr id="1059" name="Google Shape;1059;p83"/>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Jal </a:t>
            </a:r>
            <a:r>
              <a:rPr lang="en"/>
              <a:t>instructions use only 1 destination and an immediate, so we can use the U-type format for extra immediate bits</a:t>
            </a:r>
            <a:endParaRPr/>
          </a:p>
          <a:p>
            <a:pPr indent="-317500" lvl="1" marL="914400" rtl="0" algn="l">
              <a:spcBef>
                <a:spcPts val="0"/>
              </a:spcBef>
              <a:spcAft>
                <a:spcPts val="0"/>
              </a:spcAft>
              <a:buSzPts val="1400"/>
              <a:buChar char="○"/>
            </a:pPr>
            <a:r>
              <a:rPr lang="en"/>
              <a:t>This format is sometimes referred to as UJ-type for that reason</a:t>
            </a:r>
            <a:endParaRPr/>
          </a:p>
          <a:p>
            <a:pPr indent="-342900" lvl="0" marL="457200" rtl="0" algn="l">
              <a:spcBef>
                <a:spcPts val="0"/>
              </a:spcBef>
              <a:spcAft>
                <a:spcPts val="0"/>
              </a:spcAft>
              <a:buSzPts val="1800"/>
              <a:buChar char="●"/>
            </a:pPr>
            <a:r>
              <a:rPr lang="en"/>
              <a:t>Note that the immediate is stored in an even stranger pattern</a:t>
            </a:r>
            <a:endParaRPr/>
          </a:p>
          <a:p>
            <a:pPr indent="-317500" lvl="1" marL="914400" rtl="0" algn="l">
              <a:spcBef>
                <a:spcPts val="0"/>
              </a:spcBef>
              <a:spcAft>
                <a:spcPts val="0"/>
              </a:spcAft>
              <a:buSzPts val="1400"/>
              <a:buChar char="○"/>
            </a:pPr>
            <a:r>
              <a:rPr lang="en"/>
              <a:t>If we had the binary </a:t>
            </a:r>
            <a:r>
              <a:rPr lang="en">
                <a:latin typeface="Consolas"/>
                <a:ea typeface="Consolas"/>
                <a:cs typeface="Consolas"/>
                <a:sym typeface="Consolas"/>
              </a:rPr>
              <a:t>0bA BCDE FGHI JKLM NOPQ RSTU</a:t>
            </a:r>
            <a:r>
              <a:rPr lang="en"/>
              <a:t> (where each letter was a bit), the data would be stored as </a:t>
            </a:r>
            <a:r>
              <a:rPr lang="en">
                <a:latin typeface="Consolas"/>
                <a:ea typeface="Consolas"/>
                <a:cs typeface="Consolas"/>
                <a:sym typeface="Consolas"/>
              </a:rPr>
              <a:t>0b AKLM NOPQ RSTJ BCDE FGHI</a:t>
            </a:r>
            <a:r>
              <a:rPr lang="en"/>
              <a:t>. As before, the last bit isn't stored</a:t>
            </a:r>
            <a:endParaRPr/>
          </a:p>
          <a:p>
            <a:pPr indent="-317500" lvl="1" marL="914400" rtl="0" algn="l">
              <a:spcBef>
                <a:spcPts val="0"/>
              </a:spcBef>
              <a:spcAft>
                <a:spcPts val="0"/>
              </a:spcAft>
              <a:buSzPts val="1400"/>
              <a:buChar char="○"/>
            </a:pPr>
            <a:r>
              <a:rPr lang="en"/>
              <a:t>Note that we put the MSB of our immediate in the MSB of our instruction, bits 19-12 in the same spot as U-types, and bits 10-1 in the same spot as I-types.</a:t>
            </a:r>
            <a:endParaRPr/>
          </a:p>
          <a:p>
            <a:pPr indent="-342900" lvl="0" marL="457200" rtl="0" algn="l">
              <a:spcBef>
                <a:spcPts val="0"/>
              </a:spcBef>
              <a:spcAft>
                <a:spcPts val="0"/>
              </a:spcAft>
              <a:buSzPts val="1800"/>
              <a:buChar char="●"/>
            </a:pPr>
            <a:r>
              <a:rPr lang="en"/>
              <a:t>Jumps have 21-bit immediates, so up to 2</a:t>
            </a:r>
            <a:r>
              <a:rPr baseline="30000" lang="en"/>
              <a:t>18</a:t>
            </a:r>
            <a:r>
              <a:rPr lang="en"/>
              <a:t> instructions up/down</a:t>
            </a:r>
            <a:endParaRPr/>
          </a:p>
        </p:txBody>
      </p:sp>
      <p:grpSp>
        <p:nvGrpSpPr>
          <p:cNvPr id="1060" name="Google Shape;1060;p83"/>
          <p:cNvGrpSpPr/>
          <p:nvPr/>
        </p:nvGrpSpPr>
        <p:grpSpPr>
          <a:xfrm>
            <a:off x="1174367" y="1298477"/>
            <a:ext cx="6719062" cy="795684"/>
            <a:chOff x="1174367" y="1298477"/>
            <a:chExt cx="6719062" cy="795684"/>
          </a:xfrm>
        </p:grpSpPr>
        <p:sp>
          <p:nvSpPr>
            <p:cNvPr id="1061" name="Google Shape;1061;p83"/>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1062" name="Google Shape;1062;p83"/>
            <p:cNvSpPr txBox="1"/>
            <p:nvPr/>
          </p:nvSpPr>
          <p:spPr>
            <a:xfrm>
              <a:off x="3322442"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1063" name="Google Shape;1063;p83"/>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64" name="Google Shape;1064;p83"/>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065" name="Google Shape;1065;p83"/>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1066" name="Google Shape;1066;p83"/>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067" name="Google Shape;1067;p83"/>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1068" name="Google Shape;1068;p83"/>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1069" name="Google Shape;1069;p83"/>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1070" name="Google Shape;1070;p83"/>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1071" name="Google Shape;1071;p83"/>
            <p:cNvSpPr txBox="1"/>
            <p:nvPr/>
          </p:nvSpPr>
          <p:spPr>
            <a:xfrm>
              <a:off x="1554775" y="1573625"/>
              <a:ext cx="37584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imm[20|10:1|11|19:12]</a:t>
              </a:r>
              <a:endParaRPr sz="900">
                <a:latin typeface="Helvetica Neue"/>
                <a:ea typeface="Helvetica Neue"/>
                <a:cs typeface="Helvetica Neue"/>
                <a:sym typeface="Helvetica Neue"/>
              </a:endParaRPr>
            </a:p>
          </p:txBody>
        </p:sp>
        <p:sp>
          <p:nvSpPr>
            <p:cNvPr id="1072" name="Google Shape;1072;p83"/>
            <p:cNvSpPr txBox="1"/>
            <p:nvPr/>
          </p:nvSpPr>
          <p:spPr>
            <a:xfrm>
              <a:off x="5535501" y="1549175"/>
              <a:ext cx="10740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1073" name="Google Shape;1073;p83"/>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1074" name="Google Shape;1074;p83"/>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1075" name="Google Shape;1075;p83"/>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1076" name="Google Shape;1076;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0" st="0"/>
                                            </p:txEl>
                                          </p:spTgt>
                                        </p:tgtEl>
                                        <p:attrNameLst>
                                          <p:attrName>style.visibility</p:attrName>
                                        </p:attrNameLst>
                                      </p:cBhvr>
                                      <p:to>
                                        <p:strVal val="visible"/>
                                      </p:to>
                                    </p:set>
                                    <p:animEffect filter="fade" transition="in">
                                      <p:cBhvr>
                                        <p:cTn dur="1000"/>
                                        <p:tgtEl>
                                          <p:spTgt spid="10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1" st="1"/>
                                            </p:txEl>
                                          </p:spTgt>
                                        </p:tgtEl>
                                        <p:attrNameLst>
                                          <p:attrName>style.visibility</p:attrName>
                                        </p:attrNameLst>
                                      </p:cBhvr>
                                      <p:to>
                                        <p:strVal val="visible"/>
                                      </p:to>
                                    </p:set>
                                    <p:animEffect filter="fade" transition="in">
                                      <p:cBhvr>
                                        <p:cTn dur="1000"/>
                                        <p:tgtEl>
                                          <p:spTgt spid="10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2" st="2"/>
                                            </p:txEl>
                                          </p:spTgt>
                                        </p:tgtEl>
                                        <p:attrNameLst>
                                          <p:attrName>style.visibility</p:attrName>
                                        </p:attrNameLst>
                                      </p:cBhvr>
                                      <p:to>
                                        <p:strVal val="visible"/>
                                      </p:to>
                                    </p:set>
                                    <p:animEffect filter="fade" transition="in">
                                      <p:cBhvr>
                                        <p:cTn dur="1000"/>
                                        <p:tgtEl>
                                          <p:spTgt spid="10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3" st="3"/>
                                            </p:txEl>
                                          </p:spTgt>
                                        </p:tgtEl>
                                        <p:attrNameLst>
                                          <p:attrName>style.visibility</p:attrName>
                                        </p:attrNameLst>
                                      </p:cBhvr>
                                      <p:to>
                                        <p:strVal val="visible"/>
                                      </p:to>
                                    </p:set>
                                    <p:animEffect filter="fade" transition="in">
                                      <p:cBhvr>
                                        <p:cTn dur="1000"/>
                                        <p:tgtEl>
                                          <p:spTgt spid="10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4" st="4"/>
                                            </p:txEl>
                                          </p:spTgt>
                                        </p:tgtEl>
                                        <p:attrNameLst>
                                          <p:attrName>style.visibility</p:attrName>
                                        </p:attrNameLst>
                                      </p:cBhvr>
                                      <p:to>
                                        <p:strVal val="visible"/>
                                      </p:to>
                                    </p:set>
                                    <p:animEffect filter="fade" transition="in">
                                      <p:cBhvr>
                                        <p:cTn dur="1000"/>
                                        <p:tgtEl>
                                          <p:spTgt spid="10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xEl>
                                              <p:pRg end="5" st="5"/>
                                            </p:txEl>
                                          </p:spTgt>
                                        </p:tgtEl>
                                        <p:attrNameLst>
                                          <p:attrName>style.visibility</p:attrName>
                                        </p:attrNameLst>
                                      </p:cBhvr>
                                      <p:to>
                                        <p:strVal val="visible"/>
                                      </p:to>
                                    </p:set>
                                    <p:animEffect filter="fade" transition="in">
                                      <p:cBhvr>
                                        <p:cTn dur="1000"/>
                                        <p:tgtEl>
                                          <p:spTgt spid="10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78" name="Google Shape;178;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Assembly languages are primarily useful because they can be directly translated into binary code that can be run by a CPU.</a:t>
            </a:r>
            <a:endParaRPr/>
          </a:p>
          <a:p>
            <a:pPr indent="-334327" lvl="0" marL="457200" rtl="0" algn="l">
              <a:spcBef>
                <a:spcPts val="0"/>
              </a:spcBef>
              <a:spcAft>
                <a:spcPts val="0"/>
              </a:spcAft>
              <a:buSzPct val="100000"/>
              <a:buChar char="●"/>
            </a:pPr>
            <a:r>
              <a:rPr lang="en"/>
              <a:t>RISC-V has a particularly simple structure: Each instruction is translated into instructions of the same length; for RV32 (the version we learn in this class), each instruction is 32 bits (4 bytes) long.</a:t>
            </a:r>
            <a:endParaRPr/>
          </a:p>
          <a:p>
            <a:pPr indent="-334327" lvl="0" marL="457200" rtl="0" algn="l">
              <a:spcBef>
                <a:spcPts val="0"/>
              </a:spcBef>
              <a:spcAft>
                <a:spcPts val="0"/>
              </a:spcAft>
              <a:buSzPct val="100000"/>
              <a:buChar char="●"/>
            </a:pPr>
            <a:r>
              <a:rPr lang="en"/>
              <a:t>Different instructions require different values</a:t>
            </a:r>
            <a:endParaRPr/>
          </a:p>
          <a:p>
            <a:pPr indent="-310832" lvl="1" marL="914400" rtl="0" algn="l">
              <a:spcBef>
                <a:spcPts val="0"/>
              </a:spcBef>
              <a:spcAft>
                <a:spcPts val="0"/>
              </a:spcAft>
              <a:buSzPct val="100000"/>
              <a:buChar char="○"/>
            </a:pPr>
            <a:r>
              <a:rPr lang="en"/>
              <a:t>"add" specifies 3 register inputs</a:t>
            </a:r>
            <a:endParaRPr/>
          </a:p>
          <a:p>
            <a:pPr indent="-310832" lvl="1" marL="914400" rtl="0" algn="l">
              <a:spcBef>
                <a:spcPts val="0"/>
              </a:spcBef>
              <a:spcAft>
                <a:spcPts val="0"/>
              </a:spcAft>
              <a:buSzPct val="100000"/>
              <a:buChar char="○"/>
            </a:pPr>
            <a:r>
              <a:rPr lang="en"/>
              <a:t>"addi" specifies 2 registers and 1 immediate</a:t>
            </a:r>
            <a:endParaRPr/>
          </a:p>
          <a:p>
            <a:pPr indent="-334327" lvl="0" marL="457200" rtl="0" algn="l">
              <a:spcBef>
                <a:spcPts val="0"/>
              </a:spcBef>
              <a:spcAft>
                <a:spcPts val="0"/>
              </a:spcAft>
              <a:buSzPct val="100000"/>
              <a:buChar char="●"/>
            </a:pPr>
            <a:r>
              <a:rPr lang="en"/>
              <a:t>As such, we define multiple formats, with each instruction getting encoded in its format.</a:t>
            </a:r>
            <a:endParaRPr/>
          </a:p>
          <a:p>
            <a:pPr indent="-334327" lvl="0" marL="457200" rtl="0" algn="l">
              <a:spcBef>
                <a:spcPts val="0"/>
              </a:spcBef>
              <a:spcAft>
                <a:spcPts val="0"/>
              </a:spcAft>
              <a:buSzPct val="100000"/>
              <a:buChar char="●"/>
            </a:pPr>
            <a:r>
              <a:rPr lang="en"/>
              <a:t>Overall design philosophy: Split the 32 bits into "chunks" for each component of an instruction, and try to overlap these chunks as much as possible to simplify the underlying circuit.</a:t>
            </a:r>
            <a:endParaRPr/>
          </a:p>
          <a:p>
            <a:pPr indent="-334327" lvl="0" marL="457200" rtl="0" algn="l">
              <a:spcBef>
                <a:spcPts val="0"/>
              </a:spcBef>
              <a:spcAft>
                <a:spcPts val="0"/>
              </a:spcAft>
              <a:buSzPct val="100000"/>
              <a:buChar char="●"/>
            </a:pPr>
            <a:r>
              <a:rPr lang="en"/>
              <a:t>Most of this information is presented in compressed form on our reference card, so there's no need to memorize the exact numbers associated with each instruction</a:t>
            </a:r>
            <a:endParaRPr/>
          </a:p>
        </p:txBody>
      </p:sp>
      <p:sp>
        <p:nvSpPr>
          <p:cNvPr id="179" name="Google Shape;17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1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1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1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10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10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1000"/>
                                        <p:tgtEl>
                                          <p:spTgt spid="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1000"/>
                                        <p:tgtEl>
                                          <p:spTgt spid="17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8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t>
            </a:r>
            <a:r>
              <a:rPr lang="en"/>
              <a:t>-Type: All Instructions</a:t>
            </a:r>
            <a:endParaRPr/>
          </a:p>
        </p:txBody>
      </p:sp>
      <p:pic>
        <p:nvPicPr>
          <p:cNvPr id="1082" name="Google Shape;1082;p84"/>
          <p:cNvPicPr preferRelativeResize="0"/>
          <p:nvPr/>
        </p:nvPicPr>
        <p:blipFill>
          <a:blip r:embed="rId3">
            <a:alphaModFix/>
          </a:blip>
          <a:stretch>
            <a:fillRect/>
          </a:stretch>
        </p:blipFill>
        <p:spPr>
          <a:xfrm>
            <a:off x="152400" y="2736400"/>
            <a:ext cx="8839199" cy="485524"/>
          </a:xfrm>
          <a:prstGeom prst="rect">
            <a:avLst/>
          </a:prstGeom>
          <a:noFill/>
          <a:ln>
            <a:noFill/>
          </a:ln>
        </p:spPr>
      </p:pic>
      <p:pic>
        <p:nvPicPr>
          <p:cNvPr id="1083" name="Google Shape;1083;p84"/>
          <p:cNvPicPr preferRelativeResize="0"/>
          <p:nvPr/>
        </p:nvPicPr>
        <p:blipFill>
          <a:blip r:embed="rId4">
            <a:alphaModFix/>
          </a:blip>
          <a:stretch>
            <a:fillRect/>
          </a:stretch>
        </p:blipFill>
        <p:spPr>
          <a:xfrm>
            <a:off x="152400" y="2508174"/>
            <a:ext cx="8839201" cy="279553"/>
          </a:xfrm>
          <a:prstGeom prst="rect">
            <a:avLst/>
          </a:prstGeom>
          <a:noFill/>
          <a:ln>
            <a:noFill/>
          </a:ln>
        </p:spPr>
      </p:pic>
      <p:sp>
        <p:nvSpPr>
          <p:cNvPr id="1084" name="Google Shape;1084;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8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090" name="Google Shape;1090;p8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R-types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Concluding Notes</a:t>
            </a:r>
            <a:endParaRPr b="1" sz="1700">
              <a:solidFill>
                <a:srgbClr val="6AA84F"/>
              </a:solidFill>
            </a:endParaRPr>
          </a:p>
        </p:txBody>
      </p:sp>
      <p:sp>
        <p:nvSpPr>
          <p:cNvPr id="1091" name="Google Shape;1091;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8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handle immediates larger than you can store</a:t>
            </a:r>
            <a:endParaRPr/>
          </a:p>
        </p:txBody>
      </p:sp>
      <p:sp>
        <p:nvSpPr>
          <p:cNvPr id="1097" name="Google Shape;1097;p8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R-type and U-type instructions</a:t>
            </a:r>
            <a:endParaRPr/>
          </a:p>
          <a:p>
            <a:pPr indent="-317500" lvl="1" marL="914400" rtl="0" algn="l">
              <a:spcBef>
                <a:spcPts val="0"/>
              </a:spcBef>
              <a:spcAft>
                <a:spcPts val="0"/>
              </a:spcAft>
              <a:buSzPts val="1400"/>
              <a:buChar char="○"/>
            </a:pPr>
            <a:r>
              <a:rPr lang="en"/>
              <a:t>Unneeded, since they either don't have immediates or have very specific use cases that never need to exceed the given immediate length</a:t>
            </a:r>
            <a:endParaRPr/>
          </a:p>
          <a:p>
            <a:pPr indent="-342900" lvl="0" marL="457200" rtl="0" algn="l">
              <a:spcBef>
                <a:spcPts val="0"/>
              </a:spcBef>
              <a:spcAft>
                <a:spcPts val="0"/>
              </a:spcAft>
              <a:buSzPts val="1800"/>
              <a:buChar char="●"/>
            </a:pPr>
            <a:r>
              <a:rPr lang="en"/>
              <a:t>I-type and S-type instructions</a:t>
            </a:r>
            <a:endParaRPr/>
          </a:p>
          <a:p>
            <a:pPr indent="-317500" lvl="1" marL="914400" rtl="0" algn="l">
              <a:spcBef>
                <a:spcPts val="0"/>
              </a:spcBef>
              <a:spcAft>
                <a:spcPts val="0"/>
              </a:spcAft>
              <a:buSzPts val="1400"/>
              <a:buChar char="○"/>
            </a:pPr>
            <a:r>
              <a:rPr lang="en"/>
              <a:t>For arithmetic instructions, it's generally possible to store the immediate in a temporary first</a:t>
            </a:r>
            <a:endParaRPr/>
          </a:p>
          <a:p>
            <a:pPr indent="-317500" lvl="2" marL="1371600" rtl="0" algn="l">
              <a:spcBef>
                <a:spcPts val="0"/>
              </a:spcBef>
              <a:spcAft>
                <a:spcPts val="0"/>
              </a:spcAft>
              <a:buSzPts val="1400"/>
              <a:buChar char="■"/>
            </a:pPr>
            <a:r>
              <a:rPr lang="en"/>
              <a:t>Ex. if we want to do "</a:t>
            </a:r>
            <a:r>
              <a:rPr lang="en">
                <a:latin typeface="Consolas"/>
                <a:ea typeface="Consolas"/>
                <a:cs typeface="Consolas"/>
                <a:sym typeface="Consolas"/>
              </a:rPr>
              <a:t>xori t0 t1 0xDEADBEEF</a:t>
            </a:r>
            <a:r>
              <a:rPr lang="en"/>
              <a:t>", we can do:</a:t>
            </a:r>
            <a:br>
              <a:rPr lang="en"/>
            </a:br>
            <a:r>
              <a:rPr lang="en">
                <a:latin typeface="Consolas"/>
                <a:ea typeface="Consolas"/>
                <a:cs typeface="Consolas"/>
                <a:sym typeface="Consolas"/>
              </a:rPr>
              <a:t>li t2 0xDEADBEEF</a:t>
            </a:r>
            <a:br>
              <a:rPr lang="en">
                <a:latin typeface="Consolas"/>
                <a:ea typeface="Consolas"/>
                <a:cs typeface="Consolas"/>
                <a:sym typeface="Consolas"/>
              </a:rPr>
            </a:br>
            <a:r>
              <a:rPr lang="en">
                <a:latin typeface="Consolas"/>
                <a:ea typeface="Consolas"/>
                <a:cs typeface="Consolas"/>
                <a:sym typeface="Consolas"/>
              </a:rPr>
              <a:t>xor t0 t1 t2</a:t>
            </a:r>
            <a:endParaRPr>
              <a:latin typeface="Consolas"/>
              <a:ea typeface="Consolas"/>
              <a:cs typeface="Consolas"/>
              <a:sym typeface="Consolas"/>
            </a:endParaRPr>
          </a:p>
          <a:p>
            <a:pPr indent="-317500" lvl="1" marL="914400" rtl="0" algn="l">
              <a:spcBef>
                <a:spcPts val="0"/>
              </a:spcBef>
              <a:spcAft>
                <a:spcPts val="0"/>
              </a:spcAft>
              <a:buSzPts val="1400"/>
              <a:buChar char="○"/>
            </a:pPr>
            <a:r>
              <a:rPr lang="en"/>
              <a:t>For loads and stores, we can add the offset first, then do a 0-offset load (as with variable offset loads)</a:t>
            </a:r>
            <a:endParaRPr/>
          </a:p>
          <a:p>
            <a:pPr indent="0" lvl="0" marL="457200" rtl="0" algn="l">
              <a:spcBef>
                <a:spcPts val="1200"/>
              </a:spcBef>
              <a:spcAft>
                <a:spcPts val="1200"/>
              </a:spcAft>
              <a:buNone/>
            </a:pPr>
            <a:r>
              <a:t/>
            </a:r>
            <a:endParaRPr/>
          </a:p>
        </p:txBody>
      </p:sp>
      <p:sp>
        <p:nvSpPr>
          <p:cNvPr id="1098" name="Google Shape;1098;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99" name="Google Shape;1099;p86"/>
          <p:cNvSpPr txBox="1"/>
          <p:nvPr/>
        </p:nvSpPr>
        <p:spPr>
          <a:xfrm>
            <a:off x="6366475" y="4598000"/>
            <a:ext cx="22053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Adjusted xor t0 t1 0xDEADBEEF to xori in lecture</a:t>
            </a:r>
            <a:endParaRPr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0" st="0"/>
                                            </p:txEl>
                                          </p:spTgt>
                                        </p:tgtEl>
                                        <p:attrNameLst>
                                          <p:attrName>style.visibility</p:attrName>
                                        </p:attrNameLst>
                                      </p:cBhvr>
                                      <p:to>
                                        <p:strVal val="visible"/>
                                      </p:to>
                                    </p:set>
                                    <p:animEffect filter="fade" transition="in">
                                      <p:cBhvr>
                                        <p:cTn dur="1000"/>
                                        <p:tgtEl>
                                          <p:spTgt spid="10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1" st="1"/>
                                            </p:txEl>
                                          </p:spTgt>
                                        </p:tgtEl>
                                        <p:attrNameLst>
                                          <p:attrName>style.visibility</p:attrName>
                                        </p:attrNameLst>
                                      </p:cBhvr>
                                      <p:to>
                                        <p:strVal val="visible"/>
                                      </p:to>
                                    </p:set>
                                    <p:animEffect filter="fade" transition="in">
                                      <p:cBhvr>
                                        <p:cTn dur="1000"/>
                                        <p:tgtEl>
                                          <p:spTgt spid="10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2" st="2"/>
                                            </p:txEl>
                                          </p:spTgt>
                                        </p:tgtEl>
                                        <p:attrNameLst>
                                          <p:attrName>style.visibility</p:attrName>
                                        </p:attrNameLst>
                                      </p:cBhvr>
                                      <p:to>
                                        <p:strVal val="visible"/>
                                      </p:to>
                                    </p:set>
                                    <p:animEffect filter="fade" transition="in">
                                      <p:cBhvr>
                                        <p:cTn dur="1000"/>
                                        <p:tgtEl>
                                          <p:spTgt spid="10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3" st="3"/>
                                            </p:txEl>
                                          </p:spTgt>
                                        </p:tgtEl>
                                        <p:attrNameLst>
                                          <p:attrName>style.visibility</p:attrName>
                                        </p:attrNameLst>
                                      </p:cBhvr>
                                      <p:to>
                                        <p:strVal val="visible"/>
                                      </p:to>
                                    </p:set>
                                    <p:animEffect filter="fade" transition="in">
                                      <p:cBhvr>
                                        <p:cTn dur="1000"/>
                                        <p:tgtEl>
                                          <p:spTgt spid="10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4" st="4"/>
                                            </p:txEl>
                                          </p:spTgt>
                                        </p:tgtEl>
                                        <p:attrNameLst>
                                          <p:attrName>style.visibility</p:attrName>
                                        </p:attrNameLst>
                                      </p:cBhvr>
                                      <p:to>
                                        <p:strVal val="visible"/>
                                      </p:to>
                                    </p:set>
                                    <p:animEffect filter="fade" transition="in">
                                      <p:cBhvr>
                                        <p:cTn dur="1000"/>
                                        <p:tgtEl>
                                          <p:spTgt spid="10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5" st="5"/>
                                            </p:txEl>
                                          </p:spTgt>
                                        </p:tgtEl>
                                        <p:attrNameLst>
                                          <p:attrName>style.visibility</p:attrName>
                                        </p:attrNameLst>
                                      </p:cBhvr>
                                      <p:to>
                                        <p:strVal val="visible"/>
                                      </p:to>
                                    </p:set>
                                    <p:animEffect filter="fade" transition="in">
                                      <p:cBhvr>
                                        <p:cTn dur="1000"/>
                                        <p:tgtEl>
                                          <p:spTgt spid="10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xEl>
                                              <p:pRg end="6" st="6"/>
                                            </p:txEl>
                                          </p:spTgt>
                                        </p:tgtEl>
                                        <p:attrNameLst>
                                          <p:attrName>style.visibility</p:attrName>
                                        </p:attrNameLst>
                                      </p:cBhvr>
                                      <p:to>
                                        <p:strVal val="visible"/>
                                      </p:to>
                                    </p:set>
                                    <p:animEffect filter="fade" transition="in">
                                      <p:cBhvr>
                                        <p:cTn dur="1000"/>
                                        <p:tgtEl>
                                          <p:spTgt spid="109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8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handle immediates larger than you can store</a:t>
            </a:r>
            <a:endParaRPr/>
          </a:p>
        </p:txBody>
      </p:sp>
      <p:sp>
        <p:nvSpPr>
          <p:cNvPr id="1105" name="Google Shape;1105;p8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B-type and J-type instructions</a:t>
            </a:r>
            <a:endParaRPr/>
          </a:p>
          <a:p>
            <a:pPr indent="-342900" lvl="0" marL="457200" rtl="0" algn="l">
              <a:spcBef>
                <a:spcPts val="0"/>
              </a:spcBef>
              <a:spcAft>
                <a:spcPts val="0"/>
              </a:spcAft>
              <a:buSzPts val="1800"/>
              <a:buChar char="●"/>
            </a:pPr>
            <a:r>
              <a:rPr lang="en"/>
              <a:t>If a branch is:</a:t>
            </a:r>
            <a:endParaRPr/>
          </a:p>
          <a:p>
            <a:pPr indent="-317500" lvl="1" marL="914400" rtl="0" algn="l">
              <a:spcBef>
                <a:spcPts val="0"/>
              </a:spcBef>
              <a:spcAft>
                <a:spcPts val="0"/>
              </a:spcAft>
              <a:buSzPts val="1400"/>
              <a:buChar char="○"/>
            </a:pPr>
            <a:r>
              <a:rPr lang="en"/>
              <a:t>Within 1024 instructions?</a:t>
            </a:r>
            <a:endParaRPr/>
          </a:p>
          <a:p>
            <a:pPr indent="-317500" lvl="2" marL="1371600" rtl="0" algn="l">
              <a:spcBef>
                <a:spcPts val="0"/>
              </a:spcBef>
              <a:spcAft>
                <a:spcPts val="0"/>
              </a:spcAft>
              <a:buSzPts val="1400"/>
              <a:buChar char="■"/>
            </a:pPr>
            <a:r>
              <a:rPr lang="en"/>
              <a:t>Branch normally (ex. </a:t>
            </a:r>
            <a:r>
              <a:rPr lang="en">
                <a:latin typeface="Consolas"/>
                <a:ea typeface="Consolas"/>
                <a:cs typeface="Consolas"/>
                <a:sym typeface="Consolas"/>
              </a:rPr>
              <a:t>beq t0 t1 Label</a:t>
            </a:r>
            <a:r>
              <a:rPr lang="en"/>
              <a:t>)</a:t>
            </a:r>
            <a:endParaRPr/>
          </a:p>
          <a:p>
            <a:pPr indent="-317500" lvl="1" marL="914400" rtl="0" algn="l">
              <a:spcBef>
                <a:spcPts val="0"/>
              </a:spcBef>
              <a:spcAft>
                <a:spcPts val="0"/>
              </a:spcAft>
              <a:buSzPts val="1400"/>
              <a:buChar char="○"/>
            </a:pPr>
            <a:r>
              <a:rPr lang="en"/>
              <a:t>Greater than 1024 instructions?</a:t>
            </a:r>
            <a:endParaRPr/>
          </a:p>
          <a:p>
            <a:pPr indent="-317500" lvl="2" marL="1371600" rtl="0" algn="l">
              <a:spcBef>
                <a:spcPts val="0"/>
              </a:spcBef>
              <a:spcAft>
                <a:spcPts val="0"/>
              </a:spcAft>
              <a:buSzPts val="1400"/>
              <a:buChar char="■"/>
            </a:pPr>
            <a:r>
              <a:rPr lang="en"/>
              <a:t>Invert the branch condition, and do a j instruction instead:</a:t>
            </a:r>
            <a:br>
              <a:rPr lang="en"/>
            </a:br>
            <a:r>
              <a:rPr lang="en">
                <a:latin typeface="Consolas"/>
                <a:ea typeface="Consolas"/>
                <a:cs typeface="Consolas"/>
                <a:sym typeface="Consolas"/>
              </a:rPr>
              <a:t>bne t0 t1 Next</a:t>
            </a:r>
            <a:br>
              <a:rPr lang="en">
                <a:latin typeface="Consolas"/>
                <a:ea typeface="Consolas"/>
                <a:cs typeface="Consolas"/>
                <a:sym typeface="Consolas"/>
              </a:rPr>
            </a:br>
            <a:r>
              <a:rPr lang="en">
                <a:latin typeface="Consolas"/>
                <a:ea typeface="Consolas"/>
                <a:cs typeface="Consolas"/>
                <a:sym typeface="Consolas"/>
              </a:rPr>
              <a:t>j Label</a:t>
            </a:r>
            <a:br>
              <a:rPr lang="en">
                <a:latin typeface="Consolas"/>
                <a:ea typeface="Consolas"/>
                <a:cs typeface="Consolas"/>
                <a:sym typeface="Consolas"/>
              </a:rPr>
            </a:b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If a jump is:</a:t>
            </a:r>
            <a:endParaRPr/>
          </a:p>
          <a:p>
            <a:pPr indent="-317500" lvl="1" marL="914400" rtl="0" algn="l">
              <a:spcBef>
                <a:spcPts val="0"/>
              </a:spcBef>
              <a:spcAft>
                <a:spcPts val="0"/>
              </a:spcAft>
              <a:buSzPts val="1400"/>
              <a:buChar char="○"/>
            </a:pPr>
            <a:r>
              <a:rPr lang="en"/>
              <a:t>Within 2</a:t>
            </a:r>
            <a:r>
              <a:rPr baseline="30000" lang="en"/>
              <a:t>18</a:t>
            </a:r>
            <a:r>
              <a:rPr lang="en"/>
              <a:t> instructions?</a:t>
            </a:r>
            <a:endParaRPr/>
          </a:p>
          <a:p>
            <a:pPr indent="-317500" lvl="2" marL="1371600" rtl="0" algn="l">
              <a:spcBef>
                <a:spcPts val="0"/>
              </a:spcBef>
              <a:spcAft>
                <a:spcPts val="0"/>
              </a:spcAft>
              <a:buSzPts val="1400"/>
              <a:buChar char="■"/>
            </a:pPr>
            <a:r>
              <a:rPr lang="en"/>
              <a:t>Jump normally (ex. </a:t>
            </a:r>
            <a:r>
              <a:rPr lang="en">
                <a:latin typeface="Consolas"/>
                <a:ea typeface="Consolas"/>
                <a:cs typeface="Consolas"/>
                <a:sym typeface="Consolas"/>
              </a:rPr>
              <a:t>j Label</a:t>
            </a:r>
            <a:r>
              <a:rPr lang="en"/>
              <a:t>)</a:t>
            </a:r>
            <a:endParaRPr/>
          </a:p>
          <a:p>
            <a:pPr indent="-317500" lvl="1" marL="914400" rtl="0" algn="l">
              <a:spcBef>
                <a:spcPts val="0"/>
              </a:spcBef>
              <a:spcAft>
                <a:spcPts val="0"/>
              </a:spcAft>
              <a:buSzPts val="1400"/>
              <a:buChar char="○"/>
            </a:pPr>
            <a:r>
              <a:rPr lang="en"/>
              <a:t>Greater than 2</a:t>
            </a:r>
            <a:r>
              <a:rPr baseline="30000" lang="en"/>
              <a:t>18</a:t>
            </a:r>
            <a:r>
              <a:rPr lang="en"/>
              <a:t> instructions?</a:t>
            </a:r>
            <a:endParaRPr/>
          </a:p>
          <a:p>
            <a:pPr indent="-317500" lvl="2" marL="1371600" rtl="0" algn="l">
              <a:spcBef>
                <a:spcPts val="0"/>
              </a:spcBef>
              <a:spcAft>
                <a:spcPts val="0"/>
              </a:spcAft>
              <a:buSzPts val="1400"/>
              <a:buChar char="■"/>
            </a:pPr>
            <a:r>
              <a:rPr lang="en"/>
              <a:t>Do an auipc, then use jalr's immediate to offset the rest:</a:t>
            </a:r>
            <a:br>
              <a:rPr lang="en"/>
            </a:br>
            <a:r>
              <a:rPr lang="en">
                <a:latin typeface="Consolas"/>
                <a:ea typeface="Consolas"/>
                <a:cs typeface="Consolas"/>
                <a:sym typeface="Consolas"/>
              </a:rPr>
              <a:t>auipc t0 0x12345</a:t>
            </a:r>
            <a:br>
              <a:rPr lang="en">
                <a:latin typeface="Consolas"/>
                <a:ea typeface="Consolas"/>
                <a:cs typeface="Consolas"/>
                <a:sym typeface="Consolas"/>
              </a:rPr>
            </a:br>
            <a:r>
              <a:rPr lang="en">
                <a:latin typeface="Consolas"/>
                <a:ea typeface="Consolas"/>
                <a:cs typeface="Consolas"/>
                <a:sym typeface="Consolas"/>
              </a:rPr>
              <a:t>jalr ra t0 0x678</a:t>
            </a:r>
            <a:endParaRPr>
              <a:latin typeface="Consolas"/>
              <a:ea typeface="Consolas"/>
              <a:cs typeface="Consolas"/>
              <a:sym typeface="Consolas"/>
            </a:endParaRPr>
          </a:p>
        </p:txBody>
      </p:sp>
      <p:sp>
        <p:nvSpPr>
          <p:cNvPr id="1106" name="Google Shape;1106;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0" st="0"/>
                                            </p:txEl>
                                          </p:spTgt>
                                        </p:tgtEl>
                                        <p:attrNameLst>
                                          <p:attrName>style.visibility</p:attrName>
                                        </p:attrNameLst>
                                      </p:cBhvr>
                                      <p:to>
                                        <p:strVal val="visible"/>
                                      </p:to>
                                    </p:set>
                                    <p:animEffect filter="fade" transition="in">
                                      <p:cBhvr>
                                        <p:cTn dur="1000"/>
                                        <p:tgtEl>
                                          <p:spTgt spid="1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1" st="1"/>
                                            </p:txEl>
                                          </p:spTgt>
                                        </p:tgtEl>
                                        <p:attrNameLst>
                                          <p:attrName>style.visibility</p:attrName>
                                        </p:attrNameLst>
                                      </p:cBhvr>
                                      <p:to>
                                        <p:strVal val="visible"/>
                                      </p:to>
                                    </p:set>
                                    <p:animEffect filter="fade" transition="in">
                                      <p:cBhvr>
                                        <p:cTn dur="1000"/>
                                        <p:tgtEl>
                                          <p:spTgt spid="1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2" st="2"/>
                                            </p:txEl>
                                          </p:spTgt>
                                        </p:tgtEl>
                                        <p:attrNameLst>
                                          <p:attrName>style.visibility</p:attrName>
                                        </p:attrNameLst>
                                      </p:cBhvr>
                                      <p:to>
                                        <p:strVal val="visible"/>
                                      </p:to>
                                    </p:set>
                                    <p:animEffect filter="fade" transition="in">
                                      <p:cBhvr>
                                        <p:cTn dur="1000"/>
                                        <p:tgtEl>
                                          <p:spTgt spid="1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3" st="3"/>
                                            </p:txEl>
                                          </p:spTgt>
                                        </p:tgtEl>
                                        <p:attrNameLst>
                                          <p:attrName>style.visibility</p:attrName>
                                        </p:attrNameLst>
                                      </p:cBhvr>
                                      <p:to>
                                        <p:strVal val="visible"/>
                                      </p:to>
                                    </p:set>
                                    <p:animEffect filter="fade" transition="in">
                                      <p:cBhvr>
                                        <p:cTn dur="1000"/>
                                        <p:tgtEl>
                                          <p:spTgt spid="1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4" st="4"/>
                                            </p:txEl>
                                          </p:spTgt>
                                        </p:tgtEl>
                                        <p:attrNameLst>
                                          <p:attrName>style.visibility</p:attrName>
                                        </p:attrNameLst>
                                      </p:cBhvr>
                                      <p:to>
                                        <p:strVal val="visible"/>
                                      </p:to>
                                    </p:set>
                                    <p:animEffect filter="fade" transition="in">
                                      <p:cBhvr>
                                        <p:cTn dur="1000"/>
                                        <p:tgtEl>
                                          <p:spTgt spid="1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5" st="5"/>
                                            </p:txEl>
                                          </p:spTgt>
                                        </p:tgtEl>
                                        <p:attrNameLst>
                                          <p:attrName>style.visibility</p:attrName>
                                        </p:attrNameLst>
                                      </p:cBhvr>
                                      <p:to>
                                        <p:strVal val="visible"/>
                                      </p:to>
                                    </p:set>
                                    <p:animEffect filter="fade" transition="in">
                                      <p:cBhvr>
                                        <p:cTn dur="1000"/>
                                        <p:tgtEl>
                                          <p:spTgt spid="1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6" st="6"/>
                                            </p:txEl>
                                          </p:spTgt>
                                        </p:tgtEl>
                                        <p:attrNameLst>
                                          <p:attrName>style.visibility</p:attrName>
                                        </p:attrNameLst>
                                      </p:cBhvr>
                                      <p:to>
                                        <p:strVal val="visible"/>
                                      </p:to>
                                    </p:set>
                                    <p:animEffect filter="fade" transition="in">
                                      <p:cBhvr>
                                        <p:cTn dur="1000"/>
                                        <p:tgtEl>
                                          <p:spTgt spid="1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7" st="7"/>
                                            </p:txEl>
                                          </p:spTgt>
                                        </p:tgtEl>
                                        <p:attrNameLst>
                                          <p:attrName>style.visibility</p:attrName>
                                        </p:attrNameLst>
                                      </p:cBhvr>
                                      <p:to>
                                        <p:strVal val="visible"/>
                                      </p:to>
                                    </p:set>
                                    <p:animEffect filter="fade" transition="in">
                                      <p:cBhvr>
                                        <p:cTn dur="1000"/>
                                        <p:tgtEl>
                                          <p:spTgt spid="1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8" st="8"/>
                                            </p:txEl>
                                          </p:spTgt>
                                        </p:tgtEl>
                                        <p:attrNameLst>
                                          <p:attrName>style.visibility</p:attrName>
                                        </p:attrNameLst>
                                      </p:cBhvr>
                                      <p:to>
                                        <p:strVal val="visible"/>
                                      </p:to>
                                    </p:set>
                                    <p:animEffect filter="fade" transition="in">
                                      <p:cBhvr>
                                        <p:cTn dur="1000"/>
                                        <p:tgtEl>
                                          <p:spTgt spid="1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9" st="9"/>
                                            </p:txEl>
                                          </p:spTgt>
                                        </p:tgtEl>
                                        <p:attrNameLst>
                                          <p:attrName>style.visibility</p:attrName>
                                        </p:attrNameLst>
                                      </p:cBhvr>
                                      <p:to>
                                        <p:strVal val="visible"/>
                                      </p:to>
                                    </p:set>
                                    <p:animEffect filter="fade" transition="in">
                                      <p:cBhvr>
                                        <p:cTn dur="1000"/>
                                        <p:tgtEl>
                                          <p:spTgt spid="1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xEl>
                                              <p:pRg end="10" st="10"/>
                                            </p:txEl>
                                          </p:spTgt>
                                        </p:tgtEl>
                                        <p:attrNameLst>
                                          <p:attrName>style.visibility</p:attrName>
                                        </p:attrNameLst>
                                      </p:cBhvr>
                                      <p:to>
                                        <p:strVal val="visible"/>
                                      </p:to>
                                    </p:set>
                                    <p:animEffect filter="fade" transition="in">
                                      <p:cBhvr>
                                        <p:cTn dur="1000"/>
                                        <p:tgtEl>
                                          <p:spTgt spid="110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8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12" name="Google Shape;1112;p8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Information on instruction formats and specific opcode/funct values are provided on the reference card here: https://cs61c.org/sp24/pdfs/resources/reference-card.pdf</a:t>
            </a:r>
            <a:endParaRPr>
              <a:latin typeface="Consolas"/>
              <a:ea typeface="Consolas"/>
              <a:cs typeface="Consolas"/>
              <a:sym typeface="Consolas"/>
            </a:endParaRPr>
          </a:p>
        </p:txBody>
      </p:sp>
      <p:sp>
        <p:nvSpPr>
          <p:cNvPr id="1113" name="Google Shape;1113;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2">
                                            <p:txEl>
                                              <p:pRg end="0" st="0"/>
                                            </p:txEl>
                                          </p:spTgt>
                                        </p:tgtEl>
                                        <p:attrNameLst>
                                          <p:attrName>style.visibility</p:attrName>
                                        </p:attrNameLst>
                                      </p:cBhvr>
                                      <p:to>
                                        <p:strVal val="visible"/>
                                      </p:to>
                                    </p:set>
                                    <p:animEffect filter="fade" transition="in">
                                      <p:cBhvr>
                                        <p:cTn dur="1000"/>
                                        <p:tgtEl>
                                          <p:spTgt spid="111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85" name="Google Shape;185;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Intro</a:t>
            </a:r>
            <a:endParaRPr sz="1700">
              <a:solidFill>
                <a:srgbClr val="000000"/>
              </a:solidFill>
            </a:endParaRPr>
          </a:p>
          <a:p>
            <a:pPr indent="-336550" lvl="0" marL="457200" rtl="0" algn="l">
              <a:spcBef>
                <a:spcPts val="0"/>
              </a:spcBef>
              <a:spcAft>
                <a:spcPts val="0"/>
              </a:spcAft>
              <a:buClr>
                <a:srgbClr val="6AA84F"/>
              </a:buClr>
              <a:buSzPts val="1700"/>
              <a:buChar char="●"/>
            </a:pPr>
            <a:r>
              <a:rPr b="1" lang="en" sz="1700">
                <a:solidFill>
                  <a:srgbClr val="6AA84F"/>
                </a:solidFill>
              </a:rPr>
              <a:t>R-types</a:t>
            </a:r>
            <a:endParaRPr b="1" sz="1700">
              <a:solidFill>
                <a:srgbClr val="6AA84F"/>
              </a:solidFill>
            </a:endParaRPr>
          </a:p>
          <a:p>
            <a:pPr indent="-336550" lvl="0" marL="457200" rtl="0" algn="l">
              <a:spcBef>
                <a:spcPts val="0"/>
              </a:spcBef>
              <a:spcAft>
                <a:spcPts val="0"/>
              </a:spcAft>
              <a:buClr>
                <a:srgbClr val="000000"/>
              </a:buClr>
              <a:buSzPts val="1700"/>
              <a:buChar char="●"/>
            </a:pPr>
            <a:r>
              <a:rPr lang="en" sz="1700">
                <a:solidFill>
                  <a:srgbClr val="000000"/>
                </a:solidFill>
              </a:rPr>
              <a:t>I-types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B-types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J-types</a:t>
            </a:r>
            <a:endParaRPr sz="1700">
              <a:solidFill>
                <a:srgbClr val="000000"/>
              </a:solidFill>
            </a:endParaRPr>
          </a:p>
          <a:p>
            <a:pPr indent="-336550" lvl="0" marL="457200" rtl="0" algn="l">
              <a:spcBef>
                <a:spcPts val="0"/>
              </a:spcBef>
              <a:spcAft>
                <a:spcPts val="0"/>
              </a:spcAft>
              <a:buClr>
                <a:srgbClr val="000000"/>
              </a:buClr>
              <a:buSzPts val="1700"/>
              <a:buChar char="●"/>
            </a:pPr>
            <a:r>
              <a:rPr lang="en" sz="1700"/>
              <a:t>Concluding Notes</a:t>
            </a:r>
            <a:endParaRPr sz="1700">
              <a:solidFill>
                <a:srgbClr val="000000"/>
              </a:solidFill>
            </a:endParaRPr>
          </a:p>
        </p:txBody>
      </p:sp>
      <p:sp>
        <p:nvSpPr>
          <p:cNvPr id="186" name="Google Shape;18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endParaRPr/>
          </a:p>
        </p:txBody>
      </p:sp>
      <p:grpSp>
        <p:nvGrpSpPr>
          <p:cNvPr id="192" name="Google Shape;192;p41"/>
          <p:cNvGrpSpPr/>
          <p:nvPr/>
        </p:nvGrpSpPr>
        <p:grpSpPr>
          <a:xfrm>
            <a:off x="1174367" y="1295752"/>
            <a:ext cx="6719062" cy="798408"/>
            <a:chOff x="1174367" y="1295752"/>
            <a:chExt cx="6719062" cy="798408"/>
          </a:xfrm>
        </p:grpSpPr>
        <p:sp>
          <p:nvSpPr>
            <p:cNvPr id="193" name="Google Shape;193;p41"/>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194" name="Google Shape;194;p41"/>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95" name="Google Shape;195;p41"/>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96" name="Google Shape;196;p41"/>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197" name="Google Shape;197;p41"/>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198" name="Google Shape;198;p41"/>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199" name="Google Shape;199;p41"/>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00" name="Google Shape;200;p41"/>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201" name="Google Shape;201;p41"/>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202" name="Google Shape;202;p41"/>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203" name="Google Shape;203;p41"/>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204" name="Google Shape;204;p41"/>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05" name="Google Shape;205;p41"/>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206" name="Google Shape;206;p41"/>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207" name="Google Shape;207;p41"/>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208" name="Google Shape;208;p41"/>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209" name="Google Shape;209;p41"/>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210" name="Google Shape;210;p41"/>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211" name="Google Shape;211;p41"/>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212" name="Google Shape;212;p41"/>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213" name="Google Shape;213;p41"/>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214" name="Google Shape;214;p41"/>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215" name="Google Shape;215;p41"/>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216" name="Google Shape;216;p41"/>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217" name="Google Shape;217;p41"/>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218" name="Google Shape;218;p41"/>
            <p:cNvCxnSpPr/>
            <p:nvPr/>
          </p:nvCxnSpPr>
          <p:spPr>
            <a:xfrm>
              <a:off x="2503242" y="1583685"/>
              <a:ext cx="0" cy="272492"/>
            </a:xfrm>
            <a:prstGeom prst="straightConnector1">
              <a:avLst/>
            </a:prstGeom>
            <a:noFill/>
            <a:ln cap="flat" cmpd="sng" w="28575">
              <a:solidFill>
                <a:srgbClr val="E4DDD2"/>
              </a:solidFill>
              <a:prstDash val="solid"/>
              <a:round/>
              <a:headEnd len="med" w="med" type="none"/>
              <a:tailEnd len="med" w="med" type="none"/>
            </a:ln>
          </p:spPr>
        </p:cxnSp>
        <p:cxnSp>
          <p:nvCxnSpPr>
            <p:cNvPr id="219" name="Google Shape;219;p41"/>
            <p:cNvCxnSpPr/>
            <p:nvPr/>
          </p:nvCxnSpPr>
          <p:spPr>
            <a:xfrm>
              <a:off x="3537938" y="1583685"/>
              <a:ext cx="0" cy="272492"/>
            </a:xfrm>
            <a:prstGeom prst="straightConnector1">
              <a:avLst/>
            </a:prstGeom>
            <a:noFill/>
            <a:ln cap="flat" cmpd="sng" w="28575">
              <a:solidFill>
                <a:srgbClr val="E4DDD2"/>
              </a:solidFill>
              <a:prstDash val="solid"/>
              <a:round/>
              <a:headEnd len="med" w="med" type="none"/>
              <a:tailEnd len="med" w="med" type="none"/>
            </a:ln>
          </p:spPr>
        </p:cxnSp>
        <p:cxnSp>
          <p:nvCxnSpPr>
            <p:cNvPr id="220" name="Google Shape;220;p41"/>
            <p:cNvCxnSpPr/>
            <p:nvPr/>
          </p:nvCxnSpPr>
          <p:spPr>
            <a:xfrm>
              <a:off x="4511769" y="1583685"/>
              <a:ext cx="0" cy="272492"/>
            </a:xfrm>
            <a:prstGeom prst="straightConnector1">
              <a:avLst/>
            </a:prstGeom>
            <a:noFill/>
            <a:ln cap="flat" cmpd="sng" w="28575">
              <a:solidFill>
                <a:srgbClr val="E4DDD2"/>
              </a:solidFill>
              <a:prstDash val="solid"/>
              <a:round/>
              <a:headEnd len="med" w="med" type="none"/>
              <a:tailEnd len="med" w="med" type="none"/>
            </a:ln>
          </p:spPr>
        </p:cxnSp>
        <p:cxnSp>
          <p:nvCxnSpPr>
            <p:cNvPr id="221" name="Google Shape;221;p41"/>
            <p:cNvCxnSpPr/>
            <p:nvPr/>
          </p:nvCxnSpPr>
          <p:spPr>
            <a:xfrm>
              <a:off x="5546465" y="1583685"/>
              <a:ext cx="0" cy="272492"/>
            </a:xfrm>
            <a:prstGeom prst="straightConnector1">
              <a:avLst/>
            </a:prstGeom>
            <a:noFill/>
            <a:ln cap="flat" cmpd="sng" w="28575">
              <a:solidFill>
                <a:srgbClr val="E4DDD2"/>
              </a:solidFill>
              <a:prstDash val="solid"/>
              <a:round/>
              <a:headEnd len="med" w="med" type="none"/>
              <a:tailEnd len="med" w="med" type="none"/>
            </a:ln>
          </p:spPr>
        </p:cxnSp>
        <p:cxnSp>
          <p:nvCxnSpPr>
            <p:cNvPr id="222" name="Google Shape;222;p41"/>
            <p:cNvCxnSpPr/>
            <p:nvPr/>
          </p:nvCxnSpPr>
          <p:spPr>
            <a:xfrm>
              <a:off x="6581161" y="1583685"/>
              <a:ext cx="0" cy="272492"/>
            </a:xfrm>
            <a:prstGeom prst="straightConnector1">
              <a:avLst/>
            </a:prstGeom>
            <a:noFill/>
            <a:ln cap="flat" cmpd="sng" w="28575">
              <a:solidFill>
                <a:srgbClr val="E4DDD2"/>
              </a:solidFill>
              <a:prstDash val="solid"/>
              <a:round/>
              <a:headEnd len="med" w="med" type="none"/>
              <a:tailEnd len="med" w="med" type="none"/>
            </a:ln>
          </p:spPr>
        </p:cxnSp>
      </p:grpSp>
      <p:sp>
        <p:nvSpPr>
          <p:cNvPr id="223" name="Google Shape;223;p41"/>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224" name="Google Shape;224;p41"/>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225" name="Google Shape;225;p41"/>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226" name="Google Shape;226;p41"/>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41"/>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41"/>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41"/>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endParaRPr/>
          </a:p>
        </p:txBody>
      </p:sp>
      <p:grpSp>
        <p:nvGrpSpPr>
          <p:cNvPr id="236" name="Google Shape;236;p42"/>
          <p:cNvGrpSpPr/>
          <p:nvPr/>
        </p:nvGrpSpPr>
        <p:grpSpPr>
          <a:xfrm>
            <a:off x="1174367" y="1295752"/>
            <a:ext cx="6719062" cy="798408"/>
            <a:chOff x="1174367" y="1295752"/>
            <a:chExt cx="6719062" cy="798408"/>
          </a:xfrm>
        </p:grpSpPr>
        <p:sp>
          <p:nvSpPr>
            <p:cNvPr id="237" name="Google Shape;237;p42"/>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238" name="Google Shape;238;p42"/>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39" name="Google Shape;239;p42"/>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40" name="Google Shape;240;p42"/>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41" name="Google Shape;241;p42"/>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242" name="Google Shape;242;p42"/>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43" name="Google Shape;243;p42"/>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44" name="Google Shape;244;p42"/>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245" name="Google Shape;245;p42"/>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246" name="Google Shape;246;p42"/>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247" name="Google Shape;247;p42"/>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248" name="Google Shape;248;p42"/>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49" name="Google Shape;249;p42"/>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250" name="Google Shape;250;p42"/>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251" name="Google Shape;251;p42"/>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252" name="Google Shape;252;p42"/>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253" name="Google Shape;253;p42"/>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254" name="Google Shape;254;p42"/>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255" name="Google Shape;255;p42"/>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256" name="Google Shape;256;p42"/>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257" name="Google Shape;257;p42"/>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258" name="Google Shape;258;p42"/>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259" name="Google Shape;259;p42"/>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260" name="Google Shape;260;p42"/>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261" name="Google Shape;261;p42"/>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262" name="Google Shape;262;p42"/>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263" name="Google Shape;263;p42"/>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264" name="Google Shape;264;p42"/>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265" name="Google Shape;265;p42"/>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266" name="Google Shape;266;p42"/>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267" name="Google Shape;267;p42"/>
          <p:cNvSpPr txBox="1"/>
          <p:nvPr>
            <p:ph idx="1" type="body"/>
          </p:nvPr>
        </p:nvSpPr>
        <p:spPr>
          <a:xfrm>
            <a:off x="198500" y="2355975"/>
            <a:ext cx="8520600" cy="2656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Designed for instructions with 3 registers and no immediate</a:t>
            </a:r>
            <a:endParaRPr/>
          </a:p>
          <a:p>
            <a:pPr indent="-317500" lvl="1" marL="914400" rtl="0" algn="l">
              <a:spcBef>
                <a:spcPts val="0"/>
              </a:spcBef>
              <a:spcAft>
                <a:spcPts val="0"/>
              </a:spcAft>
              <a:buSzPts val="1400"/>
              <a:buChar char="○"/>
            </a:pPr>
            <a:r>
              <a:rPr lang="en"/>
              <a:t>Arithmetic operators like add or sub</a:t>
            </a:r>
            <a:endParaRPr/>
          </a:p>
          <a:p>
            <a:pPr indent="-342900" lvl="0" marL="457200" rtl="0" algn="l">
              <a:spcBef>
                <a:spcPts val="0"/>
              </a:spcBef>
              <a:spcAft>
                <a:spcPts val="0"/>
              </a:spcAft>
              <a:buSzPts val="1800"/>
              <a:buChar char="●"/>
            </a:pPr>
            <a:r>
              <a:rPr lang="en"/>
              <a:t>Each register is identified by its number. 32 registers → 5 bits to identify one register uniquely</a:t>
            </a:r>
            <a:endParaRPr/>
          </a:p>
          <a:p>
            <a:pPr indent="-317500" lvl="1" marL="914400" rtl="0" algn="l">
              <a:spcBef>
                <a:spcPts val="0"/>
              </a:spcBef>
              <a:spcAft>
                <a:spcPts val="0"/>
              </a:spcAft>
              <a:buSzPts val="1400"/>
              <a:buChar char="○"/>
            </a:pPr>
            <a:r>
              <a:rPr lang="en"/>
              <a:t>x0 → 0b00000</a:t>
            </a:r>
            <a:endParaRPr/>
          </a:p>
          <a:p>
            <a:pPr indent="-317500" lvl="1" marL="914400" rtl="0" algn="l">
              <a:spcBef>
                <a:spcPts val="0"/>
              </a:spcBef>
              <a:spcAft>
                <a:spcPts val="0"/>
              </a:spcAft>
              <a:buSzPts val="1400"/>
              <a:buChar char="○"/>
            </a:pPr>
            <a:r>
              <a:rPr lang="en"/>
              <a:t>a0 → x10 → 0b01010</a:t>
            </a:r>
            <a:endParaRPr/>
          </a:p>
          <a:p>
            <a:pPr indent="-342900" lvl="0" marL="457200" rtl="0" algn="l">
              <a:spcBef>
                <a:spcPts val="0"/>
              </a:spcBef>
              <a:spcAft>
                <a:spcPts val="0"/>
              </a:spcAft>
              <a:buSzPts val="1800"/>
              <a:buChar char="●"/>
            </a:pPr>
            <a:r>
              <a:rPr lang="en"/>
              <a:t>rd: Destination register</a:t>
            </a:r>
            <a:endParaRPr/>
          </a:p>
          <a:p>
            <a:pPr indent="-342900" lvl="0" marL="457200" rtl="0" algn="l">
              <a:spcBef>
                <a:spcPts val="0"/>
              </a:spcBef>
              <a:spcAft>
                <a:spcPts val="0"/>
              </a:spcAft>
              <a:buSzPts val="1800"/>
              <a:buChar char="●"/>
            </a:pPr>
            <a:r>
              <a:rPr lang="en"/>
              <a:t>rs1: 1st source register</a:t>
            </a:r>
            <a:endParaRPr/>
          </a:p>
          <a:p>
            <a:pPr indent="-342900" lvl="0" marL="457200" rtl="0" algn="l">
              <a:spcBef>
                <a:spcPts val="0"/>
              </a:spcBef>
              <a:spcAft>
                <a:spcPts val="0"/>
              </a:spcAft>
              <a:buSzPts val="1800"/>
              <a:buChar char="●"/>
            </a:pPr>
            <a:r>
              <a:rPr lang="en"/>
              <a:t>rs2: 2nd source register</a:t>
            </a:r>
            <a:endParaRPr/>
          </a:p>
        </p:txBody>
      </p:sp>
      <p:sp>
        <p:nvSpPr>
          <p:cNvPr id="268" name="Google Shape;268;p42"/>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269" name="Google Shape;269;p42"/>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270" name="Google Shape;270;p42"/>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271" name="Google Shape;271;p42"/>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42"/>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42"/>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42"/>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10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10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1000"/>
                                        <p:tgtEl>
                                          <p:spTgt spid="2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1000"/>
                                        <p:tgtEl>
                                          <p:spTgt spid="2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animEffect filter="fade" transition="in">
                                      <p:cBhvr>
                                        <p:cTn dur="1000"/>
                                        <p:tgtEl>
                                          <p:spTgt spid="2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6" st="6"/>
                                            </p:txEl>
                                          </p:spTgt>
                                        </p:tgtEl>
                                        <p:attrNameLst>
                                          <p:attrName>style.visibility</p:attrName>
                                        </p:attrNameLst>
                                      </p:cBhvr>
                                      <p:to>
                                        <p:strVal val="visible"/>
                                      </p:to>
                                    </p:set>
                                    <p:animEffect filter="fade" transition="in">
                                      <p:cBhvr>
                                        <p:cTn dur="1000"/>
                                        <p:tgtEl>
                                          <p:spTgt spid="2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7" st="7"/>
                                            </p:txEl>
                                          </p:spTgt>
                                        </p:tgtEl>
                                        <p:attrNameLst>
                                          <p:attrName>style.visibility</p:attrName>
                                        </p:attrNameLst>
                                      </p:cBhvr>
                                      <p:to>
                                        <p:strVal val="visible"/>
                                      </p:to>
                                    </p:set>
                                    <p:animEffect filter="fade" transition="in">
                                      <p:cBhvr>
                                        <p:cTn dur="1000"/>
                                        <p:tgtEl>
                                          <p:spTgt spid="26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Type</a:t>
            </a:r>
            <a:endParaRPr/>
          </a:p>
        </p:txBody>
      </p:sp>
      <p:grpSp>
        <p:nvGrpSpPr>
          <p:cNvPr id="281" name="Google Shape;281;p43"/>
          <p:cNvGrpSpPr/>
          <p:nvPr/>
        </p:nvGrpSpPr>
        <p:grpSpPr>
          <a:xfrm>
            <a:off x="1174367" y="1295752"/>
            <a:ext cx="6719062" cy="798408"/>
            <a:chOff x="1174367" y="1295752"/>
            <a:chExt cx="6719062" cy="798408"/>
          </a:xfrm>
        </p:grpSpPr>
        <p:sp>
          <p:nvSpPr>
            <p:cNvPr id="282" name="Google Shape;282;p43"/>
            <p:cNvSpPr/>
            <p:nvPr/>
          </p:nvSpPr>
          <p:spPr>
            <a:xfrm>
              <a:off x="1285952" y="1583685"/>
              <a:ext cx="6466800" cy="272400"/>
            </a:xfrm>
            <a:prstGeom prst="rect">
              <a:avLst/>
            </a:prstGeom>
            <a:noFill/>
            <a:ln cap="flat" cmpd="sng" w="38100">
              <a:solidFill>
                <a:srgbClr val="E4DD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297">
                <a:solidFill>
                  <a:srgbClr val="E4DDD2"/>
                </a:solidFill>
                <a:latin typeface="Helvetica Neue"/>
                <a:ea typeface="Helvetica Neue"/>
                <a:cs typeface="Helvetica Neue"/>
                <a:sym typeface="Helvetica Neue"/>
              </a:endParaRPr>
            </a:p>
          </p:txBody>
        </p:sp>
        <p:sp>
          <p:nvSpPr>
            <p:cNvPr id="283" name="Google Shape;283;p43"/>
            <p:cNvSpPr txBox="1"/>
            <p:nvPr/>
          </p:nvSpPr>
          <p:spPr>
            <a:xfrm>
              <a:off x="171353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84" name="Google Shape;284;p43"/>
            <p:cNvSpPr txBox="1"/>
            <p:nvPr/>
          </p:nvSpPr>
          <p:spPr>
            <a:xfrm>
              <a:off x="283992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85" name="Google Shape;285;p43"/>
            <p:cNvSpPr txBox="1"/>
            <p:nvPr/>
          </p:nvSpPr>
          <p:spPr>
            <a:xfrm>
              <a:off x="3853067"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86" name="Google Shape;286;p43"/>
            <p:cNvSpPr txBox="1"/>
            <p:nvPr/>
          </p:nvSpPr>
          <p:spPr>
            <a:xfrm>
              <a:off x="4850789"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a:t>
              </a:r>
              <a:endParaRPr sz="1100">
                <a:latin typeface="Helvetica Neue"/>
                <a:ea typeface="Helvetica Neue"/>
                <a:cs typeface="Helvetica Neue"/>
                <a:sym typeface="Helvetica Neue"/>
              </a:endParaRPr>
            </a:p>
          </p:txBody>
        </p:sp>
        <p:sp>
          <p:nvSpPr>
            <p:cNvPr id="287" name="Google Shape;287;p43"/>
            <p:cNvSpPr txBox="1"/>
            <p:nvPr/>
          </p:nvSpPr>
          <p:spPr>
            <a:xfrm>
              <a:off x="6976175"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88" name="Google Shape;288;p43"/>
            <p:cNvSpPr txBox="1"/>
            <p:nvPr/>
          </p:nvSpPr>
          <p:spPr>
            <a:xfrm>
              <a:off x="5886421" y="1832561"/>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5</a:t>
              </a:r>
              <a:endParaRPr sz="1100">
                <a:latin typeface="Helvetica Neue"/>
                <a:ea typeface="Helvetica Neue"/>
                <a:cs typeface="Helvetica Neue"/>
                <a:sym typeface="Helvetica Neue"/>
              </a:endParaRPr>
            </a:p>
          </p:txBody>
        </p:sp>
        <p:sp>
          <p:nvSpPr>
            <p:cNvPr id="289" name="Google Shape;289;p43"/>
            <p:cNvSpPr txBox="1"/>
            <p:nvPr/>
          </p:nvSpPr>
          <p:spPr>
            <a:xfrm>
              <a:off x="117436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31</a:t>
              </a:r>
              <a:endParaRPr sz="1100">
                <a:latin typeface="Helvetica Neue"/>
                <a:ea typeface="Helvetica Neue"/>
                <a:cs typeface="Helvetica Neue"/>
                <a:sym typeface="Helvetica Neue"/>
              </a:endParaRPr>
            </a:p>
          </p:txBody>
        </p:sp>
        <p:sp>
          <p:nvSpPr>
            <p:cNvPr id="290" name="Google Shape;290;p43"/>
            <p:cNvSpPr txBox="1"/>
            <p:nvPr/>
          </p:nvSpPr>
          <p:spPr>
            <a:xfrm>
              <a:off x="218750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25</a:t>
              </a:r>
              <a:endParaRPr sz="1100">
                <a:latin typeface="Helvetica Neue"/>
                <a:ea typeface="Helvetica Neue"/>
                <a:cs typeface="Helvetica Neue"/>
                <a:sym typeface="Helvetica Neue"/>
              </a:endParaRPr>
            </a:p>
          </p:txBody>
        </p:sp>
        <p:sp>
          <p:nvSpPr>
            <p:cNvPr id="291" name="Google Shape;291;p43"/>
            <p:cNvSpPr txBox="1"/>
            <p:nvPr/>
          </p:nvSpPr>
          <p:spPr>
            <a:xfrm>
              <a:off x="320064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20</a:t>
              </a:r>
              <a:endParaRPr sz="1100">
                <a:latin typeface="Helvetica Neue"/>
                <a:ea typeface="Helvetica Neue"/>
                <a:cs typeface="Helvetica Neue"/>
                <a:sym typeface="Helvetica Neue"/>
              </a:endParaRPr>
            </a:p>
          </p:txBody>
        </p:sp>
        <p:sp>
          <p:nvSpPr>
            <p:cNvPr id="292" name="Google Shape;292;p43"/>
            <p:cNvSpPr txBox="1"/>
            <p:nvPr/>
          </p:nvSpPr>
          <p:spPr>
            <a:xfrm>
              <a:off x="4188427"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15</a:t>
              </a:r>
              <a:endParaRPr sz="1100">
                <a:latin typeface="Helvetica Neue"/>
                <a:ea typeface="Helvetica Neue"/>
                <a:cs typeface="Helvetica Neue"/>
                <a:sym typeface="Helvetica Neue"/>
              </a:endParaRPr>
            </a:p>
          </p:txBody>
        </p:sp>
        <p:sp>
          <p:nvSpPr>
            <p:cNvPr id="293" name="Google Shape;293;p43"/>
            <p:cNvSpPr txBox="1"/>
            <p:nvPr/>
          </p:nvSpPr>
          <p:spPr>
            <a:xfrm>
              <a:off x="6338852"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7</a:t>
              </a:r>
              <a:endParaRPr sz="1100">
                <a:latin typeface="Helvetica Neue"/>
                <a:ea typeface="Helvetica Neue"/>
                <a:cs typeface="Helvetica Neue"/>
                <a:sym typeface="Helvetica Neue"/>
              </a:endParaRPr>
            </a:p>
          </p:txBody>
        </p:sp>
        <p:sp>
          <p:nvSpPr>
            <p:cNvPr id="294" name="Google Shape;294;p43"/>
            <p:cNvSpPr txBox="1"/>
            <p:nvPr/>
          </p:nvSpPr>
          <p:spPr>
            <a:xfrm>
              <a:off x="524341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12</a:t>
              </a:r>
              <a:endParaRPr sz="1100">
                <a:latin typeface="Helvetica Neue"/>
                <a:ea typeface="Helvetica Neue"/>
                <a:cs typeface="Helvetica Neue"/>
                <a:sym typeface="Helvetica Neue"/>
              </a:endParaRPr>
            </a:p>
          </p:txBody>
        </p:sp>
        <p:sp>
          <p:nvSpPr>
            <p:cNvPr id="295" name="Google Shape;295;p43"/>
            <p:cNvSpPr txBox="1"/>
            <p:nvPr/>
          </p:nvSpPr>
          <p:spPr>
            <a:xfrm>
              <a:off x="243476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24</a:t>
              </a:r>
              <a:endParaRPr sz="1100">
                <a:latin typeface="Helvetica Neue"/>
                <a:ea typeface="Helvetica Neue"/>
                <a:cs typeface="Helvetica Neue"/>
                <a:sym typeface="Helvetica Neue"/>
              </a:endParaRPr>
            </a:p>
          </p:txBody>
        </p:sp>
        <p:sp>
          <p:nvSpPr>
            <p:cNvPr id="296" name="Google Shape;296;p43"/>
            <p:cNvSpPr txBox="1"/>
            <p:nvPr/>
          </p:nvSpPr>
          <p:spPr>
            <a:xfrm>
              <a:off x="3454249" y="1296660"/>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19</a:t>
              </a:r>
              <a:endParaRPr sz="1100">
                <a:latin typeface="Helvetica Neue"/>
                <a:ea typeface="Helvetica Neue"/>
                <a:cs typeface="Helvetica Neue"/>
                <a:sym typeface="Helvetica Neue"/>
              </a:endParaRPr>
            </a:p>
          </p:txBody>
        </p:sp>
        <p:sp>
          <p:nvSpPr>
            <p:cNvPr id="297" name="Google Shape;297;p43"/>
            <p:cNvSpPr txBox="1"/>
            <p:nvPr/>
          </p:nvSpPr>
          <p:spPr>
            <a:xfrm>
              <a:off x="4414133" y="1295752"/>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14</a:t>
              </a:r>
              <a:endParaRPr sz="1100">
                <a:latin typeface="Helvetica Neue"/>
                <a:ea typeface="Helvetica Neue"/>
                <a:cs typeface="Helvetica Neue"/>
                <a:sym typeface="Helvetica Neue"/>
              </a:endParaRPr>
            </a:p>
          </p:txBody>
        </p:sp>
        <p:sp>
          <p:nvSpPr>
            <p:cNvPr id="298" name="Google Shape;298;p43"/>
            <p:cNvSpPr txBox="1"/>
            <p:nvPr/>
          </p:nvSpPr>
          <p:spPr>
            <a:xfrm>
              <a:off x="54805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11</a:t>
              </a:r>
              <a:endParaRPr sz="1100">
                <a:latin typeface="Helvetica Neue"/>
                <a:ea typeface="Helvetica Neue"/>
                <a:cs typeface="Helvetica Neue"/>
                <a:sym typeface="Helvetica Neue"/>
              </a:endParaRPr>
            </a:p>
          </p:txBody>
        </p:sp>
        <p:sp>
          <p:nvSpPr>
            <p:cNvPr id="299" name="Google Shape;299;p43"/>
            <p:cNvSpPr txBox="1"/>
            <p:nvPr/>
          </p:nvSpPr>
          <p:spPr>
            <a:xfrm>
              <a:off x="6454241"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6</a:t>
              </a:r>
              <a:endParaRPr sz="1100">
                <a:latin typeface="Helvetica Neue"/>
                <a:ea typeface="Helvetica Neue"/>
                <a:cs typeface="Helvetica Neue"/>
                <a:sym typeface="Helvetica Neue"/>
              </a:endParaRPr>
            </a:p>
          </p:txBody>
        </p:sp>
        <p:sp>
          <p:nvSpPr>
            <p:cNvPr id="300" name="Google Shape;300;p43"/>
            <p:cNvSpPr txBox="1"/>
            <p:nvPr/>
          </p:nvSpPr>
          <p:spPr>
            <a:xfrm>
              <a:off x="7513029" y="1298477"/>
              <a:ext cx="380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100">
                  <a:latin typeface="Courier New"/>
                  <a:ea typeface="Courier New"/>
                  <a:cs typeface="Courier New"/>
                  <a:sym typeface="Courier New"/>
                </a:rPr>
                <a:t>0</a:t>
              </a:r>
              <a:endParaRPr sz="1100">
                <a:latin typeface="Helvetica Neue"/>
                <a:ea typeface="Helvetica Neue"/>
                <a:cs typeface="Helvetica Neue"/>
                <a:sym typeface="Helvetica Neue"/>
              </a:endParaRPr>
            </a:p>
          </p:txBody>
        </p:sp>
        <p:sp>
          <p:nvSpPr>
            <p:cNvPr id="301" name="Google Shape;301;p43"/>
            <p:cNvSpPr txBox="1"/>
            <p:nvPr/>
          </p:nvSpPr>
          <p:spPr>
            <a:xfrm>
              <a:off x="1485026" y="15736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funct7</a:t>
              </a:r>
              <a:endParaRPr sz="900">
                <a:latin typeface="Helvetica Neue"/>
                <a:ea typeface="Helvetica Neue"/>
                <a:cs typeface="Helvetica Neue"/>
                <a:sym typeface="Helvetica Neue"/>
              </a:endParaRPr>
            </a:p>
          </p:txBody>
        </p:sp>
        <p:sp>
          <p:nvSpPr>
            <p:cNvPr id="302" name="Google Shape;302;p43"/>
            <p:cNvSpPr txBox="1"/>
            <p:nvPr/>
          </p:nvSpPr>
          <p:spPr>
            <a:xfrm>
              <a:off x="2721355" y="155462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rs2</a:t>
              </a:r>
              <a:endParaRPr sz="900">
                <a:latin typeface="Helvetica Neue"/>
                <a:ea typeface="Helvetica Neue"/>
                <a:cs typeface="Helvetica Neue"/>
                <a:sym typeface="Helvetica Neue"/>
              </a:endParaRPr>
            </a:p>
          </p:txBody>
        </p:sp>
        <p:sp>
          <p:nvSpPr>
            <p:cNvPr id="303" name="Google Shape;303;p43"/>
            <p:cNvSpPr txBox="1"/>
            <p:nvPr/>
          </p:nvSpPr>
          <p:spPr>
            <a:xfrm>
              <a:off x="3674396" y="1549175"/>
              <a:ext cx="6042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rs1</a:t>
              </a:r>
              <a:endParaRPr sz="900">
                <a:latin typeface="Helvetica Neue"/>
                <a:ea typeface="Helvetica Neue"/>
                <a:cs typeface="Helvetica Neue"/>
                <a:sym typeface="Helvetica Neue"/>
              </a:endParaRPr>
            </a:p>
          </p:txBody>
        </p:sp>
        <p:sp>
          <p:nvSpPr>
            <p:cNvPr id="304" name="Google Shape;304;p43"/>
            <p:cNvSpPr txBox="1"/>
            <p:nvPr/>
          </p:nvSpPr>
          <p:spPr>
            <a:xfrm>
              <a:off x="4611951" y="1549175"/>
              <a:ext cx="834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300">
                  <a:latin typeface="Courier New"/>
                  <a:ea typeface="Courier New"/>
                  <a:cs typeface="Courier New"/>
                  <a:sym typeface="Courier New"/>
                </a:rPr>
                <a:t>funct3</a:t>
              </a:r>
              <a:endParaRPr sz="900">
                <a:latin typeface="Helvetica Neue"/>
                <a:ea typeface="Helvetica Neue"/>
                <a:cs typeface="Helvetica Neue"/>
                <a:sym typeface="Helvetica Neue"/>
              </a:endParaRPr>
            </a:p>
          </p:txBody>
        </p:sp>
        <p:sp>
          <p:nvSpPr>
            <p:cNvPr id="305" name="Google Shape;305;p43"/>
            <p:cNvSpPr txBox="1"/>
            <p:nvPr/>
          </p:nvSpPr>
          <p:spPr>
            <a:xfrm>
              <a:off x="5720179" y="1549175"/>
              <a:ext cx="5415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rd</a:t>
              </a:r>
              <a:endParaRPr sz="900">
                <a:latin typeface="Helvetica Neue"/>
                <a:ea typeface="Helvetica Neue"/>
                <a:cs typeface="Helvetica Neue"/>
                <a:sym typeface="Helvetica Neue"/>
              </a:endParaRPr>
            </a:p>
          </p:txBody>
        </p:sp>
        <p:sp>
          <p:nvSpPr>
            <p:cNvPr id="306" name="Google Shape;306;p43"/>
            <p:cNvSpPr txBox="1"/>
            <p:nvPr/>
          </p:nvSpPr>
          <p:spPr>
            <a:xfrm>
              <a:off x="6711623" y="1549175"/>
              <a:ext cx="841800" cy="2925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 sz="1300">
                  <a:latin typeface="Courier New"/>
                  <a:ea typeface="Courier New"/>
                  <a:cs typeface="Courier New"/>
                  <a:sym typeface="Courier New"/>
                </a:rPr>
                <a:t>opcode</a:t>
              </a:r>
              <a:endParaRPr sz="900">
                <a:latin typeface="Helvetica Neue"/>
                <a:ea typeface="Helvetica Neue"/>
                <a:cs typeface="Helvetica Neue"/>
                <a:sym typeface="Helvetica Neue"/>
              </a:endParaRPr>
            </a:p>
          </p:txBody>
        </p:sp>
        <p:cxnSp>
          <p:nvCxnSpPr>
            <p:cNvPr id="307" name="Google Shape;307;p43"/>
            <p:cNvCxnSpPr/>
            <p:nvPr/>
          </p:nvCxnSpPr>
          <p:spPr>
            <a:xfrm>
              <a:off x="2503242"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08" name="Google Shape;308;p43"/>
            <p:cNvCxnSpPr/>
            <p:nvPr/>
          </p:nvCxnSpPr>
          <p:spPr>
            <a:xfrm>
              <a:off x="3537938"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09" name="Google Shape;309;p43"/>
            <p:cNvCxnSpPr/>
            <p:nvPr/>
          </p:nvCxnSpPr>
          <p:spPr>
            <a:xfrm>
              <a:off x="4511769"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10" name="Google Shape;310;p43"/>
            <p:cNvCxnSpPr/>
            <p:nvPr/>
          </p:nvCxnSpPr>
          <p:spPr>
            <a:xfrm>
              <a:off x="5546465" y="1583685"/>
              <a:ext cx="0" cy="272400"/>
            </a:xfrm>
            <a:prstGeom prst="straightConnector1">
              <a:avLst/>
            </a:prstGeom>
            <a:noFill/>
            <a:ln cap="flat" cmpd="sng" w="28575">
              <a:solidFill>
                <a:srgbClr val="E4DDD2"/>
              </a:solidFill>
              <a:prstDash val="solid"/>
              <a:round/>
              <a:headEnd len="med" w="med" type="none"/>
              <a:tailEnd len="med" w="med" type="none"/>
            </a:ln>
          </p:spPr>
        </p:cxnSp>
        <p:cxnSp>
          <p:nvCxnSpPr>
            <p:cNvPr id="311" name="Google Shape;311;p43"/>
            <p:cNvCxnSpPr/>
            <p:nvPr/>
          </p:nvCxnSpPr>
          <p:spPr>
            <a:xfrm>
              <a:off x="6581161" y="1583685"/>
              <a:ext cx="0" cy="272400"/>
            </a:xfrm>
            <a:prstGeom prst="straightConnector1">
              <a:avLst/>
            </a:prstGeom>
            <a:noFill/>
            <a:ln cap="flat" cmpd="sng" w="28575">
              <a:solidFill>
                <a:srgbClr val="E4DDD2"/>
              </a:solidFill>
              <a:prstDash val="solid"/>
              <a:round/>
              <a:headEnd len="med" w="med" type="none"/>
              <a:tailEnd len="med" w="med" type="none"/>
            </a:ln>
          </p:spPr>
        </p:cxnSp>
      </p:grpSp>
      <p:sp>
        <p:nvSpPr>
          <p:cNvPr id="312" name="Google Shape;312;p43"/>
          <p:cNvSpPr txBox="1"/>
          <p:nvPr>
            <p:ph idx="1" type="body"/>
          </p:nvPr>
        </p:nvSpPr>
        <p:spPr>
          <a:xfrm>
            <a:off x="198500" y="2355975"/>
            <a:ext cx="8520600" cy="26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opcode: Instruction identifier: Always the last 7 bits of the instruction over all instruction formats</a:t>
            </a:r>
            <a:endParaRPr/>
          </a:p>
          <a:p>
            <a:pPr indent="-317500" lvl="1" marL="914400" rtl="0" algn="l">
              <a:spcBef>
                <a:spcPts val="0"/>
              </a:spcBef>
              <a:spcAft>
                <a:spcPts val="0"/>
              </a:spcAft>
              <a:buSzPts val="1400"/>
              <a:buChar char="○"/>
            </a:pPr>
            <a:r>
              <a:rPr lang="en"/>
              <a:t>Can therefore be used to determine which </a:t>
            </a:r>
            <a:r>
              <a:rPr lang="en"/>
              <a:t>instruction format is currently in use.</a:t>
            </a:r>
            <a:endParaRPr/>
          </a:p>
          <a:p>
            <a:pPr indent="-342900" lvl="0" marL="457200" rtl="0" algn="l">
              <a:spcBef>
                <a:spcPts val="0"/>
              </a:spcBef>
              <a:spcAft>
                <a:spcPts val="0"/>
              </a:spcAft>
              <a:buSzPts val="1800"/>
              <a:buChar char="●"/>
            </a:pPr>
            <a:r>
              <a:rPr lang="en"/>
              <a:t>Some sets of similar instructions get assigned the same opcode</a:t>
            </a:r>
            <a:endParaRPr/>
          </a:p>
          <a:p>
            <a:pPr indent="-317500" lvl="1" marL="914400" rtl="0" algn="l">
              <a:spcBef>
                <a:spcPts val="0"/>
              </a:spcBef>
              <a:spcAft>
                <a:spcPts val="0"/>
              </a:spcAft>
              <a:buSzPts val="1400"/>
              <a:buChar char="○"/>
            </a:pPr>
            <a:r>
              <a:rPr lang="en"/>
              <a:t>Ex. All arithmetic R-type instructions have the opcode 0x33</a:t>
            </a:r>
            <a:endParaRPr/>
          </a:p>
          <a:p>
            <a:pPr indent="-342900" lvl="0" marL="457200" rtl="0" algn="l">
              <a:spcBef>
                <a:spcPts val="0"/>
              </a:spcBef>
              <a:spcAft>
                <a:spcPts val="0"/>
              </a:spcAft>
              <a:buSzPts val="1800"/>
              <a:buChar char="●"/>
            </a:pPr>
            <a:r>
              <a:rPr lang="en"/>
              <a:t>funct3: 3-bit identifier to differentiate instructions with the same opcode</a:t>
            </a:r>
            <a:endParaRPr/>
          </a:p>
          <a:p>
            <a:pPr indent="-342900" lvl="0" marL="457200" rtl="0" algn="l">
              <a:spcBef>
                <a:spcPts val="0"/>
              </a:spcBef>
              <a:spcAft>
                <a:spcPts val="0"/>
              </a:spcAft>
              <a:buSzPts val="1800"/>
              <a:buChar char="●"/>
            </a:pPr>
            <a:r>
              <a:rPr lang="en"/>
              <a:t>funct7: Extra 7-bit identifier for extremely similar instructions with the same opcode and funct3 (such as sra and srl)</a:t>
            </a:r>
            <a:endParaRPr/>
          </a:p>
        </p:txBody>
      </p:sp>
      <p:sp>
        <p:nvSpPr>
          <p:cNvPr id="313" name="Google Shape;313;p43"/>
          <p:cNvSpPr txBox="1"/>
          <p:nvPr/>
        </p:nvSpPr>
        <p:spPr>
          <a:xfrm>
            <a:off x="5235475" y="2065850"/>
            <a:ext cx="15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Name of field</a:t>
            </a:r>
            <a:endParaRPr/>
          </a:p>
        </p:txBody>
      </p:sp>
      <p:sp>
        <p:nvSpPr>
          <p:cNvPr id="314" name="Google Shape;314;p43"/>
          <p:cNvSpPr txBox="1"/>
          <p:nvPr/>
        </p:nvSpPr>
        <p:spPr>
          <a:xfrm>
            <a:off x="6692925" y="20658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Number of bits in field</a:t>
            </a:r>
            <a:endParaRPr/>
          </a:p>
        </p:txBody>
      </p:sp>
      <p:sp>
        <p:nvSpPr>
          <p:cNvPr id="315" name="Google Shape;315;p43"/>
          <p:cNvSpPr txBox="1"/>
          <p:nvPr/>
        </p:nvSpPr>
        <p:spPr>
          <a:xfrm>
            <a:off x="6162300" y="1035275"/>
            <a:ext cx="5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Start/End bit indexes of field</a:t>
            </a:r>
            <a:endParaRPr/>
          </a:p>
        </p:txBody>
      </p:sp>
      <p:cxnSp>
        <p:nvCxnSpPr>
          <p:cNvPr id="316" name="Google Shape;316;p43"/>
          <p:cNvCxnSpPr/>
          <p:nvPr/>
        </p:nvCxnSpPr>
        <p:spPr>
          <a:xfrm flipH="1" rot="10800000">
            <a:off x="6204623" y="1783025"/>
            <a:ext cx="636900" cy="33240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43"/>
          <p:cNvCxnSpPr/>
          <p:nvPr/>
        </p:nvCxnSpPr>
        <p:spPr>
          <a:xfrm rot="10800000">
            <a:off x="7280050" y="1981075"/>
            <a:ext cx="311400" cy="636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43"/>
          <p:cNvCxnSpPr/>
          <p:nvPr/>
        </p:nvCxnSpPr>
        <p:spPr>
          <a:xfrm flipH="1">
            <a:off x="6714225" y="1351325"/>
            <a:ext cx="148500" cy="7080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43"/>
          <p:cNvCxnSpPr/>
          <p:nvPr/>
        </p:nvCxnSpPr>
        <p:spPr>
          <a:xfrm>
            <a:off x="7478325" y="1351325"/>
            <a:ext cx="148500" cy="70800"/>
          </a:xfrm>
          <a:prstGeom prst="straightConnector1">
            <a:avLst/>
          </a:prstGeom>
          <a:noFill/>
          <a:ln cap="flat" cmpd="sng" w="9525">
            <a:solidFill>
              <a:schemeClr val="dk2"/>
            </a:solidFill>
            <a:prstDash val="solid"/>
            <a:round/>
            <a:headEnd len="med" w="med" type="none"/>
            <a:tailEnd len="med" w="med" type="triangle"/>
          </a:ln>
        </p:spPr>
      </p:cxnSp>
      <p:sp>
        <p:nvSpPr>
          <p:cNvPr id="320" name="Google Shape;320;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Effect filter="fade" transition="in">
                                      <p:cBhvr>
                                        <p:cTn dur="1000"/>
                                        <p:tgtEl>
                                          <p:spTgt spid="3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Effect filter="fade" transition="in">
                                      <p:cBhvr>
                                        <p:cTn dur="1000"/>
                                        <p:tgtEl>
                                          <p:spTgt spid="3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Effect filter="fade" transition="in">
                                      <p:cBhvr>
                                        <p:cTn dur="1000"/>
                                        <p:tgtEl>
                                          <p:spTgt spid="3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Effect filter="fade" transition="in">
                                      <p:cBhvr>
                                        <p:cTn dur="1000"/>
                                        <p:tgtEl>
                                          <p:spTgt spid="3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Effect filter="fade" transition="in">
                                      <p:cBhvr>
                                        <p:cTn dur="1000"/>
                                        <p:tgtEl>
                                          <p:spTgt spid="3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Effect filter="fade" transition="in">
                                      <p:cBhvr>
                                        <p:cTn dur="1000"/>
                                        <p:tgtEl>
                                          <p:spTgt spid="31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