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Helvetica Neue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2F65D1-3766-4339-9569-E11CB07B5BB1}">
  <a:tblStyle styleId="{1C2F65D1-3766-4339-9569-E11CB07B5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e64bbd1b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e64bbd1b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e64bbd1b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e64bbd1b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be64bbd1b4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be64bbd1b4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e64bbd1b4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be64bbd1b4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e64bbd1b4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e64bbd1b4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be64bbd1b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be64bbd1b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be64bbd1b4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be64bbd1b4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e64bbd1b4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be64bbd1b4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6a86f09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6a86f09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6a86f093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6a86f093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74f0b90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74f0b90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86f093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86f093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be64bbd1b4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be64bbd1b4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be64bbd1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be64bbd1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be64bbd1b4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be64bbd1b4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be64bbd1b4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be64bbd1b4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be64bbd1b4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be64bbd1b4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be64bbd1b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be64bbd1b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be64bbd1b4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be64bbd1b4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be64bbd1b4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be64bbd1b4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be64bbd1b4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be64bbd1b4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d39896fab_0_4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d39896fab_0_4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be64bbd1b4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be64bbd1b4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be64bbd1b4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be64bbd1b4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2be64bbd1b4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2be64bbd1b4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be64bbd1b4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2be64bbd1b4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2be64bbd1b4_0_2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2be64bbd1b4_0_2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be64bbd1b4_0_2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be64bbd1b4_0_2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2be64bbd1b4_0_2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2be64bbd1b4_0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2be64bbd1b4_0_3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2be64bbd1b4_0_3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be64bbd1b4_0_3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2be64bbd1b4_0_3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2be64bbd1b4_0_3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2be64bbd1b4_0_3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e64bbd1b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e64bbd1b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2be64bbd1b4_0_2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2be64bbd1b4_0_2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2be64bbd1b4_0_3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2be64bbd1b4_0_3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2be64bbd1b4_0_3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2be64bbd1b4_0_3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2be64bbd1b4_0_3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2be64bbd1b4_0_3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2be64bbd1b4_0_3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2be64bbd1b4_0_3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2bd39896fab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2bd39896fab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2be64bbd1b4_0_3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2be64bbd1b4_0_3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2be64bbd1b4_0_3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2be64bbd1b4_0_3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2be64bbd1b4_0_3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2be64bbd1b4_0_3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2be64bbd1b4_0_3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2be64bbd1b4_0_3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e64bbd1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e64bbd1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2be64bbd1b4_0_3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2be64bbd1b4_0_3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2be64bbd1b4_0_3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2be64bbd1b4_0_3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2be64bbd1b4_0_3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2be64bbd1b4_0_3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2be64bbd1b4_0_3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2be64bbd1b4_0_3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2be64bbd1b4_0_3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2be64bbd1b4_0_3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2be64bbd1b4_0_3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" name="Google Shape;2702;g2be64bbd1b4_0_3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2be64bbd1b4_0_3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2be64bbd1b4_0_3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e64bbd1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e64bbd1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e64bbd1b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e64bbd1b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e64bbd1b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e64bbd1b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e64bbd1b4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be64bbd1b4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1" name="Google Shape;9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1650766" y="3421168"/>
            <a:ext cx="5842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b="1" i="0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1981200" y="303807"/>
            <a:ext cx="51816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675" lIns="56675" spcFirstLastPara="1" rIns="56675" wrap="square" tIns="22675">
            <a:noAutofit/>
          </a:bodyPr>
          <a:lstStyle/>
          <a:p>
            <a:pPr indent="0" lvl="0" marL="0" marR="0" rtl="0" algn="ctr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600" u="none" cap="none" strike="noStrike">
                <a:solidFill>
                  <a:srgbClr val="4991B1"/>
                </a:solidFill>
                <a:latin typeface="Arial"/>
                <a:ea typeface="Arial"/>
                <a:cs typeface="Arial"/>
                <a:sym typeface="Arial"/>
              </a:rPr>
              <a:t>CS61C</a:t>
            </a:r>
            <a:endParaRPr b="1" i="0" sz="4800" u="none" cap="none" strike="noStrike">
              <a:solidFill>
                <a:srgbClr val="4991B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 b="47374" l="14182" r="32158" t="1843"/>
          <a:stretch/>
        </p:blipFill>
        <p:spPr>
          <a:xfrm>
            <a:off x="1466056" y="310799"/>
            <a:ext cx="1023600" cy="12678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sp>
        <p:nvSpPr>
          <p:cNvPr id="102" name="Google Shape;102;p23"/>
          <p:cNvSpPr/>
          <p:nvPr/>
        </p:nvSpPr>
        <p:spPr>
          <a:xfrm>
            <a:off x="1981200" y="1394868"/>
            <a:ext cx="5181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675" lIns="56675" spcFirstLastPara="1" rIns="56675" wrap="square" tIns="22675">
            <a:noAutofit/>
          </a:bodyPr>
          <a:lstStyle/>
          <a:p>
            <a:pPr indent="0" lvl="0" marL="0" marR="0" rtl="0" algn="ctr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Great Ideas</a:t>
            </a:r>
            <a:endParaRPr sz="1100"/>
          </a:p>
          <a:p>
            <a:pPr indent="0" lvl="0" marL="0" marR="0" rtl="0" algn="ctr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br>
              <a:rPr b="1" i="0" lang="en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 sz="1100"/>
          </a:p>
          <a:p>
            <a:pPr indent="0" lvl="0" marL="0" marR="0" rtl="0" algn="ctr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(a.k.a. Machine Structures)</a:t>
            </a:r>
            <a:endParaRPr b="1" i="0" sz="2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1144406" y="1870960"/>
            <a:ext cx="1666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UC Berkeley</a:t>
            </a:r>
            <a:br>
              <a:rPr b="1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Teaching Professor </a:t>
            </a:r>
            <a:br>
              <a:rPr b="1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Dan Garcia</a:t>
            </a:r>
            <a:endParaRPr sz="1100"/>
          </a:p>
        </p:txBody>
      </p:sp>
      <p:sp>
        <p:nvSpPr>
          <p:cNvPr id="104" name="Google Shape;104;p23"/>
          <p:cNvSpPr/>
          <p:nvPr/>
        </p:nvSpPr>
        <p:spPr>
          <a:xfrm>
            <a:off x="2866753" y="4777643"/>
            <a:ext cx="3410700" cy="369300"/>
          </a:xfrm>
          <a:prstGeom prst="rect">
            <a:avLst/>
          </a:prstGeom>
          <a:gradFill>
            <a:gsLst>
              <a:gs pos="0">
                <a:srgbClr val="002A52"/>
              </a:gs>
              <a:gs pos="100000">
                <a:srgbClr val="003262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cs61c.org</a:t>
            </a:r>
            <a:r>
              <a:rPr b="1" i="0" lang="en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59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2331720" y="3851482"/>
            <a:ext cx="4480800" cy="354000"/>
          </a:xfrm>
          <a:prstGeom prst="ellipse">
            <a:avLst/>
          </a:prstGeom>
          <a:solidFill>
            <a:srgbClr val="3A7EA2">
              <a:alpha val="16470"/>
            </a:srgbClr>
          </a:solidFill>
          <a:ln>
            <a:noFill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Calibri"/>
              <a:buNone/>
            </a:pPr>
            <a:r>
              <a:t/>
            </a:r>
            <a:endParaRPr b="0" i="0" sz="143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6290523" y="1870960"/>
            <a:ext cx="1648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UC Berkeley</a:t>
            </a:r>
            <a:br>
              <a:rPr b="1" i="0" lang="en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Justin Yokota</a:t>
            </a:r>
            <a:endParaRPr sz="1100"/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0" l="12857" r="12864" t="0"/>
          <a:stretch/>
        </p:blipFill>
        <p:spPr>
          <a:xfrm>
            <a:off x="6645059" y="303807"/>
            <a:ext cx="939300" cy="12648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4381856" y="681991"/>
            <a:ext cx="44991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b="0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4"/>
          <p:cNvSpPr/>
          <p:nvPr/>
        </p:nvSpPr>
        <p:spPr>
          <a:xfrm>
            <a:off x="0" y="681038"/>
            <a:ext cx="4135500" cy="4024500"/>
          </a:xfrm>
          <a:prstGeom prst="rect">
            <a:avLst/>
          </a:prstGeom>
          <a:gradFill>
            <a:gsLst>
              <a:gs pos="0">
                <a:srgbClr val="000000">
                  <a:alpha val="14901"/>
                </a:srgbClr>
              </a:gs>
              <a:gs pos="100000">
                <a:srgbClr val="3A7EA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4"/>
          <p:cNvCxnSpPr/>
          <p:nvPr/>
        </p:nvCxnSpPr>
        <p:spPr>
          <a:xfrm>
            <a:off x="836882" y="666458"/>
            <a:ext cx="7850100" cy="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4"/>
          <p:cNvCxnSpPr/>
          <p:nvPr/>
        </p:nvCxnSpPr>
        <p:spPr>
          <a:xfrm>
            <a:off x="836882" y="666458"/>
            <a:ext cx="7850100" cy="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4"/>
          <p:cNvSpPr txBox="1"/>
          <p:nvPr>
            <p:ph type="title"/>
          </p:nvPr>
        </p:nvSpPr>
        <p:spPr>
          <a:xfrm>
            <a:off x="247828" y="665138"/>
            <a:ext cx="38862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  <a:defRPr b="1" i="0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4"/>
          <p:cNvSpPr/>
          <p:nvPr/>
        </p:nvSpPr>
        <p:spPr>
          <a:xfrm>
            <a:off x="247829" y="3813074"/>
            <a:ext cx="3555000" cy="354000"/>
          </a:xfrm>
          <a:prstGeom prst="ellipse">
            <a:avLst/>
          </a:prstGeom>
          <a:solidFill>
            <a:srgbClr val="3A7EA2">
              <a:alpha val="16470"/>
            </a:srgbClr>
          </a:solidFill>
          <a:ln>
            <a:noFill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Calibri"/>
              <a:buNone/>
            </a:pPr>
            <a:r>
              <a:t/>
            </a:r>
            <a:endParaRPr b="0" i="0" sz="143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828676" y="57149"/>
            <a:ext cx="788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216310" y="687533"/>
            <a:ext cx="84993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118" name="Google Shape;118;p25"/>
          <p:cNvCxnSpPr/>
          <p:nvPr/>
        </p:nvCxnSpPr>
        <p:spPr>
          <a:xfrm>
            <a:off x="836882" y="666458"/>
            <a:ext cx="7850100" cy="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5"/>
          <p:cNvCxnSpPr/>
          <p:nvPr/>
        </p:nvCxnSpPr>
        <p:spPr>
          <a:xfrm>
            <a:off x="836882" y="666458"/>
            <a:ext cx="7850100" cy="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975" lIns="97950" spcFirstLastPara="1" rIns="97950" wrap="square" tIns="489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7950" spcFirstLastPara="1" rIns="97950" wrap="square" tIns="48975">
            <a:norm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C5DBC3"/>
              </a:buClr>
              <a:buSzPts val="1400"/>
              <a:buNone/>
              <a:defRPr sz="1500"/>
            </a:lvl2pPr>
            <a:lvl3pPr lvl="2" rtl="0" algn="ctr">
              <a:spcBef>
                <a:spcPts val="300"/>
              </a:spcBef>
              <a:spcAft>
                <a:spcPts val="0"/>
              </a:spcAft>
              <a:buClr>
                <a:srgbClr val="00BEE2"/>
              </a:buClr>
              <a:buSzPts val="1400"/>
              <a:buNone/>
              <a:defRPr sz="1400"/>
            </a:lvl3pPr>
            <a:lvl4pPr lvl="3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1">
  <p:cSld name="One Colum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2286000" y="681038"/>
            <a:ext cx="64293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7950" spcFirstLastPara="1" rIns="97950" wrap="square" tIns="48975">
            <a:normAutofit/>
          </a:bodyPr>
          <a:lstStyle>
            <a:lvl1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rgbClr val="C5DBC3"/>
              </a:buClr>
              <a:buSzPts val="1800"/>
              <a:buChar char="○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rgbClr val="00BEE2"/>
              </a:buClr>
              <a:buSzPts val="2000"/>
              <a:buChar char="■"/>
              <a:defRPr b="0" i="0">
                <a:solidFill>
                  <a:srgbClr val="00B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rgbClr val="FFC117"/>
              </a:buClr>
              <a:buSzPts val="1800"/>
              <a:buFont typeface="Arial"/>
              <a:buChar char="•"/>
              <a:defRPr b="0" i="0" sz="1800">
                <a:solidFill>
                  <a:srgbClr val="FFC11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rgbClr val="E4DDD2"/>
              </a:buClr>
              <a:buSzPts val="1800"/>
              <a:buChar char="○"/>
              <a:defRPr b="0" i="0">
                <a:solidFill>
                  <a:srgbClr val="E4DD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838200" y="57150"/>
            <a:ext cx="7877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8975" lIns="97950" spcFirstLastPara="1" rIns="97950" wrap="square" tIns="489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19: Single-Cycle Datapath II</a:t>
            </a:r>
            <a:endParaRPr/>
          </a:p>
        </p:txBody>
      </p:sp>
      <p:sp>
        <p:nvSpPr>
          <p:cNvPr id="132" name="Google Shape;132;p28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DMEM Limitations Affect Programming</a:t>
            </a:r>
            <a:endParaRPr/>
          </a:p>
        </p:txBody>
      </p:sp>
      <p:sp>
        <p:nvSpPr>
          <p:cNvPr id="450" name="Google Shape;450;p37"/>
          <p:cNvSpPr txBox="1"/>
          <p:nvPr>
            <p:ph idx="1" type="body"/>
          </p:nvPr>
        </p:nvSpPr>
        <p:spPr>
          <a:xfrm>
            <a:off x="198500" y="124682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Because of this inherent limitation, RISC-V often mandates that loads/stores happen on </a:t>
            </a:r>
            <a:r>
              <a:rPr i="1" lang="en" sz="2100"/>
              <a:t>aligned</a:t>
            </a:r>
            <a:r>
              <a:rPr lang="en" sz="2100"/>
              <a:t> addresses: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lw/sw</a:t>
            </a:r>
            <a:r>
              <a:rPr lang="en" sz="2100"/>
              <a:t> must be run on an address that's a multiple of 4</a:t>
            </a:r>
            <a:endParaRPr sz="2100"/>
          </a:p>
          <a:p>
            <a:pPr indent="-331946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" sz="2100"/>
              <a:t>ex.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 s0 3(sp)</a:t>
            </a:r>
            <a:r>
              <a:rPr lang="en" sz="2100"/>
              <a:t> is illegal unless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sp</a:t>
            </a:r>
            <a:r>
              <a:rPr lang="en" sz="2100"/>
              <a:t> is 1 mod 4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lh/sh/lhu</a:t>
            </a:r>
            <a:r>
              <a:rPr lang="en" sz="2100"/>
              <a:t> must be run on an address that's a multiple of 2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lb/sb/lbu</a:t>
            </a:r>
            <a:r>
              <a:rPr lang="en" sz="2100"/>
              <a:t> can be run on any address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Other accesses yield undefined behavior: </a:t>
            </a:r>
            <a:r>
              <a:rPr b="1" lang="en" sz="2100"/>
              <a:t>the CPU can do anything if someone tries an unaligned access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It's </a:t>
            </a:r>
            <a:r>
              <a:rPr i="1" lang="en" sz="2100"/>
              <a:t>possible</a:t>
            </a:r>
            <a:r>
              <a:rPr lang="en" sz="2100"/>
              <a:t> to create an unaligned access (pseudoinstruction-style) using only aligned accesses, but it's </a:t>
            </a:r>
            <a:r>
              <a:rPr b="1" lang="en" sz="2100"/>
              <a:t>much</a:t>
            </a:r>
            <a:r>
              <a:rPr lang="en" sz="2100"/>
              <a:t> slower.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Venus lets you use unaligned accesses despite this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Even in x86, which allows unaligned accesses, they take much longer to run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This is why structs tend to place their components in a way that they're word-aligned, even if that wastes some space.</a:t>
            </a:r>
            <a:endParaRPr sz="2100"/>
          </a:p>
        </p:txBody>
      </p:sp>
      <p:sp>
        <p:nvSpPr>
          <p:cNvPr id="451" name="Google Shape;4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DMEM Limitations Affect our Circuit: Loads</a:t>
            </a:r>
            <a:endParaRPr/>
          </a:p>
        </p:txBody>
      </p:sp>
      <p:sp>
        <p:nvSpPr>
          <p:cNvPr id="457" name="Google Shape;457;p38"/>
          <p:cNvSpPr txBox="1"/>
          <p:nvPr>
            <p:ph idx="1" type="body"/>
          </p:nvPr>
        </p:nvSpPr>
        <p:spPr>
          <a:xfrm>
            <a:off x="198500" y="124682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General procedure to handle loads:</a:t>
            </a:r>
            <a:endParaRPr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Send into the DMEM the address of the word </a:t>
            </a:r>
            <a:r>
              <a:rPr b="1" lang="en" sz="2100"/>
              <a:t>containing your desired data</a:t>
            </a:r>
            <a:endParaRPr b="1" sz="210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100"/>
              <a:t>Since only aligned accesses are allowed, no load will ever require data from two different 4-byte blocks</a:t>
            </a:r>
            <a:endParaRPr sz="210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100"/>
              <a:t>Ex. The byte starting at 0xDEADBEEF is contained with the 4-byte word starting at 0xDEADBEEC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Split the retrieved word into bytes/halfwords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Select the appropriate byte/halfword using address%4 and mux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Sign- or Zero-extend the resulting data to a full 32 bits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Exact implementation is an exercise in Project 3, and will be omitted for this lecture</a:t>
            </a:r>
            <a:endParaRPr sz="2100"/>
          </a:p>
        </p:txBody>
      </p:sp>
      <p:sp>
        <p:nvSpPr>
          <p:cNvPr id="458" name="Google Shape;4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Implementing Stores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Jumps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U-types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ImmGen</a:t>
            </a:r>
            <a:endParaRPr/>
          </a:p>
        </p:txBody>
      </p:sp>
      <p:sp>
        <p:nvSpPr>
          <p:cNvPr id="465" name="Google Shape;46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/>
              <a:t> </a:t>
            </a:r>
            <a:r>
              <a:rPr lang="en"/>
              <a:t>instruction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198500" y="1246825"/>
            <a:ext cx="8520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Let's add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sw</a:t>
            </a:r>
            <a:endParaRPr sz="2100"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100"/>
              <a:t> computes one thing:</a:t>
            </a:r>
            <a:endParaRPr sz="2100"/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addr = rs1 + imm</a:t>
            </a:r>
            <a:endParaRPr sz="2100"/>
          </a:p>
          <a:p>
            <a:pPr indent="-32194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Note that this is the same as for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</a:t>
            </a:r>
            <a:r>
              <a:rPr lang="en" sz="2100"/>
              <a:t>. So we don't need to change our DMEM input.</a:t>
            </a:r>
            <a:endParaRPr sz="2100"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And affects two state elements:</a:t>
            </a:r>
            <a:endParaRPr sz="2100"/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DMEM[addr] = rs2</a:t>
            </a:r>
            <a:endParaRPr sz="2100"/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PC = PC+4</a:t>
            </a:r>
            <a:endParaRPr sz="2100"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Main issues:</a:t>
            </a:r>
            <a:endParaRPr sz="2100"/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imm is now split into two parts</a:t>
            </a:r>
            <a:endParaRPr sz="2100"/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DMEM write, no RegFile write</a:t>
            </a:r>
            <a:endParaRPr sz="2100"/>
          </a:p>
        </p:txBody>
      </p:sp>
      <p:sp>
        <p:nvSpPr>
          <p:cNvPr id="472" name="Google Shape;4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18125"/>
            <a:ext cx="8839198" cy="47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50" y="4626663"/>
            <a:ext cx="85725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41"/>
          <p:cNvCxnSpPr>
            <a:endCxn id="480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so far</a:t>
            </a:r>
            <a:endParaRPr/>
          </a:p>
        </p:txBody>
      </p:sp>
      <p:sp>
        <p:nvSpPr>
          <p:cNvPr id="482" name="Google Shape;48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1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484" name="Google Shape;484;p41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6" name="Google Shape;486;p41"/>
          <p:cNvCxnSpPr>
            <a:stCxn id="484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1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41"/>
          <p:cNvCxnSpPr/>
          <p:nvPr/>
        </p:nvCxnSpPr>
        <p:spPr>
          <a:xfrm>
            <a:off x="2484203" y="2123325"/>
            <a:ext cx="90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1"/>
          <p:cNvCxnSpPr>
            <a:endCxn id="490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1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1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1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94" name="Google Shape;494;p41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1"/>
          <p:cNvCxnSpPr/>
          <p:nvPr/>
        </p:nvCxnSpPr>
        <p:spPr>
          <a:xfrm>
            <a:off x="4559246" y="3020425"/>
            <a:ext cx="4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1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41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1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1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41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1"/>
          <p:cNvCxnSpPr>
            <a:stCxn id="502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1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1"/>
          <p:cNvCxnSpPr>
            <a:stCxn id="484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5" name="Google Shape;505;p41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41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506" name="Google Shape;506;p41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1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508" name="Google Shape;508;p41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p41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41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1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2" name="Google Shape;512;p41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1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514" name="Google Shape;514;p41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sp>
        <p:nvSpPr>
          <p:cNvPr id="515" name="Google Shape;515;p41"/>
          <p:cNvSpPr txBox="1"/>
          <p:nvPr/>
        </p:nvSpPr>
        <p:spPr>
          <a:xfrm>
            <a:off x="602292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ALUSel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16" name="Google Shape;516;p41"/>
          <p:cNvCxnSpPr>
            <a:stCxn id="517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1"/>
          <p:cNvCxnSpPr>
            <a:endCxn id="519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1"/>
          <p:cNvCxnSpPr>
            <a:stCxn id="517" idx="3"/>
          </p:cNvCxnSpPr>
          <p:nvPr/>
        </p:nvCxnSpPr>
        <p:spPr>
          <a:xfrm flipH="1">
            <a:off x="5146296" y="4210937"/>
            <a:ext cx="10200" cy="63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1" name="Google Shape;521;p41"/>
          <p:cNvSpPr txBox="1"/>
          <p:nvPr/>
        </p:nvSpPr>
        <p:spPr>
          <a:xfrm>
            <a:off x="5194225" y="443917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522" name="Google Shape;522;p41"/>
          <p:cNvCxnSpPr>
            <a:stCxn id="519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41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41"/>
          <p:cNvCxnSpPr>
            <a:stCxn id="490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1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Note that the WB Mux at the end uses 0 for the bottom and 1 for the top. This order is arbitrary, and you may choose any order. All exams will use the order specified on the reference card.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528" name="Google Shape;528;p41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529" name="Google Shape;529;p41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1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533" name="Google Shape;533;p41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41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1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1"/>
          <p:cNvCxnSpPr>
            <a:stCxn id="533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1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9" name="Google Shape;539;p41"/>
          <p:cNvSpPr txBox="1"/>
          <p:nvPr/>
        </p:nvSpPr>
        <p:spPr>
          <a:xfrm>
            <a:off x="71305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MEMRW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0" name="Google Shape;540;p41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1" name="Google Shape;541;p41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480" name="Google Shape;480;p41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1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544" name="Google Shape;544;p41"/>
          <p:cNvCxnSpPr>
            <a:stCxn id="480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45" name="Google Shape;545;p41"/>
          <p:cNvSpPr txBox="1"/>
          <p:nvPr/>
        </p:nvSpPr>
        <p:spPr>
          <a:xfrm>
            <a:off x="82005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546" name="Google Shape;546;p41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1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1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2"/>
          <p:cNvCxnSpPr>
            <a:endCxn id="554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sw s0 24(sp)</a:t>
            </a:r>
            <a:r>
              <a:rPr lang="en"/>
              <a:t>: Handling new imm type</a:t>
            </a:r>
            <a:endParaRPr/>
          </a:p>
        </p:txBody>
      </p:sp>
      <p:sp>
        <p:nvSpPr>
          <p:cNvPr id="556" name="Google Shape;5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7" name="Google Shape;557;p42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558" name="Google Shape;558;p42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0" name="Google Shape;560;p42"/>
          <p:cNvCxnSpPr>
            <a:stCxn id="558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2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42"/>
          <p:cNvCxnSpPr>
            <a:endCxn id="563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2"/>
          <p:cNvCxnSpPr>
            <a:endCxn id="565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2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2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2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69" name="Google Shape;569;p42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2"/>
          <p:cNvCxnSpPr/>
          <p:nvPr/>
        </p:nvCxnSpPr>
        <p:spPr>
          <a:xfrm>
            <a:off x="4559246" y="3020425"/>
            <a:ext cx="4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2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42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2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2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5" name="Google Shape;575;p42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>
            <a:stCxn id="577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2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2"/>
          <p:cNvCxnSpPr>
            <a:stCxn id="558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0" name="Google Shape;580;p42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2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581" name="Google Shape;581;p42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2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583" name="Google Shape;583;p42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3" name="Google Shape;563;p42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42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6" name="Google Shape;586;p42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2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588" name="Google Shape;588;p42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589" name="Google Shape;589;p42"/>
          <p:cNvCxnSpPr>
            <a:stCxn id="590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2"/>
          <p:cNvCxnSpPr>
            <a:endCxn id="592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2"/>
          <p:cNvCxnSpPr>
            <a:stCxn id="590" idx="3"/>
          </p:cNvCxnSpPr>
          <p:nvPr/>
        </p:nvCxnSpPr>
        <p:spPr>
          <a:xfrm flipH="1">
            <a:off x="5146296" y="4210937"/>
            <a:ext cx="10200" cy="63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2" name="Google Shape;592;p42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594" name="Google Shape;594;p42"/>
          <p:cNvCxnSpPr>
            <a:stCxn id="592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42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42"/>
          <p:cNvCxnSpPr>
            <a:stCxn id="565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2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2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Change the ImmGen so it can make either I-type immediate or S-type immediate. Use a new control logic (ImmSel) to choose immediate type.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600" name="Google Shape;600;p42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601" name="Google Shape;601;p42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42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4" name="Google Shape;604;p42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605" name="Google Shape;605;p42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42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42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2"/>
          <p:cNvCxnSpPr>
            <a:stCxn id="605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2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1" name="Google Shape;611;p42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2" name="Google Shape;612;p42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554" name="Google Shape;554;p42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2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615" name="Google Shape;615;p42"/>
          <p:cNvCxnSpPr>
            <a:stCxn id="554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6" name="Google Shape;616;p42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2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42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0x00812C23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619" name="Google Shape;619;p42"/>
          <p:cNvCxnSpPr>
            <a:endCxn id="592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0" name="Google Shape;620;p42"/>
          <p:cNvSpPr txBox="1"/>
          <p:nvPr/>
        </p:nvSpPr>
        <p:spPr>
          <a:xfrm>
            <a:off x="2910875" y="44214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21" name="Google Shape;621;p42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22" name="Google Shape;622;p42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23" name="Google Shape;623;p42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24" name="Google Shape;624;p42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42"/>
          <p:cNvSpPr txBox="1"/>
          <p:nvPr/>
        </p:nvSpPr>
        <p:spPr>
          <a:xfrm>
            <a:off x="4550337" y="2712148"/>
            <a:ext cx="789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3994631" y="3712125"/>
            <a:ext cx="487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24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27" name="Google Shape;627;p42"/>
          <p:cNvCxnSpPr>
            <a:stCxn id="563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Google Shape;632;p43"/>
          <p:cNvCxnSpPr>
            <a:stCxn id="633" idx="6"/>
          </p:cNvCxnSpPr>
          <p:nvPr/>
        </p:nvCxnSpPr>
        <p:spPr>
          <a:xfrm>
            <a:off x="4829960" y="3020425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>
            <a:endCxn id="635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sw s0 24(sp)</a:t>
            </a:r>
            <a:r>
              <a:rPr lang="en"/>
              <a:t>: Sending data to DMEM</a:t>
            </a:r>
            <a:endParaRPr/>
          </a:p>
        </p:txBody>
      </p:sp>
      <p:sp>
        <p:nvSpPr>
          <p:cNvPr id="637" name="Google Shape;6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8" name="Google Shape;638;p43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639" name="Google Shape;639;p43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1" name="Google Shape;641;p43"/>
          <p:cNvCxnSpPr>
            <a:stCxn id="639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3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43"/>
          <p:cNvCxnSpPr>
            <a:endCxn id="644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>
            <a:endCxn id="646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43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50" name="Google Shape;650;p43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3"/>
          <p:cNvCxnSpPr>
            <a:endCxn id="633" idx="2"/>
          </p:cNvCxnSpPr>
          <p:nvPr/>
        </p:nvCxnSpPr>
        <p:spPr>
          <a:xfrm>
            <a:off x="4559360" y="3020425"/>
            <a:ext cx="16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43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3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43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6" name="Google Shape;656;p43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43"/>
          <p:cNvCxnSpPr>
            <a:stCxn id="658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3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3"/>
          <p:cNvCxnSpPr>
            <a:stCxn id="639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1" name="Google Shape;661;p43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43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662" name="Google Shape;662;p43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43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664" name="Google Shape;664;p43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4" name="Google Shape;644;p43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43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3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7" name="Google Shape;667;p43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43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669" name="Google Shape;669;p43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670" name="Google Shape;670;p43"/>
          <p:cNvCxnSpPr>
            <a:stCxn id="671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3"/>
          <p:cNvCxnSpPr>
            <a:endCxn id="673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43"/>
          <p:cNvCxnSpPr>
            <a:stCxn id="671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3" name="Google Shape;673;p43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675" name="Google Shape;675;p43"/>
          <p:cNvCxnSpPr>
            <a:stCxn id="673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43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43"/>
          <p:cNvCxnSpPr>
            <a:stCxn id="646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43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 wire from rs2 data to dataW. Number stored in x8 chosen arbitrarily.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681" name="Google Shape;681;p43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682" name="Google Shape;682;p4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4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5" name="Google Shape;685;p43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686" name="Google Shape;686;p43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43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43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3"/>
          <p:cNvCxnSpPr>
            <a:stCxn id="686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3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2" name="Google Shape;692;p43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3" name="Google Shape;693;p43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635" name="Google Shape;635;p4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3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696" name="Google Shape;696;p43"/>
          <p:cNvCxnSpPr>
            <a:stCxn id="635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7" name="Google Shape;697;p43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3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43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0x00812C23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00" name="Google Shape;700;p43"/>
          <p:cNvCxnSpPr>
            <a:endCxn id="673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1" name="Google Shape;701;p43"/>
          <p:cNvSpPr txBox="1"/>
          <p:nvPr/>
        </p:nvSpPr>
        <p:spPr>
          <a:xfrm>
            <a:off x="2910875" y="44214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43"/>
          <p:cNvSpPr txBox="1"/>
          <p:nvPr/>
        </p:nvSpPr>
        <p:spPr>
          <a:xfrm>
            <a:off x="6114512" y="3776223"/>
            <a:ext cx="789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3994631" y="3712125"/>
            <a:ext cx="487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24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08" name="Google Shape;708;p43"/>
          <p:cNvCxnSpPr>
            <a:stCxn id="644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3"/>
          <p:cNvCxnSpPr/>
          <p:nvPr/>
        </p:nvCxnSpPr>
        <p:spPr>
          <a:xfrm flipH="1" rot="10800000">
            <a:off x="5025396" y="3530350"/>
            <a:ext cx="280200" cy="5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0" name="Google Shape;710;p43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1" name="Google Shape;711;p43"/>
          <p:cNvSpPr txBox="1"/>
          <p:nvPr/>
        </p:nvSpPr>
        <p:spPr>
          <a:xfrm>
            <a:off x="6987517" y="4455850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Write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4721360" y="29655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43"/>
          <p:cNvCxnSpPr>
            <a:stCxn id="633" idx="4"/>
          </p:cNvCxnSpPr>
          <p:nvPr/>
        </p:nvCxnSpPr>
        <p:spPr>
          <a:xfrm>
            <a:off x="4775660" y="3075325"/>
            <a:ext cx="0" cy="143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3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3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43"/>
          <p:cNvSpPr txBox="1"/>
          <p:nvPr/>
        </p:nvSpPr>
        <p:spPr>
          <a:xfrm>
            <a:off x="6423625" y="25165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" name="Google Shape;721;p44"/>
          <p:cNvCxnSpPr>
            <a:stCxn id="722" idx="6"/>
          </p:cNvCxnSpPr>
          <p:nvPr/>
        </p:nvCxnSpPr>
        <p:spPr>
          <a:xfrm>
            <a:off x="4829960" y="3020425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4"/>
          <p:cNvCxnSpPr>
            <a:endCxn id="724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do you set for RegWEn, BSel, WBSel?</a:t>
            </a:r>
            <a:endParaRPr/>
          </a:p>
        </p:txBody>
      </p:sp>
      <p:sp>
        <p:nvSpPr>
          <p:cNvPr id="726" name="Google Shape;72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7" name="Google Shape;727;p44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728" name="Google Shape;728;p44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0" name="Google Shape;730;p44"/>
          <p:cNvCxnSpPr>
            <a:stCxn id="728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44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44"/>
          <p:cNvCxnSpPr>
            <a:endCxn id="733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4"/>
          <p:cNvCxnSpPr>
            <a:endCxn id="735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44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4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44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39" name="Google Shape;739;p44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4"/>
          <p:cNvCxnSpPr>
            <a:endCxn id="722" idx="2"/>
          </p:cNvCxnSpPr>
          <p:nvPr/>
        </p:nvCxnSpPr>
        <p:spPr>
          <a:xfrm>
            <a:off x="4559360" y="3020425"/>
            <a:ext cx="16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44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44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4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4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5" name="Google Shape;745;p44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4"/>
          <p:cNvCxnSpPr>
            <a:stCxn id="747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4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4"/>
          <p:cNvCxnSpPr>
            <a:stCxn id="728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0" name="Google Shape;750;p44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44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751" name="Google Shape;751;p44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44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53" name="Google Shape;753;p44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44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44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4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6" name="Google Shape;756;p44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44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758" name="Google Shape;758;p44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759" name="Google Shape;759;p44"/>
          <p:cNvCxnSpPr>
            <a:stCxn id="760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4"/>
          <p:cNvCxnSpPr>
            <a:endCxn id="762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44"/>
          <p:cNvCxnSpPr>
            <a:stCxn id="760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2" name="Google Shape;762;p44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764" name="Google Shape;764;p44"/>
          <p:cNvCxnSpPr>
            <a:stCxn id="762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44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4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44"/>
          <p:cNvCxnSpPr>
            <a:stCxn id="735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4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4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 wire from rs2 data to dataW. Number stored in x8 chosen arbitrarily.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770" name="Google Shape;770;p44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771" name="Google Shape;771;p44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4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4" name="Google Shape;774;p44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775" name="Google Shape;775;p44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44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8" name="Google Shape;778;p44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4"/>
          <p:cNvCxnSpPr>
            <a:stCxn id="775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4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1" name="Google Shape;781;p44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2" name="Google Shape;782;p44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724" name="Google Shape;724;p44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4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785" name="Google Shape;785;p44"/>
          <p:cNvCxnSpPr>
            <a:stCxn id="724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4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4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44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0x00812C23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89" name="Google Shape;789;p44"/>
          <p:cNvCxnSpPr>
            <a:endCxn id="762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0" name="Google Shape;790;p44"/>
          <p:cNvSpPr txBox="1"/>
          <p:nvPr/>
        </p:nvSpPr>
        <p:spPr>
          <a:xfrm>
            <a:off x="2910875" y="44214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91" name="Google Shape;791;p44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4" name="Google Shape;794;p44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44"/>
          <p:cNvSpPr txBox="1"/>
          <p:nvPr/>
        </p:nvSpPr>
        <p:spPr>
          <a:xfrm>
            <a:off x="6114512" y="3776223"/>
            <a:ext cx="789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6" name="Google Shape;796;p44"/>
          <p:cNvSpPr txBox="1"/>
          <p:nvPr/>
        </p:nvSpPr>
        <p:spPr>
          <a:xfrm>
            <a:off x="3994631" y="3712125"/>
            <a:ext cx="487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24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97" name="Google Shape;797;p44"/>
          <p:cNvCxnSpPr>
            <a:stCxn id="733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4"/>
          <p:cNvCxnSpPr/>
          <p:nvPr/>
        </p:nvCxnSpPr>
        <p:spPr>
          <a:xfrm flipH="1" rot="10800000">
            <a:off x="5025396" y="3530350"/>
            <a:ext cx="280200" cy="5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9" name="Google Shape;799;p44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0" name="Google Shape;800;p44"/>
          <p:cNvSpPr txBox="1"/>
          <p:nvPr/>
        </p:nvSpPr>
        <p:spPr>
          <a:xfrm>
            <a:off x="6987517" y="4455850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Write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2" name="Google Shape;722;p44"/>
          <p:cNvSpPr/>
          <p:nvPr/>
        </p:nvSpPr>
        <p:spPr>
          <a:xfrm>
            <a:off x="4721360" y="29655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44"/>
          <p:cNvCxnSpPr>
            <a:stCxn id="722" idx="4"/>
          </p:cNvCxnSpPr>
          <p:nvPr/>
        </p:nvCxnSpPr>
        <p:spPr>
          <a:xfrm>
            <a:off x="4775660" y="3075325"/>
            <a:ext cx="0" cy="143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4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4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4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44"/>
          <p:cNvSpPr txBox="1"/>
          <p:nvPr/>
        </p:nvSpPr>
        <p:spPr>
          <a:xfrm>
            <a:off x="6423625" y="25165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Google Shape;806;p44"/>
          <p:cNvSpPr txBox="1"/>
          <p:nvPr/>
        </p:nvSpPr>
        <p:spPr>
          <a:xfrm>
            <a:off x="5194225" y="443917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82005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6" name="Google Shape;8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4" name="Google Shape;8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Jumps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U-types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ImmGen</a:t>
            </a:r>
            <a:endParaRPr/>
          </a:p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2" name="Google Shape;8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48"/>
          <p:cNvCxnSpPr>
            <a:stCxn id="838" idx="6"/>
          </p:cNvCxnSpPr>
          <p:nvPr/>
        </p:nvCxnSpPr>
        <p:spPr>
          <a:xfrm>
            <a:off x="4829960" y="3020425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8"/>
          <p:cNvCxnSpPr>
            <a:endCxn id="840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sw s0 24(sp)</a:t>
            </a:r>
            <a:r>
              <a:rPr lang="en"/>
              <a:t>: Write Back</a:t>
            </a:r>
            <a:endParaRPr/>
          </a:p>
        </p:txBody>
      </p:sp>
      <p:sp>
        <p:nvSpPr>
          <p:cNvPr id="842" name="Google Shape;8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3" name="Google Shape;843;p48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844" name="Google Shape;844;p48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6" name="Google Shape;846;p48"/>
          <p:cNvCxnSpPr>
            <a:stCxn id="844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8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p48"/>
          <p:cNvCxnSpPr>
            <a:endCxn id="849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48"/>
          <p:cNvCxnSpPr>
            <a:endCxn id="851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8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48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48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55" name="Google Shape;855;p48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8"/>
          <p:cNvCxnSpPr>
            <a:endCxn id="838" idx="2"/>
          </p:cNvCxnSpPr>
          <p:nvPr/>
        </p:nvCxnSpPr>
        <p:spPr>
          <a:xfrm>
            <a:off x="4559360" y="3020425"/>
            <a:ext cx="16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8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8" name="Google Shape;858;p48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8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8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1" name="Google Shape;861;p48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8"/>
          <p:cNvCxnSpPr>
            <a:stCxn id="863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8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8"/>
          <p:cNvCxnSpPr>
            <a:stCxn id="844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6" name="Google Shape;866;p48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48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867" name="Google Shape;867;p48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48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869" name="Google Shape;869;p48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9" name="Google Shape;849;p48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0" name="Google Shape;870;p48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8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2" name="Google Shape;872;p48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8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874" name="Google Shape;874;p48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875" name="Google Shape;875;p48"/>
          <p:cNvCxnSpPr>
            <a:stCxn id="876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8"/>
          <p:cNvCxnSpPr>
            <a:endCxn id="878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48"/>
          <p:cNvCxnSpPr>
            <a:stCxn id="876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8" name="Google Shape;878;p48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880" name="Google Shape;880;p48"/>
          <p:cNvCxnSpPr>
            <a:stCxn id="878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48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4" name="Google Shape;884;p48"/>
          <p:cNvCxnSpPr>
            <a:stCxn id="851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48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8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DMEM will update on the clock tick. Since we DON'T want any register to change, we need RegWEn to be off. WBSel can be any value (denoted by *); example shows WBSel of 1.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887" name="Google Shape;887;p48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8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8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0" name="Google Shape;890;p48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891" name="Google Shape;891;p48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48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4" name="Google Shape;894;p48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8"/>
          <p:cNvCxnSpPr>
            <a:stCxn id="891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8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97" name="Google Shape;897;p48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8" name="Google Shape;898;p48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840" name="Google Shape;840;p48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8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901" name="Google Shape;901;p48"/>
          <p:cNvCxnSpPr>
            <a:stCxn id="840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02" name="Google Shape;902;p48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8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8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0x00812C23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05" name="Google Shape;905;p48"/>
          <p:cNvCxnSpPr>
            <a:endCxn id="878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6" name="Google Shape;906;p48"/>
          <p:cNvSpPr txBox="1"/>
          <p:nvPr/>
        </p:nvSpPr>
        <p:spPr>
          <a:xfrm>
            <a:off x="2910875" y="44214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07" name="Google Shape;907;p48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08" name="Google Shape;908;p48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09" name="Google Shape;909;p48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10" name="Google Shape;910;p48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48"/>
          <p:cNvSpPr txBox="1"/>
          <p:nvPr/>
        </p:nvSpPr>
        <p:spPr>
          <a:xfrm>
            <a:off x="6114512" y="3776223"/>
            <a:ext cx="789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12" name="Google Shape;912;p48"/>
          <p:cNvSpPr txBox="1"/>
          <p:nvPr/>
        </p:nvSpPr>
        <p:spPr>
          <a:xfrm>
            <a:off x="3994631" y="3712125"/>
            <a:ext cx="487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24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913" name="Google Shape;913;p48"/>
          <p:cNvCxnSpPr>
            <a:stCxn id="849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8"/>
          <p:cNvCxnSpPr/>
          <p:nvPr/>
        </p:nvCxnSpPr>
        <p:spPr>
          <a:xfrm flipH="1" rot="10800000">
            <a:off x="5025396" y="3530350"/>
            <a:ext cx="280200" cy="5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5" name="Google Shape;915;p48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6" name="Google Shape;916;p48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7" name="Google Shape;917;p48"/>
          <p:cNvSpPr txBox="1"/>
          <p:nvPr/>
        </p:nvSpPr>
        <p:spPr>
          <a:xfrm>
            <a:off x="6987517" y="4455850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Write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8" name="Google Shape;838;p48"/>
          <p:cNvSpPr/>
          <p:nvPr/>
        </p:nvSpPr>
        <p:spPr>
          <a:xfrm>
            <a:off x="4721360" y="29655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48"/>
          <p:cNvCxnSpPr>
            <a:stCxn id="838" idx="4"/>
          </p:cNvCxnSpPr>
          <p:nvPr/>
        </p:nvCxnSpPr>
        <p:spPr>
          <a:xfrm>
            <a:off x="4775660" y="3075325"/>
            <a:ext cx="0" cy="143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8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8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8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8"/>
          <p:cNvSpPr txBox="1"/>
          <p:nvPr/>
        </p:nvSpPr>
        <p:spPr>
          <a:xfrm>
            <a:off x="6423625" y="25165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3" name="Google Shape;923;p48"/>
          <p:cNvSpPr txBox="1"/>
          <p:nvPr/>
        </p:nvSpPr>
        <p:spPr>
          <a:xfrm>
            <a:off x="8200525" y="44558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4" name="Google Shape;924;p48"/>
          <p:cNvSpPr txBox="1"/>
          <p:nvPr/>
        </p:nvSpPr>
        <p:spPr>
          <a:xfrm>
            <a:off x="3723587" y="44558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5" name="Google Shape;925;p48"/>
          <p:cNvSpPr txBox="1"/>
          <p:nvPr/>
        </p:nvSpPr>
        <p:spPr>
          <a:xfrm>
            <a:off x="7604738" y="3621075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0xDEAD BEEF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48"/>
          <p:cNvSpPr txBox="1"/>
          <p:nvPr/>
        </p:nvSpPr>
        <p:spPr>
          <a:xfrm>
            <a:off x="6423625" y="1383775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DMEM Limitations Affect our Circuit: Stores</a:t>
            </a:r>
            <a:endParaRPr/>
          </a:p>
        </p:txBody>
      </p:sp>
      <p:sp>
        <p:nvSpPr>
          <p:cNvPr id="932" name="Google Shape;932;p49"/>
          <p:cNvSpPr txBox="1"/>
          <p:nvPr>
            <p:ph idx="1" type="body"/>
          </p:nvPr>
        </p:nvSpPr>
        <p:spPr>
          <a:xfrm>
            <a:off x="198500" y="124682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As with loads, DMEM's limitations affect our circuit design.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General approach: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Determine which word contains the data we will store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As with loads, no store to two separate words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Manipulate the data to align with the right bytes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Left-shifts according to the endianness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separate read/write bits for each byte, so you don't overwrite unnecessary data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Exact implementation is an exercise in Project 3, and will be omitted for this lecture</a:t>
            </a:r>
            <a:endParaRPr sz="2100"/>
          </a:p>
        </p:txBody>
      </p:sp>
      <p:sp>
        <p:nvSpPr>
          <p:cNvPr id="933" name="Google Shape;93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9" name="Google Shape;939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Implementing Jumps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U-types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ImmGen</a:t>
            </a:r>
            <a:endParaRPr/>
          </a:p>
        </p:txBody>
      </p:sp>
      <p:sp>
        <p:nvSpPr>
          <p:cNvPr id="940" name="Google Shape;9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"/>
              <a:t> </a:t>
            </a:r>
            <a:r>
              <a:rPr lang="en"/>
              <a:t>instruction</a:t>
            </a:r>
            <a:endParaRPr/>
          </a:p>
        </p:txBody>
      </p:sp>
      <p:sp>
        <p:nvSpPr>
          <p:cNvPr id="946" name="Google Shape;946;p51"/>
          <p:cNvSpPr txBox="1"/>
          <p:nvPr>
            <p:ph idx="1" type="body"/>
          </p:nvPr>
        </p:nvSpPr>
        <p:spPr>
          <a:xfrm>
            <a:off x="198500" y="1246825"/>
            <a:ext cx="8520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Let's add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</a:t>
            </a:r>
            <a:endParaRPr sz="2100"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" sz="2100"/>
              <a:t> computes one thing: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New PC = PC + offset</a:t>
            </a:r>
            <a:endParaRPr sz="2100"/>
          </a:p>
          <a:p>
            <a:pPr indent="-31194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Goal: Make the ALU do this math</a:t>
            </a:r>
            <a:endParaRPr sz="2100"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And affects two state elements: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rd =PC+4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PC = PC+offset</a:t>
            </a:r>
            <a:endParaRPr sz="2100"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Main issues: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ImmGen needs to handle J-type immediates (including adding the implicit 0)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WB to RegFile needs to include PC+4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WB to PC needs to include PC+offset</a:t>
            </a:r>
            <a:endParaRPr sz="2100"/>
          </a:p>
          <a:p>
            <a:pPr indent="-31194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Send PC into ALU so it can compute PC+offset</a:t>
            </a:r>
            <a:endParaRPr sz="2100"/>
          </a:p>
        </p:txBody>
      </p:sp>
      <p:sp>
        <p:nvSpPr>
          <p:cNvPr id="947" name="Google Shape;94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8" name="Google Shape;9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94525"/>
            <a:ext cx="8837305" cy="51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25" y="4510813"/>
            <a:ext cx="8543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4" name="Google Shape;954;p52"/>
          <p:cNvCxnSpPr>
            <a:stCxn id="955" idx="6"/>
          </p:cNvCxnSpPr>
          <p:nvPr/>
        </p:nvCxnSpPr>
        <p:spPr>
          <a:xfrm>
            <a:off x="4829960" y="3020425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52"/>
          <p:cNvCxnSpPr>
            <a:endCxn id="957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so far</a:t>
            </a:r>
            <a:endParaRPr/>
          </a:p>
        </p:txBody>
      </p:sp>
      <p:sp>
        <p:nvSpPr>
          <p:cNvPr id="959" name="Google Shape;95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0" name="Google Shape;960;p52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961" name="Google Shape;961;p52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3" name="Google Shape;963;p52"/>
          <p:cNvCxnSpPr>
            <a:stCxn id="961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52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5" name="Google Shape;965;p52"/>
          <p:cNvCxnSpPr>
            <a:endCxn id="966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52"/>
          <p:cNvCxnSpPr>
            <a:endCxn id="968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52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52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52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72" name="Google Shape;972;p52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52"/>
          <p:cNvCxnSpPr>
            <a:endCxn id="955" idx="2"/>
          </p:cNvCxnSpPr>
          <p:nvPr/>
        </p:nvCxnSpPr>
        <p:spPr>
          <a:xfrm>
            <a:off x="4559360" y="3020425"/>
            <a:ext cx="1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52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p52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52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52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78" name="Google Shape;978;p52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52"/>
          <p:cNvCxnSpPr>
            <a:stCxn id="980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52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52"/>
          <p:cNvCxnSpPr>
            <a:stCxn id="961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3" name="Google Shape;983;p52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52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984" name="Google Shape;984;p52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52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986" name="Google Shape;986;p52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6" name="Google Shape;966;p52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52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2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9" name="Google Shape;989;p52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52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991" name="Google Shape;991;p52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992" name="Google Shape;992;p52"/>
          <p:cNvCxnSpPr>
            <a:stCxn id="993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2"/>
          <p:cNvCxnSpPr>
            <a:endCxn id="995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52"/>
          <p:cNvCxnSpPr>
            <a:stCxn id="993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5" name="Google Shape;995;p52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997" name="Google Shape;997;p52"/>
          <p:cNvCxnSpPr>
            <a:stCxn id="995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2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2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52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52"/>
          <p:cNvCxnSpPr>
            <a:stCxn id="968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52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52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003" name="Google Shape;1003;p52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1004" name="Google Shape;1004;p52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2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6" name="Google Shape;1006;p52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7" name="Google Shape;1007;p52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1008" name="Google Shape;1008;p52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52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52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52"/>
          <p:cNvCxnSpPr>
            <a:stCxn id="1008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52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4" name="Google Shape;1014;p52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5" name="Google Shape;1015;p52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957" name="Google Shape;957;p52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2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7" name="Google Shape;1017;p52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018" name="Google Shape;1018;p52"/>
          <p:cNvCxnSpPr>
            <a:stCxn id="957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9" name="Google Shape;1019;p52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52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52"/>
          <p:cNvCxnSpPr>
            <a:endCxn id="995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2" name="Google Shape;1022;p52"/>
          <p:cNvSpPr txBox="1"/>
          <p:nvPr/>
        </p:nvSpPr>
        <p:spPr>
          <a:xfrm>
            <a:off x="2756375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ImmSel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023" name="Google Shape;1023;p52"/>
          <p:cNvCxnSpPr>
            <a:stCxn id="966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52"/>
          <p:cNvSpPr/>
          <p:nvPr/>
        </p:nvSpPr>
        <p:spPr>
          <a:xfrm>
            <a:off x="4721360" y="29655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52"/>
          <p:cNvCxnSpPr>
            <a:stCxn id="955" idx="4"/>
          </p:cNvCxnSpPr>
          <p:nvPr/>
        </p:nvCxnSpPr>
        <p:spPr>
          <a:xfrm>
            <a:off x="4775660" y="3075325"/>
            <a:ext cx="0" cy="143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2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2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2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52"/>
          <p:cNvSpPr txBox="1"/>
          <p:nvPr/>
        </p:nvSpPr>
        <p:spPr>
          <a:xfrm>
            <a:off x="602292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ALUSel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5194225" y="443917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30" name="Google Shape;1030;p52"/>
          <p:cNvSpPr txBox="1"/>
          <p:nvPr/>
        </p:nvSpPr>
        <p:spPr>
          <a:xfrm>
            <a:off x="71305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MEMRW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1" name="Google Shape;1031;p52"/>
          <p:cNvSpPr txBox="1"/>
          <p:nvPr/>
        </p:nvSpPr>
        <p:spPr>
          <a:xfrm>
            <a:off x="82005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32" name="Google Shape;1032;p52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7" name="Google Shape;1037;p53"/>
          <p:cNvCxnSpPr>
            <a:stCxn id="1038" idx="6"/>
          </p:cNvCxnSpPr>
          <p:nvPr/>
        </p:nvCxnSpPr>
        <p:spPr>
          <a:xfrm>
            <a:off x="4829960" y="3020425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53"/>
          <p:cNvCxnSpPr>
            <a:endCxn id="1040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jal x1 100</a:t>
            </a:r>
            <a:r>
              <a:rPr lang="en"/>
              <a:t>: Add ImmSel for J</a:t>
            </a:r>
            <a:endParaRPr/>
          </a:p>
        </p:txBody>
      </p:sp>
      <p:sp>
        <p:nvSpPr>
          <p:cNvPr id="1042" name="Google Shape;10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3" name="Google Shape;1043;p53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044" name="Google Shape;1044;p53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53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6" name="Google Shape;1046;p53"/>
          <p:cNvCxnSpPr>
            <a:stCxn id="1044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53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p53"/>
          <p:cNvCxnSpPr>
            <a:endCxn id="1049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53"/>
          <p:cNvCxnSpPr>
            <a:endCxn id="1051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53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53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53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55" name="Google Shape;1055;p53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53"/>
          <p:cNvCxnSpPr>
            <a:endCxn id="1038" idx="2"/>
          </p:cNvCxnSpPr>
          <p:nvPr/>
        </p:nvCxnSpPr>
        <p:spPr>
          <a:xfrm>
            <a:off x="4559360" y="3020425"/>
            <a:ext cx="1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53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53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53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53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61" name="Google Shape;1061;p53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53"/>
          <p:cNvCxnSpPr>
            <a:stCxn id="1063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3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53"/>
          <p:cNvCxnSpPr>
            <a:stCxn id="1044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66" name="Google Shape;1066;p53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53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067" name="Google Shape;1067;p53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53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69" name="Google Shape;1069;p53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9" name="Google Shape;1049;p53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0" name="Google Shape;1070;p53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53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72" name="Google Shape;1072;p53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53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074" name="Google Shape;1074;p53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075" name="Google Shape;1075;p53"/>
          <p:cNvCxnSpPr>
            <a:stCxn id="1076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53"/>
          <p:cNvCxnSpPr>
            <a:endCxn id="1078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53"/>
          <p:cNvCxnSpPr>
            <a:stCxn id="1076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8" name="Google Shape;1078;p53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080" name="Google Shape;1080;p53"/>
          <p:cNvCxnSpPr>
            <a:stCxn id="1078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53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3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3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53"/>
          <p:cNvCxnSpPr>
            <a:stCxn id="1051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53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3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ImmGen can create immediate from instruction; exact way to do that will be discussed later! As before, rs1 and rs2 are garbage from reading parts of the instruction incorrectly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086" name="Google Shape;1086;p53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1087" name="Google Shape;1087;p5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3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5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53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1091" name="Google Shape;1091;p53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3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3" name="Google Shape;1093;p53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4" name="Google Shape;1094;p53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53"/>
          <p:cNvCxnSpPr>
            <a:stCxn id="1091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53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7" name="Google Shape;1097;p53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8" name="Google Shape;1098;p53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1040" name="Google Shape;1040;p5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3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53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101" name="Google Shape;1101;p53"/>
          <p:cNvCxnSpPr>
            <a:stCxn id="1040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02" name="Google Shape;1102;p53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53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53"/>
          <p:cNvCxnSpPr>
            <a:endCxn id="1078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5" name="Google Shape;1105;p53"/>
          <p:cNvSpPr txBox="1"/>
          <p:nvPr/>
        </p:nvSpPr>
        <p:spPr>
          <a:xfrm>
            <a:off x="2997225" y="44214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106" name="Google Shape;1106;p53"/>
          <p:cNvCxnSpPr>
            <a:stCxn id="1049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3"/>
          <p:cNvSpPr/>
          <p:nvPr/>
        </p:nvSpPr>
        <p:spPr>
          <a:xfrm>
            <a:off x="4721360" y="29655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7" name="Google Shape;1107;p53"/>
          <p:cNvCxnSpPr>
            <a:stCxn id="1038" idx="4"/>
          </p:cNvCxnSpPr>
          <p:nvPr/>
        </p:nvCxnSpPr>
        <p:spPr>
          <a:xfrm>
            <a:off x="4775660" y="3075325"/>
            <a:ext cx="0" cy="143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53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53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53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53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0x064000EF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4934013" y="21233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6" name="Google Shape;1116;p53"/>
          <p:cNvSpPr txBox="1"/>
          <p:nvPr/>
        </p:nvSpPr>
        <p:spPr>
          <a:xfrm>
            <a:off x="4601888" y="26781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7" name="Google Shape;1117;p53"/>
          <p:cNvSpPr txBox="1"/>
          <p:nvPr/>
        </p:nvSpPr>
        <p:spPr>
          <a:xfrm>
            <a:off x="3994624" y="3712125"/>
            <a:ext cx="548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100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2" name="Google Shape;1122;p54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54"/>
          <p:cNvCxnSpPr/>
          <p:nvPr/>
        </p:nvCxnSpPr>
        <p:spPr>
          <a:xfrm>
            <a:off x="4661650" y="1686750"/>
            <a:ext cx="12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54"/>
          <p:cNvCxnSpPr/>
          <p:nvPr/>
        </p:nvCxnSpPr>
        <p:spPr>
          <a:xfrm>
            <a:off x="4829960" y="3654400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54"/>
          <p:cNvCxnSpPr>
            <a:endCxn id="1126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54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jal x1 100</a:t>
            </a:r>
            <a:r>
              <a:rPr lang="en"/>
              <a:t>: Computing PC+offset in ALU</a:t>
            </a:r>
            <a:endParaRPr/>
          </a:p>
        </p:txBody>
      </p:sp>
      <p:sp>
        <p:nvSpPr>
          <p:cNvPr id="1128" name="Google Shape;112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9" name="Google Shape;1129;p54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130" name="Google Shape;1130;p54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32" name="Google Shape;1132;p54"/>
          <p:cNvCxnSpPr>
            <a:stCxn id="1130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54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4" name="Google Shape;1134;p54"/>
          <p:cNvCxnSpPr>
            <a:endCxn id="1135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4"/>
          <p:cNvCxnSpPr>
            <a:endCxn id="1137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54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54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54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141" name="Google Shape;1141;p54"/>
          <p:cNvCxnSpPr/>
          <p:nvPr/>
        </p:nvCxnSpPr>
        <p:spPr>
          <a:xfrm>
            <a:off x="45550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54"/>
          <p:cNvCxnSpPr/>
          <p:nvPr/>
        </p:nvCxnSpPr>
        <p:spPr>
          <a:xfrm>
            <a:off x="45593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54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4" name="Google Shape;1144;p54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54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54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47" name="Google Shape;1147;p54"/>
          <p:cNvCxnSpPr/>
          <p:nvPr/>
        </p:nvCxnSpPr>
        <p:spPr>
          <a:xfrm rot="10800000">
            <a:off x="1466447" y="1511700"/>
            <a:ext cx="0" cy="8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54"/>
          <p:cNvCxnSpPr>
            <a:stCxn id="1149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54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54"/>
          <p:cNvCxnSpPr>
            <a:stCxn id="1130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2" name="Google Shape;1152;p54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54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153" name="Google Shape;1153;p54"/>
          <p:cNvCxnSpPr>
            <a:stCxn id="1154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54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155" name="Google Shape;1155;p54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5" name="Google Shape;1135;p54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6" name="Google Shape;1156;p54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54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54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54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160" name="Google Shape;1160;p54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161" name="Google Shape;1161;p54"/>
          <p:cNvCxnSpPr>
            <a:endCxn id="1162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54"/>
          <p:cNvCxnSpPr>
            <a:stCxn id="1164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62" name="Google Shape;1162;p54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165" name="Google Shape;1165;p54"/>
          <p:cNvCxnSpPr>
            <a:stCxn id="1162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54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4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54"/>
          <p:cNvCxnSpPr>
            <a:stCxn id="1137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54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4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an A Mux that receives PC and can be used instead of rs1. ASel can be handled by control logic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171" name="Google Shape;1171;p54"/>
          <p:cNvGrpSpPr/>
          <p:nvPr/>
        </p:nvGrpSpPr>
        <p:grpSpPr>
          <a:xfrm>
            <a:off x="4952549" y="3412219"/>
            <a:ext cx="352996" cy="901422"/>
            <a:chOff x="4952600" y="2747050"/>
            <a:chExt cx="352996" cy="1566600"/>
          </a:xfrm>
        </p:grpSpPr>
        <p:sp>
          <p:nvSpPr>
            <p:cNvPr id="1172" name="Google Shape;1172;p54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54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75" name="Google Shape;1175;p54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1176" name="Google Shape;1176;p54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p54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54"/>
          <p:cNvCxnSpPr>
            <a:stCxn id="1176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54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1" name="Google Shape;1181;p54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2" name="Google Shape;1182;p54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1126" name="Google Shape;1126;p54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4" name="Google Shape;1184;p54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185" name="Google Shape;1185;p54"/>
          <p:cNvCxnSpPr>
            <a:stCxn id="1126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6" name="Google Shape;1186;p54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54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54"/>
          <p:cNvCxnSpPr>
            <a:endCxn id="1162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9" name="Google Shape;1189;p54"/>
          <p:cNvSpPr txBox="1"/>
          <p:nvPr/>
        </p:nvSpPr>
        <p:spPr>
          <a:xfrm>
            <a:off x="2997225" y="44214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190" name="Google Shape;1190;p54"/>
          <p:cNvCxnSpPr>
            <a:stCxn id="1135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54"/>
          <p:cNvCxnSpPr/>
          <p:nvPr/>
        </p:nvCxnSpPr>
        <p:spPr>
          <a:xfrm>
            <a:off x="47756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54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54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54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5" name="Google Shape;1195;p54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0x064000EF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6" name="Google Shape;1196;p54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97" name="Google Shape;1197;p54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98" name="Google Shape;1198;p54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99" name="Google Shape;1199;p54"/>
          <p:cNvSpPr txBox="1"/>
          <p:nvPr/>
        </p:nvSpPr>
        <p:spPr>
          <a:xfrm>
            <a:off x="4526350" y="2442909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00" name="Google Shape;1200;p54"/>
          <p:cNvSpPr txBox="1"/>
          <p:nvPr/>
        </p:nvSpPr>
        <p:spPr>
          <a:xfrm>
            <a:off x="4523038" y="3204522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01" name="Google Shape;1201;p54"/>
          <p:cNvSpPr txBox="1"/>
          <p:nvPr/>
        </p:nvSpPr>
        <p:spPr>
          <a:xfrm>
            <a:off x="3994624" y="3712125"/>
            <a:ext cx="548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02" name="Google Shape;1202;p54"/>
          <p:cNvSpPr/>
          <p:nvPr/>
        </p:nvSpPr>
        <p:spPr>
          <a:xfrm>
            <a:off x="47213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3" name="Google Shape;1203;p54"/>
          <p:cNvCxnSpPr/>
          <p:nvPr/>
        </p:nvCxnSpPr>
        <p:spPr>
          <a:xfrm>
            <a:off x="52987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54"/>
          <p:cNvCxnSpPr/>
          <p:nvPr/>
        </p:nvCxnSpPr>
        <p:spPr>
          <a:xfrm rot="10800000">
            <a:off x="54585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54"/>
          <p:cNvCxnSpPr/>
          <p:nvPr/>
        </p:nvCxnSpPr>
        <p:spPr>
          <a:xfrm>
            <a:off x="5438798" y="3423763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6" name="Google Shape;1206;p54"/>
          <p:cNvGrpSpPr/>
          <p:nvPr/>
        </p:nvGrpSpPr>
        <p:grpSpPr>
          <a:xfrm>
            <a:off x="4740974" y="1386007"/>
            <a:ext cx="362496" cy="901500"/>
            <a:chOff x="4933799" y="1726182"/>
            <a:chExt cx="362496" cy="901500"/>
          </a:xfrm>
        </p:grpSpPr>
        <p:sp>
          <p:nvSpPr>
            <p:cNvPr id="1207" name="Google Shape;1207;p54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8" name="Google Shape;1208;p54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1209" name="Google Shape;1209;p54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10" name="Google Shape;1210;p54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211" name="Google Shape;1211;p54"/>
          <p:cNvCxnSpPr/>
          <p:nvPr/>
        </p:nvCxnSpPr>
        <p:spPr>
          <a:xfrm>
            <a:off x="4911550" y="2242850"/>
            <a:ext cx="0" cy="25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12" name="Google Shape;1212;p54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54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54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54"/>
          <p:cNvCxnSpPr/>
          <p:nvPr/>
        </p:nvCxnSpPr>
        <p:spPr>
          <a:xfrm>
            <a:off x="4808200" y="1683150"/>
            <a:ext cx="296700" cy="1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54"/>
          <p:cNvCxnSpPr>
            <a:endCxn id="1172" idx="0"/>
          </p:cNvCxnSpPr>
          <p:nvPr/>
        </p:nvCxnSpPr>
        <p:spPr>
          <a:xfrm flipH="1" rot="10800000">
            <a:off x="5009146" y="3862930"/>
            <a:ext cx="296400" cy="19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7" name="Google Shape;1217;p54"/>
          <p:cNvSpPr txBox="1"/>
          <p:nvPr/>
        </p:nvSpPr>
        <p:spPr>
          <a:xfrm>
            <a:off x="1959200" y="1141000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8" name="Google Shape;1218;p54"/>
          <p:cNvSpPr txBox="1"/>
          <p:nvPr/>
        </p:nvSpPr>
        <p:spPr>
          <a:xfrm>
            <a:off x="6768075" y="242795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</a:t>
            </a: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9" name="Google Shape;1219;p54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0" name="Google Shape;1220;p54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1" name="Google Shape;1221;p54"/>
          <p:cNvSpPr txBox="1"/>
          <p:nvPr/>
        </p:nvSpPr>
        <p:spPr>
          <a:xfrm>
            <a:off x="4576750" y="44536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222" name="Google Shape;1222;p54"/>
          <p:cNvCxnSpPr>
            <a:stCxn id="1207" idx="0"/>
          </p:cNvCxnSpPr>
          <p:nvPr/>
        </p:nvCxnSpPr>
        <p:spPr>
          <a:xfrm>
            <a:off x="5103471" y="1836757"/>
            <a:ext cx="340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54"/>
          <p:cNvCxnSpPr/>
          <p:nvPr/>
        </p:nvCxnSpPr>
        <p:spPr>
          <a:xfrm rot="10800000">
            <a:off x="54383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54"/>
          <p:cNvCxnSpPr/>
          <p:nvPr/>
        </p:nvCxnSpPr>
        <p:spPr>
          <a:xfrm>
            <a:off x="54297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54"/>
          <p:cNvCxnSpPr/>
          <p:nvPr/>
        </p:nvCxnSpPr>
        <p:spPr>
          <a:xfrm rot="10800000">
            <a:off x="47278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4"/>
          <p:cNvCxnSpPr/>
          <p:nvPr/>
        </p:nvCxnSpPr>
        <p:spPr>
          <a:xfrm>
            <a:off x="4722425" y="2092350"/>
            <a:ext cx="92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1" name="Google Shape;1231;p55"/>
          <p:cNvCxnSpPr>
            <a:endCxn id="1232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3" name="Google Shape;1233;p55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34" name="Google Shape;1234;p55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55"/>
          <p:cNvCxnSpPr/>
          <p:nvPr/>
        </p:nvCxnSpPr>
        <p:spPr>
          <a:xfrm>
            <a:off x="4661650" y="1686750"/>
            <a:ext cx="12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55"/>
          <p:cNvCxnSpPr/>
          <p:nvPr/>
        </p:nvCxnSpPr>
        <p:spPr>
          <a:xfrm>
            <a:off x="4829960" y="3654400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55"/>
          <p:cNvCxnSpPr>
            <a:endCxn id="1238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9" name="Google Shape;1239;p55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jal x1 100</a:t>
            </a:r>
            <a:r>
              <a:rPr lang="en"/>
              <a:t>: Setting PC to PC+Offset</a:t>
            </a:r>
            <a:endParaRPr/>
          </a:p>
        </p:txBody>
      </p:sp>
      <p:sp>
        <p:nvSpPr>
          <p:cNvPr id="1240" name="Google Shape;124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1" name="Google Shape;1241;p55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242" name="Google Shape;1242;p55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3" name="Google Shape;1243;p55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4" name="Google Shape;1244;p55"/>
          <p:cNvCxnSpPr>
            <a:stCxn id="1242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p55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6" name="Google Shape;1246;p55"/>
          <p:cNvCxnSpPr>
            <a:endCxn id="1247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55"/>
          <p:cNvCxnSpPr>
            <a:endCxn id="1249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55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55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55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53" name="Google Shape;1253;p55"/>
          <p:cNvCxnSpPr/>
          <p:nvPr/>
        </p:nvCxnSpPr>
        <p:spPr>
          <a:xfrm>
            <a:off x="45550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55"/>
          <p:cNvCxnSpPr/>
          <p:nvPr/>
        </p:nvCxnSpPr>
        <p:spPr>
          <a:xfrm>
            <a:off x="45593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55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6" name="Google Shape;1256;p55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55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55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59" name="Google Shape;1259;p55"/>
          <p:cNvCxnSpPr/>
          <p:nvPr/>
        </p:nvCxnSpPr>
        <p:spPr>
          <a:xfrm rot="10800000">
            <a:off x="1466447" y="1511700"/>
            <a:ext cx="0" cy="8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55"/>
          <p:cNvCxnSpPr>
            <a:stCxn id="1261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55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55"/>
          <p:cNvCxnSpPr>
            <a:stCxn id="1242" idx="1"/>
            <a:endCxn id="1232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4" name="Google Shape;1264;p55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55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265" name="Google Shape;1265;p55"/>
          <p:cNvCxnSpPr>
            <a:stCxn id="1266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55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267" name="Google Shape;1267;p55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7" name="Google Shape;1247;p55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55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55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0" name="Google Shape;1270;p55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55"/>
          <p:cNvSpPr/>
          <p:nvPr/>
        </p:nvSpPr>
        <p:spPr>
          <a:xfrm>
            <a:off x="66450" y="4826575"/>
            <a:ext cx="83682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272" name="Google Shape;1272;p55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273" name="Google Shape;1273;p55"/>
          <p:cNvCxnSpPr>
            <a:endCxn id="1274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5" name="Google Shape;1275;p55"/>
          <p:cNvCxnSpPr>
            <a:stCxn id="1276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4" name="Google Shape;1274;p55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277" name="Google Shape;1277;p55"/>
          <p:cNvCxnSpPr>
            <a:stCxn id="1274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8" name="Google Shape;1278;p55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5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55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1" name="Google Shape;1281;p55"/>
          <p:cNvCxnSpPr>
            <a:stCxn id="1249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p55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5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 PC Mux connected to PC+4 and ALU output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283" name="Google Shape;1283;p55"/>
          <p:cNvGrpSpPr/>
          <p:nvPr/>
        </p:nvGrpSpPr>
        <p:grpSpPr>
          <a:xfrm>
            <a:off x="4952549" y="3412219"/>
            <a:ext cx="352996" cy="901422"/>
            <a:chOff x="4952600" y="2747050"/>
            <a:chExt cx="352996" cy="1566600"/>
          </a:xfrm>
        </p:grpSpPr>
        <p:sp>
          <p:nvSpPr>
            <p:cNvPr id="1284" name="Google Shape;1284;p55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5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55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87" name="Google Shape;1287;p55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1288" name="Google Shape;1288;p55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5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0" name="Google Shape;1290;p55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1" name="Google Shape;1291;p55"/>
          <p:cNvCxnSpPr>
            <a:stCxn id="1288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55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3" name="Google Shape;1293;p55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4" name="Google Shape;1294;p55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1238" name="Google Shape;1238;p55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5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6" name="Google Shape;1296;p55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297" name="Google Shape;1297;p55"/>
          <p:cNvCxnSpPr>
            <a:stCxn id="1238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8" name="Google Shape;1298;p55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55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55"/>
          <p:cNvCxnSpPr>
            <a:endCxn id="1274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1" name="Google Shape;1301;p55"/>
          <p:cNvSpPr txBox="1"/>
          <p:nvPr/>
        </p:nvSpPr>
        <p:spPr>
          <a:xfrm>
            <a:off x="2997225" y="44214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302" name="Google Shape;1302;p55"/>
          <p:cNvCxnSpPr>
            <a:stCxn id="1247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55"/>
          <p:cNvCxnSpPr/>
          <p:nvPr/>
        </p:nvCxnSpPr>
        <p:spPr>
          <a:xfrm>
            <a:off x="47756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55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55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55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55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0x064000EF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08" name="Google Shape;1308;p55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09" name="Google Shape;1309;p55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0" name="Google Shape;1310;p55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1" name="Google Shape;1311;p55"/>
          <p:cNvSpPr txBox="1"/>
          <p:nvPr/>
        </p:nvSpPr>
        <p:spPr>
          <a:xfrm>
            <a:off x="4526350" y="2442909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2" name="Google Shape;1312;p55"/>
          <p:cNvSpPr txBox="1"/>
          <p:nvPr/>
        </p:nvSpPr>
        <p:spPr>
          <a:xfrm>
            <a:off x="4523038" y="3204522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3" name="Google Shape;1313;p55"/>
          <p:cNvSpPr txBox="1"/>
          <p:nvPr/>
        </p:nvSpPr>
        <p:spPr>
          <a:xfrm>
            <a:off x="3994624" y="3712125"/>
            <a:ext cx="548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14" name="Google Shape;1314;p55"/>
          <p:cNvSpPr/>
          <p:nvPr/>
        </p:nvSpPr>
        <p:spPr>
          <a:xfrm>
            <a:off x="47213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55"/>
          <p:cNvCxnSpPr/>
          <p:nvPr/>
        </p:nvCxnSpPr>
        <p:spPr>
          <a:xfrm>
            <a:off x="52987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55"/>
          <p:cNvCxnSpPr/>
          <p:nvPr/>
        </p:nvCxnSpPr>
        <p:spPr>
          <a:xfrm rot="10800000">
            <a:off x="54585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55"/>
          <p:cNvCxnSpPr/>
          <p:nvPr/>
        </p:nvCxnSpPr>
        <p:spPr>
          <a:xfrm>
            <a:off x="5438798" y="3423763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8" name="Google Shape;1318;p55"/>
          <p:cNvGrpSpPr/>
          <p:nvPr/>
        </p:nvGrpSpPr>
        <p:grpSpPr>
          <a:xfrm>
            <a:off x="4740974" y="1386007"/>
            <a:ext cx="362496" cy="901500"/>
            <a:chOff x="4933799" y="1726182"/>
            <a:chExt cx="362496" cy="901500"/>
          </a:xfrm>
        </p:grpSpPr>
        <p:sp>
          <p:nvSpPr>
            <p:cNvPr id="1319" name="Google Shape;1319;p55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0" name="Google Shape;1320;p55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1321" name="Google Shape;1321;p55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2" name="Google Shape;1322;p55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323" name="Google Shape;1323;p55"/>
          <p:cNvCxnSpPr/>
          <p:nvPr/>
        </p:nvCxnSpPr>
        <p:spPr>
          <a:xfrm>
            <a:off x="4911550" y="2242850"/>
            <a:ext cx="0" cy="25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24" name="Google Shape;1324;p55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5" name="Google Shape;1325;p55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55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55"/>
          <p:cNvCxnSpPr/>
          <p:nvPr/>
        </p:nvCxnSpPr>
        <p:spPr>
          <a:xfrm>
            <a:off x="4808200" y="1683150"/>
            <a:ext cx="296700" cy="1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55"/>
          <p:cNvCxnSpPr>
            <a:endCxn id="1284" idx="0"/>
          </p:cNvCxnSpPr>
          <p:nvPr/>
        </p:nvCxnSpPr>
        <p:spPr>
          <a:xfrm flipH="1" rot="10800000">
            <a:off x="5009146" y="3862930"/>
            <a:ext cx="296400" cy="19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29" name="Google Shape;1329;p55"/>
          <p:cNvSpPr txBox="1"/>
          <p:nvPr/>
        </p:nvSpPr>
        <p:spPr>
          <a:xfrm>
            <a:off x="1959200" y="1141000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0" name="Google Shape;1330;p55"/>
          <p:cNvSpPr txBox="1"/>
          <p:nvPr/>
        </p:nvSpPr>
        <p:spPr>
          <a:xfrm>
            <a:off x="6768075" y="242795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1" name="Google Shape;1331;p55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2" name="Google Shape;1332;p55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3" name="Google Shape;1333;p55"/>
          <p:cNvSpPr txBox="1"/>
          <p:nvPr/>
        </p:nvSpPr>
        <p:spPr>
          <a:xfrm>
            <a:off x="4576750" y="44536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334" name="Google Shape;1334;p55"/>
          <p:cNvCxnSpPr>
            <a:stCxn id="1319" idx="0"/>
          </p:cNvCxnSpPr>
          <p:nvPr/>
        </p:nvCxnSpPr>
        <p:spPr>
          <a:xfrm>
            <a:off x="5103471" y="1836757"/>
            <a:ext cx="340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55"/>
          <p:cNvCxnSpPr/>
          <p:nvPr/>
        </p:nvCxnSpPr>
        <p:spPr>
          <a:xfrm rot="10800000">
            <a:off x="54383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55"/>
          <p:cNvCxnSpPr/>
          <p:nvPr/>
        </p:nvCxnSpPr>
        <p:spPr>
          <a:xfrm>
            <a:off x="54297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55"/>
          <p:cNvCxnSpPr/>
          <p:nvPr/>
        </p:nvCxnSpPr>
        <p:spPr>
          <a:xfrm rot="10800000">
            <a:off x="47278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55"/>
          <p:cNvCxnSpPr/>
          <p:nvPr/>
        </p:nvCxnSpPr>
        <p:spPr>
          <a:xfrm>
            <a:off x="4722425" y="2092350"/>
            <a:ext cx="92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55"/>
          <p:cNvCxnSpPr/>
          <p:nvPr/>
        </p:nvCxnSpPr>
        <p:spPr>
          <a:xfrm rot="10800000">
            <a:off x="65625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55"/>
          <p:cNvCxnSpPr/>
          <p:nvPr/>
        </p:nvCxnSpPr>
        <p:spPr>
          <a:xfrm>
            <a:off x="53300" y="1232950"/>
            <a:ext cx="650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55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55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55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3" name="Google Shape;1343;p55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1344" name="Google Shape;1344;p55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5" name="Google Shape;1345;p55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46" name="Google Shape;1346;p55"/>
          <p:cNvSpPr txBox="1"/>
          <p:nvPr/>
        </p:nvSpPr>
        <p:spPr>
          <a:xfrm>
            <a:off x="599975" y="237330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100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347" name="Google Shape;1347;p55"/>
          <p:cNvCxnSpPr/>
          <p:nvPr/>
        </p:nvCxnSpPr>
        <p:spPr>
          <a:xfrm flipH="1" rot="10800000">
            <a:off x="346696" y="2388205"/>
            <a:ext cx="284700" cy="2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8" name="Google Shape;1348;p55"/>
          <p:cNvSpPr txBox="1"/>
          <p:nvPr/>
        </p:nvSpPr>
        <p:spPr>
          <a:xfrm>
            <a:off x="592900" y="4387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56"/>
          <p:cNvCxnSpPr/>
          <p:nvPr/>
        </p:nvCxnSpPr>
        <p:spPr>
          <a:xfrm>
            <a:off x="158927" y="1406137"/>
            <a:ext cx="7230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56"/>
          <p:cNvCxnSpPr>
            <a:endCxn id="1355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6" name="Google Shape;1356;p56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57" name="Google Shape;1357;p56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56"/>
          <p:cNvCxnSpPr/>
          <p:nvPr/>
        </p:nvCxnSpPr>
        <p:spPr>
          <a:xfrm>
            <a:off x="4661650" y="1686750"/>
            <a:ext cx="12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56"/>
          <p:cNvCxnSpPr/>
          <p:nvPr/>
        </p:nvCxnSpPr>
        <p:spPr>
          <a:xfrm>
            <a:off x="4829960" y="3654400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56"/>
          <p:cNvCxnSpPr>
            <a:endCxn id="1361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Google Shape;1362;p56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jal x1 100</a:t>
            </a:r>
            <a:r>
              <a:rPr lang="en"/>
              <a:t>: Setting rd to PC+4</a:t>
            </a:r>
            <a:endParaRPr/>
          </a:p>
        </p:txBody>
      </p:sp>
      <p:sp>
        <p:nvSpPr>
          <p:cNvPr id="1363" name="Google Shape;136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4" name="Google Shape;1364;p56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365" name="Google Shape;1365;p56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67" name="Google Shape;1367;p56"/>
          <p:cNvCxnSpPr>
            <a:stCxn id="1365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8" name="Google Shape;1368;p56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9" name="Google Shape;1369;p56"/>
          <p:cNvCxnSpPr>
            <a:endCxn id="1370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56"/>
          <p:cNvCxnSpPr>
            <a:endCxn id="1372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56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56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5" name="Google Shape;1375;p56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76" name="Google Shape;1376;p56"/>
          <p:cNvCxnSpPr/>
          <p:nvPr/>
        </p:nvCxnSpPr>
        <p:spPr>
          <a:xfrm>
            <a:off x="45550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56"/>
          <p:cNvCxnSpPr/>
          <p:nvPr/>
        </p:nvCxnSpPr>
        <p:spPr>
          <a:xfrm>
            <a:off x="45593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56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9" name="Google Shape;1379;p56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56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56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82" name="Google Shape;1382;p56"/>
          <p:cNvCxnSpPr/>
          <p:nvPr/>
        </p:nvCxnSpPr>
        <p:spPr>
          <a:xfrm rot="10800000">
            <a:off x="1466447" y="1511700"/>
            <a:ext cx="0" cy="8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56"/>
          <p:cNvCxnSpPr>
            <a:stCxn id="1384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56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56"/>
          <p:cNvCxnSpPr>
            <a:stCxn id="1365" idx="1"/>
            <a:endCxn id="1355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87" name="Google Shape;1387;p56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56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388" name="Google Shape;1388;p56"/>
          <p:cNvCxnSpPr>
            <a:stCxn id="1389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56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390" name="Google Shape;1390;p56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0" name="Google Shape;1370;p56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1" name="Google Shape;1391;p56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56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93" name="Google Shape;1393;p56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56"/>
          <p:cNvSpPr/>
          <p:nvPr/>
        </p:nvSpPr>
        <p:spPr>
          <a:xfrm>
            <a:off x="66450" y="4826575"/>
            <a:ext cx="83682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395" name="Google Shape;1395;p56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396" name="Google Shape;1396;p56"/>
          <p:cNvCxnSpPr>
            <a:endCxn id="1397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56"/>
          <p:cNvCxnSpPr>
            <a:stCxn id="1399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7" name="Google Shape;1397;p56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400" name="Google Shape;1400;p56"/>
          <p:cNvCxnSpPr>
            <a:stCxn id="1397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1" name="Google Shape;1401;p56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56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56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56"/>
          <p:cNvCxnSpPr>
            <a:stCxn id="1372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56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6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 WB Mux input for PC+4. Set MEMRW to 0 to avoid changing memory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406" name="Google Shape;1406;p56"/>
          <p:cNvGrpSpPr/>
          <p:nvPr/>
        </p:nvGrpSpPr>
        <p:grpSpPr>
          <a:xfrm>
            <a:off x="4952549" y="3412219"/>
            <a:ext cx="352996" cy="901422"/>
            <a:chOff x="4952600" y="2747050"/>
            <a:chExt cx="352996" cy="1566600"/>
          </a:xfrm>
        </p:grpSpPr>
        <p:sp>
          <p:nvSpPr>
            <p:cNvPr id="1407" name="Google Shape;1407;p56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6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9" name="Google Shape;1409;p56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10" name="Google Shape;1410;p56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1411" name="Google Shape;1411;p56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3" name="Google Shape;1413;p56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4" name="Google Shape;1414;p56"/>
          <p:cNvCxnSpPr>
            <a:stCxn id="1411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56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6" name="Google Shape;1416;p56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7" name="Google Shape;1417;p56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1361" name="Google Shape;1361;p56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6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9" name="Google Shape;1419;p56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420" name="Google Shape;1420;p56"/>
          <p:cNvCxnSpPr>
            <a:stCxn id="1361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1" name="Google Shape;1421;p56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56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56"/>
          <p:cNvCxnSpPr>
            <a:endCxn id="1397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4" name="Google Shape;1424;p56"/>
          <p:cNvSpPr txBox="1"/>
          <p:nvPr/>
        </p:nvSpPr>
        <p:spPr>
          <a:xfrm>
            <a:off x="2997225" y="44214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425" name="Google Shape;1425;p56"/>
          <p:cNvCxnSpPr>
            <a:stCxn id="1370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56"/>
          <p:cNvCxnSpPr/>
          <p:nvPr/>
        </p:nvCxnSpPr>
        <p:spPr>
          <a:xfrm>
            <a:off x="47756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56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56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56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56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0x064000EF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1" name="Google Shape;1431;p56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2" name="Google Shape;1432;p56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3" name="Google Shape;1433;p56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4" name="Google Shape;1434;p56"/>
          <p:cNvSpPr txBox="1"/>
          <p:nvPr/>
        </p:nvSpPr>
        <p:spPr>
          <a:xfrm>
            <a:off x="4526350" y="2442909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5" name="Google Shape;1435;p56"/>
          <p:cNvSpPr txBox="1"/>
          <p:nvPr/>
        </p:nvSpPr>
        <p:spPr>
          <a:xfrm>
            <a:off x="4523038" y="3204522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36" name="Google Shape;1436;p56"/>
          <p:cNvSpPr txBox="1"/>
          <p:nvPr/>
        </p:nvSpPr>
        <p:spPr>
          <a:xfrm>
            <a:off x="3994624" y="3712125"/>
            <a:ext cx="548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37" name="Google Shape;1437;p56"/>
          <p:cNvSpPr/>
          <p:nvPr/>
        </p:nvSpPr>
        <p:spPr>
          <a:xfrm>
            <a:off x="47213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8" name="Google Shape;1438;p56"/>
          <p:cNvCxnSpPr/>
          <p:nvPr/>
        </p:nvCxnSpPr>
        <p:spPr>
          <a:xfrm>
            <a:off x="52987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56"/>
          <p:cNvCxnSpPr/>
          <p:nvPr/>
        </p:nvCxnSpPr>
        <p:spPr>
          <a:xfrm rot="10800000">
            <a:off x="54585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6"/>
          <p:cNvCxnSpPr/>
          <p:nvPr/>
        </p:nvCxnSpPr>
        <p:spPr>
          <a:xfrm>
            <a:off x="5438798" y="3423763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1" name="Google Shape;1441;p56"/>
          <p:cNvGrpSpPr/>
          <p:nvPr/>
        </p:nvGrpSpPr>
        <p:grpSpPr>
          <a:xfrm>
            <a:off x="4740974" y="1386007"/>
            <a:ext cx="362496" cy="901500"/>
            <a:chOff x="4933799" y="1726182"/>
            <a:chExt cx="362496" cy="901500"/>
          </a:xfrm>
        </p:grpSpPr>
        <p:sp>
          <p:nvSpPr>
            <p:cNvPr id="1442" name="Google Shape;1442;p56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3" name="Google Shape;1443;p56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1444" name="Google Shape;1444;p56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45" name="Google Shape;1445;p56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446" name="Google Shape;1446;p56"/>
          <p:cNvCxnSpPr/>
          <p:nvPr/>
        </p:nvCxnSpPr>
        <p:spPr>
          <a:xfrm>
            <a:off x="4911550" y="2242850"/>
            <a:ext cx="0" cy="25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7" name="Google Shape;1447;p56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8" name="Google Shape;1448;p56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56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56"/>
          <p:cNvCxnSpPr/>
          <p:nvPr/>
        </p:nvCxnSpPr>
        <p:spPr>
          <a:xfrm>
            <a:off x="4808200" y="1683150"/>
            <a:ext cx="296700" cy="1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56"/>
          <p:cNvCxnSpPr>
            <a:endCxn id="1407" idx="0"/>
          </p:cNvCxnSpPr>
          <p:nvPr/>
        </p:nvCxnSpPr>
        <p:spPr>
          <a:xfrm flipH="1" rot="10800000">
            <a:off x="5009146" y="3862930"/>
            <a:ext cx="296400" cy="19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2" name="Google Shape;1452;p56"/>
          <p:cNvSpPr txBox="1"/>
          <p:nvPr/>
        </p:nvSpPr>
        <p:spPr>
          <a:xfrm>
            <a:off x="1959200" y="1141000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3" name="Google Shape;1453;p56"/>
          <p:cNvSpPr txBox="1"/>
          <p:nvPr/>
        </p:nvSpPr>
        <p:spPr>
          <a:xfrm>
            <a:off x="6768075" y="242795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4" name="Google Shape;1454;p56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5" name="Google Shape;1455;p56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6" name="Google Shape;1456;p56"/>
          <p:cNvSpPr txBox="1"/>
          <p:nvPr/>
        </p:nvSpPr>
        <p:spPr>
          <a:xfrm>
            <a:off x="4576750" y="44536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457" name="Google Shape;1457;p56"/>
          <p:cNvCxnSpPr>
            <a:stCxn id="1442" idx="0"/>
          </p:cNvCxnSpPr>
          <p:nvPr/>
        </p:nvCxnSpPr>
        <p:spPr>
          <a:xfrm>
            <a:off x="5103471" y="1836757"/>
            <a:ext cx="340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56"/>
          <p:cNvCxnSpPr/>
          <p:nvPr/>
        </p:nvCxnSpPr>
        <p:spPr>
          <a:xfrm rot="10800000">
            <a:off x="54383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56"/>
          <p:cNvCxnSpPr/>
          <p:nvPr/>
        </p:nvCxnSpPr>
        <p:spPr>
          <a:xfrm>
            <a:off x="54297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56"/>
          <p:cNvCxnSpPr/>
          <p:nvPr/>
        </p:nvCxnSpPr>
        <p:spPr>
          <a:xfrm rot="10800000">
            <a:off x="47278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56"/>
          <p:cNvCxnSpPr/>
          <p:nvPr/>
        </p:nvCxnSpPr>
        <p:spPr>
          <a:xfrm>
            <a:off x="4722425" y="2092350"/>
            <a:ext cx="92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56"/>
          <p:cNvCxnSpPr/>
          <p:nvPr/>
        </p:nvCxnSpPr>
        <p:spPr>
          <a:xfrm rot="10800000">
            <a:off x="65625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56"/>
          <p:cNvCxnSpPr/>
          <p:nvPr/>
        </p:nvCxnSpPr>
        <p:spPr>
          <a:xfrm>
            <a:off x="53300" y="1232950"/>
            <a:ext cx="650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56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4" name="Google Shape;1464;p56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56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6" name="Google Shape;1466;p56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1467" name="Google Shape;1467;p56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8" name="Google Shape;1468;p56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69" name="Google Shape;1469;p56"/>
          <p:cNvSpPr txBox="1"/>
          <p:nvPr/>
        </p:nvSpPr>
        <p:spPr>
          <a:xfrm>
            <a:off x="599975" y="237330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100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470" name="Google Shape;1470;p56"/>
          <p:cNvCxnSpPr/>
          <p:nvPr/>
        </p:nvCxnSpPr>
        <p:spPr>
          <a:xfrm flipH="1" rot="10800000">
            <a:off x="346696" y="2388205"/>
            <a:ext cx="284700" cy="2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1" name="Google Shape;1471;p56"/>
          <p:cNvSpPr txBox="1"/>
          <p:nvPr/>
        </p:nvSpPr>
        <p:spPr>
          <a:xfrm>
            <a:off x="592900" y="4387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2" name="Google Shape;1472;p56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3" name="Google Shape;1473;p56"/>
          <p:cNvCxnSpPr>
            <a:stCxn id="1472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6"/>
          <p:cNvCxnSpPr/>
          <p:nvPr/>
        </p:nvCxnSpPr>
        <p:spPr>
          <a:xfrm rot="10800000">
            <a:off x="7389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56"/>
          <p:cNvCxnSpPr/>
          <p:nvPr/>
        </p:nvCxnSpPr>
        <p:spPr>
          <a:xfrm>
            <a:off x="7389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6" name="Google Shape;1476;p56"/>
          <p:cNvSpPr txBox="1"/>
          <p:nvPr/>
        </p:nvSpPr>
        <p:spPr>
          <a:xfrm>
            <a:off x="7968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77" name="Google Shape;1477;p56"/>
          <p:cNvCxnSpPr/>
          <p:nvPr/>
        </p:nvCxnSpPr>
        <p:spPr>
          <a:xfrm>
            <a:off x="8014975" y="2315700"/>
            <a:ext cx="275400" cy="54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8" name="Google Shape;1478;p56"/>
          <p:cNvSpPr txBox="1"/>
          <p:nvPr/>
        </p:nvSpPr>
        <p:spPr>
          <a:xfrm>
            <a:off x="2645350" y="1472375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9" name="Google Shape;1479;p56"/>
          <p:cNvSpPr txBox="1"/>
          <p:nvPr/>
        </p:nvSpPr>
        <p:spPr>
          <a:xfrm>
            <a:off x="7452638" y="1905913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0" name="Google Shape;1480;p56"/>
          <p:cNvSpPr txBox="1"/>
          <p:nvPr/>
        </p:nvSpPr>
        <p:spPr>
          <a:xfrm>
            <a:off x="8222475" y="442090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1" name="Google Shape;1481;p56"/>
          <p:cNvSpPr txBox="1"/>
          <p:nvPr/>
        </p:nvSpPr>
        <p:spPr>
          <a:xfrm>
            <a:off x="3728687" y="44536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2" name="Google Shape;1482;p56"/>
          <p:cNvSpPr txBox="1"/>
          <p:nvPr/>
        </p:nvSpPr>
        <p:spPr>
          <a:xfrm>
            <a:off x="7079612" y="44558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so far</a:t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30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48" name="Google Shape;148;p30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" name="Google Shape;150;p30"/>
          <p:cNvCxnSpPr>
            <a:stCxn id="148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0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0"/>
          <p:cNvCxnSpPr/>
          <p:nvPr/>
        </p:nvCxnSpPr>
        <p:spPr>
          <a:xfrm>
            <a:off x="2484203" y="2123325"/>
            <a:ext cx="90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0"/>
          <p:cNvCxnSpPr/>
          <p:nvPr/>
        </p:nvCxnSpPr>
        <p:spPr>
          <a:xfrm>
            <a:off x="3039504" y="2146575"/>
            <a:ext cx="0" cy="64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0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30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30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0"/>
          <p:cNvCxnSpPr/>
          <p:nvPr/>
        </p:nvCxnSpPr>
        <p:spPr>
          <a:xfrm>
            <a:off x="4559246" y="3020425"/>
            <a:ext cx="4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30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 rot="10800000">
            <a:off x="7472458" y="1318850"/>
            <a:ext cx="0" cy="153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0"/>
          <p:cNvCxnSpPr/>
          <p:nvPr/>
        </p:nvCxnSpPr>
        <p:spPr>
          <a:xfrm>
            <a:off x="2887216" y="1318850"/>
            <a:ext cx="459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0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0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30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0"/>
          <p:cNvCxnSpPr>
            <a:stCxn id="166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0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0"/>
          <p:cNvCxnSpPr>
            <a:stCxn id="148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" name="Google Shape;169;p30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0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70" name="Google Shape;170;p30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0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72" name="Google Shape;172;p30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30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>
            <a:off x="6383699" y="2840750"/>
            <a:ext cx="1088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0"/>
          <p:cNvCxnSpPr/>
          <p:nvPr/>
        </p:nvCxnSpPr>
        <p:spPr>
          <a:xfrm flipH="1">
            <a:off x="5974767" y="3615325"/>
            <a:ext cx="10200" cy="12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" name="Google Shape;176;p30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30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78" name="Google Shape;178;p30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sp>
        <p:nvSpPr>
          <p:cNvPr id="179" name="Google Shape;179;p30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ALUSel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0" name="Google Shape;180;p30"/>
          <p:cNvCxnSpPr>
            <a:stCxn id="181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0"/>
          <p:cNvCxnSpPr>
            <a:endCxn id="183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0"/>
          <p:cNvCxnSpPr>
            <a:stCxn id="181" idx="3"/>
          </p:cNvCxnSpPr>
          <p:nvPr/>
        </p:nvCxnSpPr>
        <p:spPr>
          <a:xfrm flipH="1">
            <a:off x="5146296" y="4210937"/>
            <a:ext cx="10200" cy="63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5" name="Google Shape;185;p30"/>
          <p:cNvSpPr txBox="1"/>
          <p:nvPr/>
        </p:nvSpPr>
        <p:spPr>
          <a:xfrm>
            <a:off x="5194223" y="4439163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BSel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86" name="Google Shape;186;p30"/>
          <p:cNvCxnSpPr>
            <a:stCxn id="183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0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30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181" name="Google Shape;181;p30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30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4" name="Google Shape;194;p30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7" name="Google Shape;1487;p57"/>
          <p:cNvCxnSpPr/>
          <p:nvPr/>
        </p:nvCxnSpPr>
        <p:spPr>
          <a:xfrm>
            <a:off x="158927" y="1406137"/>
            <a:ext cx="7230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57"/>
          <p:cNvCxnSpPr>
            <a:endCxn id="1489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0" name="Google Shape;1490;p57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1" name="Google Shape;1491;p57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57"/>
          <p:cNvCxnSpPr/>
          <p:nvPr/>
        </p:nvCxnSpPr>
        <p:spPr>
          <a:xfrm>
            <a:off x="4661650" y="1686750"/>
            <a:ext cx="12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57"/>
          <p:cNvCxnSpPr/>
          <p:nvPr/>
        </p:nvCxnSpPr>
        <p:spPr>
          <a:xfrm>
            <a:off x="4829960" y="3654400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57"/>
          <p:cNvCxnSpPr>
            <a:endCxn id="1495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6" name="Google Shape;1496;p57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jalr x1 x5 100</a:t>
            </a:r>
            <a:endParaRPr/>
          </a:p>
        </p:txBody>
      </p:sp>
      <p:sp>
        <p:nvSpPr>
          <p:cNvPr id="1497" name="Google Shape;149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98" name="Google Shape;1498;p57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499" name="Google Shape;1499;p57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1" name="Google Shape;1501;p57"/>
          <p:cNvCxnSpPr>
            <a:stCxn id="1499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57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3" name="Google Shape;1503;p57"/>
          <p:cNvCxnSpPr>
            <a:endCxn id="1504" idx="2"/>
          </p:cNvCxnSpPr>
          <p:nvPr/>
        </p:nvCxnSpPr>
        <p:spPr>
          <a:xfrm>
            <a:off x="2484235" y="2123325"/>
            <a:ext cx="49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57"/>
          <p:cNvCxnSpPr>
            <a:endCxn id="1506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57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7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57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510" name="Google Shape;1510;p57"/>
          <p:cNvCxnSpPr/>
          <p:nvPr/>
        </p:nvCxnSpPr>
        <p:spPr>
          <a:xfrm>
            <a:off x="45550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57"/>
          <p:cNvCxnSpPr/>
          <p:nvPr/>
        </p:nvCxnSpPr>
        <p:spPr>
          <a:xfrm>
            <a:off x="45593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57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3" name="Google Shape;1513;p57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57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57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6" name="Google Shape;1516;p57"/>
          <p:cNvCxnSpPr>
            <a:endCxn id="1517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57"/>
          <p:cNvCxnSpPr>
            <a:stCxn id="1519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57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57"/>
          <p:cNvCxnSpPr>
            <a:stCxn id="1499" idx="1"/>
            <a:endCxn id="1489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2" name="Google Shape;1522;p57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9" name="Google Shape;1519;p57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523" name="Google Shape;1523;p57"/>
          <p:cNvCxnSpPr>
            <a:stCxn id="1524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4" name="Google Shape;1524;p57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525" name="Google Shape;1525;p57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4" name="Google Shape;1504;p57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6" name="Google Shape;1526;p57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57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8" name="Google Shape;1528;p57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57"/>
          <p:cNvSpPr/>
          <p:nvPr/>
        </p:nvSpPr>
        <p:spPr>
          <a:xfrm>
            <a:off x="66450" y="4826575"/>
            <a:ext cx="83682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530" name="Google Shape;1530;p57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531" name="Google Shape;1531;p57"/>
          <p:cNvCxnSpPr>
            <a:endCxn id="1532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Google Shape;1533;p57"/>
          <p:cNvCxnSpPr>
            <a:stCxn id="1534" idx="3"/>
          </p:cNvCxnSpPr>
          <p:nvPr/>
        </p:nvCxnSpPr>
        <p:spPr>
          <a:xfrm>
            <a:off x="51564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2" name="Google Shape;1532;p57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535" name="Google Shape;1535;p57"/>
          <p:cNvCxnSpPr>
            <a:stCxn id="1532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6" name="Google Shape;1536;p57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7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7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9" name="Google Shape;1539;p57"/>
          <p:cNvCxnSpPr>
            <a:stCxn id="1506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6" name="Google Shape;1506;p57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0" name="Google Shape;1540;p57"/>
          <p:cNvGrpSpPr/>
          <p:nvPr/>
        </p:nvGrpSpPr>
        <p:grpSpPr>
          <a:xfrm>
            <a:off x="4952549" y="3412219"/>
            <a:ext cx="352996" cy="901422"/>
            <a:chOff x="4952600" y="2747050"/>
            <a:chExt cx="352996" cy="1566600"/>
          </a:xfrm>
        </p:grpSpPr>
        <p:sp>
          <p:nvSpPr>
            <p:cNvPr id="1541" name="Google Shape;1541;p57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7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3" name="Google Shape;1543;p57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4" name="Google Shape;1544;p57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1545" name="Google Shape;1545;p57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7" name="Google Shape;1547;p57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8" name="Google Shape;1548;p57"/>
          <p:cNvCxnSpPr>
            <a:stCxn id="1545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57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0" name="Google Shape;1550;p57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1" name="Google Shape;1551;p57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1495" name="Google Shape;1495;p57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7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3" name="Google Shape;1553;p57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554" name="Google Shape;1554;p57"/>
          <p:cNvCxnSpPr>
            <a:stCxn id="1495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5" name="Google Shape;1555;p57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57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57"/>
          <p:cNvCxnSpPr>
            <a:endCxn id="1532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8" name="Google Shape;1558;p57"/>
          <p:cNvSpPr txBox="1"/>
          <p:nvPr/>
        </p:nvSpPr>
        <p:spPr>
          <a:xfrm>
            <a:off x="2997225" y="44214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559" name="Google Shape;1559;p57"/>
          <p:cNvCxnSpPr>
            <a:stCxn id="1504" idx="6"/>
          </p:cNvCxnSpPr>
          <p:nvPr/>
        </p:nvCxnSpPr>
        <p:spPr>
          <a:xfrm>
            <a:off x="30914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57"/>
          <p:cNvCxnSpPr/>
          <p:nvPr/>
        </p:nvCxnSpPr>
        <p:spPr>
          <a:xfrm>
            <a:off x="47756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57"/>
          <p:cNvCxnSpPr/>
          <p:nvPr/>
        </p:nvCxnSpPr>
        <p:spPr>
          <a:xfrm>
            <a:off x="4775648" y="4491750"/>
            <a:ext cx="89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57"/>
          <p:cNvCxnSpPr/>
          <p:nvPr/>
        </p:nvCxnSpPr>
        <p:spPr>
          <a:xfrm>
            <a:off x="5672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57"/>
          <p:cNvCxnSpPr/>
          <p:nvPr/>
        </p:nvCxnSpPr>
        <p:spPr>
          <a:xfrm>
            <a:off x="5669375" y="410892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4" name="Google Shape;1564;p57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0x064280E7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5" name="Google Shape;1565;p57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6" name="Google Shape;1566;p57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7" name="Google Shape;1567;p57"/>
          <p:cNvSpPr txBox="1"/>
          <p:nvPr/>
        </p:nvSpPr>
        <p:spPr>
          <a:xfrm>
            <a:off x="30815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8" name="Google Shape;1568;p57"/>
          <p:cNvSpPr txBox="1"/>
          <p:nvPr/>
        </p:nvSpPr>
        <p:spPr>
          <a:xfrm>
            <a:off x="4526350" y="2442900"/>
            <a:ext cx="548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9" name="Google Shape;1569;p57"/>
          <p:cNvSpPr txBox="1"/>
          <p:nvPr/>
        </p:nvSpPr>
        <p:spPr>
          <a:xfrm>
            <a:off x="4523038" y="3204522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70" name="Google Shape;1570;p57"/>
          <p:cNvSpPr txBox="1"/>
          <p:nvPr/>
        </p:nvSpPr>
        <p:spPr>
          <a:xfrm>
            <a:off x="3994624" y="3712125"/>
            <a:ext cx="548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71" name="Google Shape;1571;p57"/>
          <p:cNvSpPr/>
          <p:nvPr/>
        </p:nvSpPr>
        <p:spPr>
          <a:xfrm>
            <a:off x="47213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2" name="Google Shape;1572;p57"/>
          <p:cNvCxnSpPr/>
          <p:nvPr/>
        </p:nvCxnSpPr>
        <p:spPr>
          <a:xfrm>
            <a:off x="52987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57"/>
          <p:cNvCxnSpPr/>
          <p:nvPr/>
        </p:nvCxnSpPr>
        <p:spPr>
          <a:xfrm rot="10800000">
            <a:off x="54585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57"/>
          <p:cNvCxnSpPr/>
          <p:nvPr/>
        </p:nvCxnSpPr>
        <p:spPr>
          <a:xfrm>
            <a:off x="5438798" y="3423763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5" name="Google Shape;1575;p57"/>
          <p:cNvGrpSpPr/>
          <p:nvPr/>
        </p:nvGrpSpPr>
        <p:grpSpPr>
          <a:xfrm>
            <a:off x="4740974" y="1386007"/>
            <a:ext cx="362496" cy="901500"/>
            <a:chOff x="4933799" y="1726182"/>
            <a:chExt cx="362496" cy="901500"/>
          </a:xfrm>
        </p:grpSpPr>
        <p:sp>
          <p:nvSpPr>
            <p:cNvPr id="1576" name="Google Shape;1576;p57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7" name="Google Shape;1577;p57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1578" name="Google Shape;1578;p57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79" name="Google Shape;1579;p57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580" name="Google Shape;1580;p57"/>
          <p:cNvCxnSpPr/>
          <p:nvPr/>
        </p:nvCxnSpPr>
        <p:spPr>
          <a:xfrm>
            <a:off x="4911550" y="2242850"/>
            <a:ext cx="0" cy="25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7" name="Google Shape;1517;p57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1" name="Google Shape;1581;p57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57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57"/>
          <p:cNvCxnSpPr/>
          <p:nvPr/>
        </p:nvCxnSpPr>
        <p:spPr>
          <a:xfrm flipH="1" rot="10800000">
            <a:off x="4823525" y="1836675"/>
            <a:ext cx="281400" cy="25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57"/>
          <p:cNvCxnSpPr>
            <a:endCxn id="1541" idx="0"/>
          </p:cNvCxnSpPr>
          <p:nvPr/>
        </p:nvCxnSpPr>
        <p:spPr>
          <a:xfrm flipH="1" rot="10800000">
            <a:off x="5009146" y="3862930"/>
            <a:ext cx="296400" cy="19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5" name="Google Shape;1585;p57"/>
          <p:cNvSpPr txBox="1"/>
          <p:nvPr/>
        </p:nvSpPr>
        <p:spPr>
          <a:xfrm>
            <a:off x="1284350" y="2334600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6" name="Google Shape;1586;p57"/>
          <p:cNvSpPr txBox="1"/>
          <p:nvPr/>
        </p:nvSpPr>
        <p:spPr>
          <a:xfrm>
            <a:off x="6768075" y="242795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7" name="Google Shape;1587;p57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8" name="Google Shape;1588;p57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9" name="Google Shape;1589;p57"/>
          <p:cNvSpPr txBox="1"/>
          <p:nvPr/>
        </p:nvSpPr>
        <p:spPr>
          <a:xfrm>
            <a:off x="4576750" y="44536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590" name="Google Shape;1590;p57"/>
          <p:cNvCxnSpPr>
            <a:stCxn id="1576" idx="0"/>
          </p:cNvCxnSpPr>
          <p:nvPr/>
        </p:nvCxnSpPr>
        <p:spPr>
          <a:xfrm>
            <a:off x="5103471" y="1836757"/>
            <a:ext cx="340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57"/>
          <p:cNvCxnSpPr/>
          <p:nvPr/>
        </p:nvCxnSpPr>
        <p:spPr>
          <a:xfrm rot="10800000">
            <a:off x="54383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57"/>
          <p:cNvCxnSpPr/>
          <p:nvPr/>
        </p:nvCxnSpPr>
        <p:spPr>
          <a:xfrm>
            <a:off x="54297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57"/>
          <p:cNvCxnSpPr/>
          <p:nvPr/>
        </p:nvCxnSpPr>
        <p:spPr>
          <a:xfrm rot="10800000">
            <a:off x="47278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57"/>
          <p:cNvCxnSpPr/>
          <p:nvPr/>
        </p:nvCxnSpPr>
        <p:spPr>
          <a:xfrm>
            <a:off x="4722425" y="2092350"/>
            <a:ext cx="92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57"/>
          <p:cNvCxnSpPr/>
          <p:nvPr/>
        </p:nvCxnSpPr>
        <p:spPr>
          <a:xfrm rot="10800000">
            <a:off x="65625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57"/>
          <p:cNvCxnSpPr/>
          <p:nvPr/>
        </p:nvCxnSpPr>
        <p:spPr>
          <a:xfrm>
            <a:off x="53300" y="1232950"/>
            <a:ext cx="650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9" name="Google Shape;1489;p57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7" name="Google Shape;1597;p57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57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9" name="Google Shape;1599;p57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1600" name="Google Shape;1600;p57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1" name="Google Shape;1601;p57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02" name="Google Shape;1602;p57"/>
          <p:cNvSpPr txBox="1"/>
          <p:nvPr/>
        </p:nvSpPr>
        <p:spPr>
          <a:xfrm>
            <a:off x="599975" y="2373300"/>
            <a:ext cx="816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120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603" name="Google Shape;1603;p57"/>
          <p:cNvCxnSpPr/>
          <p:nvPr/>
        </p:nvCxnSpPr>
        <p:spPr>
          <a:xfrm flipH="1" rot="10800000">
            <a:off x="346696" y="2388205"/>
            <a:ext cx="284700" cy="2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4" name="Google Shape;1604;p57"/>
          <p:cNvSpPr txBox="1"/>
          <p:nvPr/>
        </p:nvSpPr>
        <p:spPr>
          <a:xfrm>
            <a:off x="592900" y="4387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05" name="Google Shape;1605;p57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57"/>
          <p:cNvCxnSpPr>
            <a:stCxn id="1605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57"/>
          <p:cNvCxnSpPr/>
          <p:nvPr/>
        </p:nvCxnSpPr>
        <p:spPr>
          <a:xfrm rot="10800000">
            <a:off x="7389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57"/>
          <p:cNvCxnSpPr/>
          <p:nvPr/>
        </p:nvCxnSpPr>
        <p:spPr>
          <a:xfrm>
            <a:off x="7389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9" name="Google Shape;1609;p57"/>
          <p:cNvSpPr txBox="1"/>
          <p:nvPr/>
        </p:nvSpPr>
        <p:spPr>
          <a:xfrm>
            <a:off x="7968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10" name="Google Shape;1610;p57"/>
          <p:cNvCxnSpPr/>
          <p:nvPr/>
        </p:nvCxnSpPr>
        <p:spPr>
          <a:xfrm>
            <a:off x="8014975" y="2315700"/>
            <a:ext cx="275400" cy="54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1" name="Google Shape;1611;p57"/>
          <p:cNvSpPr txBox="1"/>
          <p:nvPr/>
        </p:nvSpPr>
        <p:spPr>
          <a:xfrm>
            <a:off x="2645350" y="1472375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2" name="Google Shape;1612;p57"/>
          <p:cNvSpPr txBox="1"/>
          <p:nvPr/>
        </p:nvSpPr>
        <p:spPr>
          <a:xfrm>
            <a:off x="7452638" y="1905913"/>
            <a:ext cx="3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3" name="Google Shape;1613;p57"/>
          <p:cNvSpPr txBox="1"/>
          <p:nvPr/>
        </p:nvSpPr>
        <p:spPr>
          <a:xfrm>
            <a:off x="8222475" y="442090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4" name="Google Shape;1614;p57"/>
          <p:cNvSpPr txBox="1"/>
          <p:nvPr/>
        </p:nvSpPr>
        <p:spPr>
          <a:xfrm>
            <a:off x="3728687" y="44536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5" name="Google Shape;1615;p57"/>
          <p:cNvSpPr txBox="1"/>
          <p:nvPr/>
        </p:nvSpPr>
        <p:spPr>
          <a:xfrm>
            <a:off x="7079612" y="44558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616" name="Google Shape;1616;p57"/>
          <p:cNvCxnSpPr>
            <a:stCxn id="1517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7" name="Google Shape;1617;p57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By switching ImmSel and ASel, can also run jalr instructions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23" name="Google Shape;1623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Implementing Jumps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Implementing Branches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U-types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ImmGen</a:t>
            </a:r>
            <a:endParaRPr/>
          </a:p>
        </p:txBody>
      </p:sp>
      <p:sp>
        <p:nvSpPr>
          <p:cNvPr id="1624" name="Google Shape;162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branch instructions</a:t>
            </a:r>
            <a:endParaRPr/>
          </a:p>
        </p:txBody>
      </p:sp>
      <p:sp>
        <p:nvSpPr>
          <p:cNvPr id="1630" name="Google Shape;1630;p59"/>
          <p:cNvSpPr txBox="1"/>
          <p:nvPr>
            <p:ph idx="1" type="body"/>
          </p:nvPr>
        </p:nvSpPr>
        <p:spPr>
          <a:xfrm>
            <a:off x="198500" y="1246825"/>
            <a:ext cx="8520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Let's add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beq</a:t>
            </a:r>
            <a:endParaRPr sz="2100"/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beq </a:t>
            </a:r>
            <a:r>
              <a:rPr lang="en" sz="2100"/>
              <a:t>compares rs1 and rs2: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Need new component for comparisons</a:t>
            </a:r>
            <a:endParaRPr sz="2100"/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Then computes one thing: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New PC if branch = PC+offset</a:t>
            </a:r>
            <a:endParaRPr sz="2100"/>
          </a:p>
          <a:p>
            <a:pPr indent="-30194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This uses the ALU, so can't use ALU for comparisons - need new block!</a:t>
            </a:r>
            <a:endParaRPr sz="2100"/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Then sets one state element: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PC+4 if branch not taken, PC+offset if branch is taken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Can use PCSel</a:t>
            </a:r>
            <a:endParaRPr sz="2100"/>
          </a:p>
          <a:p>
            <a:pPr indent="-3019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Main issues: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Control logic (PCSel) needs to be conditioned on Branch result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New immediate type</a:t>
            </a:r>
            <a:endParaRPr sz="210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New Branch Comparator</a:t>
            </a:r>
            <a:endParaRPr sz="2100"/>
          </a:p>
        </p:txBody>
      </p:sp>
      <p:sp>
        <p:nvSpPr>
          <p:cNvPr id="1631" name="Google Shape;163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2" name="Google Shape;16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94525"/>
            <a:ext cx="8839201" cy="4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75" y="4540350"/>
            <a:ext cx="85820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60"/>
          <p:cNvSpPr txBox="1"/>
          <p:nvPr/>
        </p:nvSpPr>
        <p:spPr>
          <a:xfrm>
            <a:off x="7073166" y="3114066"/>
            <a:ext cx="10965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Eq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Branch Comparator</a:t>
            </a:r>
            <a:endParaRPr/>
          </a:p>
        </p:txBody>
      </p:sp>
      <p:sp>
        <p:nvSpPr>
          <p:cNvPr id="1640" name="Google Shape;1640;p60"/>
          <p:cNvSpPr txBox="1"/>
          <p:nvPr>
            <p:ph idx="1" type="body"/>
          </p:nvPr>
        </p:nvSpPr>
        <p:spPr>
          <a:xfrm>
            <a:off x="198500" y="1246825"/>
            <a:ext cx="5343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The Branch Comparator will handle all our branch instructions: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Input:</a:t>
            </a:r>
            <a:endParaRPr sz="2100"/>
          </a:p>
          <a:p>
            <a:pPr indent="-32194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Two data busses A and B (corresponding to rs1 and rs2)</a:t>
            </a:r>
            <a:endParaRPr sz="2100"/>
          </a:p>
          <a:p>
            <a:pPr indent="-3219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BrUn control bit: Do unsigned comparison?</a:t>
            </a:r>
            <a:endParaRPr sz="2100"/>
          </a:p>
          <a:p>
            <a:pPr indent="-321944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Only affects BrLt, since == is the same regardless of signed vs unsigned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Output:</a:t>
            </a:r>
            <a:endParaRPr sz="2100"/>
          </a:p>
          <a:p>
            <a:pPr indent="-32194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Two bits: </a:t>
            </a:r>
            <a:endParaRPr sz="2100"/>
          </a:p>
          <a:p>
            <a:pPr indent="-321944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BrEq that's 1 if A==B </a:t>
            </a:r>
            <a:endParaRPr sz="2100"/>
          </a:p>
          <a:p>
            <a:pPr indent="-321944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BrLt that's 1 if A &lt; B</a:t>
            </a:r>
            <a:endParaRPr sz="2100"/>
          </a:p>
          <a:p>
            <a:pPr indent="-321944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Note: A&gt;=B is the same as !(A&lt;B), so no need for BrGe</a:t>
            </a:r>
            <a:endParaRPr sz="2100"/>
          </a:p>
          <a:p>
            <a:pPr indent="-3219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Can decide PCSel based on these outputs, so send to Control Logic</a:t>
            </a:r>
            <a:endParaRPr sz="2100"/>
          </a:p>
        </p:txBody>
      </p:sp>
      <p:sp>
        <p:nvSpPr>
          <p:cNvPr id="1641" name="Google Shape;164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2" name="Google Shape;1642;p60"/>
          <p:cNvSpPr/>
          <p:nvPr/>
        </p:nvSpPr>
        <p:spPr>
          <a:xfrm>
            <a:off x="7106200" y="1532725"/>
            <a:ext cx="838800" cy="10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Comp</a:t>
            </a:r>
            <a:endParaRPr/>
          </a:p>
        </p:txBody>
      </p:sp>
      <p:grpSp>
        <p:nvGrpSpPr>
          <p:cNvPr id="1643" name="Google Shape;1643;p60"/>
          <p:cNvGrpSpPr/>
          <p:nvPr/>
        </p:nvGrpSpPr>
        <p:grpSpPr>
          <a:xfrm>
            <a:off x="6662189" y="1695983"/>
            <a:ext cx="444021" cy="406419"/>
            <a:chOff x="2899584" y="2163028"/>
            <a:chExt cx="420793" cy="385158"/>
          </a:xfrm>
        </p:grpSpPr>
        <p:grpSp>
          <p:nvGrpSpPr>
            <p:cNvPr id="1644" name="Google Shape;1644;p60"/>
            <p:cNvGrpSpPr/>
            <p:nvPr/>
          </p:nvGrpSpPr>
          <p:grpSpPr>
            <a:xfrm>
              <a:off x="2899584" y="2163028"/>
              <a:ext cx="306493" cy="385158"/>
              <a:chOff x="3235765" y="1608456"/>
              <a:chExt cx="280800" cy="385158"/>
            </a:xfrm>
          </p:grpSpPr>
          <p:sp>
            <p:nvSpPr>
              <p:cNvPr id="1645" name="Google Shape;1645;p60"/>
              <p:cNvSpPr/>
              <p:nvPr/>
            </p:nvSpPr>
            <p:spPr>
              <a:xfrm>
                <a:off x="3235765" y="1722114"/>
                <a:ext cx="2808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0825" lIns="42425" spcFirstLastPara="1" rIns="42425" wrap="square" tIns="208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rPr lang="en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32</a:t>
                </a:r>
                <a:endParaRPr sz="11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46" name="Google Shape;1646;p60"/>
              <p:cNvCxnSpPr/>
              <p:nvPr/>
            </p:nvCxnSpPr>
            <p:spPr>
              <a:xfrm flipH="1">
                <a:off x="3361503" y="1608456"/>
                <a:ext cx="72600" cy="1281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47" name="Google Shape;1647;p60"/>
            <p:cNvCxnSpPr/>
            <p:nvPr/>
          </p:nvCxnSpPr>
          <p:spPr>
            <a:xfrm>
              <a:off x="2921077" y="2227143"/>
              <a:ext cx="399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1648" name="Google Shape;1648;p60"/>
          <p:cNvGrpSpPr/>
          <p:nvPr/>
        </p:nvGrpSpPr>
        <p:grpSpPr>
          <a:xfrm>
            <a:off x="6662189" y="2232987"/>
            <a:ext cx="444021" cy="338765"/>
            <a:chOff x="2899584" y="2227143"/>
            <a:chExt cx="420793" cy="321043"/>
          </a:xfrm>
        </p:grpSpPr>
        <p:sp>
          <p:nvSpPr>
            <p:cNvPr id="1649" name="Google Shape;1649;p60"/>
            <p:cNvSpPr/>
            <p:nvPr/>
          </p:nvSpPr>
          <p:spPr>
            <a:xfrm>
              <a:off x="2899584" y="2276686"/>
              <a:ext cx="3066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25" lIns="42425" spcFirstLastPara="1" rIns="42425" wrap="square" tIns="20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100">
                <a:solidFill>
                  <a:srgbClr val="000000"/>
                </a:solidFill>
              </a:endParaRPr>
            </a:p>
          </p:txBody>
        </p:sp>
        <p:cxnSp>
          <p:nvCxnSpPr>
            <p:cNvPr id="1650" name="Google Shape;1650;p60"/>
            <p:cNvCxnSpPr/>
            <p:nvPr/>
          </p:nvCxnSpPr>
          <p:spPr>
            <a:xfrm>
              <a:off x="2921077" y="2227143"/>
              <a:ext cx="399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cxnSp>
        <p:nvCxnSpPr>
          <p:cNvPr id="1651" name="Google Shape;1651;p60"/>
          <p:cNvCxnSpPr/>
          <p:nvPr/>
        </p:nvCxnSpPr>
        <p:spPr>
          <a:xfrm rot="10800000">
            <a:off x="7324604" y="2616324"/>
            <a:ext cx="0" cy="48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2" name="Google Shape;1652;p60"/>
          <p:cNvSpPr txBox="1"/>
          <p:nvPr/>
        </p:nvSpPr>
        <p:spPr>
          <a:xfrm>
            <a:off x="6801016" y="3114066"/>
            <a:ext cx="10965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BrUn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3" name="Google Shape;1653;p60"/>
          <p:cNvCxnSpPr/>
          <p:nvPr/>
        </p:nvCxnSpPr>
        <p:spPr>
          <a:xfrm rot="10800000">
            <a:off x="7784279" y="2616324"/>
            <a:ext cx="0" cy="48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1654" name="Google Shape;1654;p60"/>
          <p:cNvSpPr txBox="1"/>
          <p:nvPr/>
        </p:nvSpPr>
        <p:spPr>
          <a:xfrm>
            <a:off x="7260691" y="3114066"/>
            <a:ext cx="10965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5" name="Google Shape;1655;p60"/>
          <p:cNvCxnSpPr/>
          <p:nvPr/>
        </p:nvCxnSpPr>
        <p:spPr>
          <a:xfrm rot="10800000">
            <a:off x="7596754" y="2616324"/>
            <a:ext cx="0" cy="48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1656" name="Google Shape;1656;p60"/>
          <p:cNvCxnSpPr/>
          <p:nvPr/>
        </p:nvCxnSpPr>
        <p:spPr>
          <a:xfrm flipH="1">
            <a:off x="6801037" y="2170708"/>
            <a:ext cx="83700" cy="135300"/>
          </a:xfrm>
          <a:prstGeom prst="straightConnector1">
            <a:avLst/>
          </a:prstGeom>
          <a:noFill/>
          <a:ln cap="rnd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1" name="Google Shape;1661;p61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61"/>
          <p:cNvCxnSpPr>
            <a:endCxn id="1663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4" name="Google Shape;1664;p61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5" name="Google Shape;1665;p61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61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61"/>
          <p:cNvCxnSpPr>
            <a:stCxn id="1668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61"/>
          <p:cNvCxnSpPr>
            <a:stCxn id="1670" idx="6"/>
            <a:endCxn id="1671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61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so far</a:t>
            </a:r>
            <a:endParaRPr/>
          </a:p>
        </p:txBody>
      </p:sp>
      <p:sp>
        <p:nvSpPr>
          <p:cNvPr id="1673" name="Google Shape;167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4" name="Google Shape;1674;p61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675" name="Google Shape;1675;p61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77" name="Google Shape;1677;p61"/>
          <p:cNvCxnSpPr>
            <a:stCxn id="1675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61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9" name="Google Shape;1679;p61"/>
          <p:cNvCxnSpPr>
            <a:endCxn id="1680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61"/>
          <p:cNvCxnSpPr>
            <a:endCxn id="1682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61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61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5" name="Google Shape;1685;p61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686" name="Google Shape;1686;p61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61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8" name="Google Shape;1688;p61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9" name="Google Shape;1689;p61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61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61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2" name="Google Shape;1692;p61"/>
          <p:cNvCxnSpPr>
            <a:endCxn id="1693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61"/>
          <p:cNvCxnSpPr>
            <a:stCxn id="1695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61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61"/>
          <p:cNvCxnSpPr>
            <a:stCxn id="1675" idx="1"/>
            <a:endCxn id="1663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8" name="Google Shape;1698;p61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61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699" name="Google Shape;1699;p61"/>
          <p:cNvCxnSpPr>
            <a:stCxn id="1700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0" name="Google Shape;1700;p61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701" name="Google Shape;1701;p61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0" name="Google Shape;1680;p61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2" name="Google Shape;1702;p61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61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4" name="Google Shape;1704;p61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5" name="Google Shape;1705;p61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706" name="Google Shape;1706;p61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707" name="Google Shape;1707;p61"/>
          <p:cNvCxnSpPr>
            <a:endCxn id="1708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61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08" name="Google Shape;1708;p61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710" name="Google Shape;1710;p61"/>
          <p:cNvCxnSpPr>
            <a:stCxn id="1708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1" name="Google Shape;1711;p61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61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61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4" name="Google Shape;1714;p61"/>
          <p:cNvCxnSpPr>
            <a:stCxn id="1682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2" name="Google Shape;1682;p61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5" name="Google Shape;1715;p61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1716" name="Google Shape;1716;p61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1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8" name="Google Shape;1718;p61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19" name="Google Shape;1719;p61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1720" name="Google Shape;1720;p61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p61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2" name="Google Shape;1722;p61"/>
          <p:cNvCxnSpPr>
            <a:stCxn id="1720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3" name="Google Shape;1723;p61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4" name="Google Shape;1724;p61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5" name="Google Shape;1725;p61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1671" name="Google Shape;1671;p61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1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7" name="Google Shape;1727;p61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728" name="Google Shape;1728;p61"/>
          <p:cNvCxnSpPr>
            <a:stCxn id="1671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9" name="Google Shape;1729;p61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61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61"/>
          <p:cNvCxnSpPr>
            <a:endCxn id="1708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2" name="Google Shape;1732;p61"/>
          <p:cNvCxnSpPr>
            <a:stCxn id="1680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61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61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61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61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8" name="Google Shape;1668;p61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7" name="Google Shape;1737;p61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61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61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61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3" name="Google Shape;1693;p61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1" name="Google Shape;1741;p61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61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3" name="Google Shape;1743;p61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1744" name="Google Shape;1744;p61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5" name="Google Shape;1745;p61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1746" name="Google Shape;1746;p61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47" name="Google Shape;1747;p61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748" name="Google Shape;1748;p61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61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61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61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61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61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61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3" name="Google Shape;1663;p61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5" name="Google Shape;1755;p61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61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7" name="Google Shape;1757;p61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1758" name="Google Shape;1758;p61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9" name="Google Shape;1759;p61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60" name="Google Shape;1760;p61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1" name="Google Shape;1761;p61"/>
          <p:cNvCxnSpPr>
            <a:stCxn id="1760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61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61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61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65" name="Google Shape;1765;p61"/>
          <p:cNvCxnSpPr>
            <a:stCxn id="1693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61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7" name="Google Shape;1767;p61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PC 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68" name="Google Shape;1768;p61"/>
          <p:cNvSpPr txBox="1"/>
          <p:nvPr/>
        </p:nvSpPr>
        <p:spPr>
          <a:xfrm>
            <a:off x="647207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ALUSel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69" name="Google Shape;1769;p61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0" name="Google Shape;1770;p61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MEMRW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1" name="Google Shape;1771;p61"/>
          <p:cNvSpPr txBox="1"/>
          <p:nvPr/>
        </p:nvSpPr>
        <p:spPr>
          <a:xfrm>
            <a:off x="86577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72" name="Google Shape;1772;p61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3" name="Google Shape;1773;p61"/>
          <p:cNvSpPr txBox="1"/>
          <p:nvPr/>
        </p:nvSpPr>
        <p:spPr>
          <a:xfrm>
            <a:off x="5078588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4" name="Google Shape;1774;p61"/>
          <p:cNvSpPr txBox="1"/>
          <p:nvPr/>
        </p:nvSpPr>
        <p:spPr>
          <a:xfrm>
            <a:off x="2666075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ImmSel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9" name="Google Shape;1779;p62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62"/>
          <p:cNvCxnSpPr>
            <a:endCxn id="1781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2" name="Google Shape;1782;p62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83" name="Google Shape;1783;p62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62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62"/>
          <p:cNvCxnSpPr>
            <a:stCxn id="1786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62"/>
          <p:cNvCxnSpPr>
            <a:stCxn id="1788" idx="6"/>
            <a:endCxn id="1789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Google Shape;1790;p62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beq x5 x6 16 </a:t>
            </a:r>
            <a:r>
              <a:rPr lang="en"/>
              <a:t>(equality holds)</a:t>
            </a:r>
            <a:endParaRPr/>
          </a:p>
        </p:txBody>
      </p:sp>
      <p:sp>
        <p:nvSpPr>
          <p:cNvPr id="1791" name="Google Shape;179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2" name="Google Shape;1792;p62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793" name="Google Shape;1793;p62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95" name="Google Shape;1795;p62"/>
          <p:cNvCxnSpPr>
            <a:stCxn id="1793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6" name="Google Shape;1796;p62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7" name="Google Shape;1797;p62"/>
          <p:cNvCxnSpPr>
            <a:endCxn id="1798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62"/>
          <p:cNvCxnSpPr>
            <a:endCxn id="1800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62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62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3" name="Google Shape;1803;p62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04" name="Google Shape;1804;p62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62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62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7" name="Google Shape;1807;p62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62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62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0" name="Google Shape;1810;p62"/>
          <p:cNvCxnSpPr>
            <a:endCxn id="1811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Google Shape;1812;p62"/>
          <p:cNvCxnSpPr>
            <a:stCxn id="1813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62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Google Shape;1815;p62"/>
          <p:cNvCxnSpPr>
            <a:stCxn id="1793" idx="1"/>
            <a:endCxn id="1781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16" name="Google Shape;1816;p62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3" name="Google Shape;1813;p62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817" name="Google Shape;1817;p62"/>
          <p:cNvCxnSpPr>
            <a:stCxn id="1818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62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819" name="Google Shape;1819;p62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8" name="Google Shape;1798;p62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0" name="Google Shape;1820;p62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62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22" name="Google Shape;1822;p62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3" name="Google Shape;1823;p62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824" name="Google Shape;1824;p62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825" name="Google Shape;1825;p62"/>
          <p:cNvCxnSpPr>
            <a:endCxn id="1826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7" name="Google Shape;1827;p62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6" name="Google Shape;1826;p62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828" name="Google Shape;1828;p62"/>
          <p:cNvCxnSpPr>
            <a:stCxn id="1826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9" name="Google Shape;1829;p62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62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62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2" name="Google Shape;1832;p62"/>
          <p:cNvCxnSpPr>
            <a:stCxn id="1800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Google Shape;1800;p62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3" name="Google Shape;1833;p62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1834" name="Google Shape;1834;p62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2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6" name="Google Shape;1836;p62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37" name="Google Shape;1837;p62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1838" name="Google Shape;1838;p62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8" name="Google Shape;1788;p62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0" name="Google Shape;1840;p62"/>
          <p:cNvCxnSpPr>
            <a:stCxn id="1838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62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2" name="Google Shape;1842;p62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3" name="Google Shape;1843;p62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1789" name="Google Shape;1789;p62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2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5" name="Google Shape;1845;p62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846" name="Google Shape;1846;p62"/>
          <p:cNvCxnSpPr>
            <a:stCxn id="1789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7" name="Google Shape;1847;p62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62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62"/>
          <p:cNvCxnSpPr>
            <a:endCxn id="1826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0" name="Google Shape;1850;p62"/>
          <p:cNvCxnSpPr>
            <a:stCxn id="1798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62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62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62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62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6" name="Google Shape;1786;p62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5" name="Google Shape;1855;p62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62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62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62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1" name="Google Shape;1811;p62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9" name="Google Shape;1859;p62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62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1" name="Google Shape;1861;p62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1862" name="Google Shape;1862;p62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3" name="Google Shape;1863;p62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1864" name="Google Shape;1864;p62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65" name="Google Shape;1865;p62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866" name="Google Shape;1866;p62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62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62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62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62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62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62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62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3" name="Google Shape;1873;p62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62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5" name="Google Shape;1875;p62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1876" name="Google Shape;1876;p62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7" name="Google Shape;1877;p62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78" name="Google Shape;1878;p62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9" name="Google Shape;1879;p62"/>
          <p:cNvCxnSpPr>
            <a:stCxn id="1878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62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62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2" name="Google Shape;1882;p62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83" name="Google Shape;1883;p62"/>
          <p:cNvCxnSpPr>
            <a:stCxn id="1811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62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5" name="Google Shape;1885;p62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0x00628863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6" name="Google Shape;1886;p62"/>
          <p:cNvSpPr txBox="1"/>
          <p:nvPr/>
        </p:nvSpPr>
        <p:spPr>
          <a:xfrm>
            <a:off x="2808125" y="1824825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87" name="Google Shape;1887;p62"/>
          <p:cNvSpPr txBox="1"/>
          <p:nvPr/>
        </p:nvSpPr>
        <p:spPr>
          <a:xfrm>
            <a:off x="28453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88" name="Google Shape;1888;p62"/>
          <p:cNvSpPr txBox="1"/>
          <p:nvPr/>
        </p:nvSpPr>
        <p:spPr>
          <a:xfrm>
            <a:off x="28529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89" name="Google Shape;1889;p62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1890" name="Google Shape;1890;p62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1" name="Google Shape;1891;p62"/>
          <p:cNvCxnSpPr/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2" name="Google Shape;1892;p62"/>
          <p:cNvCxnSpPr>
            <a:stCxn id="1890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62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4" name="Google Shape;1894;p62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1895" name="Google Shape;1895;p62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1896" name="Google Shape;1896;p62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7" name="Google Shape;1897;p62"/>
          <p:cNvCxnSpPr>
            <a:stCxn id="1834" idx="0"/>
          </p:cNvCxnSpPr>
          <p:nvPr/>
        </p:nvCxnSpPr>
        <p:spPr>
          <a:xfrm flipH="1">
            <a:off x="5556646" y="3862930"/>
            <a:ext cx="282300" cy="18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8" name="Google Shape;1898;p62"/>
          <p:cNvCxnSpPr>
            <a:stCxn id="1862" idx="0"/>
          </p:cNvCxnSpPr>
          <p:nvPr/>
        </p:nvCxnSpPr>
        <p:spPr>
          <a:xfrm rot="10800000">
            <a:off x="5531471" y="1686907"/>
            <a:ext cx="281700" cy="1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99" name="Google Shape;1899;p62"/>
          <p:cNvSpPr txBox="1"/>
          <p:nvPr/>
        </p:nvSpPr>
        <p:spPr>
          <a:xfrm>
            <a:off x="3880375" y="3757500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00" name="Google Shape;1900;p62"/>
          <p:cNvSpPr txBox="1"/>
          <p:nvPr/>
        </p:nvSpPr>
        <p:spPr>
          <a:xfrm>
            <a:off x="6782275" y="1709300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01" name="Google Shape;1901;p62"/>
          <p:cNvSpPr txBox="1"/>
          <p:nvPr/>
        </p:nvSpPr>
        <p:spPr>
          <a:xfrm>
            <a:off x="4327588" y="2450947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3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02" name="Google Shape;1902;p62"/>
          <p:cNvSpPr txBox="1"/>
          <p:nvPr/>
        </p:nvSpPr>
        <p:spPr>
          <a:xfrm>
            <a:off x="4327575" y="273568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3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03" name="Google Shape;1903;p62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PC 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4" name="Google Shape;1904;p62"/>
          <p:cNvSpPr txBox="1"/>
          <p:nvPr/>
        </p:nvSpPr>
        <p:spPr>
          <a:xfrm>
            <a:off x="647207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ADD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5" name="Google Shape;1905;p62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6" name="Google Shape;1906;p62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62"/>
          <p:cNvSpPr txBox="1"/>
          <p:nvPr/>
        </p:nvSpPr>
        <p:spPr>
          <a:xfrm>
            <a:off x="8517500" y="436280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08" name="Google Shape;1908;p62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9" name="Google Shape;1909;p62"/>
          <p:cNvSpPr txBox="1"/>
          <p:nvPr/>
        </p:nvSpPr>
        <p:spPr>
          <a:xfrm>
            <a:off x="5437043" y="4439175"/>
            <a:ext cx="32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2898625" y="4439175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1" name="Google Shape;1911;p62"/>
          <p:cNvSpPr txBox="1"/>
          <p:nvPr/>
        </p:nvSpPr>
        <p:spPr>
          <a:xfrm>
            <a:off x="4509706" y="4537938"/>
            <a:ext cx="32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*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2" name="Google Shape;1912;p62"/>
          <p:cNvSpPr txBox="1"/>
          <p:nvPr/>
        </p:nvSpPr>
        <p:spPr>
          <a:xfrm>
            <a:off x="710063" y="3340575"/>
            <a:ext cx="1621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PCSel depends on the result of Branch Comparator; either the pink or the orange path gets used, though both get computed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913" name="Google Shape;1913;p62"/>
          <p:cNvCxnSpPr>
            <a:endCxn id="1781" idx="0"/>
          </p:cNvCxnSpPr>
          <p:nvPr/>
        </p:nvCxnSpPr>
        <p:spPr>
          <a:xfrm flipH="1" rot="10800000">
            <a:off x="349846" y="2373357"/>
            <a:ext cx="288000" cy="245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4" name="Google Shape;1914;p62"/>
          <p:cNvSpPr txBox="1"/>
          <p:nvPr/>
        </p:nvSpPr>
        <p:spPr>
          <a:xfrm>
            <a:off x="617000" y="2465475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15" name="Google Shape;1915;p62"/>
          <p:cNvSpPr txBox="1"/>
          <p:nvPr/>
        </p:nvSpPr>
        <p:spPr>
          <a:xfrm>
            <a:off x="1333750" y="2388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0" name="Google Shape;1920;p63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63"/>
          <p:cNvCxnSpPr>
            <a:endCxn id="1922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3" name="Google Shape;1923;p63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24" name="Google Shape;1924;p63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63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63"/>
          <p:cNvCxnSpPr>
            <a:stCxn id="1927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63"/>
          <p:cNvCxnSpPr>
            <a:stCxn id="1929" idx="6"/>
            <a:endCxn id="1930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1" name="Google Shape;1931;p63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beq x5 x6 16 </a:t>
            </a:r>
            <a:r>
              <a:rPr lang="en"/>
              <a:t>(equality does not hold)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3" name="Google Shape;1933;p63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1934" name="Google Shape;1934;p63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5" name="Google Shape;1935;p63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36" name="Google Shape;1936;p63"/>
          <p:cNvCxnSpPr>
            <a:stCxn id="1934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7" name="Google Shape;1937;p63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8" name="Google Shape;1938;p63"/>
          <p:cNvCxnSpPr>
            <a:endCxn id="1939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63"/>
          <p:cNvCxnSpPr>
            <a:endCxn id="1941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63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63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63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45" name="Google Shape;1945;p63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63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7" name="Google Shape;1947;p63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8" name="Google Shape;1948;p63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63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63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51" name="Google Shape;1951;p63"/>
          <p:cNvCxnSpPr>
            <a:endCxn id="1952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63"/>
          <p:cNvCxnSpPr>
            <a:stCxn id="1954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63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63"/>
          <p:cNvCxnSpPr>
            <a:stCxn id="1934" idx="1"/>
            <a:endCxn id="1922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57" name="Google Shape;1957;p63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4" name="Google Shape;1954;p63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1958" name="Google Shape;1958;p63"/>
          <p:cNvCxnSpPr>
            <a:stCxn id="1959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9" name="Google Shape;1959;p63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960" name="Google Shape;1960;p63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9" name="Google Shape;1939;p63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1" name="Google Shape;1961;p63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63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63" name="Google Shape;1963;p63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4" name="Google Shape;1964;p63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1965" name="Google Shape;1965;p63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1966" name="Google Shape;1966;p63"/>
          <p:cNvCxnSpPr>
            <a:endCxn id="1967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8" name="Google Shape;1968;p63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7" name="Google Shape;1967;p63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1969" name="Google Shape;1969;p63"/>
          <p:cNvCxnSpPr>
            <a:stCxn id="1967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63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3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63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3" name="Google Shape;1973;p63"/>
          <p:cNvCxnSpPr>
            <a:stCxn id="1941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1" name="Google Shape;1941;p63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4" name="Google Shape;1974;p63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1975" name="Google Shape;1975;p6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3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7" name="Google Shape;1977;p6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78" name="Google Shape;1978;p63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1979" name="Google Shape;1979;p63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3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9" name="Google Shape;1929;p63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1" name="Google Shape;1981;p63"/>
          <p:cNvCxnSpPr>
            <a:stCxn id="1979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63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83" name="Google Shape;1983;p63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4" name="Google Shape;1984;p63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1930" name="Google Shape;1930;p6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3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6" name="Google Shape;1986;p63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987" name="Google Shape;1987;p63"/>
          <p:cNvCxnSpPr>
            <a:stCxn id="1930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88" name="Google Shape;1988;p63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63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63"/>
          <p:cNvCxnSpPr>
            <a:endCxn id="1967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1" name="Google Shape;1991;p63"/>
          <p:cNvCxnSpPr>
            <a:stCxn id="1939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63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63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63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63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7" name="Google Shape;1927;p63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6" name="Google Shape;1996;p63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63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63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63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2" name="Google Shape;1952;p63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0" name="Google Shape;2000;p63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63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2" name="Google Shape;2002;p63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2003" name="Google Shape;2003;p63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4" name="Google Shape;2004;p63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2005" name="Google Shape;2005;p63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06" name="Google Shape;2006;p63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2007" name="Google Shape;2007;p63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63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63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63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63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63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63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2" name="Google Shape;1922;p63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4" name="Google Shape;2014;p63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63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6" name="Google Shape;2016;p63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2017" name="Google Shape;2017;p63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8" name="Google Shape;2018;p6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19" name="Google Shape;2019;p63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0" name="Google Shape;2020;p63"/>
          <p:cNvCxnSpPr>
            <a:stCxn id="2019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63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63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3" name="Google Shape;2023;p63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24" name="Google Shape;2024;p63"/>
          <p:cNvCxnSpPr>
            <a:stCxn id="1952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63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6" name="Google Shape;2026;p63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0x00628863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7" name="Google Shape;2027;p63"/>
          <p:cNvSpPr txBox="1"/>
          <p:nvPr/>
        </p:nvSpPr>
        <p:spPr>
          <a:xfrm>
            <a:off x="2808125" y="1824825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28" name="Google Shape;2028;p63"/>
          <p:cNvSpPr txBox="1"/>
          <p:nvPr/>
        </p:nvSpPr>
        <p:spPr>
          <a:xfrm>
            <a:off x="28453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29" name="Google Shape;2029;p63"/>
          <p:cNvSpPr txBox="1"/>
          <p:nvPr/>
        </p:nvSpPr>
        <p:spPr>
          <a:xfrm>
            <a:off x="2852925" y="2494675"/>
            <a:ext cx="334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30" name="Google Shape;2030;p63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2031" name="Google Shape;2031;p63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2" name="Google Shape;2032;p63"/>
          <p:cNvCxnSpPr/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63"/>
          <p:cNvCxnSpPr>
            <a:stCxn id="2031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63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5" name="Google Shape;2035;p63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036" name="Google Shape;2036;p63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2037" name="Google Shape;2037;p63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8" name="Google Shape;2038;p63"/>
          <p:cNvCxnSpPr>
            <a:stCxn id="1975" idx="0"/>
          </p:cNvCxnSpPr>
          <p:nvPr/>
        </p:nvCxnSpPr>
        <p:spPr>
          <a:xfrm flipH="1">
            <a:off x="5556646" y="3862930"/>
            <a:ext cx="282300" cy="18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63"/>
          <p:cNvCxnSpPr>
            <a:stCxn id="2003" idx="0"/>
          </p:cNvCxnSpPr>
          <p:nvPr/>
        </p:nvCxnSpPr>
        <p:spPr>
          <a:xfrm rot="10800000">
            <a:off x="5531471" y="1686907"/>
            <a:ext cx="281700" cy="1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40" name="Google Shape;2040;p63"/>
          <p:cNvSpPr txBox="1"/>
          <p:nvPr/>
        </p:nvSpPr>
        <p:spPr>
          <a:xfrm>
            <a:off x="3880375" y="3757500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1" name="Google Shape;2041;p63"/>
          <p:cNvSpPr txBox="1"/>
          <p:nvPr/>
        </p:nvSpPr>
        <p:spPr>
          <a:xfrm>
            <a:off x="6782275" y="1709300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2" name="Google Shape;2042;p63"/>
          <p:cNvSpPr txBox="1"/>
          <p:nvPr/>
        </p:nvSpPr>
        <p:spPr>
          <a:xfrm>
            <a:off x="4327588" y="2450947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3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3" name="Google Shape;2043;p63"/>
          <p:cNvSpPr txBox="1"/>
          <p:nvPr/>
        </p:nvSpPr>
        <p:spPr>
          <a:xfrm>
            <a:off x="4327575" y="273568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4" name="Google Shape;2044;p63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PC 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45" name="Google Shape;2045;p63"/>
          <p:cNvSpPr txBox="1"/>
          <p:nvPr/>
        </p:nvSpPr>
        <p:spPr>
          <a:xfrm>
            <a:off x="647207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ADD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46" name="Google Shape;2046;p63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47" name="Google Shape;2047;p63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8" name="Google Shape;2048;p63"/>
          <p:cNvSpPr txBox="1"/>
          <p:nvPr/>
        </p:nvSpPr>
        <p:spPr>
          <a:xfrm>
            <a:off x="8517500" y="436280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*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9" name="Google Shape;2049;p63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0" name="Google Shape;2050;p63"/>
          <p:cNvSpPr txBox="1"/>
          <p:nvPr/>
        </p:nvSpPr>
        <p:spPr>
          <a:xfrm>
            <a:off x="5437043" y="4439175"/>
            <a:ext cx="32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1" name="Google Shape;2051;p63"/>
          <p:cNvSpPr txBox="1"/>
          <p:nvPr/>
        </p:nvSpPr>
        <p:spPr>
          <a:xfrm>
            <a:off x="4509706" y="4537938"/>
            <a:ext cx="32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*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2" name="Google Shape;2052;p63"/>
          <p:cNvSpPr txBox="1"/>
          <p:nvPr/>
        </p:nvSpPr>
        <p:spPr>
          <a:xfrm>
            <a:off x="710063" y="3340575"/>
            <a:ext cx="1621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RegWEn and MEMRW need to disable writes, since we don't want to change anything except PC.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053" name="Google Shape;2053;p63"/>
          <p:cNvCxnSpPr>
            <a:endCxn id="1922" idx="0"/>
          </p:cNvCxnSpPr>
          <p:nvPr/>
        </p:nvCxnSpPr>
        <p:spPr>
          <a:xfrm>
            <a:off x="349846" y="2192157"/>
            <a:ext cx="288000" cy="18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54" name="Google Shape;2054;p63"/>
          <p:cNvSpPr txBox="1"/>
          <p:nvPr/>
        </p:nvSpPr>
        <p:spPr>
          <a:xfrm>
            <a:off x="1333750" y="2388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5" name="Google Shape;2055;p63"/>
          <p:cNvSpPr txBox="1"/>
          <p:nvPr/>
        </p:nvSpPr>
        <p:spPr>
          <a:xfrm>
            <a:off x="617000" y="2465475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56" name="Google Shape;2056;p63"/>
          <p:cNvSpPr txBox="1"/>
          <p:nvPr/>
        </p:nvSpPr>
        <p:spPr>
          <a:xfrm>
            <a:off x="2898625" y="4439175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62" name="Google Shape;2062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Implementing Jumps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Implementing U-types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ImmGen</a:t>
            </a:r>
            <a:endParaRPr/>
          </a:p>
        </p:txBody>
      </p:sp>
      <p:sp>
        <p:nvSpPr>
          <p:cNvPr id="2063" name="Google Shape;206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lui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9" name="Google Shape;2069;p65"/>
          <p:cNvSpPr txBox="1"/>
          <p:nvPr>
            <p:ph idx="1" type="body"/>
          </p:nvPr>
        </p:nvSpPr>
        <p:spPr>
          <a:xfrm>
            <a:off x="198500" y="1246825"/>
            <a:ext cx="8520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Let's add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lui</a:t>
            </a:r>
            <a:r>
              <a:rPr lang="en" sz="2100"/>
              <a:t> computes a new immediate type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And affects two state elements: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rd = imm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PC = PC+4</a:t>
            </a:r>
            <a:endParaRPr sz="2100"/>
          </a:p>
        </p:txBody>
      </p:sp>
      <p:sp>
        <p:nvSpPr>
          <p:cNvPr id="2070" name="Google Shape;207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1" name="Google Shape;20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592717"/>
            <a:ext cx="9144000" cy="99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5" y="4626650"/>
            <a:ext cx="85534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auipc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8" name="Google Shape;2078;p66"/>
          <p:cNvSpPr txBox="1"/>
          <p:nvPr>
            <p:ph idx="1" type="body"/>
          </p:nvPr>
        </p:nvSpPr>
        <p:spPr>
          <a:xfrm>
            <a:off x="198500" y="1246825"/>
            <a:ext cx="8520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auipc</a:t>
            </a:r>
            <a:r>
              <a:rPr lang="en" sz="2100"/>
              <a:t> does the same thing as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lui</a:t>
            </a:r>
            <a:r>
              <a:rPr lang="en" sz="2100"/>
              <a:t>, but it also adds PC to the immediate value</a:t>
            </a:r>
            <a:endParaRPr sz="2100"/>
          </a:p>
        </p:txBody>
      </p:sp>
      <p:sp>
        <p:nvSpPr>
          <p:cNvPr id="2079" name="Google Shape;207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0" name="Google Shape;20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592717"/>
            <a:ext cx="9144000" cy="99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Google Shape;208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5" y="4626650"/>
            <a:ext cx="85534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Implementing Loads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Jumps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U-types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ImmGen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6" name="Google Shape;2086;p67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67"/>
          <p:cNvCxnSpPr>
            <a:endCxn id="2088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9" name="Google Shape;2089;p67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90" name="Google Shape;2090;p67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67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67"/>
          <p:cNvCxnSpPr>
            <a:stCxn id="2093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67"/>
          <p:cNvCxnSpPr>
            <a:stCxn id="2095" idx="6"/>
            <a:endCxn id="2096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7" name="Google Shape;2097;p67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So Far</a:t>
            </a:r>
            <a:endParaRPr/>
          </a:p>
        </p:txBody>
      </p:sp>
      <p:sp>
        <p:nvSpPr>
          <p:cNvPr id="2098" name="Google Shape;209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9" name="Google Shape;2099;p67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100" name="Google Shape;2100;p67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1" name="Google Shape;2101;p67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2" name="Google Shape;2102;p67"/>
          <p:cNvCxnSpPr>
            <a:stCxn id="2100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3" name="Google Shape;2103;p67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4" name="Google Shape;2104;p67"/>
          <p:cNvCxnSpPr>
            <a:endCxn id="2105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67"/>
          <p:cNvCxnSpPr>
            <a:endCxn id="2107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67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67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0" name="Google Shape;2110;p67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111" name="Google Shape;2111;p67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67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3" name="Google Shape;2113;p67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4" name="Google Shape;2114;p67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67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67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17" name="Google Shape;2117;p67"/>
          <p:cNvCxnSpPr>
            <a:endCxn id="2118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67"/>
          <p:cNvCxnSpPr>
            <a:stCxn id="2120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67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67"/>
          <p:cNvCxnSpPr>
            <a:stCxn id="2100" idx="1"/>
            <a:endCxn id="2088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23" name="Google Shape;2123;p67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67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2124" name="Google Shape;2124;p67"/>
          <p:cNvCxnSpPr>
            <a:stCxn id="2125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5" name="Google Shape;2125;p67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126" name="Google Shape;2126;p67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5" name="Google Shape;2105;p67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7" name="Google Shape;2127;p67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8" name="Google Shape;2128;p67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29" name="Google Shape;2129;p67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67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2131" name="Google Shape;2131;p67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2132" name="Google Shape;2132;p67"/>
          <p:cNvCxnSpPr>
            <a:endCxn id="2133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67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33" name="Google Shape;2133;p67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2135" name="Google Shape;2135;p67"/>
          <p:cNvCxnSpPr>
            <a:stCxn id="2133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6" name="Google Shape;2136;p67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67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67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9" name="Google Shape;2139;p67"/>
          <p:cNvCxnSpPr>
            <a:stCxn id="2107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7" name="Google Shape;2107;p67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0" name="Google Shape;2140;p67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2141" name="Google Shape;2141;p67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7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43" name="Google Shape;2143;p67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144" name="Google Shape;2144;p67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2145" name="Google Shape;2145;p67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7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5" name="Google Shape;2095;p67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7" name="Google Shape;2147;p67"/>
          <p:cNvCxnSpPr>
            <a:stCxn id="2145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67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49" name="Google Shape;2149;p67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0" name="Google Shape;2150;p67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2096" name="Google Shape;2096;p67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7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2" name="Google Shape;2152;p67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153" name="Google Shape;2153;p67"/>
          <p:cNvCxnSpPr>
            <a:stCxn id="2096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54" name="Google Shape;2154;p67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67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67"/>
          <p:cNvCxnSpPr>
            <a:endCxn id="2133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7" name="Google Shape;2157;p67"/>
          <p:cNvCxnSpPr>
            <a:stCxn id="2105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67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67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67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67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67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2" name="Google Shape;2162;p67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67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67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67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8" name="Google Shape;2118;p67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6" name="Google Shape;2166;p67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67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8" name="Google Shape;2168;p67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2169" name="Google Shape;2169;p67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0" name="Google Shape;2170;p67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2171" name="Google Shape;2171;p67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72" name="Google Shape;2172;p67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2173" name="Google Shape;2173;p67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67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67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67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67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67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67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8" name="Google Shape;2088;p67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0" name="Google Shape;2180;p67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67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2" name="Google Shape;2182;p67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2183" name="Google Shape;2183;p67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4" name="Google Shape;2184;p67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85" name="Google Shape;2185;p67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6" name="Google Shape;2186;p67"/>
          <p:cNvCxnSpPr>
            <a:stCxn id="2185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67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67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9" name="Google Shape;2189;p67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90" name="Google Shape;2190;p67"/>
          <p:cNvCxnSpPr>
            <a:stCxn id="2118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67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67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2193" name="Google Shape;2193;p67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67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5" name="Google Shape;2195;p67"/>
          <p:cNvCxnSpPr>
            <a:stCxn id="2194" idx="6"/>
          </p:cNvCxnSpPr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67"/>
          <p:cNvCxnSpPr>
            <a:stCxn id="2193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67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8" name="Google Shape;2198;p67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199" name="Google Shape;2199;p67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2200" name="Google Shape;2200;p67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PC 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1" name="Google Shape;2201;p67"/>
          <p:cNvSpPr txBox="1"/>
          <p:nvPr/>
        </p:nvSpPr>
        <p:spPr>
          <a:xfrm>
            <a:off x="647207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ALUSel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2" name="Google Shape;2202;p67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3" name="Google Shape;2203;p67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MEMRW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4" name="Google Shape;2204;p67"/>
          <p:cNvSpPr txBox="1"/>
          <p:nvPr/>
        </p:nvSpPr>
        <p:spPr>
          <a:xfrm>
            <a:off x="86577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05" name="Google Shape;2205;p67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6" name="Google Shape;2206;p67"/>
          <p:cNvSpPr txBox="1"/>
          <p:nvPr/>
        </p:nvSpPr>
        <p:spPr>
          <a:xfrm>
            <a:off x="5256338" y="44536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BSel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07" name="Google Shape;2207;p67"/>
          <p:cNvSpPr txBox="1"/>
          <p:nvPr/>
        </p:nvSpPr>
        <p:spPr>
          <a:xfrm>
            <a:off x="2666075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ImmSel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8" name="Google Shape;2208;p67"/>
          <p:cNvSpPr txBox="1"/>
          <p:nvPr/>
        </p:nvSpPr>
        <p:spPr>
          <a:xfrm>
            <a:off x="4300738" y="45602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09" name="Google Shape;2209;p67"/>
          <p:cNvSpPr txBox="1"/>
          <p:nvPr/>
        </p:nvSpPr>
        <p:spPr>
          <a:xfrm>
            <a:off x="5033063" y="47155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10" name="Google Shape;2210;p67"/>
          <p:cNvSpPr txBox="1"/>
          <p:nvPr/>
        </p:nvSpPr>
        <p:spPr>
          <a:xfrm>
            <a:off x="4727038" y="486667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BrEq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5" name="Google Shape;2215;p68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68"/>
          <p:cNvCxnSpPr>
            <a:endCxn id="2217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8" name="Google Shape;2218;p68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9" name="Google Shape;2219;p68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68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68"/>
          <p:cNvCxnSpPr>
            <a:stCxn id="2222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68"/>
          <p:cNvCxnSpPr>
            <a:stCxn id="2224" idx="6"/>
            <a:endCxn id="2225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6" name="Google Shape;2226;p68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lui x5 0x12345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7" name="Google Shape;222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8" name="Google Shape;2228;p68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229" name="Google Shape;2229;p68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30" name="Google Shape;2230;p68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1" name="Google Shape;2231;p68"/>
          <p:cNvCxnSpPr>
            <a:stCxn id="2229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2" name="Google Shape;2232;p68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3" name="Google Shape;2233;p68"/>
          <p:cNvCxnSpPr>
            <a:endCxn id="2234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5" name="Google Shape;2235;p68"/>
          <p:cNvCxnSpPr>
            <a:endCxn id="2236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7" name="Google Shape;2237;p68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68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9" name="Google Shape;2239;p68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240" name="Google Shape;2240;p68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68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68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3" name="Google Shape;2243;p68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68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68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46" name="Google Shape;2246;p68"/>
          <p:cNvCxnSpPr>
            <a:endCxn id="2247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68"/>
          <p:cNvCxnSpPr>
            <a:stCxn id="2249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68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68"/>
          <p:cNvCxnSpPr>
            <a:stCxn id="2229" idx="1"/>
            <a:endCxn id="2217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52" name="Google Shape;2252;p68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9" name="Google Shape;2249;p68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2253" name="Google Shape;2253;p68"/>
          <p:cNvCxnSpPr>
            <a:stCxn id="2254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4" name="Google Shape;2254;p68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255" name="Google Shape;2255;p68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4" name="Google Shape;2234;p68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6" name="Google Shape;2256;p68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68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58" name="Google Shape;2258;p68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9" name="Google Shape;2259;p68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2260" name="Google Shape;2260;p68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2261" name="Google Shape;2261;p68"/>
          <p:cNvCxnSpPr>
            <a:endCxn id="2262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3" name="Google Shape;2263;p68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62" name="Google Shape;2262;p68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2264" name="Google Shape;2264;p68"/>
          <p:cNvCxnSpPr>
            <a:stCxn id="2262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5" name="Google Shape;2265;p68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68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68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8" name="Google Shape;2268;p68"/>
          <p:cNvCxnSpPr>
            <a:stCxn id="2236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6" name="Google Shape;2236;p68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9" name="Google Shape;2269;p68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2270" name="Google Shape;2270;p68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8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2" name="Google Shape;2272;p68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73" name="Google Shape;2273;p68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2274" name="Google Shape;2274;p68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8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4" name="Google Shape;2224;p68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6" name="Google Shape;2276;p68"/>
          <p:cNvCxnSpPr>
            <a:stCxn id="2274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68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78" name="Google Shape;2278;p68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9" name="Google Shape;2279;p68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2225" name="Google Shape;2225;p68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8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1" name="Google Shape;2281;p68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282" name="Google Shape;2282;p68"/>
          <p:cNvCxnSpPr>
            <a:stCxn id="2225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83" name="Google Shape;2283;p68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68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5" name="Google Shape;2285;p68"/>
          <p:cNvCxnSpPr>
            <a:endCxn id="2262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6" name="Google Shape;2286;p68"/>
          <p:cNvCxnSpPr>
            <a:stCxn id="2234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7" name="Google Shape;2287;p68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68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68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68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2" name="Google Shape;2222;p68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1" name="Google Shape;2291;p68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68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3" name="Google Shape;2293;p68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68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7" name="Google Shape;2247;p68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5" name="Google Shape;2295;p68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68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7" name="Google Shape;2297;p68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2298" name="Google Shape;2298;p68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9" name="Google Shape;2299;p68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2300" name="Google Shape;2300;p68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01" name="Google Shape;2301;p68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2302" name="Google Shape;2302;p68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3" name="Google Shape;2303;p68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4" name="Google Shape;2304;p68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68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68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68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68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7" name="Google Shape;2217;p68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9" name="Google Shape;2309;p68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68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11" name="Google Shape;2311;p68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2312" name="Google Shape;2312;p68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3" name="Google Shape;2313;p68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14" name="Google Shape;2314;p68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68"/>
          <p:cNvCxnSpPr>
            <a:stCxn id="2314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68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68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8" name="Google Shape;2318;p68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19" name="Google Shape;2319;p68"/>
          <p:cNvCxnSpPr>
            <a:stCxn id="2247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68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1" name="Google Shape;2321;p68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2322" name="Google Shape;2322;p68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68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4" name="Google Shape;2324;p68"/>
          <p:cNvCxnSpPr>
            <a:stCxn id="2323" idx="6"/>
          </p:cNvCxnSpPr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68"/>
          <p:cNvCxnSpPr>
            <a:stCxn id="2322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68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7" name="Google Shape;2327;p68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328" name="Google Shape;2328;p68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2329" name="Google Shape;2329;p68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0" name="Google Shape;2330;p68"/>
          <p:cNvSpPr txBox="1"/>
          <p:nvPr/>
        </p:nvSpPr>
        <p:spPr>
          <a:xfrm>
            <a:off x="6470312" y="4458500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1" name="Google Shape;2331;p68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*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2" name="Google Shape;2332;p68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3" name="Google Shape;2333;p68"/>
          <p:cNvSpPr txBox="1"/>
          <p:nvPr/>
        </p:nvSpPr>
        <p:spPr>
          <a:xfrm>
            <a:off x="86577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34" name="Google Shape;2334;p68"/>
          <p:cNvSpPr txBox="1"/>
          <p:nvPr/>
        </p:nvSpPr>
        <p:spPr>
          <a:xfrm>
            <a:off x="3697338" y="44917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5" name="Google Shape;2335;p68"/>
          <p:cNvSpPr txBox="1"/>
          <p:nvPr/>
        </p:nvSpPr>
        <p:spPr>
          <a:xfrm>
            <a:off x="5431025" y="452821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36" name="Google Shape;2336;p68"/>
          <p:cNvSpPr txBox="1"/>
          <p:nvPr/>
        </p:nvSpPr>
        <p:spPr>
          <a:xfrm>
            <a:off x="2931625" y="4526925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7" name="Google Shape;2337;p68"/>
          <p:cNvSpPr txBox="1"/>
          <p:nvPr/>
        </p:nvSpPr>
        <p:spPr>
          <a:xfrm>
            <a:off x="4580645" y="4560200"/>
            <a:ext cx="406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38" name="Google Shape;2338;p68"/>
          <p:cNvSpPr txBox="1"/>
          <p:nvPr/>
        </p:nvSpPr>
        <p:spPr>
          <a:xfrm>
            <a:off x="783775" y="3393625"/>
            <a:ext cx="16125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lui</a:t>
            </a:r>
            <a:r>
              <a:rPr lang="en" sz="1100">
                <a:solidFill>
                  <a:schemeClr val="dk1"/>
                </a:solidFill>
              </a:rPr>
              <a:t> doesn't need many changes! All we need is a new ImmGen format and a new ALU operation: return value of B.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339" name="Google Shape;2339;p68"/>
          <p:cNvCxnSpPr/>
          <p:nvPr/>
        </p:nvCxnSpPr>
        <p:spPr>
          <a:xfrm flipH="1">
            <a:off x="5556646" y="3862930"/>
            <a:ext cx="282300" cy="18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40" name="Google Shape;2340;p68"/>
          <p:cNvSpPr txBox="1"/>
          <p:nvPr/>
        </p:nvSpPr>
        <p:spPr>
          <a:xfrm>
            <a:off x="2808125" y="1824825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41" name="Google Shape;2341;p68"/>
          <p:cNvSpPr txBox="1"/>
          <p:nvPr/>
        </p:nvSpPr>
        <p:spPr>
          <a:xfrm>
            <a:off x="3605963" y="3817988"/>
            <a:ext cx="998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0x1234 5000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2" name="Google Shape;2342;p68"/>
          <p:cNvCxnSpPr/>
          <p:nvPr/>
        </p:nvCxnSpPr>
        <p:spPr>
          <a:xfrm>
            <a:off x="8380800" y="2839625"/>
            <a:ext cx="297000" cy="2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43" name="Google Shape;2343;p68"/>
          <p:cNvSpPr txBox="1"/>
          <p:nvPr/>
        </p:nvSpPr>
        <p:spPr>
          <a:xfrm>
            <a:off x="7829663" y="1051788"/>
            <a:ext cx="998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0x1234 5000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4" name="Google Shape;2344;p68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0x123452B7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9" name="Google Shape;2349;p69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69"/>
          <p:cNvCxnSpPr>
            <a:endCxn id="2351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2" name="Google Shape;2352;p69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3" name="Google Shape;2353;p69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69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69"/>
          <p:cNvCxnSpPr>
            <a:stCxn id="2356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7" name="Google Shape;2357;p69"/>
          <p:cNvCxnSpPr>
            <a:stCxn id="2358" idx="6"/>
            <a:endCxn id="2359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0" name="Google Shape;2360;p69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auipc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x5 0x12345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1" name="Google Shape;236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2" name="Google Shape;2362;p69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363" name="Google Shape;2363;p69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4" name="Google Shape;2364;p69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5" name="Google Shape;2365;p69"/>
          <p:cNvCxnSpPr>
            <a:stCxn id="2363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6" name="Google Shape;2366;p69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7" name="Google Shape;2367;p69"/>
          <p:cNvCxnSpPr>
            <a:endCxn id="2368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9" name="Google Shape;2369;p69"/>
          <p:cNvCxnSpPr>
            <a:endCxn id="2370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69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69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3" name="Google Shape;2373;p69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374" name="Google Shape;2374;p69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69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6" name="Google Shape;2376;p69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7" name="Google Shape;2377;p69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69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69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80" name="Google Shape;2380;p69"/>
          <p:cNvCxnSpPr>
            <a:endCxn id="2381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69"/>
          <p:cNvCxnSpPr>
            <a:stCxn id="2383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69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69"/>
          <p:cNvCxnSpPr>
            <a:stCxn id="2363" idx="1"/>
            <a:endCxn id="2351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86" name="Google Shape;2386;p69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3" name="Google Shape;2383;p69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2387" name="Google Shape;2387;p69"/>
          <p:cNvCxnSpPr>
            <a:stCxn id="2388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8" name="Google Shape;2388;p69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389" name="Google Shape;2389;p69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8" name="Google Shape;2368;p69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0" name="Google Shape;2390;p69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p69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2" name="Google Shape;2392;p69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3" name="Google Shape;2393;p69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2394" name="Google Shape;2394;p69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2395" name="Google Shape;2395;p69"/>
          <p:cNvCxnSpPr>
            <a:endCxn id="2396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7" name="Google Shape;2397;p69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96" name="Google Shape;2396;p69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2398" name="Google Shape;2398;p69"/>
          <p:cNvCxnSpPr>
            <a:stCxn id="2396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9" name="Google Shape;2399;p69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69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69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2" name="Google Shape;2402;p69"/>
          <p:cNvCxnSpPr>
            <a:stCxn id="2370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0" name="Google Shape;2370;p69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3" name="Google Shape;2403;p69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2404" name="Google Shape;2404;p69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9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6" name="Google Shape;2406;p69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07" name="Google Shape;2407;p69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2408" name="Google Shape;2408;p69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9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8" name="Google Shape;2358;p69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0" name="Google Shape;2410;p69"/>
          <p:cNvCxnSpPr>
            <a:stCxn id="2408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69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2" name="Google Shape;2412;p69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3" name="Google Shape;2413;p69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2359" name="Google Shape;2359;p69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9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5" name="Google Shape;2415;p69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416" name="Google Shape;2416;p69"/>
          <p:cNvCxnSpPr>
            <a:stCxn id="2359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7" name="Google Shape;2417;p69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8" name="Google Shape;2418;p69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9" name="Google Shape;2419;p69"/>
          <p:cNvCxnSpPr>
            <a:endCxn id="2396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0" name="Google Shape;2420;p69"/>
          <p:cNvCxnSpPr>
            <a:stCxn id="2368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69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69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69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4" name="Google Shape;2424;p69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6" name="Google Shape;2356;p69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5" name="Google Shape;2425;p69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69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7" name="Google Shape;2427;p69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8" name="Google Shape;2428;p69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1" name="Google Shape;2381;p69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9" name="Google Shape;2429;p69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0" name="Google Shape;2430;p69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1" name="Google Shape;2431;p69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2432" name="Google Shape;2432;p69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3" name="Google Shape;2433;p69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2434" name="Google Shape;2434;p69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35" name="Google Shape;2435;p69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2436" name="Google Shape;2436;p69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7" name="Google Shape;2437;p69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69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69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69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69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69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Google Shape;2351;p69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3" name="Google Shape;2443;p69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69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5" name="Google Shape;2445;p69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2446" name="Google Shape;2446;p69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69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48" name="Google Shape;2448;p69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9" name="Google Shape;2449;p69"/>
          <p:cNvCxnSpPr>
            <a:stCxn id="2448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0" name="Google Shape;2450;p69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69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2" name="Google Shape;2452;p69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53" name="Google Shape;2453;p69"/>
          <p:cNvCxnSpPr>
            <a:stCxn id="2381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69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5" name="Google Shape;2455;p69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2456" name="Google Shape;2456;p69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69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8" name="Google Shape;2458;p69"/>
          <p:cNvCxnSpPr>
            <a:stCxn id="2457" idx="6"/>
          </p:cNvCxnSpPr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9" name="Google Shape;2459;p69"/>
          <p:cNvCxnSpPr>
            <a:stCxn id="2456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69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1" name="Google Shape;2461;p69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462" name="Google Shape;2462;p69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2463" name="Google Shape;2463;p69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64" name="Google Shape;2464;p69"/>
          <p:cNvSpPr txBox="1"/>
          <p:nvPr/>
        </p:nvSpPr>
        <p:spPr>
          <a:xfrm>
            <a:off x="6470312" y="4458500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ADD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65" name="Google Shape;2465;p69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66" name="Google Shape;2466;p69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7" name="Google Shape;2467;p69"/>
          <p:cNvSpPr txBox="1"/>
          <p:nvPr/>
        </p:nvSpPr>
        <p:spPr>
          <a:xfrm>
            <a:off x="86577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68" name="Google Shape;2468;p69"/>
          <p:cNvSpPr txBox="1"/>
          <p:nvPr/>
        </p:nvSpPr>
        <p:spPr>
          <a:xfrm>
            <a:off x="3697338" y="44917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69" name="Google Shape;2469;p69"/>
          <p:cNvSpPr txBox="1"/>
          <p:nvPr/>
        </p:nvSpPr>
        <p:spPr>
          <a:xfrm>
            <a:off x="5431025" y="4528225"/>
            <a:ext cx="334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70" name="Google Shape;2470;p69"/>
          <p:cNvSpPr txBox="1"/>
          <p:nvPr/>
        </p:nvSpPr>
        <p:spPr>
          <a:xfrm>
            <a:off x="2931625" y="4526925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71" name="Google Shape;2471;p69"/>
          <p:cNvSpPr txBox="1"/>
          <p:nvPr/>
        </p:nvSpPr>
        <p:spPr>
          <a:xfrm>
            <a:off x="4580645" y="4560200"/>
            <a:ext cx="406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72" name="Google Shape;2472;p69"/>
          <p:cNvSpPr txBox="1"/>
          <p:nvPr/>
        </p:nvSpPr>
        <p:spPr>
          <a:xfrm>
            <a:off x="783775" y="3393625"/>
            <a:ext cx="16125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auipc</a:t>
            </a:r>
            <a:r>
              <a:rPr lang="en" sz="1100">
                <a:solidFill>
                  <a:schemeClr val="dk1"/>
                </a:solidFill>
              </a:rPr>
              <a:t> also gets implemented with no changes, by using the PC input we set 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jal</a:t>
            </a:r>
            <a:r>
              <a:rPr lang="en" sz="1100">
                <a:solidFill>
                  <a:schemeClr val="dk1"/>
                </a:solidFill>
              </a:rPr>
              <a:t> instructions!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473" name="Google Shape;2473;p69"/>
          <p:cNvCxnSpPr/>
          <p:nvPr/>
        </p:nvCxnSpPr>
        <p:spPr>
          <a:xfrm flipH="1">
            <a:off x="5556646" y="3862930"/>
            <a:ext cx="282300" cy="18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74" name="Google Shape;2474;p69"/>
          <p:cNvSpPr txBox="1"/>
          <p:nvPr/>
        </p:nvSpPr>
        <p:spPr>
          <a:xfrm>
            <a:off x="2808125" y="1824825"/>
            <a:ext cx="44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75" name="Google Shape;2475;p69"/>
          <p:cNvSpPr txBox="1"/>
          <p:nvPr/>
        </p:nvSpPr>
        <p:spPr>
          <a:xfrm>
            <a:off x="3605963" y="3817988"/>
            <a:ext cx="998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0x1234 5000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76" name="Google Shape;2476;p69"/>
          <p:cNvCxnSpPr/>
          <p:nvPr/>
        </p:nvCxnSpPr>
        <p:spPr>
          <a:xfrm>
            <a:off x="8380800" y="2839625"/>
            <a:ext cx="297000" cy="2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77" name="Google Shape;2477;p69"/>
          <p:cNvSpPr txBox="1"/>
          <p:nvPr/>
        </p:nvSpPr>
        <p:spPr>
          <a:xfrm>
            <a:off x="7829663" y="1051788"/>
            <a:ext cx="998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0x1234 5000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8" name="Google Shape;2478;p69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0x12345297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479" name="Google Shape;2479;p69"/>
          <p:cNvCxnSpPr/>
          <p:nvPr/>
        </p:nvCxnSpPr>
        <p:spPr>
          <a:xfrm rot="10800000">
            <a:off x="5531471" y="1686907"/>
            <a:ext cx="281700" cy="1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4" name="Google Shape;2484;p70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70"/>
          <p:cNvCxnSpPr>
            <a:endCxn id="2486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7" name="Google Shape;2487;p70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88" name="Google Shape;2488;p70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9" name="Google Shape;2489;p70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0" name="Google Shape;2490;p70"/>
          <p:cNvCxnSpPr>
            <a:stCxn id="2491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2" name="Google Shape;2492;p70"/>
          <p:cNvCxnSpPr>
            <a:stCxn id="2493" idx="6"/>
            <a:endCxn id="2494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5" name="Google Shape;2495;p70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RISC-V Datapath!!!</a:t>
            </a:r>
            <a:endParaRPr/>
          </a:p>
        </p:txBody>
      </p:sp>
      <p:sp>
        <p:nvSpPr>
          <p:cNvPr id="2496" name="Google Shape;249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7" name="Google Shape;2497;p70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498" name="Google Shape;2498;p70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00" name="Google Shape;2500;p70"/>
          <p:cNvCxnSpPr>
            <a:stCxn id="2498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1" name="Google Shape;2501;p70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2" name="Google Shape;2502;p70"/>
          <p:cNvCxnSpPr>
            <a:endCxn id="2503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4" name="Google Shape;2504;p70"/>
          <p:cNvCxnSpPr>
            <a:endCxn id="2505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70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70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8" name="Google Shape;2508;p70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509" name="Google Shape;2509;p70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70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70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2" name="Google Shape;2512;p70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70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70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15" name="Google Shape;2515;p70"/>
          <p:cNvCxnSpPr>
            <a:endCxn id="2516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70"/>
          <p:cNvCxnSpPr>
            <a:stCxn id="2518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70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0" name="Google Shape;2520;p70"/>
          <p:cNvCxnSpPr>
            <a:stCxn id="2498" idx="1"/>
            <a:endCxn id="2486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21" name="Google Shape;2521;p70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8" name="Google Shape;2518;p70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2522" name="Google Shape;2522;p70"/>
          <p:cNvCxnSpPr>
            <a:stCxn id="2523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3" name="Google Shape;2523;p70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524" name="Google Shape;2524;p70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3" name="Google Shape;2503;p70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5" name="Google Shape;2525;p70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70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27" name="Google Shape;2527;p70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8" name="Google Shape;2528;p70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2529" name="Google Shape;2529;p70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2530" name="Google Shape;2530;p70"/>
          <p:cNvCxnSpPr>
            <a:endCxn id="2531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2" name="Google Shape;2532;p70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31" name="Google Shape;2531;p70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2533" name="Google Shape;2533;p70"/>
          <p:cNvCxnSpPr>
            <a:stCxn id="2531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4" name="Google Shape;2534;p70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70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70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7" name="Google Shape;2537;p70"/>
          <p:cNvCxnSpPr>
            <a:stCxn id="2505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Google Shape;2505;p70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8" name="Google Shape;2538;p70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2539" name="Google Shape;2539;p70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0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1" name="Google Shape;2541;p70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42" name="Google Shape;2542;p70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2543" name="Google Shape;2543;p70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3" name="Google Shape;2493;p70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5" name="Google Shape;2545;p70"/>
          <p:cNvCxnSpPr>
            <a:stCxn id="2543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6" name="Google Shape;2546;p70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47" name="Google Shape;2547;p70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8" name="Google Shape;2548;p70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2494" name="Google Shape;2494;p70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0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50" name="Google Shape;2550;p70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551" name="Google Shape;2551;p70"/>
          <p:cNvCxnSpPr>
            <a:stCxn id="2494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52" name="Google Shape;2552;p70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70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70"/>
          <p:cNvCxnSpPr>
            <a:endCxn id="2531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5" name="Google Shape;2555;p70"/>
          <p:cNvCxnSpPr>
            <a:stCxn id="2503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6" name="Google Shape;2556;p70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70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70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70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1" name="Google Shape;2491;p70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0" name="Google Shape;2560;p70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70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70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70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6" name="Google Shape;2516;p70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4" name="Google Shape;2564;p70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70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66" name="Google Shape;2566;p70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2567" name="Google Shape;2567;p70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8" name="Google Shape;2568;p70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2569" name="Google Shape;2569;p70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70" name="Google Shape;2570;p70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2571" name="Google Shape;2571;p70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70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70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70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70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70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70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6" name="Google Shape;2486;p70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8" name="Google Shape;2578;p70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70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0" name="Google Shape;2580;p70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2581" name="Google Shape;2581;p70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82" name="Google Shape;2582;p70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83" name="Google Shape;2583;p70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4" name="Google Shape;2584;p70"/>
          <p:cNvCxnSpPr>
            <a:stCxn id="2583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5" name="Google Shape;2585;p70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6" name="Google Shape;2586;p70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7" name="Google Shape;2587;p70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88" name="Google Shape;2588;p70"/>
          <p:cNvCxnSpPr>
            <a:stCxn id="2516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70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0" name="Google Shape;2590;p70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2591" name="Google Shape;2591;p70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70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3" name="Google Shape;2593;p70"/>
          <p:cNvCxnSpPr>
            <a:stCxn id="2592" idx="6"/>
          </p:cNvCxnSpPr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70"/>
          <p:cNvCxnSpPr>
            <a:stCxn id="2591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5" name="Google Shape;2595;p70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6" name="Google Shape;2596;p70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597" name="Google Shape;2597;p70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2598" name="Google Shape;2598;p70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PC 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99" name="Google Shape;2599;p70"/>
          <p:cNvSpPr txBox="1"/>
          <p:nvPr/>
        </p:nvSpPr>
        <p:spPr>
          <a:xfrm>
            <a:off x="647207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ALUSel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00" name="Google Shape;2600;p70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01" name="Google Shape;2601;p70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MEMRW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2" name="Google Shape;2602;p70"/>
          <p:cNvSpPr txBox="1"/>
          <p:nvPr/>
        </p:nvSpPr>
        <p:spPr>
          <a:xfrm>
            <a:off x="86577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03" name="Google Shape;2603;p70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04" name="Google Shape;2604;p70"/>
          <p:cNvSpPr txBox="1"/>
          <p:nvPr/>
        </p:nvSpPr>
        <p:spPr>
          <a:xfrm>
            <a:off x="5256338" y="44536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BSel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05" name="Google Shape;2605;p70"/>
          <p:cNvSpPr txBox="1"/>
          <p:nvPr/>
        </p:nvSpPr>
        <p:spPr>
          <a:xfrm>
            <a:off x="2666075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ImmSel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06" name="Google Shape;2606;p70"/>
          <p:cNvSpPr txBox="1"/>
          <p:nvPr/>
        </p:nvSpPr>
        <p:spPr>
          <a:xfrm>
            <a:off x="4300738" y="45602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07" name="Google Shape;2607;p70"/>
          <p:cNvSpPr txBox="1"/>
          <p:nvPr/>
        </p:nvSpPr>
        <p:spPr>
          <a:xfrm>
            <a:off x="5033063" y="47155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08" name="Google Shape;2608;p70"/>
          <p:cNvSpPr txBox="1"/>
          <p:nvPr/>
        </p:nvSpPr>
        <p:spPr>
          <a:xfrm>
            <a:off x="4727038" y="486667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BrEq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14" name="Google Shape;2614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Implementing Jumps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U-types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Implementing ImmGen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2615" name="Google Shape;261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Left?</a:t>
            </a:r>
            <a:endParaRPr/>
          </a:p>
        </p:txBody>
      </p:sp>
      <p:sp>
        <p:nvSpPr>
          <p:cNvPr id="2621" name="Google Shape;2621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With the datapath we have, we've reduced the problem of making a CPU to a few small subcircuits: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Multiplexers: Discussed in Lecture 17, and part of Lab 5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ALU/Regfile: Implemented as part of Project 3A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Branch Comparator: Implemented as part of Project 3B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IMEM/DMEM: Exact implementation out of scope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Control Logic: The big one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All of Monday's lecture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ImmGen: Let's finish this off right now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At the same time, we'll notice some clever patterns in how the bits are stored across instruction formats</a:t>
            </a:r>
            <a:endParaRPr sz="2100"/>
          </a:p>
        </p:txBody>
      </p:sp>
      <p:sp>
        <p:nvSpPr>
          <p:cNvPr id="2622" name="Google Shape;262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the ImmGen</a:t>
            </a:r>
            <a:endParaRPr/>
          </a:p>
        </p:txBody>
      </p:sp>
      <p:sp>
        <p:nvSpPr>
          <p:cNvPr id="2628" name="Google Shape;2628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Option 1: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Make a circuit for each instruction format, then mux the results with ImmSel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Ugly, but it works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Option 2: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Look for patterns in the instruction format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Takes time, but gives much greater insight into why instruction formats were designed this way</a:t>
            </a:r>
            <a:endParaRPr sz="2100"/>
          </a:p>
        </p:txBody>
      </p:sp>
      <p:sp>
        <p:nvSpPr>
          <p:cNvPr id="2629" name="Google Shape;262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Formats</a:t>
            </a:r>
            <a:endParaRPr/>
          </a:p>
        </p:txBody>
      </p:sp>
      <p:sp>
        <p:nvSpPr>
          <p:cNvPr id="2635" name="Google Shape;2635;p7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636" name="Google Shape;263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7" name="Google Shape;263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467500"/>
            <a:ext cx="85725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43" name="Google Shape;2643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4" name="Google Shape;2644;p75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45" name="Google Shape;2645;p75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51" name="Google Shape;265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52" name="Google Shape;2652;p76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53" name="Google Shape;2653;p76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54" name="Google Shape;2654;p76"/>
          <p:cNvSpPr txBox="1"/>
          <p:nvPr/>
        </p:nvSpPr>
        <p:spPr>
          <a:xfrm>
            <a:off x="228000" y="1687550"/>
            <a:ext cx="868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 0 of imm: Bit 20 of inst if I type, Bit 7 of inst if S type, always 0 if B/U/J type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instruction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98500" y="1246825"/>
            <a:ext cx="85206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Let's add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lw</a:t>
            </a:r>
            <a:r>
              <a:rPr lang="en" sz="2100"/>
              <a:t> computes one thing: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addr = rs1 + imm</a:t>
            </a:r>
            <a:endParaRPr sz="2100"/>
          </a:p>
          <a:p>
            <a:pPr indent="-35194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00"/>
              <a:t>Adding rs1+imm can be done using ALU in current datapath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And affects two state elements: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rd = data at addr (4 bytes)</a:t>
            </a:r>
            <a:endParaRPr sz="2100"/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PC = PC+4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Requires adding DMEM </a:t>
            </a:r>
            <a:r>
              <a:rPr i="1" lang="en" sz="2100"/>
              <a:t>after</a:t>
            </a:r>
            <a:r>
              <a:rPr lang="en" sz="2100"/>
              <a:t> ALU, but </a:t>
            </a:r>
            <a:r>
              <a:rPr i="1" lang="en" sz="2100"/>
              <a:t>before </a:t>
            </a:r>
            <a:r>
              <a:rPr lang="en" sz="2100"/>
              <a:t>writing back to register</a:t>
            </a:r>
            <a:endParaRPr sz="2100"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94525"/>
            <a:ext cx="8839201" cy="49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60" name="Google Shape;266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61" name="Google Shape;2661;p77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62" name="Google Shape;2662;p77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63" name="Google Shape;2663;p77"/>
          <p:cNvSpPr txBox="1"/>
          <p:nvPr/>
        </p:nvSpPr>
        <p:spPr>
          <a:xfrm>
            <a:off x="228000" y="1687550"/>
            <a:ext cx="868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Bits 4-1 of imm: Bits 24-21 of inst if I/J type, Bits 11-8 of inst if S/B type, always 0 if U type. </a:t>
            </a:r>
            <a:r>
              <a:rPr b="1" lang="en" sz="1800">
                <a:solidFill>
                  <a:schemeClr val="dk1"/>
                </a:solidFill>
              </a:rPr>
              <a:t>Only found in two parts of the instruction, and these 4 bits are always together.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69" name="Google Shape;266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70" name="Google Shape;2670;p78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71" name="Google Shape;2671;p78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72" name="Google Shape;2672;p78"/>
          <p:cNvSpPr txBox="1"/>
          <p:nvPr/>
        </p:nvSpPr>
        <p:spPr>
          <a:xfrm>
            <a:off x="228000" y="1687550"/>
            <a:ext cx="868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Bits 10-5 of imm: Bits 30-25 of inst if I/S/B/J type, always 0 if U type. </a:t>
            </a:r>
            <a:r>
              <a:rPr b="1" lang="en" sz="1800">
                <a:solidFill>
                  <a:schemeClr val="dk1"/>
                </a:solidFill>
              </a:rPr>
              <a:t>Only found in one part of the instruction, even though 4 different instruction formats use it!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7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78" name="Google Shape;267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79" name="Google Shape;2679;p79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80" name="Google Shape;2680;p79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81" name="Google Shape;2681;p79"/>
          <p:cNvSpPr txBox="1"/>
          <p:nvPr/>
        </p:nvSpPr>
        <p:spPr>
          <a:xfrm>
            <a:off x="228000" y="1687550"/>
            <a:ext cx="868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MSB of instruction is ALWAYS the MSB of the instruction. Sign-extending is just copying the MSB, and almost all RISC-V immediates sign-extend. </a:t>
            </a:r>
            <a:r>
              <a:rPr b="1" lang="en" sz="1800">
                <a:solidFill>
                  <a:schemeClr val="dk1"/>
                </a:solidFill>
              </a:rPr>
              <a:t>To sign-extend, we just take the MSB of the instruction.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8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87" name="Google Shape;268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88" name="Google Shape;2688;p80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89" name="Google Shape;2689;p80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90" name="Google Shape;2690;p80"/>
          <p:cNvSpPr txBox="1"/>
          <p:nvPr/>
        </p:nvSpPr>
        <p:spPr>
          <a:xfrm>
            <a:off x="228000" y="1687550"/>
            <a:ext cx="868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Bits 31-21 and 19-12 of immediate: Always the corresponding bit in the instruction if part of the format, and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rgbClr val="000000"/>
                </a:highlight>
              </a:rPr>
              <a:t>bit 31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otherwise. </a:t>
            </a:r>
            <a:r>
              <a:rPr b="1" lang="en" sz="1800">
                <a:solidFill>
                  <a:schemeClr val="dk1"/>
                </a:solidFill>
              </a:rPr>
              <a:t>Only two options for these bits as well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8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all Immediate Bits in each format</a:t>
            </a:r>
            <a:endParaRPr/>
          </a:p>
        </p:txBody>
      </p:sp>
      <p:sp>
        <p:nvSpPr>
          <p:cNvPr id="2696" name="Google Shape;2696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97" name="Google Shape;2697;p81"/>
          <p:cNvGraphicFramePr/>
          <p:nvPr/>
        </p:nvGraphicFramePr>
        <p:xfrm>
          <a:off x="84000" y="27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I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B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J</a:t>
                      </a:r>
                      <a:endParaRPr sz="22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698" name="Google Shape;2698;p81"/>
          <p:cNvGraphicFramePr/>
          <p:nvPr/>
        </p:nvGraphicFramePr>
        <p:xfrm>
          <a:off x="84000" y="12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{1C2F65D1-3766-4339-9569-E11CB07B5BB1}</a:tableStyleId>
              </a:tblPr>
              <a:tblGrid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  <a:gridCol w="2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Imm</a:t>
                      </a:r>
                      <a:endParaRPr sz="1100"/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99" name="Google Shape;2699;p81"/>
          <p:cNvSpPr txBox="1"/>
          <p:nvPr/>
        </p:nvSpPr>
        <p:spPr>
          <a:xfrm>
            <a:off x="228000" y="1687550"/>
            <a:ext cx="868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Bits 20 and 11 of immediate: Kind of put in random spots where there's space. Bit 20 needs a 3-way mux, and bit 11 needs a 4-way mux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8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the ImmGen</a:t>
            </a:r>
            <a:endParaRPr/>
          </a:p>
        </p:txBody>
      </p:sp>
      <p:sp>
        <p:nvSpPr>
          <p:cNvPr id="2705" name="Google Shape;2705;p8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Because of how all instruction formats were chosen, there are a lot of underlying patterns in how immediates are stored.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By looking for these patterns, the ImmGen can be greatly simplified (in terms of total number of logic gates)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6-select 32-bit mux = 640 logic gates (counting 2-input OR and ANDs, and 1-input NOTs)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just muxes for each set of bits, you can get this down to 160 logic gates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Con: Makes it harder to extend your CPU. Often not worth it to optimize this too much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Exact details left for Project 3B</a:t>
            </a:r>
            <a:endParaRPr sz="2100"/>
          </a:p>
        </p:txBody>
      </p:sp>
      <p:sp>
        <p:nvSpPr>
          <p:cNvPr id="2706" name="Google Shape;270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1" name="Google Shape;2711;p83"/>
          <p:cNvCxnSpPr/>
          <p:nvPr/>
        </p:nvCxnSpPr>
        <p:spPr>
          <a:xfrm>
            <a:off x="175650" y="1406125"/>
            <a:ext cx="759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83"/>
          <p:cNvCxnSpPr>
            <a:endCxn id="2713" idx="3"/>
          </p:cNvCxnSpPr>
          <p:nvPr/>
        </p:nvCxnSpPr>
        <p:spPr>
          <a:xfrm rot="10800000">
            <a:off x="488746" y="2721393"/>
            <a:ext cx="8400" cy="210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4" name="Google Shape;2714;p83"/>
          <p:cNvCxnSpPr/>
          <p:nvPr/>
        </p:nvCxnSpPr>
        <p:spPr>
          <a:xfrm rot="10800000">
            <a:off x="66446" y="2619650"/>
            <a:ext cx="27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15" name="Google Shape;2715;p83"/>
          <p:cNvCxnSpPr/>
          <p:nvPr/>
        </p:nvCxnSpPr>
        <p:spPr>
          <a:xfrm>
            <a:off x="70959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83"/>
          <p:cNvCxnSpPr/>
          <p:nvPr/>
        </p:nvCxnSpPr>
        <p:spPr>
          <a:xfrm>
            <a:off x="4634050" y="1686750"/>
            <a:ext cx="87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7" name="Google Shape;2717;p83"/>
          <p:cNvCxnSpPr>
            <a:stCxn id="2718" idx="6"/>
          </p:cNvCxnSpPr>
          <p:nvPr/>
        </p:nvCxnSpPr>
        <p:spPr>
          <a:xfrm>
            <a:off x="4601360" y="3654400"/>
            <a:ext cx="93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9" name="Google Shape;2719;p83"/>
          <p:cNvCxnSpPr>
            <a:stCxn id="2720" idx="6"/>
            <a:endCxn id="2721" idx="2"/>
          </p:cNvCxnSpPr>
          <p:nvPr/>
        </p:nvCxnSpPr>
        <p:spPr>
          <a:xfrm>
            <a:off x="7150260" y="2840825"/>
            <a:ext cx="122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2" name="Google Shape;2722;p83"/>
          <p:cNvSpPr txBox="1"/>
          <p:nvPr>
            <p:ph type="title"/>
          </p:nvPr>
        </p:nvSpPr>
        <p:spPr>
          <a:xfrm>
            <a:off x="102700" y="270875"/>
            <a:ext cx="89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RISC-V Datapath!</a:t>
            </a:r>
            <a:endParaRPr/>
          </a:p>
        </p:txBody>
      </p:sp>
      <p:sp>
        <p:nvSpPr>
          <p:cNvPr id="2723" name="Google Shape;272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4" name="Google Shape;2724;p83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725" name="Google Shape;2725;p83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6" name="Google Shape;2726;p83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27" name="Google Shape;2727;p83"/>
          <p:cNvCxnSpPr>
            <a:stCxn id="2725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8" name="Google Shape;2728;p83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9" name="Google Shape;2729;p83"/>
          <p:cNvCxnSpPr>
            <a:endCxn id="2730" idx="2"/>
          </p:cNvCxnSpPr>
          <p:nvPr/>
        </p:nvCxnSpPr>
        <p:spPr>
          <a:xfrm>
            <a:off x="2492335" y="2123325"/>
            <a:ext cx="26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1" name="Google Shape;2731;p83"/>
          <p:cNvCxnSpPr>
            <a:endCxn id="2732" idx="0"/>
          </p:cNvCxnSpPr>
          <p:nvPr/>
        </p:nvCxnSpPr>
        <p:spPr>
          <a:xfrm flipH="1">
            <a:off x="28085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3" name="Google Shape;2733;p83"/>
          <p:cNvCxnSpPr/>
          <p:nvPr/>
        </p:nvCxnSpPr>
        <p:spPr>
          <a:xfrm>
            <a:off x="28183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4" name="Google Shape;2734;p83"/>
          <p:cNvCxnSpPr/>
          <p:nvPr/>
        </p:nvCxnSpPr>
        <p:spPr>
          <a:xfrm>
            <a:off x="28183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5" name="Google Shape;2735;p83"/>
          <p:cNvSpPr/>
          <p:nvPr/>
        </p:nvSpPr>
        <p:spPr>
          <a:xfrm>
            <a:off x="31603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736" name="Google Shape;2736;p83"/>
          <p:cNvCxnSpPr/>
          <p:nvPr/>
        </p:nvCxnSpPr>
        <p:spPr>
          <a:xfrm>
            <a:off x="4326444" y="2429100"/>
            <a:ext cx="19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7" name="Google Shape;2737;p83"/>
          <p:cNvCxnSpPr/>
          <p:nvPr/>
        </p:nvCxnSpPr>
        <p:spPr>
          <a:xfrm>
            <a:off x="4330760" y="3020425"/>
            <a:ext cx="2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8" name="Google Shape;2738;p83"/>
          <p:cNvSpPr/>
          <p:nvPr/>
        </p:nvSpPr>
        <p:spPr>
          <a:xfrm>
            <a:off x="40367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9" name="Google Shape;2739;p83"/>
          <p:cNvCxnSpPr/>
          <p:nvPr/>
        </p:nvCxnSpPr>
        <p:spPr>
          <a:xfrm>
            <a:off x="2658250" y="1318850"/>
            <a:ext cx="642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83"/>
          <p:cNvCxnSpPr/>
          <p:nvPr/>
        </p:nvCxnSpPr>
        <p:spPr>
          <a:xfrm flipH="1" rot="10800000">
            <a:off x="26648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83"/>
          <p:cNvCxnSpPr/>
          <p:nvPr/>
        </p:nvCxnSpPr>
        <p:spPr>
          <a:xfrm rot="10800000">
            <a:off x="26649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42" name="Google Shape;2742;p83"/>
          <p:cNvCxnSpPr>
            <a:endCxn id="2743" idx="4"/>
          </p:cNvCxnSpPr>
          <p:nvPr/>
        </p:nvCxnSpPr>
        <p:spPr>
          <a:xfrm rot="10800000">
            <a:off x="1464810" y="1838675"/>
            <a:ext cx="1500" cy="52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4" name="Google Shape;2744;p83"/>
          <p:cNvCxnSpPr>
            <a:stCxn id="2745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6" name="Google Shape;2746;p83"/>
          <p:cNvCxnSpPr/>
          <p:nvPr/>
        </p:nvCxnSpPr>
        <p:spPr>
          <a:xfrm rot="10800000">
            <a:off x="179400" y="1674300"/>
            <a:ext cx="0" cy="5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7" name="Google Shape;2747;p83"/>
          <p:cNvCxnSpPr>
            <a:stCxn id="2725" idx="1"/>
            <a:endCxn id="2713" idx="0"/>
          </p:cNvCxnSpPr>
          <p:nvPr/>
        </p:nvCxnSpPr>
        <p:spPr>
          <a:xfrm rot="10800000">
            <a:off x="637940" y="2373312"/>
            <a:ext cx="36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48" name="Google Shape;2748;p83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5" name="Google Shape;2745;p83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2749" name="Google Shape;2749;p83"/>
          <p:cNvCxnSpPr>
            <a:stCxn id="2750" idx="1"/>
          </p:cNvCxnSpPr>
          <p:nvPr/>
        </p:nvCxnSpPr>
        <p:spPr>
          <a:xfrm rot="10800000">
            <a:off x="1139222" y="1565500"/>
            <a:ext cx="627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0" name="Google Shape;2750;p83"/>
          <p:cNvSpPr txBox="1"/>
          <p:nvPr/>
        </p:nvSpPr>
        <p:spPr>
          <a:xfrm>
            <a:off x="1201922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751" name="Google Shape;2751;p83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30" name="Google Shape;2730;p83"/>
          <p:cNvSpPr/>
          <p:nvPr/>
        </p:nvSpPr>
        <p:spPr>
          <a:xfrm>
            <a:off x="275423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2" name="Google Shape;2752;p83"/>
          <p:cNvCxnSpPr/>
          <p:nvPr/>
        </p:nvCxnSpPr>
        <p:spPr>
          <a:xfrm>
            <a:off x="69169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3" name="Google Shape;2753;p83"/>
          <p:cNvCxnSpPr/>
          <p:nvPr/>
        </p:nvCxnSpPr>
        <p:spPr>
          <a:xfrm>
            <a:off x="6532267" y="3601925"/>
            <a:ext cx="0" cy="119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54" name="Google Shape;2754;p83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5" name="Google Shape;2755;p83"/>
          <p:cNvSpPr/>
          <p:nvPr/>
        </p:nvSpPr>
        <p:spPr>
          <a:xfrm>
            <a:off x="66450" y="4826575"/>
            <a:ext cx="86226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2756" name="Google Shape;2756;p83"/>
          <p:cNvSpPr/>
          <p:nvPr/>
        </p:nvSpPr>
        <p:spPr>
          <a:xfrm>
            <a:off x="61502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cxnSp>
        <p:nvCxnSpPr>
          <p:cNvPr id="2757" name="Google Shape;2757;p83"/>
          <p:cNvCxnSpPr>
            <a:endCxn id="2758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9" name="Google Shape;2759;p83"/>
          <p:cNvCxnSpPr/>
          <p:nvPr/>
        </p:nvCxnSpPr>
        <p:spPr>
          <a:xfrm>
            <a:off x="5689896" y="4210937"/>
            <a:ext cx="0" cy="60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58" name="Google Shape;2758;p83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2760" name="Google Shape;2760;p83"/>
          <p:cNvCxnSpPr>
            <a:stCxn id="2758" idx="3"/>
          </p:cNvCxnSpPr>
          <p:nvPr/>
        </p:nvCxnSpPr>
        <p:spPr>
          <a:xfrm>
            <a:off x="3524175" y="4054025"/>
            <a:ext cx="199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1" name="Google Shape;2761;p83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83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83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4" name="Google Shape;2764;p83"/>
          <p:cNvCxnSpPr>
            <a:stCxn id="2732" idx="4"/>
          </p:cNvCxnSpPr>
          <p:nvPr/>
        </p:nvCxnSpPr>
        <p:spPr>
          <a:xfrm>
            <a:off x="28085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2" name="Google Shape;2732;p83"/>
          <p:cNvSpPr/>
          <p:nvPr/>
        </p:nvSpPr>
        <p:spPr>
          <a:xfrm>
            <a:off x="2754235" y="23880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5" name="Google Shape;2765;p83"/>
          <p:cNvGrpSpPr/>
          <p:nvPr/>
        </p:nvGrpSpPr>
        <p:grpSpPr>
          <a:xfrm>
            <a:off x="5485949" y="3412219"/>
            <a:ext cx="352996" cy="901422"/>
            <a:chOff x="4952600" y="2747050"/>
            <a:chExt cx="352996" cy="1566600"/>
          </a:xfrm>
        </p:grpSpPr>
        <p:sp>
          <p:nvSpPr>
            <p:cNvPr id="2766" name="Google Shape;2766;p8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83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8" name="Google Shape;2768;p8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69" name="Google Shape;2769;p83"/>
          <p:cNvGrpSpPr/>
          <p:nvPr/>
        </p:nvGrpSpPr>
        <p:grpSpPr>
          <a:xfrm>
            <a:off x="7266319" y="3086462"/>
            <a:ext cx="872264" cy="1123216"/>
            <a:chOff x="7460198" y="1567981"/>
            <a:chExt cx="1078200" cy="1388400"/>
          </a:xfrm>
        </p:grpSpPr>
        <p:sp>
          <p:nvSpPr>
            <p:cNvPr id="2770" name="Google Shape;2770;p83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3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0" name="Google Shape;2720;p83"/>
          <p:cNvSpPr/>
          <p:nvPr/>
        </p:nvSpPr>
        <p:spPr>
          <a:xfrm>
            <a:off x="7041660" y="27859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2" name="Google Shape;2772;p83"/>
          <p:cNvCxnSpPr>
            <a:stCxn id="2770" idx="1"/>
          </p:cNvCxnSpPr>
          <p:nvPr/>
        </p:nvCxnSpPr>
        <p:spPr>
          <a:xfrm rot="10800000">
            <a:off x="7102819" y="364807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3" name="Google Shape;2773;p83"/>
          <p:cNvCxnSpPr/>
          <p:nvPr/>
        </p:nvCxnSpPr>
        <p:spPr>
          <a:xfrm>
            <a:off x="7541705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74" name="Google Shape;2774;p83"/>
          <p:cNvCxnSpPr/>
          <p:nvPr/>
        </p:nvCxnSpPr>
        <p:spPr>
          <a:xfrm>
            <a:off x="8132125" y="3450925"/>
            <a:ext cx="241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5" name="Google Shape;2775;p83"/>
          <p:cNvGrpSpPr/>
          <p:nvPr/>
        </p:nvGrpSpPr>
        <p:grpSpPr>
          <a:xfrm>
            <a:off x="8349665" y="2057525"/>
            <a:ext cx="328271" cy="1566600"/>
            <a:chOff x="4977325" y="2747050"/>
            <a:chExt cx="328271" cy="1566600"/>
          </a:xfrm>
        </p:grpSpPr>
        <p:sp>
          <p:nvSpPr>
            <p:cNvPr id="2721" name="Google Shape;2721;p8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83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7" name="Google Shape;2777;p83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778" name="Google Shape;2778;p83"/>
          <p:cNvCxnSpPr>
            <a:stCxn id="2721" idx="3"/>
          </p:cNvCxnSpPr>
          <p:nvPr/>
        </p:nvCxnSpPr>
        <p:spPr>
          <a:xfrm>
            <a:off x="8528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79" name="Google Shape;2779;p83"/>
          <p:cNvCxnSpPr/>
          <p:nvPr/>
        </p:nvCxnSpPr>
        <p:spPr>
          <a:xfrm rot="10800000">
            <a:off x="9086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0" name="Google Shape;2780;p83"/>
          <p:cNvCxnSpPr/>
          <p:nvPr/>
        </p:nvCxnSpPr>
        <p:spPr>
          <a:xfrm>
            <a:off x="8688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1" name="Google Shape;2781;p83"/>
          <p:cNvCxnSpPr>
            <a:endCxn id="2758" idx="2"/>
          </p:cNvCxnSpPr>
          <p:nvPr/>
        </p:nvCxnSpPr>
        <p:spPr>
          <a:xfrm rot="10800000">
            <a:off x="3302175" y="4278125"/>
            <a:ext cx="0" cy="5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2" name="Google Shape;2782;p83"/>
          <p:cNvCxnSpPr>
            <a:stCxn id="2730" idx="6"/>
          </p:cNvCxnSpPr>
          <p:nvPr/>
        </p:nvCxnSpPr>
        <p:spPr>
          <a:xfrm>
            <a:off x="2862835" y="2123325"/>
            <a:ext cx="28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3" name="Google Shape;2783;p83"/>
          <p:cNvCxnSpPr/>
          <p:nvPr/>
        </p:nvCxnSpPr>
        <p:spPr>
          <a:xfrm>
            <a:off x="4547050" y="3009725"/>
            <a:ext cx="0" cy="150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4" name="Google Shape;2784;p83"/>
          <p:cNvCxnSpPr/>
          <p:nvPr/>
        </p:nvCxnSpPr>
        <p:spPr>
          <a:xfrm>
            <a:off x="4537925" y="4491750"/>
            <a:ext cx="151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5" name="Google Shape;2785;p83"/>
          <p:cNvCxnSpPr/>
          <p:nvPr/>
        </p:nvCxnSpPr>
        <p:spPr>
          <a:xfrm>
            <a:off x="6053450" y="4104075"/>
            <a:ext cx="300" cy="40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6" name="Google Shape;2786;p83"/>
          <p:cNvCxnSpPr/>
          <p:nvPr/>
        </p:nvCxnSpPr>
        <p:spPr>
          <a:xfrm>
            <a:off x="6050375" y="4108925"/>
            <a:ext cx="119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8" name="Google Shape;2718;p83"/>
          <p:cNvSpPr/>
          <p:nvPr/>
        </p:nvSpPr>
        <p:spPr>
          <a:xfrm>
            <a:off x="4492760" y="3599500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7" name="Google Shape;2787;p83"/>
          <p:cNvCxnSpPr/>
          <p:nvPr/>
        </p:nvCxnSpPr>
        <p:spPr>
          <a:xfrm>
            <a:off x="5832123" y="38629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8" name="Google Shape;2788;p83"/>
          <p:cNvCxnSpPr/>
          <p:nvPr/>
        </p:nvCxnSpPr>
        <p:spPr>
          <a:xfrm rot="10800000">
            <a:off x="5991950" y="3423625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9" name="Google Shape;2789;p83"/>
          <p:cNvCxnSpPr/>
          <p:nvPr/>
        </p:nvCxnSpPr>
        <p:spPr>
          <a:xfrm>
            <a:off x="5972198" y="3423763"/>
            <a:ext cx="159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0" name="Google Shape;2790;p83"/>
          <p:cNvCxnSpPr/>
          <p:nvPr/>
        </p:nvCxnSpPr>
        <p:spPr>
          <a:xfrm>
            <a:off x="5902150" y="2199400"/>
            <a:ext cx="0" cy="2621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3" name="Google Shape;2743;p83"/>
          <p:cNvSpPr/>
          <p:nvPr/>
        </p:nvSpPr>
        <p:spPr>
          <a:xfrm>
            <a:off x="1410510" y="172887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1" name="Google Shape;2791;p83"/>
          <p:cNvCxnSpPr/>
          <p:nvPr/>
        </p:nvCxnSpPr>
        <p:spPr>
          <a:xfrm>
            <a:off x="1448352" y="1497887"/>
            <a:ext cx="3200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2" name="Google Shape;2792;p83"/>
          <p:cNvCxnSpPr/>
          <p:nvPr/>
        </p:nvCxnSpPr>
        <p:spPr>
          <a:xfrm rot="10800000">
            <a:off x="4644100" y="1484075"/>
            <a:ext cx="0" cy="21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3" name="Google Shape;2793;p83"/>
          <p:cNvGrpSpPr/>
          <p:nvPr/>
        </p:nvGrpSpPr>
        <p:grpSpPr>
          <a:xfrm>
            <a:off x="5450674" y="1404757"/>
            <a:ext cx="362496" cy="901500"/>
            <a:chOff x="4933799" y="1726182"/>
            <a:chExt cx="362496" cy="901500"/>
          </a:xfrm>
        </p:grpSpPr>
        <p:sp>
          <p:nvSpPr>
            <p:cNvPr id="2794" name="Google Shape;2794;p83"/>
            <p:cNvSpPr/>
            <p:nvPr/>
          </p:nvSpPr>
          <p:spPr>
            <a:xfrm rot="5400000">
              <a:off x="4696446" y="2027832"/>
              <a:ext cx="9015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5" name="Google Shape;2795;p83"/>
            <p:cNvGrpSpPr/>
            <p:nvPr/>
          </p:nvGrpSpPr>
          <p:grpSpPr>
            <a:xfrm>
              <a:off x="4933799" y="1855883"/>
              <a:ext cx="266400" cy="476982"/>
              <a:chOff x="4952600" y="2877917"/>
              <a:chExt cx="266400" cy="828958"/>
            </a:xfrm>
          </p:grpSpPr>
          <p:sp>
            <p:nvSpPr>
              <p:cNvPr id="2796" name="Google Shape;2796;p83"/>
              <p:cNvSpPr txBox="1"/>
              <p:nvPr/>
            </p:nvSpPr>
            <p:spPr>
              <a:xfrm>
                <a:off x="4952600" y="3564375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0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97" name="Google Shape;2797;p83"/>
              <p:cNvSpPr txBox="1"/>
              <p:nvPr/>
            </p:nvSpPr>
            <p:spPr>
              <a:xfrm>
                <a:off x="4952600" y="2877917"/>
                <a:ext cx="266400" cy="1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1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2798" name="Google Shape;2798;p83"/>
          <p:cNvCxnSpPr/>
          <p:nvPr/>
        </p:nvCxnSpPr>
        <p:spPr>
          <a:xfrm>
            <a:off x="5818900" y="1836750"/>
            <a:ext cx="158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9" name="Google Shape;2799;p83"/>
          <p:cNvCxnSpPr/>
          <p:nvPr/>
        </p:nvCxnSpPr>
        <p:spPr>
          <a:xfrm rot="10800000">
            <a:off x="5971788" y="18319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0" name="Google Shape;2800;p83"/>
          <p:cNvCxnSpPr/>
          <p:nvPr/>
        </p:nvCxnSpPr>
        <p:spPr>
          <a:xfrm>
            <a:off x="5963148" y="2287638"/>
            <a:ext cx="163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83"/>
          <p:cNvCxnSpPr/>
          <p:nvPr/>
        </p:nvCxnSpPr>
        <p:spPr>
          <a:xfrm rot="10800000">
            <a:off x="4499275" y="2082275"/>
            <a:ext cx="0" cy="35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83"/>
          <p:cNvCxnSpPr/>
          <p:nvPr/>
        </p:nvCxnSpPr>
        <p:spPr>
          <a:xfrm>
            <a:off x="4502975" y="2092350"/>
            <a:ext cx="99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3" name="Google Shape;2803;p83"/>
          <p:cNvCxnSpPr/>
          <p:nvPr/>
        </p:nvCxnSpPr>
        <p:spPr>
          <a:xfrm rot="10800000">
            <a:off x="7095938" y="1218175"/>
            <a:ext cx="0" cy="157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4" name="Google Shape;2804;p83"/>
          <p:cNvCxnSpPr/>
          <p:nvPr/>
        </p:nvCxnSpPr>
        <p:spPr>
          <a:xfrm>
            <a:off x="57675" y="1232950"/>
            <a:ext cx="705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3" name="Google Shape;2713;p83"/>
          <p:cNvSpPr/>
          <p:nvPr/>
        </p:nvSpPr>
        <p:spPr>
          <a:xfrm rot="5400000">
            <a:off x="37996" y="2224257"/>
            <a:ext cx="901500" cy="298200"/>
          </a:xfrm>
          <a:prstGeom prst="trapezoid">
            <a:avLst>
              <a:gd fmla="val 68889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5" name="Google Shape;2805;p83"/>
          <p:cNvCxnSpPr/>
          <p:nvPr/>
        </p:nvCxnSpPr>
        <p:spPr>
          <a:xfrm rot="10800000">
            <a:off x="61075" y="1218200"/>
            <a:ext cx="0" cy="141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6" name="Google Shape;2806;p83"/>
          <p:cNvCxnSpPr/>
          <p:nvPr/>
        </p:nvCxnSpPr>
        <p:spPr>
          <a:xfrm rot="10800000">
            <a:off x="171221" y="2178225"/>
            <a:ext cx="162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7" name="Google Shape;2807;p83"/>
          <p:cNvGrpSpPr/>
          <p:nvPr/>
        </p:nvGrpSpPr>
        <p:grpSpPr>
          <a:xfrm>
            <a:off x="333587" y="2049158"/>
            <a:ext cx="266400" cy="476982"/>
            <a:chOff x="4952600" y="2877917"/>
            <a:chExt cx="266400" cy="828958"/>
          </a:xfrm>
        </p:grpSpPr>
        <p:sp>
          <p:nvSpPr>
            <p:cNvPr id="2808" name="Google Shape;2808;p83"/>
            <p:cNvSpPr txBox="1"/>
            <p:nvPr/>
          </p:nvSpPr>
          <p:spPr>
            <a:xfrm>
              <a:off x="4952600" y="3564375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9" name="Google Shape;2809;p8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10" name="Google Shape;2810;p83"/>
          <p:cNvSpPr/>
          <p:nvPr/>
        </p:nvSpPr>
        <p:spPr>
          <a:xfrm>
            <a:off x="125110" y="1622325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1" name="Google Shape;2811;p83"/>
          <p:cNvCxnSpPr>
            <a:stCxn id="2810" idx="0"/>
          </p:cNvCxnSpPr>
          <p:nvPr/>
        </p:nvCxnSpPr>
        <p:spPr>
          <a:xfrm rot="10800000">
            <a:off x="179410" y="141202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2" name="Google Shape;2812;p83"/>
          <p:cNvCxnSpPr/>
          <p:nvPr/>
        </p:nvCxnSpPr>
        <p:spPr>
          <a:xfrm rot="10800000">
            <a:off x="7770225" y="1407950"/>
            <a:ext cx="0" cy="88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3" name="Google Shape;2813;p83"/>
          <p:cNvCxnSpPr/>
          <p:nvPr/>
        </p:nvCxnSpPr>
        <p:spPr>
          <a:xfrm>
            <a:off x="7770223" y="2294738"/>
            <a:ext cx="599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4" name="Google Shape;2814;p83"/>
          <p:cNvSpPr txBox="1"/>
          <p:nvPr/>
        </p:nvSpPr>
        <p:spPr>
          <a:xfrm>
            <a:off x="8349684" y="2123332"/>
            <a:ext cx="2664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15" name="Google Shape;2815;p83"/>
          <p:cNvCxnSpPr>
            <a:stCxn id="2743" idx="0"/>
          </p:cNvCxnSpPr>
          <p:nvPr/>
        </p:nvCxnSpPr>
        <p:spPr>
          <a:xfrm rot="10800000">
            <a:off x="1464810" y="1492475"/>
            <a:ext cx="0" cy="23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6" name="Google Shape;2816;p83"/>
          <p:cNvCxnSpPr/>
          <p:nvPr/>
        </p:nvCxnSpPr>
        <p:spPr>
          <a:xfrm>
            <a:off x="5679023" y="2194563"/>
            <a:ext cx="21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7" name="Google Shape;2817;p83"/>
          <p:cNvSpPr/>
          <p:nvPr/>
        </p:nvSpPr>
        <p:spPr>
          <a:xfrm>
            <a:off x="4623949" y="2211050"/>
            <a:ext cx="820800" cy="106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Branch Comp</a:t>
            </a:r>
            <a:endParaRPr sz="1300"/>
          </a:p>
        </p:txBody>
      </p:sp>
      <p:sp>
        <p:nvSpPr>
          <p:cNvPr id="2818" name="Google Shape;2818;p83"/>
          <p:cNvSpPr/>
          <p:nvPr/>
        </p:nvSpPr>
        <p:spPr>
          <a:xfrm>
            <a:off x="4492760" y="2965388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83"/>
          <p:cNvSpPr/>
          <p:nvPr/>
        </p:nvSpPr>
        <p:spPr>
          <a:xfrm>
            <a:off x="4452248" y="2372413"/>
            <a:ext cx="108600" cy="109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0" name="Google Shape;2820;p83"/>
          <p:cNvCxnSpPr>
            <a:stCxn id="2819" idx="6"/>
          </p:cNvCxnSpPr>
          <p:nvPr/>
        </p:nvCxnSpPr>
        <p:spPr>
          <a:xfrm>
            <a:off x="4560848" y="2427313"/>
            <a:ext cx="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1" name="Google Shape;2821;p83"/>
          <p:cNvCxnSpPr>
            <a:stCxn id="2818" idx="6"/>
          </p:cNvCxnSpPr>
          <p:nvPr/>
        </p:nvCxnSpPr>
        <p:spPr>
          <a:xfrm>
            <a:off x="4601360" y="3020288"/>
            <a:ext cx="2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2" name="Google Shape;2822;p83"/>
          <p:cNvCxnSpPr/>
          <p:nvPr/>
        </p:nvCxnSpPr>
        <p:spPr>
          <a:xfrm rot="10800000">
            <a:off x="4805876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3" name="Google Shape;2823;p83"/>
          <p:cNvCxnSpPr/>
          <p:nvPr/>
        </p:nvCxnSpPr>
        <p:spPr>
          <a:xfrm rot="10800000">
            <a:off x="5016501" y="32779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824" name="Google Shape;2824;p83"/>
          <p:cNvCxnSpPr/>
          <p:nvPr/>
        </p:nvCxnSpPr>
        <p:spPr>
          <a:xfrm rot="10800000">
            <a:off x="5247951" y="3284525"/>
            <a:ext cx="0" cy="153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sp>
        <p:nvSpPr>
          <p:cNvPr id="2825" name="Google Shape;2825;p83"/>
          <p:cNvSpPr txBox="1"/>
          <p:nvPr/>
        </p:nvSpPr>
        <p:spPr>
          <a:xfrm>
            <a:off x="549300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PC 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26" name="Google Shape;2826;p83"/>
          <p:cNvSpPr txBox="1"/>
          <p:nvPr/>
        </p:nvSpPr>
        <p:spPr>
          <a:xfrm>
            <a:off x="6472075" y="4085125"/>
            <a:ext cx="651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ALUSel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27" name="Google Shape;2827;p83"/>
          <p:cNvSpPr txBox="1"/>
          <p:nvPr/>
        </p:nvSpPr>
        <p:spPr>
          <a:xfrm>
            <a:off x="5867875" y="4439163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28" name="Google Shape;2828;p83"/>
          <p:cNvSpPr txBox="1"/>
          <p:nvPr/>
        </p:nvSpPr>
        <p:spPr>
          <a:xfrm>
            <a:off x="7587725" y="42781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MEMRW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9" name="Google Shape;2829;p83"/>
          <p:cNvSpPr txBox="1"/>
          <p:nvPr/>
        </p:nvSpPr>
        <p:spPr>
          <a:xfrm>
            <a:off x="8657725" y="4342750"/>
            <a:ext cx="54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WBSel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30" name="Google Shape;2830;p83"/>
          <p:cNvSpPr txBox="1"/>
          <p:nvPr/>
        </p:nvSpPr>
        <p:spPr>
          <a:xfrm>
            <a:off x="3717825" y="421092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RegWEn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31" name="Google Shape;2831;p83"/>
          <p:cNvSpPr txBox="1"/>
          <p:nvPr/>
        </p:nvSpPr>
        <p:spPr>
          <a:xfrm>
            <a:off x="5256338" y="44536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BSel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32" name="Google Shape;2832;p83"/>
          <p:cNvSpPr txBox="1"/>
          <p:nvPr/>
        </p:nvSpPr>
        <p:spPr>
          <a:xfrm>
            <a:off x="2666075" y="4298300"/>
            <a:ext cx="569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ImmSel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33" name="Google Shape;2833;p83"/>
          <p:cNvSpPr txBox="1"/>
          <p:nvPr/>
        </p:nvSpPr>
        <p:spPr>
          <a:xfrm>
            <a:off x="4300738" y="456020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34" name="Google Shape;2834;p83"/>
          <p:cNvSpPr txBox="1"/>
          <p:nvPr/>
        </p:nvSpPr>
        <p:spPr>
          <a:xfrm>
            <a:off x="5033063" y="4715550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35" name="Google Shape;2835;p83"/>
          <p:cNvSpPr txBox="1"/>
          <p:nvPr/>
        </p:nvSpPr>
        <p:spPr>
          <a:xfrm>
            <a:off x="4727038" y="4866675"/>
            <a:ext cx="686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BrEq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lw x8 24(x2)</a:t>
            </a:r>
            <a:r>
              <a:rPr lang="en"/>
              <a:t>: IF, ID, EX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33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17" name="Google Shape;217;p33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9" name="Google Shape;219;p33"/>
          <p:cNvCxnSpPr>
            <a:stCxn id="217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3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2484203" y="2123325"/>
            <a:ext cx="905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3"/>
          <p:cNvCxnSpPr>
            <a:endCxn id="223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3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3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3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3"/>
          <p:cNvCxnSpPr/>
          <p:nvPr/>
        </p:nvCxnSpPr>
        <p:spPr>
          <a:xfrm>
            <a:off x="4559246" y="3020425"/>
            <a:ext cx="4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3"/>
          <p:cNvCxnSpPr/>
          <p:nvPr/>
        </p:nvCxnSpPr>
        <p:spPr>
          <a:xfrm rot="10800000">
            <a:off x="7472458" y="1318850"/>
            <a:ext cx="0" cy="153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/>
          <p:nvPr/>
        </p:nvCxnSpPr>
        <p:spPr>
          <a:xfrm>
            <a:off x="2887216" y="1318850"/>
            <a:ext cx="459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3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>
            <a:stCxn id="236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3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3"/>
          <p:cNvCxnSpPr>
            <a:stCxn id="217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3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240" name="Google Shape;240;p33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3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42" name="Google Shape;242;p33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33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3"/>
          <p:cNvCxnSpPr/>
          <p:nvPr/>
        </p:nvCxnSpPr>
        <p:spPr>
          <a:xfrm>
            <a:off x="6383699" y="2840750"/>
            <a:ext cx="108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3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248" name="Google Shape;248;p33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sp>
        <p:nvSpPr>
          <p:cNvPr id="249" name="Google Shape;249;p33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0" name="Google Shape;250;p33"/>
          <p:cNvCxnSpPr>
            <a:stCxn id="251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3"/>
          <p:cNvCxnSpPr>
            <a:endCxn id="253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3"/>
          <p:cNvCxnSpPr>
            <a:stCxn id="251" idx="3"/>
          </p:cNvCxnSpPr>
          <p:nvPr/>
        </p:nvCxnSpPr>
        <p:spPr>
          <a:xfrm flipH="1">
            <a:off x="5146296" y="4210937"/>
            <a:ext cx="10200" cy="63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5" name="Google Shape;255;p33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256" name="Google Shape;256;p33"/>
          <p:cNvCxnSpPr>
            <a:stCxn id="253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3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3"/>
          <p:cNvCxnSpPr>
            <a:stCxn id="223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249875" y="3641775"/>
            <a:ext cx="21078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rs2 gets computed from garbage instruction data, but doesn't affect overall circuit. Values stored in x2 and x24 were chosen arbitrarily for this example.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0x01812403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3035075" y="2494680"/>
            <a:ext cx="381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3879810" y="3680725"/>
            <a:ext cx="58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567072" y="2735305"/>
            <a:ext cx="381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6423625" y="25165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271" name="Google Shape;271;p33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" name="Google Shape;273;p33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74" name="Google Shape;274;p33"/>
          <p:cNvCxnSpPr>
            <a:endCxn id="251" idx="0"/>
          </p:cNvCxnSpPr>
          <p:nvPr/>
        </p:nvCxnSpPr>
        <p:spPr>
          <a:xfrm flipH="1" rot="10800000">
            <a:off x="5025396" y="3530350"/>
            <a:ext cx="280200" cy="5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4"/>
          <p:cNvCxnSpPr/>
          <p:nvPr/>
        </p:nvCxnSpPr>
        <p:spPr>
          <a:xfrm>
            <a:off x="6577160" y="2840825"/>
            <a:ext cx="90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lw x8 24(x2)</a:t>
            </a:r>
            <a:r>
              <a:rPr lang="en"/>
              <a:t>: IF, ID, EX, MEM</a:t>
            </a:r>
            <a:endParaRPr/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283" name="Google Shape;283;p34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5" name="Google Shape;285;p34"/>
          <p:cNvCxnSpPr>
            <a:stCxn id="283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4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>
            <a:off x="2484203" y="2123325"/>
            <a:ext cx="905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>
            <a:endCxn id="289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4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93" name="Google Shape;293;p34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4"/>
          <p:cNvCxnSpPr/>
          <p:nvPr/>
        </p:nvCxnSpPr>
        <p:spPr>
          <a:xfrm>
            <a:off x="4559246" y="3020425"/>
            <a:ext cx="4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4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4"/>
          <p:cNvCxnSpPr/>
          <p:nvPr/>
        </p:nvCxnSpPr>
        <p:spPr>
          <a:xfrm rot="10800000">
            <a:off x="7472458" y="1318850"/>
            <a:ext cx="0" cy="153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4"/>
          <p:cNvCxnSpPr/>
          <p:nvPr/>
        </p:nvCxnSpPr>
        <p:spPr>
          <a:xfrm>
            <a:off x="2887216" y="1318850"/>
            <a:ext cx="459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4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4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0" name="Google Shape;300;p34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4"/>
          <p:cNvCxnSpPr>
            <a:stCxn id="302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4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4"/>
          <p:cNvCxnSpPr>
            <a:stCxn id="283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5" name="Google Shape;305;p34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4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306" name="Google Shape;306;p34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4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08" name="Google Shape;308;p34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34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34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2" name="Google Shape;312;p34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314" name="Google Shape;314;p34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sp>
        <p:nvSpPr>
          <p:cNvPr id="315" name="Google Shape;315;p34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16" name="Google Shape;316;p34"/>
          <p:cNvCxnSpPr>
            <a:stCxn id="317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>
            <a:endCxn id="319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4"/>
          <p:cNvCxnSpPr>
            <a:stCxn id="317" idx="3"/>
          </p:cNvCxnSpPr>
          <p:nvPr/>
        </p:nvCxnSpPr>
        <p:spPr>
          <a:xfrm flipH="1">
            <a:off x="5146296" y="4210937"/>
            <a:ext cx="10200" cy="63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322" name="Google Shape;322;p34"/>
          <p:cNvCxnSpPr>
            <a:stCxn id="319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4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4"/>
          <p:cNvCxnSpPr>
            <a:stCxn id="289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4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249875" y="3641775"/>
            <a:ext cx="21078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DMEM output arbitrarily chosen. Clock wires omitted.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0x01812403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035075" y="2494680"/>
            <a:ext cx="381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879810" y="3680725"/>
            <a:ext cx="58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4567072" y="2735305"/>
            <a:ext cx="381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6423625" y="25165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6" name="Google Shape;336;p34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337" name="Google Shape;337;p34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40" name="Google Shape;340;p34"/>
          <p:cNvCxnSpPr>
            <a:endCxn id="317" idx="0"/>
          </p:cNvCxnSpPr>
          <p:nvPr/>
        </p:nvCxnSpPr>
        <p:spPr>
          <a:xfrm flipH="1" rot="10800000">
            <a:off x="5025396" y="3530350"/>
            <a:ext cx="280200" cy="5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4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342" name="Google Shape;342;p34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4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4"/>
          <p:cNvCxnSpPr>
            <a:stCxn id="342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4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8" name="Google Shape;348;p34"/>
          <p:cNvSpPr txBox="1"/>
          <p:nvPr/>
        </p:nvSpPr>
        <p:spPr>
          <a:xfrm>
            <a:off x="6987517" y="4455850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Read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49" name="Google Shape;349;p34"/>
          <p:cNvCxnSpPr/>
          <p:nvPr/>
        </p:nvCxnSpPr>
        <p:spPr>
          <a:xfrm>
            <a:off x="7606165" y="3450925"/>
            <a:ext cx="26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4"/>
          <p:cNvSpPr txBox="1"/>
          <p:nvPr/>
        </p:nvSpPr>
        <p:spPr>
          <a:xfrm>
            <a:off x="7604738" y="3621075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0xDEAD BEEF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35"/>
          <p:cNvCxnSpPr>
            <a:endCxn id="356" idx="2"/>
          </p:cNvCxnSpPr>
          <p:nvPr/>
        </p:nvCxnSpPr>
        <p:spPr>
          <a:xfrm>
            <a:off x="6577036" y="2840825"/>
            <a:ext cx="1421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lw x8 24(x2)</a:t>
            </a:r>
            <a:endParaRPr/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35"/>
          <p:cNvGrpSpPr/>
          <p:nvPr/>
        </p:nvGrpSpPr>
        <p:grpSpPr>
          <a:xfrm>
            <a:off x="1002740" y="1999657"/>
            <a:ext cx="266361" cy="747403"/>
            <a:chOff x="959047" y="3126189"/>
            <a:chExt cx="415800" cy="914814"/>
          </a:xfrm>
        </p:grpSpPr>
        <p:sp>
          <p:nvSpPr>
            <p:cNvPr id="360" name="Google Shape;360;p35"/>
            <p:cNvSpPr/>
            <p:nvPr/>
          </p:nvSpPr>
          <p:spPr>
            <a:xfrm>
              <a:off x="959047" y="3126189"/>
              <a:ext cx="415800" cy="9147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ourier New"/>
                <a:buNone/>
              </a:pPr>
              <a:r>
                <a:rPr b="1" lang="en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PC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069894" y="3868203"/>
              <a:ext cx="221700" cy="1728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t/>
              </a:r>
              <a:endParaRPr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2" name="Google Shape;362;p35"/>
          <p:cNvCxnSpPr>
            <a:stCxn id="360" idx="3"/>
          </p:cNvCxnSpPr>
          <p:nvPr/>
        </p:nvCxnSpPr>
        <p:spPr>
          <a:xfrm>
            <a:off x="1269102" y="2373312"/>
            <a:ext cx="38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5"/>
          <p:cNvSpPr/>
          <p:nvPr/>
        </p:nvSpPr>
        <p:spPr>
          <a:xfrm>
            <a:off x="1657493" y="1830823"/>
            <a:ext cx="820800" cy="138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</a:t>
            </a: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35"/>
          <p:cNvCxnSpPr/>
          <p:nvPr/>
        </p:nvCxnSpPr>
        <p:spPr>
          <a:xfrm>
            <a:off x="2484203" y="2123325"/>
            <a:ext cx="905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5"/>
          <p:cNvCxnSpPr>
            <a:endCxn id="366" idx="0"/>
          </p:cNvCxnSpPr>
          <p:nvPr/>
        </p:nvCxnSpPr>
        <p:spPr>
          <a:xfrm flipH="1">
            <a:off x="3037135" y="2146500"/>
            <a:ext cx="2400" cy="2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/>
          <p:nvPr/>
        </p:nvCxnSpPr>
        <p:spPr>
          <a:xfrm>
            <a:off x="3046901" y="2442900"/>
            <a:ext cx="33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5"/>
          <p:cNvCxnSpPr/>
          <p:nvPr/>
        </p:nvCxnSpPr>
        <p:spPr>
          <a:xfrm>
            <a:off x="3046902" y="2783575"/>
            <a:ext cx="33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5"/>
          <p:cNvSpPr/>
          <p:nvPr/>
        </p:nvSpPr>
        <p:spPr>
          <a:xfrm>
            <a:off x="3388969" y="1547727"/>
            <a:ext cx="1165800" cy="20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rsW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	 data1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data2</a:t>
            </a:r>
            <a:b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Reg[]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70" name="Google Shape;370;p35"/>
          <p:cNvCxnSpPr/>
          <p:nvPr/>
        </p:nvCxnSpPr>
        <p:spPr>
          <a:xfrm flipH="1" rot="10800000">
            <a:off x="4555044" y="2420100"/>
            <a:ext cx="10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5"/>
          <p:cNvCxnSpPr/>
          <p:nvPr/>
        </p:nvCxnSpPr>
        <p:spPr>
          <a:xfrm>
            <a:off x="4559246" y="3020425"/>
            <a:ext cx="4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5"/>
          <p:cNvSpPr/>
          <p:nvPr/>
        </p:nvSpPr>
        <p:spPr>
          <a:xfrm>
            <a:off x="4265331" y="3412213"/>
            <a:ext cx="139200" cy="1425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35"/>
          <p:cNvCxnSpPr/>
          <p:nvPr/>
        </p:nvCxnSpPr>
        <p:spPr>
          <a:xfrm>
            <a:off x="2887216" y="1318850"/>
            <a:ext cx="5816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5"/>
          <p:cNvCxnSpPr/>
          <p:nvPr/>
        </p:nvCxnSpPr>
        <p:spPr>
          <a:xfrm flipH="1" rot="10800000">
            <a:off x="2893429" y="1339600"/>
            <a:ext cx="1500" cy="40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5"/>
          <p:cNvCxnSpPr/>
          <p:nvPr/>
        </p:nvCxnSpPr>
        <p:spPr>
          <a:xfrm rot="10800000">
            <a:off x="2893571" y="1737225"/>
            <a:ext cx="48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35"/>
          <p:cNvCxnSpPr/>
          <p:nvPr/>
        </p:nvCxnSpPr>
        <p:spPr>
          <a:xfrm rot="10800000">
            <a:off x="1463147" y="1779900"/>
            <a:ext cx="3300" cy="58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5"/>
          <p:cNvCxnSpPr>
            <a:stCxn id="378" idx="1"/>
          </p:cNvCxnSpPr>
          <p:nvPr/>
        </p:nvCxnSpPr>
        <p:spPr>
          <a:xfrm rot="10800000">
            <a:off x="158928" y="1674204"/>
            <a:ext cx="60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5"/>
          <p:cNvCxnSpPr/>
          <p:nvPr/>
        </p:nvCxnSpPr>
        <p:spPr>
          <a:xfrm rot="10800000">
            <a:off x="179393" y="1674200"/>
            <a:ext cx="5100" cy="7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5"/>
          <p:cNvCxnSpPr>
            <a:stCxn id="360" idx="1"/>
          </p:cNvCxnSpPr>
          <p:nvPr/>
        </p:nvCxnSpPr>
        <p:spPr>
          <a:xfrm rot="10800000">
            <a:off x="167840" y="2373312"/>
            <a:ext cx="834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1" name="Google Shape;381;p35"/>
          <p:cNvCxnSpPr/>
          <p:nvPr/>
        </p:nvCxnSpPr>
        <p:spPr>
          <a:xfrm rot="10800000">
            <a:off x="1139221" y="1782575"/>
            <a:ext cx="3297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5"/>
          <p:cNvSpPr/>
          <p:nvPr/>
        </p:nvSpPr>
        <p:spPr>
          <a:xfrm>
            <a:off x="761928" y="1486704"/>
            <a:ext cx="377400" cy="37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+</a:t>
            </a:r>
            <a:endParaRPr sz="2800"/>
          </a:p>
        </p:txBody>
      </p:sp>
      <p:cxnSp>
        <p:nvCxnSpPr>
          <p:cNvPr id="382" name="Google Shape;382;p35"/>
          <p:cNvCxnSpPr/>
          <p:nvPr/>
        </p:nvCxnSpPr>
        <p:spPr>
          <a:xfrm rot="10800000">
            <a:off x="1139221" y="1565500"/>
            <a:ext cx="32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5"/>
          <p:cNvSpPr txBox="1"/>
          <p:nvPr/>
        </p:nvSpPr>
        <p:spPr>
          <a:xfrm>
            <a:off x="1466447" y="1435750"/>
            <a:ext cx="204300" cy="2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84" name="Google Shape;384;p35"/>
          <p:cNvCxnSpPr/>
          <p:nvPr/>
        </p:nvCxnSpPr>
        <p:spPr>
          <a:xfrm rot="10800000">
            <a:off x="3657688" y="3581225"/>
            <a:ext cx="0" cy="12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5" name="Google Shape;385;p35"/>
          <p:cNvSpPr/>
          <p:nvPr/>
        </p:nvSpPr>
        <p:spPr>
          <a:xfrm>
            <a:off x="298283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5"/>
          <p:cNvCxnSpPr/>
          <p:nvPr/>
        </p:nvCxnSpPr>
        <p:spPr>
          <a:xfrm>
            <a:off x="6383585" y="2840825"/>
            <a:ext cx="174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5"/>
          <p:cNvCxnSpPr/>
          <p:nvPr/>
        </p:nvCxnSpPr>
        <p:spPr>
          <a:xfrm>
            <a:off x="5984967" y="3615325"/>
            <a:ext cx="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8" name="Google Shape;388;p35"/>
          <p:cNvCxnSpPr/>
          <p:nvPr/>
        </p:nvCxnSpPr>
        <p:spPr>
          <a:xfrm>
            <a:off x="2599082" y="2146575"/>
            <a:ext cx="0" cy="26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5"/>
          <p:cNvSpPr/>
          <p:nvPr/>
        </p:nvSpPr>
        <p:spPr>
          <a:xfrm>
            <a:off x="594850" y="4826575"/>
            <a:ext cx="7839900" cy="1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Logic</a:t>
            </a:r>
            <a:endParaRPr sz="1200"/>
          </a:p>
        </p:txBody>
      </p:sp>
      <p:sp>
        <p:nvSpPr>
          <p:cNvPr id="390" name="Google Shape;390;p35"/>
          <p:cNvSpPr/>
          <p:nvPr/>
        </p:nvSpPr>
        <p:spPr>
          <a:xfrm>
            <a:off x="5616859" y="1910824"/>
            <a:ext cx="789345" cy="1848525"/>
          </a:xfrm>
          <a:custGeom>
            <a:rect b="b" l="l" r="r" t="t"/>
            <a:pathLst>
              <a:path extrusionOk="0" h="4650377" w="1793965">
                <a:moveTo>
                  <a:pt x="0" y="0"/>
                </a:moveTo>
                <a:lnTo>
                  <a:pt x="0" y="1898469"/>
                </a:lnTo>
                <a:lnTo>
                  <a:pt x="478971" y="2333897"/>
                </a:lnTo>
                <a:lnTo>
                  <a:pt x="0" y="2778034"/>
                </a:lnTo>
                <a:lnTo>
                  <a:pt x="0" y="4650377"/>
                </a:lnTo>
                <a:lnTo>
                  <a:pt x="1793965" y="3666309"/>
                </a:lnTo>
                <a:lnTo>
                  <a:pt x="1793965" y="9840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1100"/>
          </a:p>
        </p:txBody>
      </p:sp>
      <p:sp>
        <p:nvSpPr>
          <p:cNvPr id="391" name="Google Shape;391;p35"/>
          <p:cNvSpPr txBox="1"/>
          <p:nvPr/>
        </p:nvSpPr>
        <p:spPr>
          <a:xfrm>
            <a:off x="6022917" y="4085125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92" name="Google Shape;392;p35"/>
          <p:cNvCxnSpPr>
            <a:stCxn id="393" idx="0"/>
          </p:cNvCxnSpPr>
          <p:nvPr/>
        </p:nvCxnSpPr>
        <p:spPr>
          <a:xfrm>
            <a:off x="5305596" y="3530350"/>
            <a:ext cx="298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5"/>
          <p:cNvCxnSpPr>
            <a:endCxn id="395" idx="1"/>
          </p:cNvCxnSpPr>
          <p:nvPr/>
        </p:nvCxnSpPr>
        <p:spPr>
          <a:xfrm>
            <a:off x="2598975" y="4054025"/>
            <a:ext cx="48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stCxn id="393" idx="3"/>
          </p:cNvCxnSpPr>
          <p:nvPr/>
        </p:nvCxnSpPr>
        <p:spPr>
          <a:xfrm flipH="1">
            <a:off x="5146296" y="4210937"/>
            <a:ext cx="10200" cy="63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7" name="Google Shape;397;p35"/>
          <p:cNvSpPr txBox="1"/>
          <p:nvPr/>
        </p:nvSpPr>
        <p:spPr>
          <a:xfrm>
            <a:off x="5194225" y="4439175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3080175" y="3829925"/>
            <a:ext cx="444000" cy="44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ImmGen</a:t>
            </a:r>
            <a:endParaRPr sz="1000"/>
          </a:p>
        </p:txBody>
      </p:sp>
      <p:cxnSp>
        <p:nvCxnSpPr>
          <p:cNvPr id="398" name="Google Shape;398;p35"/>
          <p:cNvCxnSpPr>
            <a:stCxn id="395" idx="3"/>
          </p:cNvCxnSpPr>
          <p:nvPr/>
        </p:nvCxnSpPr>
        <p:spPr>
          <a:xfrm>
            <a:off x="3524175" y="4054025"/>
            <a:ext cx="14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5"/>
          <p:cNvSpPr/>
          <p:nvPr/>
        </p:nvSpPr>
        <p:spPr>
          <a:xfrm>
            <a:off x="2544785" y="20684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1409010" y="23184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2544785" y="39991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5"/>
          <p:cNvCxnSpPr>
            <a:stCxn id="366" idx="4"/>
          </p:cNvCxnSpPr>
          <p:nvPr/>
        </p:nvCxnSpPr>
        <p:spPr>
          <a:xfrm>
            <a:off x="3037135" y="2497800"/>
            <a:ext cx="0" cy="29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5"/>
          <p:cNvSpPr/>
          <p:nvPr/>
        </p:nvSpPr>
        <p:spPr>
          <a:xfrm>
            <a:off x="2982835" y="2388000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249875" y="3641775"/>
            <a:ext cx="2214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Note that the WB Mux at the end uses 0 for the bottom and 1 for the top. This order is arbitrary, and you may choose any order. All exams will use the order specified on the reference card.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1647747" y="1575675"/>
            <a:ext cx="81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0x01812403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3073925" y="1824825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3073900" y="2151434"/>
            <a:ext cx="3036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3035075" y="2494680"/>
            <a:ext cx="381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3879810" y="3680725"/>
            <a:ext cx="58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4591885" y="20647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FFE0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4567072" y="2735305"/>
            <a:ext cx="381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6423625" y="2516550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0x7FFF FFF8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2" name="Google Shape;412;p35"/>
          <p:cNvGrpSpPr/>
          <p:nvPr/>
        </p:nvGrpSpPr>
        <p:grpSpPr>
          <a:xfrm>
            <a:off x="4952600" y="2747050"/>
            <a:ext cx="352996" cy="1566600"/>
            <a:chOff x="4952600" y="2747050"/>
            <a:chExt cx="352996" cy="1566600"/>
          </a:xfrm>
        </p:grpSpPr>
        <p:sp>
          <p:nvSpPr>
            <p:cNvPr id="413" name="Google Shape;413;p35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 txBox="1"/>
            <p:nvPr/>
          </p:nvSpPr>
          <p:spPr>
            <a:xfrm>
              <a:off x="4952700" y="389914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5"/>
            <p:cNvSpPr txBox="1"/>
            <p:nvPr/>
          </p:nvSpPr>
          <p:spPr>
            <a:xfrm>
              <a:off x="4952600" y="287791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16" name="Google Shape;416;p35"/>
          <p:cNvCxnSpPr>
            <a:endCxn id="393" idx="0"/>
          </p:cNvCxnSpPr>
          <p:nvPr/>
        </p:nvCxnSpPr>
        <p:spPr>
          <a:xfrm flipH="1" rot="10800000">
            <a:off x="5025396" y="3530350"/>
            <a:ext cx="280200" cy="5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17" name="Google Shape;417;p35"/>
          <p:cNvGrpSpPr/>
          <p:nvPr/>
        </p:nvGrpSpPr>
        <p:grpSpPr>
          <a:xfrm>
            <a:off x="6717439" y="3087712"/>
            <a:ext cx="872264" cy="1123216"/>
            <a:chOff x="7460198" y="1567981"/>
            <a:chExt cx="1078200" cy="1388400"/>
          </a:xfrm>
        </p:grpSpPr>
        <p:sp>
          <p:nvSpPr>
            <p:cNvPr id="418" name="Google Shape;418;p35"/>
            <p:cNvSpPr/>
            <p:nvPr/>
          </p:nvSpPr>
          <p:spPr>
            <a:xfrm>
              <a:off x="7460198" y="1567981"/>
              <a:ext cx="1078200" cy="13884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000000"/>
                  </a:solidFill>
                </a:rPr>
                <a:t>    </a:t>
              </a:r>
              <a:r>
                <a:rPr i="1" lang="en"/>
                <a:t>   </a:t>
              </a: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</a:t>
              </a:r>
              <a:endParaRPr i="1" sz="1100">
                <a:solidFill>
                  <a:srgbClr val="000000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DMEM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dataW</a:t>
              </a:r>
              <a:r>
                <a:rPr i="1" lang="en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i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8195006" y="2766101"/>
              <a:ext cx="193500" cy="182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Calibri"/>
                <a:buNone/>
              </a:pPr>
              <a:r>
                <a:t/>
              </a:r>
              <a:endParaRPr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35"/>
          <p:cNvSpPr/>
          <p:nvPr/>
        </p:nvSpPr>
        <p:spPr>
          <a:xfrm>
            <a:off x="6508260" y="2785925"/>
            <a:ext cx="1086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5"/>
          <p:cNvCxnSpPr/>
          <p:nvPr/>
        </p:nvCxnSpPr>
        <p:spPr>
          <a:xfrm>
            <a:off x="6562548" y="2835407"/>
            <a:ext cx="0" cy="8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5"/>
          <p:cNvCxnSpPr>
            <a:stCxn id="418" idx="1"/>
          </p:cNvCxnSpPr>
          <p:nvPr/>
        </p:nvCxnSpPr>
        <p:spPr>
          <a:xfrm rot="10800000">
            <a:off x="6553939" y="3649320"/>
            <a:ext cx="16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5"/>
          <p:cNvCxnSpPr/>
          <p:nvPr/>
        </p:nvCxnSpPr>
        <p:spPr>
          <a:xfrm>
            <a:off x="6987530" y="4210925"/>
            <a:ext cx="0" cy="6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4" name="Google Shape;424;p35"/>
          <p:cNvSpPr txBox="1"/>
          <p:nvPr/>
        </p:nvSpPr>
        <p:spPr>
          <a:xfrm>
            <a:off x="6987517" y="4455850"/>
            <a:ext cx="1107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Read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25" name="Google Shape;425;p35"/>
          <p:cNvCxnSpPr/>
          <p:nvPr/>
        </p:nvCxnSpPr>
        <p:spPr>
          <a:xfrm>
            <a:off x="7606165" y="3450925"/>
            <a:ext cx="386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35"/>
          <p:cNvSpPr txBox="1"/>
          <p:nvPr/>
        </p:nvSpPr>
        <p:spPr>
          <a:xfrm>
            <a:off x="7604738" y="3621075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0xDEAD BEEF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27" name="Google Shape;427;p35"/>
          <p:cNvGrpSpPr/>
          <p:nvPr/>
        </p:nvGrpSpPr>
        <p:grpSpPr>
          <a:xfrm>
            <a:off x="7968665" y="2057525"/>
            <a:ext cx="328271" cy="1566600"/>
            <a:chOff x="4977325" y="2747050"/>
            <a:chExt cx="328271" cy="1566600"/>
          </a:xfrm>
        </p:grpSpPr>
        <p:sp>
          <p:nvSpPr>
            <p:cNvPr id="356" name="Google Shape;356;p35"/>
            <p:cNvSpPr/>
            <p:nvPr/>
          </p:nvSpPr>
          <p:spPr>
            <a:xfrm rot="5400000">
              <a:off x="4373196" y="3381250"/>
              <a:ext cx="1566600" cy="298200"/>
            </a:xfrm>
            <a:prstGeom prst="trapezoid">
              <a:avLst>
                <a:gd fmla="val 68889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 txBox="1"/>
            <p:nvPr/>
          </p:nvSpPr>
          <p:spPr>
            <a:xfrm>
              <a:off x="4977345" y="3376707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5"/>
            <p:cNvSpPr txBox="1"/>
            <p:nvPr/>
          </p:nvSpPr>
          <p:spPr>
            <a:xfrm>
              <a:off x="4977325" y="3973202"/>
              <a:ext cx="2664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0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30" name="Google Shape;430;p35"/>
          <p:cNvCxnSpPr>
            <a:stCxn id="356" idx="3"/>
          </p:cNvCxnSpPr>
          <p:nvPr/>
        </p:nvCxnSpPr>
        <p:spPr>
          <a:xfrm>
            <a:off x="8147836" y="3521412"/>
            <a:ext cx="0" cy="131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1" name="Google Shape;431;p35"/>
          <p:cNvSpPr txBox="1"/>
          <p:nvPr/>
        </p:nvSpPr>
        <p:spPr>
          <a:xfrm>
            <a:off x="8200525" y="44558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32" name="Google Shape;432;p35"/>
          <p:cNvCxnSpPr/>
          <p:nvPr/>
        </p:nvCxnSpPr>
        <p:spPr>
          <a:xfrm rot="10800000">
            <a:off x="8705125" y="1318875"/>
            <a:ext cx="0" cy="155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5"/>
          <p:cNvCxnSpPr/>
          <p:nvPr/>
        </p:nvCxnSpPr>
        <p:spPr>
          <a:xfrm>
            <a:off x="8307965" y="2869875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5"/>
          <p:cNvCxnSpPr/>
          <p:nvPr/>
        </p:nvCxnSpPr>
        <p:spPr>
          <a:xfrm flipH="1" rot="10800000">
            <a:off x="8008746" y="2891000"/>
            <a:ext cx="279300" cy="57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5" name="Google Shape;435;p35"/>
          <p:cNvSpPr txBox="1"/>
          <p:nvPr/>
        </p:nvSpPr>
        <p:spPr>
          <a:xfrm>
            <a:off x="5279713" y="1056938"/>
            <a:ext cx="1031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0xDEAD BEEF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3723587" y="4455850"/>
            <a:ext cx="29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DMEM Limitations</a:t>
            </a:r>
            <a:endParaRPr/>
          </a:p>
        </p:txBody>
      </p:sp>
      <p:sp>
        <p:nvSpPr>
          <p:cNvPr id="442" name="Google Shape;442;p36"/>
          <p:cNvSpPr txBox="1"/>
          <p:nvPr>
            <p:ph idx="1" type="body"/>
          </p:nvPr>
        </p:nvSpPr>
        <p:spPr>
          <a:xfrm>
            <a:off x="198500" y="1246825"/>
            <a:ext cx="85206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To simplify its circuitry, DMEM can ONLY access 32 bits at a time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Regardless of what load/store instruction you have, dataW and dataR will always be 32-bits long.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Even further, many RISC-V DMEMs (including the one we provide for Project 3) have a further restriction that the DMEM can only access addresses that </a:t>
            </a:r>
            <a:r>
              <a:rPr b="1" lang="en" sz="2100"/>
              <a:t>are a multiple of 4</a:t>
            </a:r>
            <a:r>
              <a:rPr lang="en" sz="2100"/>
              <a:t>.</a:t>
            </a:r>
            <a:endParaRPr sz="2100"/>
          </a:p>
          <a:p>
            <a:pPr indent="-331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00"/>
              <a:t>Ex. You can access address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0xFFFF FFFC</a:t>
            </a:r>
            <a:r>
              <a:rPr lang="en" sz="2100"/>
              <a:t> to get the data from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0xFFFF FFFC</a:t>
            </a:r>
            <a:r>
              <a:rPr lang="en" sz="2100"/>
              <a:t>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0xFFFF FFFF</a:t>
            </a:r>
            <a:r>
              <a:rPr lang="en" sz="2100"/>
              <a:t>, but not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0xFFFF FFFD</a:t>
            </a:r>
            <a:endParaRPr sz="2100"/>
          </a:p>
        </p:txBody>
      </p:sp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75" y="3485272"/>
            <a:ext cx="6241051" cy="16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