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B8F325-56BF-4FDD-9071-9B7D4ED54DBC}">
  <a:tblStyle styleId="{22B8F325-56BF-4FDD-9071-9B7D4ED54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2f48808b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2f48808b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2f48808b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2f48808b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2f48808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2f48808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2f48808b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2f48808b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2f48808b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2f48808b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2f48808b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2f48808b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2f48808b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2f48808b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2f48808b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2f48808b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2f48808b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2f48808b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2f48808b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c2f48808b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af244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af244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c2f48808b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c2f48808b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2f48808b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c2f48808b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2f48808b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2f48808b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c2f48808b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c2f48808b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c2f48808b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c2f48808b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c2f48808bb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c2f48808bb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c2f48808b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c2f48808b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c2f48808bb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c2f48808bb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c2f48808bb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c2f48808bb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2f48808bb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2f48808b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2f48808b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2f48808b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c2f48808bb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c2f48808bb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c2f48808bb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c2f48808bb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c2f48808bb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c2f48808bb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c2f48808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c2f48808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c2f48808b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c2f48808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c2f48808b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c2f48808b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3cfab12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3cfab12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b3011bc5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b3011bc5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3d726740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3d726740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3d72674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3d72674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2f48808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2f48808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3d726740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3d726740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e8b706e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e8b706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3d726740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3d726740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3e8b706e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3e8b706e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e8b706e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e8b706e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e8b706e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e8b706e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d726740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d726740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e8b706e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e8b706e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3e8b706e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3e8b706e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3d95b9c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3d95b9c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f48808b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f48808b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3d95b9c2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3d95b9c2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3d7267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3d7267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3d726740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3d726740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d726740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d726740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d726740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d726740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3d726740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3d726740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3d726740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3d726740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d726740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3d726740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d726740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d726740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2f48808b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2f48808b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2f48808b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2f48808b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2f4880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2f4880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2f4880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2f4880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24: Finite State Machines, Operating Systems</a:t>
            </a:r>
            <a:endParaRPr/>
          </a:p>
        </p:txBody>
      </p:sp>
      <p:sp>
        <p:nvSpPr>
          <p:cNvPr id="149" name="Google Shape;149;p35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Definition</a:t>
            </a:r>
            <a:endParaRPr/>
          </a:p>
        </p:txBody>
      </p:sp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198500" y="1246825"/>
            <a:ext cx="4693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FSM consists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</a:t>
            </a:r>
            <a:r>
              <a:rPr i="1" lang="en"/>
              <a:t>states </a:t>
            </a:r>
            <a:r>
              <a:rPr lang="en"/>
              <a:t>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state represents all that the machine "remembers": if a machine is in a particular state, then it will "react" to any input in the same manner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states must be </a:t>
            </a:r>
            <a:r>
              <a:rPr i="1" lang="en"/>
              <a:t>finite</a:t>
            </a:r>
            <a:r>
              <a:rPr lang="en"/>
              <a:t>; we are not allowed to have an infinite-state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right, S0, S1, and S2 are our states.</a:t>
            </a:r>
            <a:endParaRPr/>
          </a:p>
        </p:txBody>
      </p:sp>
      <p:grpSp>
        <p:nvGrpSpPr>
          <p:cNvPr id="234" name="Google Shape;234;p44"/>
          <p:cNvGrpSpPr/>
          <p:nvPr/>
        </p:nvGrpSpPr>
        <p:grpSpPr>
          <a:xfrm>
            <a:off x="5687975" y="1928875"/>
            <a:ext cx="3268150" cy="614500"/>
            <a:chOff x="5383175" y="2843275"/>
            <a:chExt cx="3268150" cy="614500"/>
          </a:xfrm>
        </p:grpSpPr>
        <p:sp>
          <p:nvSpPr>
            <p:cNvPr id="235" name="Google Shape;235;p44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Definition</a:t>
            </a:r>
            <a:endParaRPr/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198500" y="1246825"/>
            <a:ext cx="4693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FSM consists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</a:t>
            </a:r>
            <a:r>
              <a:rPr i="1" lang="en"/>
              <a:t>states 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these states is designated as the </a:t>
            </a:r>
            <a:r>
              <a:rPr i="1" lang="en"/>
              <a:t>start state </a:t>
            </a:r>
            <a:r>
              <a:rPr lang="en"/>
              <a:t>S</a:t>
            </a:r>
            <a:r>
              <a:rPr baseline="-25000" lang="en"/>
              <a:t>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represents the state that the machine will start in when beginning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Denoted by a blank arrow pointing to one state (in the right, S0 is the start state)</a:t>
            </a:r>
            <a:endParaRPr/>
          </a:p>
        </p:txBody>
      </p:sp>
      <p:grpSp>
        <p:nvGrpSpPr>
          <p:cNvPr id="244" name="Google Shape;244;p45"/>
          <p:cNvGrpSpPr/>
          <p:nvPr/>
        </p:nvGrpSpPr>
        <p:grpSpPr>
          <a:xfrm>
            <a:off x="5687975" y="1928875"/>
            <a:ext cx="3268150" cy="614500"/>
            <a:chOff x="5383175" y="2843275"/>
            <a:chExt cx="3268150" cy="614500"/>
          </a:xfrm>
        </p:grpSpPr>
        <p:sp>
          <p:nvSpPr>
            <p:cNvPr id="245" name="Google Shape;245;p45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246" name="Google Shape;246;p45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247" name="Google Shape;247;p45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</p:grpSp>
      <p:cxnSp>
        <p:nvCxnSpPr>
          <p:cNvPr id="248" name="Google Shape;248;p45"/>
          <p:cNvCxnSpPr/>
          <p:nvPr/>
        </p:nvCxnSpPr>
        <p:spPr>
          <a:xfrm>
            <a:off x="5130050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Definition</a:t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198500" y="1246825"/>
            <a:ext cx="4693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FSM consists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</a:t>
            </a:r>
            <a:r>
              <a:rPr i="1" lang="en"/>
              <a:t>states 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start state </a:t>
            </a: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∈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clock tick, the FSM will receive an input of </a:t>
            </a:r>
            <a:r>
              <a:rPr i="1" lang="en"/>
              <a:t>one bit</a:t>
            </a:r>
            <a:r>
              <a:rPr lang="en"/>
              <a:t>. It will then: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from its current state to a new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one bit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transition and output must depend </a:t>
            </a:r>
            <a:r>
              <a:rPr i="1" lang="en"/>
              <a:t>solely</a:t>
            </a:r>
            <a:r>
              <a:rPr lang="en"/>
              <a:t> on the input bit and the current state; formally, there is a transition function T: S x {0,1} → S x {0,1}</a:t>
            </a:r>
            <a:endParaRPr/>
          </a:p>
        </p:txBody>
      </p:sp>
      <p:grpSp>
        <p:nvGrpSpPr>
          <p:cNvPr id="255" name="Google Shape;255;p46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256" name="Google Shape;256;p46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6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6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6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6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6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6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266" name="Google Shape;266;p46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267" name="Google Shape;267;p46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268" name="Google Shape;268;p46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269" name="Google Shape;269;p46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270" name="Google Shape;270;p46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cxnSp>
        <p:nvCxnSpPr>
          <p:cNvPr id="271" name="Google Shape;271;p46"/>
          <p:cNvCxnSpPr>
            <a:endCxn id="256" idx="2"/>
          </p:cNvCxnSpPr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Definition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198500" y="1246825"/>
            <a:ext cx="4693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FSM consists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</a:t>
            </a:r>
            <a:r>
              <a:rPr i="1" lang="en"/>
              <a:t>states 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start state </a:t>
            </a:r>
            <a:r>
              <a:rPr lang="en"/>
              <a:t>S</a:t>
            </a:r>
            <a:r>
              <a:rPr baseline="-25000" lang="en"/>
              <a:t>0</a:t>
            </a:r>
            <a:r>
              <a:rPr lang="en"/>
              <a:t> ∈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transition function T: S x {0,1} → S x {0,1}.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read the graph on the right: Each arrow represents a transition. The numbers above it signify the input and output of that particular transition.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The red arrow means that if we are currently in state S0 AND we receive an input of 1, we should move to state S1 and output 0.</a:t>
            </a:r>
            <a:endParaRPr/>
          </a:p>
        </p:txBody>
      </p:sp>
      <p:grpSp>
        <p:nvGrpSpPr>
          <p:cNvPr id="278" name="Google Shape;278;p47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279" name="Google Shape;279;p47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280" name="Google Shape;280;p47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281" name="Google Shape;281;p47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282" name="Google Shape;282;p47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7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7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5" name="Google Shape;285;p47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7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7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7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289" name="Google Shape;289;p47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290" name="Google Shape;290;p47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291" name="Google Shape;291;p47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292" name="Google Shape;292;p47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1/0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3" name="Google Shape;293;p47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cxnSp>
        <p:nvCxnSpPr>
          <p:cNvPr id="294" name="Google Shape;294;p47"/>
          <p:cNvCxnSpPr>
            <a:endCxn id="279" idx="2"/>
          </p:cNvCxnSpPr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State Transition Diagram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198500" y="1246825"/>
            <a:ext cx="4693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state needs exactly two arrows leaving it: one for input 0, and one for input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 If we are currently on state S1, then: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receive input 1, we'll move to state S2 and output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receive input 0, we'll move to state S0 and output 0</a:t>
            </a:r>
            <a:endParaRPr/>
          </a:p>
        </p:txBody>
      </p:sp>
      <p:grpSp>
        <p:nvGrpSpPr>
          <p:cNvPr id="301" name="Google Shape;301;p48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302" name="Google Shape;302;p48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8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8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12" name="Google Shape;312;p48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313" name="Google Shape;313;p48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14" name="Google Shape;314;p48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15" name="Google Shape;315;p48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16" name="Google Shape;316;p48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cxnSp>
        <p:nvCxnSpPr>
          <p:cNvPr id="317" name="Google Shape;317;p48"/>
          <p:cNvCxnSpPr>
            <a:endCxn id="302" idx="2"/>
          </p:cNvCxnSpPr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323" name="Google Shape;323;p49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324" name="Google Shape;324;p49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325" name="Google Shape;325;p49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326" name="Google Shape;326;p49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327" name="Google Shape;327;p49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9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9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9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34" name="Google Shape;334;p49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335" name="Google Shape;335;p49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36" name="Google Shape;336;p49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37" name="Google Shape;337;p49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38" name="Google Shape;338;p49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339" name="Google Shape;339;p49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9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Google Shape;341;p49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342" name="Google Shape;342;p49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343" name="Google Shape;343;p49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9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350" name="Google Shape;350;p50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351" name="Google Shape;351;p50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0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0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0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0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61" name="Google Shape;361;p50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362" name="Google Shape;362;p50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63" name="Google Shape;363;p50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64" name="Google Shape;364;p50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65" name="Google Shape;365;p50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366" name="Google Shape;366;p50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50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50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370" name="Google Shape;370;p50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50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377" name="Google Shape;377;p51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378" name="Google Shape;378;p51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1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88" name="Google Shape;388;p51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389" name="Google Shape;389;p51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90" name="Google Shape;390;p51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391" name="Google Shape;391;p51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392" name="Google Shape;392;p51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393" name="Google Shape;393;p51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51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Google Shape;395;p51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397" name="Google Shape;397;p51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51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  <p:graphicFrame>
        <p:nvGraphicFramePr>
          <p:cNvPr id="399" name="Google Shape;399;p51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405" name="Google Shape;405;p52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406" name="Google Shape;406;p52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2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416" name="Google Shape;416;p52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417" name="Google Shape;417;p52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418" name="Google Shape;418;p52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419" name="Google Shape;419;p52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420" name="Google Shape;420;p52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421" name="Google Shape;421;p52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52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Google Shape;423;p52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424" name="Google Shape;424;p52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425" name="Google Shape;425;p52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2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  <p:graphicFrame>
        <p:nvGraphicFramePr>
          <p:cNvPr id="427" name="Google Shape;427;p52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52"/>
          <p:cNvSpPr/>
          <p:nvPr/>
        </p:nvSpPr>
        <p:spPr>
          <a:xfrm>
            <a:off x="1712925" y="4312450"/>
            <a:ext cx="6455550" cy="280975"/>
          </a:xfrm>
          <a:custGeom>
            <a:rect b="b" l="l" r="r" t="t"/>
            <a:pathLst>
              <a:path extrusionOk="0" h="11239" w="258222">
                <a:moveTo>
                  <a:pt x="0" y="11239"/>
                </a:moveTo>
                <a:lnTo>
                  <a:pt x="98488" y="11239"/>
                </a:lnTo>
                <a:lnTo>
                  <a:pt x="98488" y="190"/>
                </a:lnTo>
                <a:lnTo>
                  <a:pt x="111633" y="190"/>
                </a:lnTo>
                <a:lnTo>
                  <a:pt x="111633" y="11239"/>
                </a:lnTo>
                <a:lnTo>
                  <a:pt x="146685" y="11239"/>
                </a:lnTo>
                <a:lnTo>
                  <a:pt x="146685" y="190"/>
                </a:lnTo>
                <a:lnTo>
                  <a:pt x="157924" y="190"/>
                </a:lnTo>
                <a:lnTo>
                  <a:pt x="157924" y="11239"/>
                </a:lnTo>
                <a:lnTo>
                  <a:pt x="204216" y="11239"/>
                </a:lnTo>
                <a:lnTo>
                  <a:pt x="204216" y="0"/>
                </a:lnTo>
                <a:lnTo>
                  <a:pt x="215646" y="0"/>
                </a:lnTo>
                <a:lnTo>
                  <a:pt x="215646" y="10858"/>
                </a:lnTo>
                <a:lnTo>
                  <a:pt x="239363" y="10858"/>
                </a:lnTo>
                <a:lnTo>
                  <a:pt x="239363" y="381"/>
                </a:lnTo>
                <a:lnTo>
                  <a:pt x="250983" y="381"/>
                </a:lnTo>
                <a:lnTo>
                  <a:pt x="250983" y="10858"/>
                </a:lnTo>
                <a:lnTo>
                  <a:pt x="258222" y="108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434" name="Google Shape;434;p53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435" name="Google Shape;435;p53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436" name="Google Shape;436;p53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437" name="Google Shape;437;p53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438" name="Google Shape;438;p53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3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3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3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445" name="Google Shape;445;p53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446" name="Google Shape;446;p53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447" name="Google Shape;447;p53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448" name="Google Shape;448;p53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449" name="Google Shape;449;p53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450" name="Google Shape;450;p53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53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Google Shape;452;p53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453" name="Google Shape;453;p53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454" name="Google Shape;454;p53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53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  <p:graphicFrame>
        <p:nvGraphicFramePr>
          <p:cNvPr id="456" name="Google Shape;456;p53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Finite State Machines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Operating 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462" name="Google Shape;462;p54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463" name="Google Shape;463;p54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464" name="Google Shape;464;p54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465" name="Google Shape;465;p54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466" name="Google Shape;466;p54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4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4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4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4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4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4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473" name="Google Shape;473;p54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474" name="Google Shape;474;p54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475" name="Google Shape;475;p54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476" name="Google Shape;476;p54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477" name="Google Shape;477;p54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478" name="Google Shape;478;p54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p54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Google Shape;480;p54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481" name="Google Shape;481;p54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482" name="Google Shape;482;p54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54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  <p:graphicFrame>
        <p:nvGraphicFramePr>
          <p:cNvPr id="484" name="Google Shape;484;p54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490" name="Google Shape;490;p55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491" name="Google Shape;491;p55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492" name="Google Shape;492;p55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5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5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5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5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5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01" name="Google Shape;501;p55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502" name="Google Shape;502;p55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03" name="Google Shape;503;p55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04" name="Google Shape;504;p55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05" name="Google Shape;505;p55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506" name="Google Shape;506;p55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7" name="Google Shape;507;p55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Google Shape;508;p55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09" name="Google Shape;509;p55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510" name="Google Shape;510;p55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55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  <p:graphicFrame>
        <p:nvGraphicFramePr>
          <p:cNvPr id="512" name="Google Shape;512;p55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518" name="Google Shape;518;p56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519" name="Google Shape;519;p56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6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6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6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6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6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6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29" name="Google Shape;529;p56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530" name="Google Shape;530;p56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31" name="Google Shape;531;p56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32" name="Google Shape;532;p56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33" name="Google Shape;533;p56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534" name="Google Shape;534;p56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" name="Google Shape;535;p56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Google Shape;536;p56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37" name="Google Shape;537;p56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538" name="Google Shape;538;p56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56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see what happens when we run this FSM on the below input</a:t>
            </a:r>
            <a:endParaRPr/>
          </a:p>
        </p:txBody>
      </p:sp>
      <p:graphicFrame>
        <p:nvGraphicFramePr>
          <p:cNvPr id="540" name="Google Shape;540;p56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p56"/>
          <p:cNvSpPr/>
          <p:nvPr/>
        </p:nvSpPr>
        <p:spPr>
          <a:xfrm>
            <a:off x="1712925" y="4312450"/>
            <a:ext cx="6455550" cy="280975"/>
          </a:xfrm>
          <a:custGeom>
            <a:rect b="b" l="l" r="r" t="t"/>
            <a:pathLst>
              <a:path extrusionOk="0" h="11239" w="258222">
                <a:moveTo>
                  <a:pt x="0" y="11239"/>
                </a:moveTo>
                <a:lnTo>
                  <a:pt x="98488" y="11239"/>
                </a:lnTo>
                <a:lnTo>
                  <a:pt x="98488" y="190"/>
                </a:lnTo>
                <a:lnTo>
                  <a:pt x="111633" y="190"/>
                </a:lnTo>
                <a:lnTo>
                  <a:pt x="111633" y="11239"/>
                </a:lnTo>
                <a:lnTo>
                  <a:pt x="146685" y="11239"/>
                </a:lnTo>
                <a:lnTo>
                  <a:pt x="146685" y="190"/>
                </a:lnTo>
                <a:lnTo>
                  <a:pt x="157924" y="190"/>
                </a:lnTo>
                <a:lnTo>
                  <a:pt x="157924" y="11239"/>
                </a:lnTo>
                <a:lnTo>
                  <a:pt x="204216" y="11239"/>
                </a:lnTo>
                <a:lnTo>
                  <a:pt x="204216" y="0"/>
                </a:lnTo>
                <a:lnTo>
                  <a:pt x="215646" y="0"/>
                </a:lnTo>
                <a:lnTo>
                  <a:pt x="215646" y="10858"/>
                </a:lnTo>
                <a:lnTo>
                  <a:pt x="239363" y="10858"/>
                </a:lnTo>
                <a:lnTo>
                  <a:pt x="239363" y="381"/>
                </a:lnTo>
                <a:lnTo>
                  <a:pt x="250983" y="381"/>
                </a:lnTo>
                <a:lnTo>
                  <a:pt x="250983" y="10858"/>
                </a:lnTo>
                <a:lnTo>
                  <a:pt x="258222" y="108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547" name="Google Shape;547;p57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548" name="Google Shape;548;p57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549" name="Google Shape;549;p57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550" name="Google Shape;550;p57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7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7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7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7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58" name="Google Shape;558;p57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559" name="Google Shape;559;p57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60" name="Google Shape;560;p57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61" name="Google Shape;561;p57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62" name="Google Shape;562;p57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563" name="Google Shape;563;p57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4" name="Google Shape;564;p57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66" name="Google Shape;566;p57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567" name="Google Shape;567;p57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57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pattern is this FSM detecting?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What input causes the output to be 1?</a:t>
            </a:r>
            <a:endParaRPr/>
          </a:p>
        </p:txBody>
      </p:sp>
      <p:graphicFrame>
        <p:nvGraphicFramePr>
          <p:cNvPr id="569" name="Google Shape;569;p57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57"/>
          <p:cNvSpPr/>
          <p:nvPr/>
        </p:nvSpPr>
        <p:spPr>
          <a:xfrm>
            <a:off x="1712925" y="4312450"/>
            <a:ext cx="6455550" cy="280975"/>
          </a:xfrm>
          <a:custGeom>
            <a:rect b="b" l="l" r="r" t="t"/>
            <a:pathLst>
              <a:path extrusionOk="0" h="11239" w="258222">
                <a:moveTo>
                  <a:pt x="0" y="11239"/>
                </a:moveTo>
                <a:lnTo>
                  <a:pt x="98488" y="11239"/>
                </a:lnTo>
                <a:lnTo>
                  <a:pt x="98488" y="190"/>
                </a:lnTo>
                <a:lnTo>
                  <a:pt x="111633" y="190"/>
                </a:lnTo>
                <a:lnTo>
                  <a:pt x="111633" y="11239"/>
                </a:lnTo>
                <a:lnTo>
                  <a:pt x="146685" y="11239"/>
                </a:lnTo>
                <a:lnTo>
                  <a:pt x="146685" y="190"/>
                </a:lnTo>
                <a:lnTo>
                  <a:pt x="157924" y="190"/>
                </a:lnTo>
                <a:lnTo>
                  <a:pt x="157924" y="11239"/>
                </a:lnTo>
                <a:lnTo>
                  <a:pt x="204216" y="11239"/>
                </a:lnTo>
                <a:lnTo>
                  <a:pt x="204216" y="0"/>
                </a:lnTo>
                <a:lnTo>
                  <a:pt x="215646" y="0"/>
                </a:lnTo>
                <a:lnTo>
                  <a:pt x="215646" y="10858"/>
                </a:lnTo>
                <a:lnTo>
                  <a:pt x="239363" y="10858"/>
                </a:lnTo>
                <a:lnTo>
                  <a:pt x="239363" y="381"/>
                </a:lnTo>
                <a:lnTo>
                  <a:pt x="250983" y="381"/>
                </a:lnTo>
                <a:lnTo>
                  <a:pt x="250983" y="10858"/>
                </a:lnTo>
                <a:lnTo>
                  <a:pt x="258222" y="108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576" name="Google Shape;576;p58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577" name="Google Shape;577;p58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578" name="Google Shape;578;p58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579" name="Google Shape;579;p58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580" name="Google Shape;580;p58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8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8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8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8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8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8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87" name="Google Shape;587;p58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588" name="Google Shape;588;p58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89" name="Google Shape;589;p58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590" name="Google Shape;590;p58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591" name="Google Shape;591;p58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592" name="Google Shape;592;p58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3" name="Google Shape;593;p58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4" name="Google Shape;594;p58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95" name="Google Shape;595;p58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596" name="Google Shape;596;p58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58"/>
          <p:cNvSpPr txBox="1"/>
          <p:nvPr>
            <p:ph idx="4294967295" type="body"/>
          </p:nvPr>
        </p:nvSpPr>
        <p:spPr>
          <a:xfrm>
            <a:off x="198500" y="1246825"/>
            <a:ext cx="4693500" cy="1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pattern is this FSM detecting?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output bit is 1 for every sequence of 3 consecutive 1s (with the counter resetting after 3 consecutive 1s are seen) </a:t>
            </a:r>
            <a:endParaRPr/>
          </a:p>
        </p:txBody>
      </p:sp>
      <p:graphicFrame>
        <p:nvGraphicFramePr>
          <p:cNvPr id="598" name="Google Shape;598;p58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58"/>
          <p:cNvSpPr/>
          <p:nvPr/>
        </p:nvSpPr>
        <p:spPr>
          <a:xfrm>
            <a:off x="1712925" y="4312450"/>
            <a:ext cx="6455550" cy="280975"/>
          </a:xfrm>
          <a:custGeom>
            <a:rect b="b" l="l" r="r" t="t"/>
            <a:pathLst>
              <a:path extrusionOk="0" h="11239" w="258222">
                <a:moveTo>
                  <a:pt x="0" y="11239"/>
                </a:moveTo>
                <a:lnTo>
                  <a:pt x="98488" y="11239"/>
                </a:lnTo>
                <a:lnTo>
                  <a:pt x="98488" y="190"/>
                </a:lnTo>
                <a:lnTo>
                  <a:pt x="111633" y="190"/>
                </a:lnTo>
                <a:lnTo>
                  <a:pt x="111633" y="11239"/>
                </a:lnTo>
                <a:lnTo>
                  <a:pt x="146685" y="11239"/>
                </a:lnTo>
                <a:lnTo>
                  <a:pt x="146685" y="190"/>
                </a:lnTo>
                <a:lnTo>
                  <a:pt x="157924" y="190"/>
                </a:lnTo>
                <a:lnTo>
                  <a:pt x="157924" y="11239"/>
                </a:lnTo>
                <a:lnTo>
                  <a:pt x="204216" y="11239"/>
                </a:lnTo>
                <a:lnTo>
                  <a:pt x="204216" y="0"/>
                </a:lnTo>
                <a:lnTo>
                  <a:pt x="215646" y="0"/>
                </a:lnTo>
                <a:lnTo>
                  <a:pt x="215646" y="10858"/>
                </a:lnTo>
                <a:lnTo>
                  <a:pt x="239363" y="10858"/>
                </a:lnTo>
                <a:lnTo>
                  <a:pt x="239363" y="381"/>
                </a:lnTo>
                <a:lnTo>
                  <a:pt x="250983" y="381"/>
                </a:lnTo>
                <a:lnTo>
                  <a:pt x="250983" y="10858"/>
                </a:lnTo>
                <a:lnTo>
                  <a:pt x="258222" y="108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Waveform</a:t>
            </a:r>
            <a:endParaRPr/>
          </a:p>
        </p:txBody>
      </p:sp>
      <p:grpSp>
        <p:nvGrpSpPr>
          <p:cNvPr id="605" name="Google Shape;605;p59"/>
          <p:cNvGrpSpPr/>
          <p:nvPr/>
        </p:nvGrpSpPr>
        <p:grpSpPr>
          <a:xfrm>
            <a:off x="5447276" y="1206864"/>
            <a:ext cx="3508849" cy="1817711"/>
            <a:chOff x="5142476" y="2121264"/>
            <a:chExt cx="3508849" cy="1817711"/>
          </a:xfrm>
        </p:grpSpPr>
        <p:sp>
          <p:nvSpPr>
            <p:cNvPr id="606" name="Google Shape;606;p59"/>
            <p:cNvSpPr/>
            <p:nvPr/>
          </p:nvSpPr>
          <p:spPr>
            <a:xfrm>
              <a:off x="5383175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S0</a:t>
              </a: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6730900" y="28850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S1</a:t>
              </a: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8078625" y="2843275"/>
              <a:ext cx="572700" cy="57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S2</a:t>
              </a: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 flipH="1" rot="10800000">
              <a:off x="5752625" y="2322175"/>
              <a:ext cx="2652000" cy="1093800"/>
            </a:xfrm>
            <a:prstGeom prst="arc">
              <a:avLst>
                <a:gd fmla="val 70855" name="adj1"/>
                <a:gd fmla="val 10821904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 flipH="1" rot="10800000">
              <a:off x="5851750" y="2885075"/>
              <a:ext cx="1012500" cy="365700"/>
            </a:xfrm>
            <a:prstGeom prst="arc">
              <a:avLst>
                <a:gd fmla="val 700549" name="adj1"/>
                <a:gd fmla="val 1024957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5851750" y="3113675"/>
              <a:ext cx="1012500" cy="365700"/>
            </a:xfrm>
            <a:prstGeom prst="arc">
              <a:avLst>
                <a:gd fmla="val 595112" name="adj1"/>
                <a:gd fmla="val 1029003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7018375" y="2843275"/>
              <a:ext cx="1321500" cy="365700"/>
            </a:xfrm>
            <a:prstGeom prst="arc">
              <a:avLst>
                <a:gd fmla="val 1221677" name="adj1"/>
                <a:gd fmla="val 9491526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9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616" name="Google Shape;616;p59"/>
            <p:cNvSpPr txBox="1"/>
            <p:nvPr/>
          </p:nvSpPr>
          <p:spPr>
            <a:xfrm>
              <a:off x="6909600" y="2121264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  <p:sp>
          <p:nvSpPr>
            <p:cNvPr id="617" name="Google Shape;617;p59"/>
            <p:cNvSpPr txBox="1"/>
            <p:nvPr/>
          </p:nvSpPr>
          <p:spPr>
            <a:xfrm>
              <a:off x="7521175" y="302192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618" name="Google Shape;618;p59"/>
            <p:cNvSpPr txBox="1"/>
            <p:nvPr/>
          </p:nvSpPr>
          <p:spPr>
            <a:xfrm>
              <a:off x="6185438" y="32824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  <p:sp>
          <p:nvSpPr>
            <p:cNvPr id="619" name="Google Shape;619;p59"/>
            <p:cNvSpPr txBox="1"/>
            <p:nvPr/>
          </p:nvSpPr>
          <p:spPr>
            <a:xfrm>
              <a:off x="6185438" y="2688841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  <p:sp>
          <p:nvSpPr>
            <p:cNvPr id="620" name="Google Shape;620;p59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aphicFrame>
        <p:nvGraphicFramePr>
          <p:cNvPr id="621" name="Google Shape;621;p59"/>
          <p:cNvGraphicFramePr/>
          <p:nvPr/>
        </p:nvGraphicFramePr>
        <p:xfrm>
          <a:off x="1732802" y="388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2" name="Google Shape;622;p59"/>
          <p:cNvSpPr/>
          <p:nvPr/>
        </p:nvSpPr>
        <p:spPr>
          <a:xfrm>
            <a:off x="1733750" y="3886200"/>
            <a:ext cx="6454775" cy="283375"/>
          </a:xfrm>
          <a:custGeom>
            <a:rect b="b" l="l" r="r" t="t"/>
            <a:pathLst>
              <a:path extrusionOk="0" h="11335" w="258191">
                <a:moveTo>
                  <a:pt x="0" y="11335"/>
                </a:moveTo>
                <a:lnTo>
                  <a:pt x="11716" y="11335"/>
                </a:lnTo>
                <a:lnTo>
                  <a:pt x="11716" y="95"/>
                </a:lnTo>
                <a:lnTo>
                  <a:pt x="23622" y="95"/>
                </a:lnTo>
                <a:lnTo>
                  <a:pt x="23622" y="11240"/>
                </a:lnTo>
                <a:lnTo>
                  <a:pt x="35242" y="11240"/>
                </a:lnTo>
                <a:lnTo>
                  <a:pt x="35242" y="0"/>
                </a:lnTo>
                <a:lnTo>
                  <a:pt x="58579" y="0"/>
                </a:lnTo>
                <a:lnTo>
                  <a:pt x="58579" y="11335"/>
                </a:lnTo>
                <a:lnTo>
                  <a:pt x="70485" y="11335"/>
                </a:lnTo>
                <a:lnTo>
                  <a:pt x="70485" y="0"/>
                </a:lnTo>
                <a:lnTo>
                  <a:pt x="105632" y="0"/>
                </a:lnTo>
                <a:lnTo>
                  <a:pt x="105632" y="11240"/>
                </a:lnTo>
                <a:lnTo>
                  <a:pt x="117443" y="11240"/>
                </a:lnTo>
                <a:lnTo>
                  <a:pt x="117443" y="95"/>
                </a:lnTo>
                <a:lnTo>
                  <a:pt x="164322" y="95"/>
                </a:lnTo>
                <a:lnTo>
                  <a:pt x="164322" y="11240"/>
                </a:lnTo>
                <a:lnTo>
                  <a:pt x="176038" y="11240"/>
                </a:lnTo>
                <a:lnTo>
                  <a:pt x="176038" y="95"/>
                </a:lnTo>
                <a:lnTo>
                  <a:pt x="246475" y="95"/>
                </a:lnTo>
                <a:lnTo>
                  <a:pt x="246475" y="11335"/>
                </a:lnTo>
                <a:lnTo>
                  <a:pt x="258191" y="11335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3" name="Google Shape;623;p59"/>
          <p:cNvSpPr txBox="1"/>
          <p:nvPr/>
        </p:nvSpPr>
        <p:spPr>
          <a:xfrm>
            <a:off x="797475" y="3920063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624" name="Google Shape;624;p59"/>
          <p:cNvSpPr txBox="1"/>
          <p:nvPr/>
        </p:nvSpPr>
        <p:spPr>
          <a:xfrm>
            <a:off x="797475" y="4345238"/>
            <a:ext cx="76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625" name="Google Shape;625;p59"/>
          <p:cNvCxnSpPr/>
          <p:nvPr/>
        </p:nvCxnSpPr>
        <p:spPr>
          <a:xfrm>
            <a:off x="5129975" y="2257025"/>
            <a:ext cx="55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59"/>
          <p:cNvSpPr txBox="1"/>
          <p:nvPr>
            <p:ph idx="4294967295" type="body"/>
          </p:nvPr>
        </p:nvSpPr>
        <p:spPr>
          <a:xfrm>
            <a:off x="198500" y="1246825"/>
            <a:ext cx="46935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pattern is this FSM detecting?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bit is 1 for every sequence of 3 consecutive 1s (with the counter resetting after 3 consecutive 1s are seen)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S0: 0 consecutive 1s so far</a:t>
            </a:r>
            <a:br>
              <a:rPr lang="en"/>
            </a:br>
            <a:r>
              <a:rPr lang="en"/>
              <a:t>S1: 1 consecutive 1 so far</a:t>
            </a:r>
            <a:br>
              <a:rPr lang="en"/>
            </a:br>
            <a:r>
              <a:rPr lang="en"/>
              <a:t>S2: 2 consecutive 1s so far</a:t>
            </a:r>
            <a:endParaRPr/>
          </a:p>
        </p:txBody>
      </p:sp>
      <p:graphicFrame>
        <p:nvGraphicFramePr>
          <p:cNvPr id="627" name="Google Shape;627;p59"/>
          <p:cNvGraphicFramePr/>
          <p:nvPr/>
        </p:nvGraphicFramePr>
        <p:xfrm>
          <a:off x="1844685" y="431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  <a:gridCol w="293425"/>
              </a:tblGrid>
              <a:tr h="2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59"/>
          <p:cNvSpPr/>
          <p:nvPr/>
        </p:nvSpPr>
        <p:spPr>
          <a:xfrm>
            <a:off x="1712925" y="4312450"/>
            <a:ext cx="6455550" cy="280975"/>
          </a:xfrm>
          <a:custGeom>
            <a:rect b="b" l="l" r="r" t="t"/>
            <a:pathLst>
              <a:path extrusionOk="0" h="11239" w="258222">
                <a:moveTo>
                  <a:pt x="0" y="11239"/>
                </a:moveTo>
                <a:lnTo>
                  <a:pt x="98488" y="11239"/>
                </a:lnTo>
                <a:lnTo>
                  <a:pt x="98488" y="190"/>
                </a:lnTo>
                <a:lnTo>
                  <a:pt x="111633" y="190"/>
                </a:lnTo>
                <a:lnTo>
                  <a:pt x="111633" y="11239"/>
                </a:lnTo>
                <a:lnTo>
                  <a:pt x="146685" y="11239"/>
                </a:lnTo>
                <a:lnTo>
                  <a:pt x="146685" y="190"/>
                </a:lnTo>
                <a:lnTo>
                  <a:pt x="157924" y="190"/>
                </a:lnTo>
                <a:lnTo>
                  <a:pt x="157924" y="11239"/>
                </a:lnTo>
                <a:lnTo>
                  <a:pt x="204216" y="11239"/>
                </a:lnTo>
                <a:lnTo>
                  <a:pt x="204216" y="0"/>
                </a:lnTo>
                <a:lnTo>
                  <a:pt x="215646" y="0"/>
                </a:lnTo>
                <a:lnTo>
                  <a:pt x="215646" y="10858"/>
                </a:lnTo>
                <a:lnTo>
                  <a:pt x="239363" y="10858"/>
                </a:lnTo>
                <a:lnTo>
                  <a:pt x="239363" y="381"/>
                </a:lnTo>
                <a:lnTo>
                  <a:pt x="250983" y="381"/>
                </a:lnTo>
                <a:lnTo>
                  <a:pt x="250983" y="10858"/>
                </a:lnTo>
                <a:lnTo>
                  <a:pt x="258222" y="1085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FSM based on a problem</a:t>
            </a:r>
            <a:endParaRPr/>
          </a:p>
        </p:txBody>
      </p:sp>
      <p:sp>
        <p:nvSpPr>
          <p:cNvPr id="634" name="Google Shape;634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 previous two inputs were different (and anything for the first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input 01101001000010, output 01011101100011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accomplish this, we need to keep track of the previous bit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Notably, that's the only thing we need to "remember"; if we know our last input was 0, then we can tell what to output based on the next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2 states: 0 and 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FSM based on a problem</a:t>
            </a:r>
            <a:endParaRPr/>
          </a:p>
        </p:txBody>
      </p:sp>
      <p:sp>
        <p:nvSpPr>
          <p:cNvPr id="640" name="Google Shape;640;p61"/>
          <p:cNvSpPr txBox="1"/>
          <p:nvPr>
            <p:ph idx="1" type="body"/>
          </p:nvPr>
        </p:nvSpPr>
        <p:spPr>
          <a:xfrm>
            <a:off x="198500" y="124682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 previous two inputs were different (and anything for the first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input 01101001000010, output 01011101100011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last input was 0 and the current input is 0: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Stay in state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0</a:t>
            </a: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25573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5996375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FSM based on a problem</a:t>
            </a:r>
            <a:endParaRPr/>
          </a:p>
        </p:txBody>
      </p:sp>
      <p:sp>
        <p:nvSpPr>
          <p:cNvPr id="648" name="Google Shape;648;p62"/>
          <p:cNvSpPr txBox="1"/>
          <p:nvPr>
            <p:ph idx="1" type="body"/>
          </p:nvPr>
        </p:nvSpPr>
        <p:spPr>
          <a:xfrm>
            <a:off x="198500" y="124682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 previous two inputs were different (and anything for the first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input 01101001000010, output 01011101100011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last input was 0 and the current input is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to state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1</a:t>
            </a:r>
            <a:endParaRPr/>
          </a:p>
        </p:txBody>
      </p:sp>
      <p:sp>
        <p:nvSpPr>
          <p:cNvPr id="649" name="Google Shape;649;p62"/>
          <p:cNvSpPr/>
          <p:nvPr/>
        </p:nvSpPr>
        <p:spPr>
          <a:xfrm>
            <a:off x="25573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50" name="Google Shape;650;p62"/>
          <p:cNvSpPr/>
          <p:nvPr/>
        </p:nvSpPr>
        <p:spPr>
          <a:xfrm>
            <a:off x="5996375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651" name="Google Shape;651;p62"/>
          <p:cNvGrpSpPr/>
          <p:nvPr/>
        </p:nvGrpSpPr>
        <p:grpSpPr>
          <a:xfrm>
            <a:off x="2311326" y="3172225"/>
            <a:ext cx="641100" cy="747996"/>
            <a:chOff x="5142476" y="2322175"/>
            <a:chExt cx="641100" cy="747996"/>
          </a:xfrm>
        </p:grpSpPr>
        <p:sp>
          <p:nvSpPr>
            <p:cNvPr id="652" name="Google Shape;652;p62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2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FSM based on a problem</a:t>
            </a:r>
            <a:endParaRPr/>
          </a:p>
        </p:txBody>
      </p:sp>
      <p:sp>
        <p:nvSpPr>
          <p:cNvPr id="659" name="Google Shape;659;p63"/>
          <p:cNvSpPr txBox="1"/>
          <p:nvPr>
            <p:ph idx="1" type="body"/>
          </p:nvPr>
        </p:nvSpPr>
        <p:spPr>
          <a:xfrm>
            <a:off x="198500" y="124682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 previous two inputs were different (and anything for the first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input 01101001000010, output 01011101100011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last input was 1 and the current input is 0: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to state 0 and output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last input was 1 and the current input is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Stay in state 1 and output 0</a:t>
            </a:r>
            <a:endParaRPr/>
          </a:p>
        </p:txBody>
      </p:sp>
      <p:sp>
        <p:nvSpPr>
          <p:cNvPr id="660" name="Google Shape;660;p63"/>
          <p:cNvSpPr/>
          <p:nvPr/>
        </p:nvSpPr>
        <p:spPr>
          <a:xfrm>
            <a:off x="25573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61" name="Google Shape;661;p63"/>
          <p:cNvSpPr/>
          <p:nvPr/>
        </p:nvSpPr>
        <p:spPr>
          <a:xfrm>
            <a:off x="5996375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662" name="Google Shape;662;p63"/>
          <p:cNvGrpSpPr/>
          <p:nvPr/>
        </p:nvGrpSpPr>
        <p:grpSpPr>
          <a:xfrm>
            <a:off x="2311326" y="3172225"/>
            <a:ext cx="641100" cy="747996"/>
            <a:chOff x="5142476" y="2322175"/>
            <a:chExt cx="641100" cy="747996"/>
          </a:xfrm>
        </p:grpSpPr>
        <p:sp>
          <p:nvSpPr>
            <p:cNvPr id="663" name="Google Shape;663;p63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3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665" name="Google Shape;665;p63"/>
          <p:cNvGrpSpPr/>
          <p:nvPr/>
        </p:nvGrpSpPr>
        <p:grpSpPr>
          <a:xfrm>
            <a:off x="3006513" y="3647875"/>
            <a:ext cx="3055634" cy="1095700"/>
            <a:chOff x="5752625" y="2843275"/>
            <a:chExt cx="2652000" cy="1095700"/>
          </a:xfrm>
        </p:grpSpPr>
        <p:sp>
          <p:nvSpPr>
            <p:cNvPr id="666" name="Google Shape;666;p63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3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/>
                <a:t>/1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Roadmap</a:t>
            </a:r>
            <a:endParaRPr/>
          </a:p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198500" y="1246825"/>
            <a:ext cx="4266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can be broken down roughly into three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Hardware: How you get rocks to do computations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Software: How you get computations to do work for you.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Theory: Use math to determine the limits of what a computer can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category affects what can be done in each other category</a:t>
            </a:r>
            <a:endParaRPr/>
          </a:p>
        </p:txBody>
      </p:sp>
      <p:sp>
        <p:nvSpPr>
          <p:cNvPr id="162" name="Google Shape;162;p37"/>
          <p:cNvSpPr/>
          <p:nvPr/>
        </p:nvSpPr>
        <p:spPr>
          <a:xfrm>
            <a:off x="6335550" y="1733625"/>
            <a:ext cx="1254900" cy="125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163" name="Google Shape;163;p37"/>
          <p:cNvSpPr/>
          <p:nvPr/>
        </p:nvSpPr>
        <p:spPr>
          <a:xfrm>
            <a:off x="5080650" y="3045025"/>
            <a:ext cx="1254900" cy="125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Hardware</a:t>
            </a:r>
            <a:endParaRPr sz="1200"/>
          </a:p>
        </p:txBody>
      </p:sp>
      <p:sp>
        <p:nvSpPr>
          <p:cNvPr id="164" name="Google Shape;164;p37"/>
          <p:cNvSpPr/>
          <p:nvPr/>
        </p:nvSpPr>
        <p:spPr>
          <a:xfrm>
            <a:off x="7590450" y="3045025"/>
            <a:ext cx="1254900" cy="1254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Theory</a:t>
            </a:r>
            <a:endParaRPr sz="1200"/>
          </a:p>
        </p:txBody>
      </p:sp>
      <p:cxnSp>
        <p:nvCxnSpPr>
          <p:cNvPr id="165" name="Google Shape;165;p37"/>
          <p:cNvCxnSpPr>
            <a:stCxn id="162" idx="3"/>
            <a:endCxn id="163" idx="7"/>
          </p:cNvCxnSpPr>
          <p:nvPr/>
        </p:nvCxnSpPr>
        <p:spPr>
          <a:xfrm flipH="1">
            <a:off x="6151826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6" name="Google Shape;166;p37"/>
          <p:cNvCxnSpPr>
            <a:stCxn id="162" idx="5"/>
            <a:endCxn id="164" idx="1"/>
          </p:cNvCxnSpPr>
          <p:nvPr/>
        </p:nvCxnSpPr>
        <p:spPr>
          <a:xfrm>
            <a:off x="7406674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7" name="Google Shape;167;p37"/>
          <p:cNvCxnSpPr>
            <a:stCxn id="164" idx="2"/>
            <a:endCxn id="163" idx="6"/>
          </p:cNvCxnSpPr>
          <p:nvPr/>
        </p:nvCxnSpPr>
        <p:spPr>
          <a:xfrm rot="10800000">
            <a:off x="6335550" y="3672475"/>
            <a:ext cx="1254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FSM based on a problem</a:t>
            </a:r>
            <a:endParaRPr/>
          </a:p>
        </p:txBody>
      </p:sp>
      <p:sp>
        <p:nvSpPr>
          <p:cNvPr id="673" name="Google Shape;673;p64"/>
          <p:cNvSpPr txBox="1"/>
          <p:nvPr>
            <p:ph idx="1" type="body"/>
          </p:nvPr>
        </p:nvSpPr>
        <p:spPr>
          <a:xfrm>
            <a:off x="198500" y="124682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 previous two inputs were different (and anything for the first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input 01101001000010, output 01011101100011</a:t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>
            <a:off x="25573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>
            <a:off x="5996375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676" name="Google Shape;676;p64"/>
          <p:cNvGrpSpPr/>
          <p:nvPr/>
        </p:nvGrpSpPr>
        <p:grpSpPr>
          <a:xfrm>
            <a:off x="2311326" y="3172225"/>
            <a:ext cx="641100" cy="747996"/>
            <a:chOff x="5142476" y="2322175"/>
            <a:chExt cx="641100" cy="747996"/>
          </a:xfrm>
        </p:grpSpPr>
        <p:sp>
          <p:nvSpPr>
            <p:cNvPr id="677" name="Google Shape;677;p64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8083536" name="adj1"/>
                <a:gd fmla="val 14314348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4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679" name="Google Shape;679;p64"/>
          <p:cNvGrpSpPr/>
          <p:nvPr/>
        </p:nvGrpSpPr>
        <p:grpSpPr>
          <a:xfrm>
            <a:off x="3006513" y="3647875"/>
            <a:ext cx="3055634" cy="1095700"/>
            <a:chOff x="5752625" y="2843275"/>
            <a:chExt cx="2652000" cy="1095700"/>
          </a:xfrm>
        </p:grpSpPr>
        <p:sp>
          <p:nvSpPr>
            <p:cNvPr id="680" name="Google Shape;680;p64"/>
            <p:cNvSpPr/>
            <p:nvPr/>
          </p:nvSpPr>
          <p:spPr>
            <a:xfrm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4"/>
            <p:cNvSpPr txBox="1"/>
            <p:nvPr/>
          </p:nvSpPr>
          <p:spPr>
            <a:xfrm>
              <a:off x="6920663" y="37235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</p:grpSp>
      <p:grpSp>
        <p:nvGrpSpPr>
          <p:cNvPr id="682" name="Google Shape;682;p64"/>
          <p:cNvGrpSpPr/>
          <p:nvPr/>
        </p:nvGrpSpPr>
        <p:grpSpPr>
          <a:xfrm>
            <a:off x="3036912" y="3302543"/>
            <a:ext cx="3055634" cy="1093800"/>
            <a:chOff x="5752625" y="2843275"/>
            <a:chExt cx="2652000" cy="1093800"/>
          </a:xfrm>
        </p:grpSpPr>
        <p:sp>
          <p:nvSpPr>
            <p:cNvPr id="683" name="Google Shape;683;p64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4"/>
            <p:cNvSpPr txBox="1"/>
            <p:nvPr/>
          </p:nvSpPr>
          <p:spPr>
            <a:xfrm>
              <a:off x="6920684" y="28432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r>
                <a:rPr lang="en"/>
                <a:t>/1</a:t>
              </a:r>
              <a:endParaRPr/>
            </a:p>
          </p:txBody>
        </p:sp>
      </p:grpSp>
      <p:grpSp>
        <p:nvGrpSpPr>
          <p:cNvPr id="685" name="Google Shape;685;p64"/>
          <p:cNvGrpSpPr/>
          <p:nvPr/>
        </p:nvGrpSpPr>
        <p:grpSpPr>
          <a:xfrm>
            <a:off x="6223062" y="3248425"/>
            <a:ext cx="641100" cy="747996"/>
            <a:chOff x="5142476" y="2322175"/>
            <a:chExt cx="641100" cy="747996"/>
          </a:xfrm>
        </p:grpSpPr>
        <p:sp>
          <p:nvSpPr>
            <p:cNvPr id="686" name="Google Shape;686;p64"/>
            <p:cNvSpPr/>
            <p:nvPr/>
          </p:nvSpPr>
          <p:spPr>
            <a:xfrm flipH="1" rot="9122477">
              <a:off x="5223070" y="2521436"/>
              <a:ext cx="479913" cy="463271"/>
            </a:xfrm>
            <a:prstGeom prst="arc">
              <a:avLst>
                <a:gd fmla="val 14792818" name="adj1"/>
                <a:gd fmla="val 9624561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4"/>
            <p:cNvSpPr txBox="1"/>
            <p:nvPr/>
          </p:nvSpPr>
          <p:spPr>
            <a:xfrm>
              <a:off x="5305075" y="2322175"/>
              <a:ext cx="315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/>
                <a:t>/0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that a problem </a:t>
            </a:r>
            <a:r>
              <a:rPr i="1" lang="en"/>
              <a:t>can't</a:t>
            </a:r>
            <a:r>
              <a:rPr lang="en"/>
              <a:t> be solved by an FSM</a:t>
            </a:r>
            <a:endParaRPr/>
          </a:p>
        </p:txBody>
      </p:sp>
      <p:sp>
        <p:nvSpPr>
          <p:cNvPr id="693" name="Google Shape;693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there are an equal number of 0s and 1s so far in the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states would we need?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for when you have equal numbers of 0s and 1s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for when you have 1 more 1 than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that a problem </a:t>
            </a:r>
            <a:r>
              <a:rPr i="1" lang="en"/>
              <a:t>can't</a:t>
            </a:r>
            <a:r>
              <a:rPr lang="en"/>
              <a:t> be solved by an FSM</a:t>
            </a:r>
            <a:endParaRPr/>
          </a:p>
        </p:txBody>
      </p:sp>
      <p:sp>
        <p:nvSpPr>
          <p:cNvPr id="699" name="Google Shape;699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we want an FSM that outputs 1 if there are an equal number of 0s and 1s so far in the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states would we need?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Infinitely many states!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can't have infinitely many states, so NO FSM exists that solves this problem</a:t>
            </a:r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417245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01" name="Google Shape;701;p66"/>
          <p:cNvSpPr/>
          <p:nvPr/>
        </p:nvSpPr>
        <p:spPr>
          <a:xfrm>
            <a:off x="51655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2" name="Google Shape;702;p66"/>
          <p:cNvSpPr/>
          <p:nvPr/>
        </p:nvSpPr>
        <p:spPr>
          <a:xfrm>
            <a:off x="615855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3" name="Google Shape;703;p66"/>
          <p:cNvSpPr/>
          <p:nvPr/>
        </p:nvSpPr>
        <p:spPr>
          <a:xfrm>
            <a:off x="71516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04" name="Google Shape;704;p66"/>
          <p:cNvSpPr/>
          <p:nvPr/>
        </p:nvSpPr>
        <p:spPr>
          <a:xfrm>
            <a:off x="20025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</a:t>
            </a:r>
            <a:endParaRPr/>
          </a:p>
        </p:txBody>
      </p:sp>
      <p:sp>
        <p:nvSpPr>
          <p:cNvPr id="705" name="Google Shape;705;p66"/>
          <p:cNvSpPr/>
          <p:nvPr/>
        </p:nvSpPr>
        <p:spPr>
          <a:xfrm>
            <a:off x="11933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706" name="Google Shape;706;p66"/>
          <p:cNvSpPr/>
          <p:nvPr/>
        </p:nvSpPr>
        <p:spPr>
          <a:xfrm>
            <a:off x="218635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707" name="Google Shape;707;p66"/>
          <p:cNvSpPr/>
          <p:nvPr/>
        </p:nvSpPr>
        <p:spPr>
          <a:xfrm>
            <a:off x="317940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8144650" y="3724075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709" name="Google Shape;709;p66"/>
          <p:cNvGrpSpPr/>
          <p:nvPr/>
        </p:nvGrpSpPr>
        <p:grpSpPr>
          <a:xfrm>
            <a:off x="3590713" y="3530964"/>
            <a:ext cx="735134" cy="520321"/>
            <a:chOff x="5752625" y="2843275"/>
            <a:chExt cx="2652000" cy="1093800"/>
          </a:xfrm>
        </p:grpSpPr>
        <p:sp>
          <p:nvSpPr>
            <p:cNvPr id="710" name="Google Shape;710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712" name="Google Shape;712;p66"/>
          <p:cNvGrpSpPr/>
          <p:nvPr/>
        </p:nvGrpSpPr>
        <p:grpSpPr>
          <a:xfrm>
            <a:off x="4581313" y="3530964"/>
            <a:ext cx="735134" cy="520321"/>
            <a:chOff x="5752625" y="2843275"/>
            <a:chExt cx="2652000" cy="1093800"/>
          </a:xfrm>
        </p:grpSpPr>
        <p:sp>
          <p:nvSpPr>
            <p:cNvPr id="713" name="Google Shape;713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0/1</a:t>
              </a:r>
              <a:endParaRPr/>
            </a:p>
          </p:txBody>
        </p:sp>
      </p:grpSp>
      <p:grpSp>
        <p:nvGrpSpPr>
          <p:cNvPr id="715" name="Google Shape;715;p66"/>
          <p:cNvGrpSpPr/>
          <p:nvPr/>
        </p:nvGrpSpPr>
        <p:grpSpPr>
          <a:xfrm>
            <a:off x="5571913" y="3530964"/>
            <a:ext cx="735134" cy="520321"/>
            <a:chOff x="5752625" y="2843275"/>
            <a:chExt cx="2652000" cy="1093800"/>
          </a:xfrm>
        </p:grpSpPr>
        <p:sp>
          <p:nvSpPr>
            <p:cNvPr id="716" name="Google Shape;716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718" name="Google Shape;718;p66"/>
          <p:cNvGrpSpPr/>
          <p:nvPr/>
        </p:nvGrpSpPr>
        <p:grpSpPr>
          <a:xfrm>
            <a:off x="6562513" y="3530964"/>
            <a:ext cx="735134" cy="520321"/>
            <a:chOff x="5752625" y="2843275"/>
            <a:chExt cx="2652000" cy="1093800"/>
          </a:xfrm>
        </p:grpSpPr>
        <p:sp>
          <p:nvSpPr>
            <p:cNvPr id="719" name="Google Shape;719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721" name="Google Shape;721;p66"/>
          <p:cNvGrpSpPr/>
          <p:nvPr/>
        </p:nvGrpSpPr>
        <p:grpSpPr>
          <a:xfrm>
            <a:off x="618913" y="3530964"/>
            <a:ext cx="735134" cy="520321"/>
            <a:chOff x="5752625" y="2843275"/>
            <a:chExt cx="2652000" cy="1093800"/>
          </a:xfrm>
        </p:grpSpPr>
        <p:sp>
          <p:nvSpPr>
            <p:cNvPr id="722" name="Google Shape;722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724" name="Google Shape;724;p66"/>
          <p:cNvGrpSpPr/>
          <p:nvPr/>
        </p:nvGrpSpPr>
        <p:grpSpPr>
          <a:xfrm>
            <a:off x="1609513" y="3530964"/>
            <a:ext cx="735134" cy="520321"/>
            <a:chOff x="5752625" y="2843275"/>
            <a:chExt cx="2652000" cy="1093800"/>
          </a:xfrm>
        </p:grpSpPr>
        <p:sp>
          <p:nvSpPr>
            <p:cNvPr id="725" name="Google Shape;725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727" name="Google Shape;727;p66"/>
          <p:cNvGrpSpPr/>
          <p:nvPr/>
        </p:nvGrpSpPr>
        <p:grpSpPr>
          <a:xfrm>
            <a:off x="2600113" y="3530964"/>
            <a:ext cx="735134" cy="520321"/>
            <a:chOff x="5752625" y="2843275"/>
            <a:chExt cx="2652000" cy="1093800"/>
          </a:xfrm>
        </p:grpSpPr>
        <p:sp>
          <p:nvSpPr>
            <p:cNvPr id="728" name="Google Shape;728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grpSp>
        <p:nvGrpSpPr>
          <p:cNvPr id="730" name="Google Shape;730;p66"/>
          <p:cNvGrpSpPr/>
          <p:nvPr/>
        </p:nvGrpSpPr>
        <p:grpSpPr>
          <a:xfrm>
            <a:off x="7553113" y="3530964"/>
            <a:ext cx="735134" cy="520321"/>
            <a:chOff x="5752625" y="2843275"/>
            <a:chExt cx="2652000" cy="1093800"/>
          </a:xfrm>
        </p:grpSpPr>
        <p:sp>
          <p:nvSpPr>
            <p:cNvPr id="731" name="Google Shape;731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 txBox="1"/>
            <p:nvPr/>
          </p:nvSpPr>
          <p:spPr>
            <a:xfrm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0/0</a:t>
              </a:r>
              <a:endParaRPr/>
            </a:p>
          </p:txBody>
        </p:sp>
      </p:grpSp>
      <p:sp>
        <p:nvSpPr>
          <p:cNvPr id="733" name="Google Shape;733;p66"/>
          <p:cNvSpPr/>
          <p:nvPr/>
        </p:nvSpPr>
        <p:spPr>
          <a:xfrm rot="10800000">
            <a:off x="-470053" y="3531084"/>
            <a:ext cx="735000" cy="520200"/>
          </a:xfrm>
          <a:prstGeom prst="arc">
            <a:avLst>
              <a:gd fmla="val 70855" name="adj1"/>
              <a:gd fmla="val 106207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6"/>
          <p:cNvSpPr/>
          <p:nvPr/>
        </p:nvSpPr>
        <p:spPr>
          <a:xfrm rot="10800000">
            <a:off x="8652772" y="3531134"/>
            <a:ext cx="735000" cy="520200"/>
          </a:xfrm>
          <a:prstGeom prst="arc">
            <a:avLst>
              <a:gd fmla="val 70855" name="adj1"/>
              <a:gd fmla="val 106207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66"/>
          <p:cNvGrpSpPr/>
          <p:nvPr/>
        </p:nvGrpSpPr>
        <p:grpSpPr>
          <a:xfrm rot="10800000">
            <a:off x="2600113" y="3975064"/>
            <a:ext cx="735134" cy="520321"/>
            <a:chOff x="5752625" y="2843275"/>
            <a:chExt cx="2652000" cy="1093800"/>
          </a:xfrm>
        </p:grpSpPr>
        <p:sp>
          <p:nvSpPr>
            <p:cNvPr id="736" name="Google Shape;736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/>
                <a:t>/0</a:t>
              </a:r>
              <a:endParaRPr/>
            </a:p>
          </p:txBody>
        </p:sp>
      </p:grpSp>
      <p:grpSp>
        <p:nvGrpSpPr>
          <p:cNvPr id="738" name="Google Shape;738;p66"/>
          <p:cNvGrpSpPr/>
          <p:nvPr/>
        </p:nvGrpSpPr>
        <p:grpSpPr>
          <a:xfrm rot="10800000">
            <a:off x="3590713" y="3975064"/>
            <a:ext cx="735134" cy="520321"/>
            <a:chOff x="5752625" y="2843275"/>
            <a:chExt cx="2652000" cy="1093800"/>
          </a:xfrm>
        </p:grpSpPr>
        <p:sp>
          <p:nvSpPr>
            <p:cNvPr id="739" name="Google Shape;739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1/1</a:t>
              </a:r>
              <a:endParaRPr/>
            </a:p>
          </p:txBody>
        </p:sp>
      </p:grpSp>
      <p:grpSp>
        <p:nvGrpSpPr>
          <p:cNvPr id="741" name="Google Shape;741;p66"/>
          <p:cNvGrpSpPr/>
          <p:nvPr/>
        </p:nvGrpSpPr>
        <p:grpSpPr>
          <a:xfrm rot="10800000">
            <a:off x="618913" y="3975114"/>
            <a:ext cx="735134" cy="520321"/>
            <a:chOff x="5752625" y="2843275"/>
            <a:chExt cx="2652000" cy="1093800"/>
          </a:xfrm>
        </p:grpSpPr>
        <p:sp>
          <p:nvSpPr>
            <p:cNvPr id="742" name="Google Shape;742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</p:grpSp>
      <p:grpSp>
        <p:nvGrpSpPr>
          <p:cNvPr id="744" name="Google Shape;744;p66"/>
          <p:cNvGrpSpPr/>
          <p:nvPr/>
        </p:nvGrpSpPr>
        <p:grpSpPr>
          <a:xfrm rot="10800000">
            <a:off x="1609513" y="3975114"/>
            <a:ext cx="735134" cy="520321"/>
            <a:chOff x="5752625" y="2843275"/>
            <a:chExt cx="2652000" cy="1093800"/>
          </a:xfrm>
        </p:grpSpPr>
        <p:sp>
          <p:nvSpPr>
            <p:cNvPr id="745" name="Google Shape;745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</p:grpSp>
      <p:grpSp>
        <p:nvGrpSpPr>
          <p:cNvPr id="747" name="Google Shape;747;p66"/>
          <p:cNvGrpSpPr/>
          <p:nvPr/>
        </p:nvGrpSpPr>
        <p:grpSpPr>
          <a:xfrm rot="10800000">
            <a:off x="4635838" y="3975064"/>
            <a:ext cx="735134" cy="520321"/>
            <a:chOff x="5752625" y="2843275"/>
            <a:chExt cx="2652000" cy="1093800"/>
          </a:xfrm>
        </p:grpSpPr>
        <p:sp>
          <p:nvSpPr>
            <p:cNvPr id="748" name="Google Shape;748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</p:grpSp>
      <p:grpSp>
        <p:nvGrpSpPr>
          <p:cNvPr id="750" name="Google Shape;750;p66"/>
          <p:cNvGrpSpPr/>
          <p:nvPr/>
        </p:nvGrpSpPr>
        <p:grpSpPr>
          <a:xfrm rot="10800000">
            <a:off x="5571913" y="3975064"/>
            <a:ext cx="735134" cy="520321"/>
            <a:chOff x="5752625" y="2843275"/>
            <a:chExt cx="2652000" cy="1093800"/>
          </a:xfrm>
        </p:grpSpPr>
        <p:sp>
          <p:nvSpPr>
            <p:cNvPr id="751" name="Google Shape;751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</p:grpSp>
      <p:grpSp>
        <p:nvGrpSpPr>
          <p:cNvPr id="753" name="Google Shape;753;p66"/>
          <p:cNvGrpSpPr/>
          <p:nvPr/>
        </p:nvGrpSpPr>
        <p:grpSpPr>
          <a:xfrm rot="10800000">
            <a:off x="6617038" y="3975064"/>
            <a:ext cx="735134" cy="520321"/>
            <a:chOff x="5752625" y="2843275"/>
            <a:chExt cx="2652000" cy="1093800"/>
          </a:xfrm>
        </p:grpSpPr>
        <p:sp>
          <p:nvSpPr>
            <p:cNvPr id="754" name="Google Shape;754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</p:grpSp>
      <p:grpSp>
        <p:nvGrpSpPr>
          <p:cNvPr id="756" name="Google Shape;756;p66"/>
          <p:cNvGrpSpPr/>
          <p:nvPr/>
        </p:nvGrpSpPr>
        <p:grpSpPr>
          <a:xfrm rot="10800000">
            <a:off x="7552563" y="3975114"/>
            <a:ext cx="735134" cy="520321"/>
            <a:chOff x="5752625" y="2843275"/>
            <a:chExt cx="2652000" cy="1093800"/>
          </a:xfrm>
        </p:grpSpPr>
        <p:sp>
          <p:nvSpPr>
            <p:cNvPr id="757" name="Google Shape;757;p66"/>
            <p:cNvSpPr/>
            <p:nvPr/>
          </p:nvSpPr>
          <p:spPr>
            <a:xfrm rot="10800000">
              <a:off x="5752625" y="2843275"/>
              <a:ext cx="2652000" cy="1093800"/>
            </a:xfrm>
            <a:prstGeom prst="arc">
              <a:avLst>
                <a:gd fmla="val 70855" name="adj1"/>
                <a:gd fmla="val 10620763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 txBox="1"/>
            <p:nvPr/>
          </p:nvSpPr>
          <p:spPr>
            <a:xfrm rot="10800000">
              <a:off x="6375367" y="2843275"/>
              <a:ext cx="1406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1/0</a:t>
              </a:r>
              <a:endParaRPr/>
            </a:p>
          </p:txBody>
        </p:sp>
      </p:grpSp>
      <p:sp>
        <p:nvSpPr>
          <p:cNvPr id="759" name="Google Shape;759;p66"/>
          <p:cNvSpPr/>
          <p:nvPr/>
        </p:nvSpPr>
        <p:spPr>
          <a:xfrm>
            <a:off x="-470187" y="3975164"/>
            <a:ext cx="735000" cy="520200"/>
          </a:xfrm>
          <a:prstGeom prst="arc">
            <a:avLst>
              <a:gd fmla="val 70855" name="adj1"/>
              <a:gd fmla="val 106207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6"/>
          <p:cNvSpPr/>
          <p:nvPr/>
        </p:nvSpPr>
        <p:spPr>
          <a:xfrm>
            <a:off x="8652763" y="3975164"/>
            <a:ext cx="735000" cy="520200"/>
          </a:xfrm>
          <a:prstGeom prst="arc">
            <a:avLst>
              <a:gd fmla="val 70855" name="adj1"/>
              <a:gd fmla="val 106207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Transition Function Table</a:t>
            </a:r>
            <a:endParaRPr/>
          </a:p>
        </p:txBody>
      </p:sp>
      <p:sp>
        <p:nvSpPr>
          <p:cNvPr id="766" name="Google Shape;766;p67"/>
          <p:cNvSpPr txBox="1"/>
          <p:nvPr>
            <p:ph idx="1" type="body"/>
          </p:nvPr>
        </p:nvSpPr>
        <p:spPr>
          <a:xfrm>
            <a:off x="198500" y="1246825"/>
            <a:ext cx="54381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 form of an FSM</a:t>
            </a:r>
            <a:r>
              <a:rPr lang="en"/>
              <a:t>: a transition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inputs: current state (CS) and input (in)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outputs: next state (NS) and output (out)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state is labeled with a unique binary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this, it's possible to make a boolean circuit to implement any FSM</a:t>
            </a:r>
            <a:endParaRPr/>
          </a:p>
        </p:txBody>
      </p:sp>
      <p:graphicFrame>
        <p:nvGraphicFramePr>
          <p:cNvPr id="767" name="Google Shape;767;p67"/>
          <p:cNvGraphicFramePr/>
          <p:nvPr/>
        </p:nvGraphicFramePr>
        <p:xfrm>
          <a:off x="5821150" y="139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{22B8F325-56BF-4FDD-9071-9B7D4ED54DBC}</a:tableStyleId>
              </a:tblPr>
              <a:tblGrid>
                <a:gridCol w="537175"/>
                <a:gridCol w="537175"/>
                <a:gridCol w="537175"/>
                <a:gridCol w="53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8" name="Google Shape;768;p67"/>
          <p:cNvSpPr txBox="1"/>
          <p:nvPr/>
        </p:nvSpPr>
        <p:spPr>
          <a:xfrm>
            <a:off x="5557188" y="4340625"/>
            <a:ext cx="26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 = (CS1)(!CS0)(in)</a:t>
            </a:r>
            <a:endParaRPr sz="1800"/>
          </a:p>
        </p:txBody>
      </p:sp>
      <p:pic>
        <p:nvPicPr>
          <p:cNvPr id="769" name="Google Shape;7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5" y="2982433"/>
            <a:ext cx="3362075" cy="90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8"/>
          <p:cNvSpPr/>
          <p:nvPr/>
        </p:nvSpPr>
        <p:spPr>
          <a:xfrm>
            <a:off x="6944825" y="2510525"/>
            <a:ext cx="717000" cy="110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>
            <a:off x="7021025" y="2586725"/>
            <a:ext cx="717000" cy="110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FSM: Circuit Format</a:t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>
            <a:off x="7097225" y="2662925"/>
            <a:ext cx="717000" cy="1100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 txBox="1"/>
          <p:nvPr/>
        </p:nvSpPr>
        <p:spPr>
          <a:xfrm flipH="1">
            <a:off x="7097075" y="2872725"/>
            <a:ext cx="27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79" name="Google Shape;779;p68"/>
          <p:cNvSpPr txBox="1"/>
          <p:nvPr/>
        </p:nvSpPr>
        <p:spPr>
          <a:xfrm flipH="1">
            <a:off x="7525609" y="2872725"/>
            <a:ext cx="297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>
            <a:off x="7205273" y="3584845"/>
            <a:ext cx="202800" cy="175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8"/>
          <p:cNvSpPr txBox="1"/>
          <p:nvPr/>
        </p:nvSpPr>
        <p:spPr>
          <a:xfrm flipH="1">
            <a:off x="7143475" y="4239745"/>
            <a:ext cx="32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cxnSp>
        <p:nvCxnSpPr>
          <p:cNvPr id="782" name="Google Shape;782;p68"/>
          <p:cNvCxnSpPr>
            <a:stCxn id="781" idx="0"/>
            <a:endCxn id="780" idx="3"/>
          </p:cNvCxnSpPr>
          <p:nvPr/>
        </p:nvCxnSpPr>
        <p:spPr>
          <a:xfrm rot="10800000">
            <a:off x="7306675" y="3760345"/>
            <a:ext cx="0" cy="47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84" idx="1"/>
            <a:endCxn id="778" idx="3"/>
          </p:cNvCxnSpPr>
          <p:nvPr/>
        </p:nvCxnSpPr>
        <p:spPr>
          <a:xfrm>
            <a:off x="6558117" y="2980425"/>
            <a:ext cx="53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68"/>
          <p:cNvSpPr/>
          <p:nvPr/>
        </p:nvSpPr>
        <p:spPr>
          <a:xfrm>
            <a:off x="4831575" y="2404425"/>
            <a:ext cx="1720800" cy="85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Function</a:t>
            </a:r>
            <a:endParaRPr/>
          </a:p>
        </p:txBody>
      </p:sp>
      <p:sp>
        <p:nvSpPr>
          <p:cNvPr id="784" name="Google Shape;784;p68"/>
          <p:cNvSpPr txBox="1"/>
          <p:nvPr/>
        </p:nvSpPr>
        <p:spPr>
          <a:xfrm flipH="1">
            <a:off x="6116517" y="2872725"/>
            <a:ext cx="441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</a:t>
            </a:r>
            <a:endParaRPr/>
          </a:p>
        </p:txBody>
      </p:sp>
      <p:sp>
        <p:nvSpPr>
          <p:cNvPr id="786" name="Google Shape;786;p68"/>
          <p:cNvSpPr/>
          <p:nvPr/>
        </p:nvSpPr>
        <p:spPr>
          <a:xfrm>
            <a:off x="4140825" y="2033100"/>
            <a:ext cx="4427850" cy="945275"/>
          </a:xfrm>
          <a:custGeom>
            <a:rect b="b" l="l" r="r" t="t"/>
            <a:pathLst>
              <a:path extrusionOk="0" h="37811" w="177114">
                <a:moveTo>
                  <a:pt x="147110" y="37811"/>
                </a:moveTo>
                <a:lnTo>
                  <a:pt x="177114" y="37811"/>
                </a:lnTo>
                <a:lnTo>
                  <a:pt x="177114" y="0"/>
                </a:lnTo>
                <a:lnTo>
                  <a:pt x="0" y="0"/>
                </a:lnTo>
                <a:lnTo>
                  <a:pt x="0" y="37811"/>
                </a:lnTo>
                <a:lnTo>
                  <a:pt x="27861" y="37811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7" name="Google Shape;787;p68"/>
          <p:cNvSpPr txBox="1"/>
          <p:nvPr/>
        </p:nvSpPr>
        <p:spPr>
          <a:xfrm flipH="1">
            <a:off x="4832257" y="2872725"/>
            <a:ext cx="441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</a:t>
            </a:r>
            <a:endParaRPr/>
          </a:p>
        </p:txBody>
      </p:sp>
      <p:sp>
        <p:nvSpPr>
          <p:cNvPr id="788" name="Google Shape;788;p68"/>
          <p:cNvSpPr txBox="1"/>
          <p:nvPr/>
        </p:nvSpPr>
        <p:spPr>
          <a:xfrm flipH="1">
            <a:off x="5055137" y="3746333"/>
            <a:ext cx="51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cxnSp>
        <p:nvCxnSpPr>
          <p:cNvPr id="789" name="Google Shape;789;p68"/>
          <p:cNvCxnSpPr>
            <a:stCxn id="788" idx="0"/>
          </p:cNvCxnSpPr>
          <p:nvPr/>
        </p:nvCxnSpPr>
        <p:spPr>
          <a:xfrm rot="10800000">
            <a:off x="5311187" y="3266933"/>
            <a:ext cx="0" cy="47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68"/>
          <p:cNvSpPr txBox="1"/>
          <p:nvPr/>
        </p:nvSpPr>
        <p:spPr>
          <a:xfrm flipH="1">
            <a:off x="5773813" y="3746333"/>
            <a:ext cx="55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791" name="Google Shape;791;p68"/>
          <p:cNvCxnSpPr>
            <a:stCxn id="790" idx="0"/>
          </p:cNvCxnSpPr>
          <p:nvPr/>
        </p:nvCxnSpPr>
        <p:spPr>
          <a:xfrm rot="10800000">
            <a:off x="6051313" y="3266933"/>
            <a:ext cx="0" cy="47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2" name="Google Shape;792;p68"/>
          <p:cNvSpPr txBox="1"/>
          <p:nvPr>
            <p:ph idx="1" type="body"/>
          </p:nvPr>
        </p:nvSpPr>
        <p:spPr>
          <a:xfrm>
            <a:off x="198500" y="1246825"/>
            <a:ext cx="35202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implement an FSM in a circuit: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a combinational logic block to receive input and current state, and send output and next state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the state in a register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Acts as a very small datapath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Similarly, any circuit with state elements can be considered an FSM (by combining all state elements into a single mega-register)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physical computer is an FSM: CS 172 preview</a:t>
            </a:r>
            <a:endParaRPr/>
          </a:p>
        </p:txBody>
      </p:sp>
      <p:sp>
        <p:nvSpPr>
          <p:cNvPr id="798" name="Google Shape;798;p6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CPU is also a circuit with state elements, so it is also an FSM!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of states is &lt;Number of possible PC values&gt; x &lt;Number of possible RegFile states&gt; x &lt;Number of possible DMEM states&gt; = 2</a:t>
            </a:r>
            <a:r>
              <a:rPr baseline="30000" lang="en"/>
              <a:t>34359739392</a:t>
            </a:r>
            <a:r>
              <a:rPr lang="en"/>
              <a:t> states assuming 32-bit address space: Number of states is extremely large, but still finite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Corollary: No program can solve the problem of "Does a bitstring have the same number of 1s and 0s"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write a program that works for any string we'll see in real life, but it'll fail if we ever have a string with </a:t>
            </a:r>
            <a:r>
              <a:rPr lang="en"/>
              <a:t>2</a:t>
            </a:r>
            <a:r>
              <a:rPr baseline="30000" lang="en"/>
              <a:t>34359739392</a:t>
            </a:r>
            <a:r>
              <a:rPr lang="en"/>
              <a:t>+1 1s, followed by 2</a:t>
            </a:r>
            <a:r>
              <a:rPr baseline="30000" lang="en"/>
              <a:t>34359739392</a:t>
            </a:r>
            <a:r>
              <a:rPr lang="en"/>
              <a:t>+1 0s.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on this in CS 172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4" name="Google Shape;804;p7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Finite State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Operating 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810" name="Google Shape;810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program </a:t>
            </a:r>
            <a:r>
              <a:rPr lang="en"/>
              <a:t>is a sequence of instructions to run (such as an executable)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process </a:t>
            </a:r>
            <a:r>
              <a:rPr lang="en"/>
              <a:t>is the actual execution of a program. Each process is a largely separate entity, with its own memory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is composed of </a:t>
            </a:r>
            <a:r>
              <a:rPr b="1" lang="en"/>
              <a:t>threads</a:t>
            </a:r>
            <a:r>
              <a:rPr lang="en"/>
              <a:t>, which are independently running instruction sequences that share most memory.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far, we've discussed programs that use only 1 thread, on 1 process. However, a single program may spawn multiple processes, each of which use multiple threads.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Multithreaded programs discussed tomorrow.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datapath we've discussed so far is a CPU </a:t>
            </a:r>
            <a:r>
              <a:rPr b="1" lang="en"/>
              <a:t>core</a:t>
            </a:r>
            <a:r>
              <a:rPr lang="en"/>
              <a:t>. A single core can run one thread at any given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is composed of multiple cores, which thus allows multiple threads to be run simultaneously.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16" name="Google Shape;816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all our discussion has been from the perspective of one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program's perspective, the following are true: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"I am the only program running on the CPU"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"There's only one CPU, one memory, etc. on this system"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"I have a full 2</a:t>
            </a:r>
            <a:r>
              <a:rPr baseline="30000" lang="en"/>
              <a:t>32</a:t>
            </a:r>
            <a:r>
              <a:rPr lang="en"/>
              <a:t> bytes of memory to use however I want"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64-bit systems, memory is 2</a:t>
            </a:r>
            <a:r>
              <a:rPr baseline="30000" lang="en"/>
              <a:t>48</a:t>
            </a:r>
            <a:r>
              <a:rPr lang="en"/>
              <a:t>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"ecalls (ex. printf, malloc, scanf) just work"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"All my data's inputs/outputs are in the form of strings, and I get them/output them through stdout/in (or files)."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isn't actually true anymore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Citation: My computer is currently running a bunch of different processes (well more than the 12 CPUs I have), none of which are just a text-based interface, and none of which are using anywhere close to a TiB of memory.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Startup</a:t>
            </a:r>
            <a:endParaRPr/>
          </a:p>
        </p:txBody>
      </p:sp>
      <p:sp>
        <p:nvSpPr>
          <p:cNvPr id="822" name="Google Shape;822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set up one process whose main purpose is to coordinate other processes, and run it on startup. This is known as the Operating System, or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this 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start the computer, the system loads a startup program known as the BIOS (Basic Input/Output System), which is often stored on a special read-only chip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BIOS does some quick checks to make sure the computer can run, then loads the OS from memory, then transfers control to the 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OS is then responsible for running other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OSes: macOS, Windows, Ubuntu, BSD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Roadmap</a:t>
            </a:r>
            <a:endParaRPr/>
          </a:p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198500" y="1246825"/>
            <a:ext cx="4266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61A primarily focused on software and how you write a program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61B was also primarily software, but went a bit into theory when discussing some data structures.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70 is primarily about theory and developing the mathematical skill to prove things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61C is mostly about the interaction between software and hardware, </a:t>
            </a:r>
            <a:r>
              <a:rPr lang="en">
                <a:solidFill>
                  <a:srgbClr val="9900FF"/>
                </a:solidFill>
              </a:rPr>
              <a:t>but a few pieces end up dabbling in theory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4" name="Google Shape;174;p38"/>
          <p:cNvSpPr/>
          <p:nvPr/>
        </p:nvSpPr>
        <p:spPr>
          <a:xfrm>
            <a:off x="6335550" y="1733625"/>
            <a:ext cx="1254900" cy="125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175" name="Google Shape;175;p38"/>
          <p:cNvSpPr/>
          <p:nvPr/>
        </p:nvSpPr>
        <p:spPr>
          <a:xfrm>
            <a:off x="5080650" y="3045025"/>
            <a:ext cx="1254900" cy="125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Hardware</a:t>
            </a:r>
            <a:endParaRPr sz="1200"/>
          </a:p>
        </p:txBody>
      </p:sp>
      <p:sp>
        <p:nvSpPr>
          <p:cNvPr id="176" name="Google Shape;176;p38"/>
          <p:cNvSpPr/>
          <p:nvPr/>
        </p:nvSpPr>
        <p:spPr>
          <a:xfrm>
            <a:off x="7590450" y="3045025"/>
            <a:ext cx="1254900" cy="1254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Theory</a:t>
            </a:r>
            <a:endParaRPr sz="1200"/>
          </a:p>
        </p:txBody>
      </p:sp>
      <p:cxnSp>
        <p:nvCxnSpPr>
          <p:cNvPr id="177" name="Google Shape;177;p38"/>
          <p:cNvCxnSpPr>
            <a:stCxn id="174" idx="3"/>
            <a:endCxn id="175" idx="7"/>
          </p:cNvCxnSpPr>
          <p:nvPr/>
        </p:nvCxnSpPr>
        <p:spPr>
          <a:xfrm flipH="1">
            <a:off x="6151826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8" name="Google Shape;178;p38"/>
          <p:cNvCxnSpPr>
            <a:stCxn id="174" idx="5"/>
            <a:endCxn id="176" idx="1"/>
          </p:cNvCxnSpPr>
          <p:nvPr/>
        </p:nvCxnSpPr>
        <p:spPr>
          <a:xfrm>
            <a:off x="7406674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9" name="Google Shape;179;p38"/>
          <p:cNvCxnSpPr>
            <a:stCxn id="176" idx="2"/>
            <a:endCxn id="175" idx="6"/>
          </p:cNvCxnSpPr>
          <p:nvPr/>
        </p:nvCxnSpPr>
        <p:spPr>
          <a:xfrm rot="10800000">
            <a:off x="6335550" y="3672475"/>
            <a:ext cx="1254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828" name="Google Shape;828;p7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Operating System acts 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illusionist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program we run doesn't need to know that the OS or other programs exists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program we run doesn't need to worry about how syscalls actually 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pic>
        <p:nvPicPr>
          <p:cNvPr id="834" name="Google Shape;83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500"/>
            <a:ext cx="8839200" cy="33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840" name="Google Shape;840;p7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The Operating System acts as: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An illusionist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Any program we run doesn't need to know that the OS or other programs exists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Any program we run doesn't need to worry about how syscalls actually work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conductor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 commands from the user and assigns computer resources to tasks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pic>
        <p:nvPicPr>
          <p:cNvPr id="846" name="Google Shape;84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0" y="1565850"/>
            <a:ext cx="88963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pic>
        <p:nvPicPr>
          <p:cNvPr id="852" name="Google Shape;85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900"/>
            <a:ext cx="8839200" cy="315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pic>
        <p:nvPicPr>
          <p:cNvPr id="858" name="Google Shape;85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0" y="1553200"/>
            <a:ext cx="8858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864" name="Google Shape;864;p8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The Operating System acts as: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An illusionist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Any program we run doesn't need to know that the OS or other programs exists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Any program we run doesn't need to worry about how syscalls actually work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 conductor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Receive commands from the user and assigns computer resources to tasks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referee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track of what processes are running, and assign appropriate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process exceeds what it's allowed to do or crashes, terminate the process without crashing the entire system.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includes preventing different programs from affecting each other, and preventing programs from affecting the OS itself.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program's using a lot of one resource, make sure other programs also get a turn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pic>
        <p:nvPicPr>
          <p:cNvPr id="870" name="Google Shape;87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150"/>
            <a:ext cx="8839200" cy="31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pic>
        <p:nvPicPr>
          <p:cNvPr id="876" name="Google Shape;87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50" y="1522850"/>
            <a:ext cx="8858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Mode Operation</a:t>
            </a:r>
            <a:endParaRPr/>
          </a:p>
        </p:txBody>
      </p:sp>
      <p:sp>
        <p:nvSpPr>
          <p:cNvPr id="882" name="Google Shape;882;p8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Generally, the system provides at least two different "permission levels".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"User Mode", which has limitations on what can be accessed, but is generally "safer" to use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"Kernel Mode", which has more freedom, but which can crash the entire system if it fails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Goal: Restrict "Kernel Mode" to the OS so the user doesn't get to do whatever it wants (helps protect from </a:t>
            </a:r>
            <a:r>
              <a:rPr lang="en">
                <a:solidFill>
                  <a:srgbClr val="000000"/>
                </a:solidFill>
              </a:rPr>
              <a:t>malicious code)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Goal: Restrict "Kernel Mode" to as few parts of the OS as possible, so if a part of the OS gets compromised, bad things don't happen as easily.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Shell scripts (ex. Git Bash) allow us to communicate directly with the OS (instead of through a program), thus bypassing some of the protections.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Roadmap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198500" y="1246825"/>
            <a:ext cx="4266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Part 1 of this course was mostly in C (software)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Number rep went a bit into theory and how math can influence software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AB40"/>
                </a:solidFill>
              </a:rPr>
              <a:t>Part 2 moved into RISC-V, which forms the core of how software influences hardware: the hardware is built to implement assembly, which then can be used for software.</a:t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186" name="Google Shape;186;p39"/>
          <p:cNvSpPr/>
          <p:nvPr/>
        </p:nvSpPr>
        <p:spPr>
          <a:xfrm>
            <a:off x="6335550" y="1733625"/>
            <a:ext cx="1254900" cy="125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187" name="Google Shape;187;p39"/>
          <p:cNvSpPr/>
          <p:nvPr/>
        </p:nvSpPr>
        <p:spPr>
          <a:xfrm>
            <a:off x="5080650" y="3045025"/>
            <a:ext cx="1254900" cy="125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Hardware</a:t>
            </a:r>
            <a:endParaRPr sz="1200"/>
          </a:p>
        </p:txBody>
      </p:sp>
      <p:sp>
        <p:nvSpPr>
          <p:cNvPr id="188" name="Google Shape;188;p39"/>
          <p:cNvSpPr/>
          <p:nvPr/>
        </p:nvSpPr>
        <p:spPr>
          <a:xfrm>
            <a:off x="7590450" y="3045025"/>
            <a:ext cx="1254900" cy="1254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Theory</a:t>
            </a:r>
            <a:endParaRPr sz="1200"/>
          </a:p>
        </p:txBody>
      </p:sp>
      <p:cxnSp>
        <p:nvCxnSpPr>
          <p:cNvPr id="189" name="Google Shape;189;p39"/>
          <p:cNvCxnSpPr>
            <a:stCxn id="186" idx="3"/>
            <a:endCxn id="187" idx="7"/>
          </p:cNvCxnSpPr>
          <p:nvPr/>
        </p:nvCxnSpPr>
        <p:spPr>
          <a:xfrm flipH="1">
            <a:off x="6151826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0" name="Google Shape;190;p39"/>
          <p:cNvCxnSpPr>
            <a:stCxn id="186" idx="5"/>
            <a:endCxn id="188" idx="1"/>
          </p:cNvCxnSpPr>
          <p:nvPr/>
        </p:nvCxnSpPr>
        <p:spPr>
          <a:xfrm>
            <a:off x="7406674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39"/>
          <p:cNvCxnSpPr>
            <a:stCxn id="188" idx="2"/>
            <a:endCxn id="187" idx="6"/>
          </p:cNvCxnSpPr>
          <p:nvPr/>
        </p:nvCxnSpPr>
        <p:spPr>
          <a:xfrm rot="10800000">
            <a:off x="6335550" y="3672475"/>
            <a:ext cx="1254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888" name="Google Shape;888;p8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or the purposes of this class, we will consider how the OS allows the use of the following shared resources: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Random Access Memory (RAM)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Covered in greater detail in VM lectures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I/O devices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System Calls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CPU time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Access Memory</a:t>
            </a:r>
            <a:endParaRPr/>
          </a:p>
        </p:txBody>
      </p:sp>
      <p:sp>
        <p:nvSpPr>
          <p:cNvPr id="894" name="Google Shape;894;p8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RAM is a space of memory on the order of ~10 GiB, which can be used by programs to store main memory.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 idea: OS assigns parts of RAM to processes. When a process tries to access a memory location, the OS takes control for a bit and translates to the corresponding spot in RAM.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processes get different parts of RAM, so process A can't access memory of process B even if it tries to (unless there's explicit memory sharing).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OS also stores its data in RAM, so it needs to make sure that processes don't access memory it doesn't own.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Memory: Preview</a:t>
            </a:r>
            <a:endParaRPr/>
          </a:p>
        </p:txBody>
      </p:sp>
      <p:sp>
        <p:nvSpPr>
          <p:cNvPr id="900" name="Google Shape;900;p8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processes don't use all their address space.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They mostly use one block of memory in the code segment, another block in the stack, and maybe a few blocks in the heap/data segments.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we gave each process a full 2</a:t>
            </a:r>
            <a:r>
              <a:rPr baseline="30000" lang="en">
                <a:solidFill>
                  <a:srgbClr val="000000"/>
                </a:solidFill>
              </a:rPr>
              <a:t>48</a:t>
            </a:r>
            <a:r>
              <a:rPr lang="en">
                <a:solidFill>
                  <a:srgbClr val="000000"/>
                </a:solidFill>
              </a:rPr>
              <a:t> bytes of RAM, we won't be able to fit many processes in our RAM.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Solution: Chop up main memory into "pages" of a few KiB each. When a program tries to access a memory address, have the OS translate the address to its page, and pick up the corresponding data.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Ex. A program may be using 1 page for its code, 1 page for its stack, 4 pages for its heap,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as referee: Establish a limit on how many pages a process is allowed to use, and if that limit gets exceeded, don't allow the memory allocation (ex. return NULL on malloc, cause a stack overflow exception).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a process tries to access a memory location that hasn't been allocated to them, either create a new page for it, or segfault.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devices</a:t>
            </a:r>
            <a:endParaRPr/>
          </a:p>
        </p:txBody>
      </p:sp>
      <p:sp>
        <p:nvSpPr>
          <p:cNvPr id="906" name="Google Shape;906;p8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I/O constitutes anything that can communicate with your program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Inputs: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Mouse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Keyboard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Microphone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Camera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Outputs: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Speakers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Display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Both: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Long-term Memory (Magnetic Drive or SSD)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Touch Screens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Network/Internet communications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Communication ranges from a few bytes/second (ex. keyboard) to a few hundred MiB/second (ex. SSD)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devices</a:t>
            </a:r>
            <a:endParaRPr/>
          </a:p>
        </p:txBody>
      </p:sp>
      <p:sp>
        <p:nvSpPr>
          <p:cNvPr id="912" name="Google Shape;912;p8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could define a separate scheme to handle I/O for all of these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Or we could standardize the interface and let the I/O device handle any complications.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Program's perspective: all I/O gets handled through the file system (ex. fopen, fwrite, fread, fprintf, fclose), though libraries exist to help with interfaces.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device's perspective: Receive info from the world, and turn it into a bytestream sent to some fixed memory location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Output device's perspective: Receive a bytestream from some fixed memory location, and translate that into appropriate 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OS's role: Bring data from/to the I/O device to/from the process every once in a while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theory, simple. In practice, extremely difficult to standardize over 9 orders of magnitude of data rate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918" name="Google Shape;918;p8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Functions which can't be directly handled by the program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Examples in C: file operations, print statements, sbrk (which is used by malloc)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Examples in RISC-V: ecalls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Handled by transferring control back to the OS in kernel mode for the syscall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OS checks if the operation is allowed, and if so, runs the operation for the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CPU: Context Switches</a:t>
            </a:r>
            <a:endParaRPr/>
          </a:p>
        </p:txBody>
      </p:sp>
      <p:sp>
        <p:nvSpPr>
          <p:cNvPr id="924" name="Google Shape;924;p9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 idea: In order to handle multiple threads on a single core, we need to have a way to run one thread for a while, then switch to another thread.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Goal: A thread should not "notice" that it was paused, so we need to save its state and restore it later.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Context Switch steps: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takes control from the old thread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saves the register values for the old thread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loads register values for the new thread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transfers control to the new thread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CPU: Context Switches</a:t>
            </a:r>
            <a:endParaRPr/>
          </a:p>
        </p:txBody>
      </p:sp>
      <p:sp>
        <p:nvSpPr>
          <p:cNvPr id="930" name="Google Shape;930;p9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Context switches tend to be time-consuming, so we generally run them when we already have to wait for other things to happen.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Ex. Main memory accesses can take hundreds or thousands of cycles to run, so while waiting for that, we can context switch and run something else for a while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is responsible for deciding when/how often context switches happen, and which threads get access to CPU 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 such, multiple threads run in effectively random order, and potentially a random interlacing of operations.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162 preview</a:t>
            </a:r>
            <a:endParaRPr/>
          </a:p>
        </p:txBody>
      </p:sp>
      <p:sp>
        <p:nvSpPr>
          <p:cNvPr id="936" name="Google Shape;936;p9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 162 is our Operating Systems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into much greater detail about each of these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focus on developing an OS of your own in C (PintOS).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big starter code, very difficult to debug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4 is another C project, so if you're still shaky with C/GDB/shell commands, now's the time to review!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Roadmap</a:t>
            </a:r>
            <a:endParaRPr/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198500" y="1246825"/>
            <a:ext cx="4266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Part 3 went fully into the hardware side of this course, discussing the exact way that a CPU can be built from simple </a:t>
            </a:r>
            <a:r>
              <a:rPr lang="en">
                <a:solidFill>
                  <a:srgbClr val="6AA84F"/>
                </a:solidFill>
              </a:rPr>
              <a:t>components</a:t>
            </a:r>
            <a:endParaRPr>
              <a:solidFill>
                <a:srgbClr val="6AA84F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Often the biggest disconnect students face in this class; because hardware has an entirely new perspective, many students get lost here, and many other students find this to be the moment CS "clicks"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From Monday, we'll start Part 4 of this course, which delves into performance programming and how existing hardware ends up affecting the way you write software.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6335550" y="1733625"/>
            <a:ext cx="1254900" cy="125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199" name="Google Shape;199;p40"/>
          <p:cNvSpPr/>
          <p:nvPr/>
        </p:nvSpPr>
        <p:spPr>
          <a:xfrm>
            <a:off x="5080650" y="3045025"/>
            <a:ext cx="1254900" cy="125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Hardware</a:t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7590450" y="3045025"/>
            <a:ext cx="1254900" cy="1254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Theory</a:t>
            </a:r>
            <a:endParaRPr sz="1200"/>
          </a:p>
        </p:txBody>
      </p:sp>
      <p:cxnSp>
        <p:nvCxnSpPr>
          <p:cNvPr id="201" name="Google Shape;201;p40"/>
          <p:cNvCxnSpPr>
            <a:stCxn id="198" idx="3"/>
            <a:endCxn id="199" idx="7"/>
          </p:cNvCxnSpPr>
          <p:nvPr/>
        </p:nvCxnSpPr>
        <p:spPr>
          <a:xfrm flipH="1">
            <a:off x="6151826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2" name="Google Shape;202;p40"/>
          <p:cNvCxnSpPr>
            <a:stCxn id="198" idx="5"/>
            <a:endCxn id="200" idx="1"/>
          </p:cNvCxnSpPr>
          <p:nvPr/>
        </p:nvCxnSpPr>
        <p:spPr>
          <a:xfrm>
            <a:off x="7406674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3" name="Google Shape;203;p40"/>
          <p:cNvCxnSpPr>
            <a:stCxn id="200" idx="2"/>
            <a:endCxn id="199" idx="6"/>
          </p:cNvCxnSpPr>
          <p:nvPr/>
        </p:nvCxnSpPr>
        <p:spPr>
          <a:xfrm rot="10800000">
            <a:off x="6335550" y="3672475"/>
            <a:ext cx="1254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Roadmap</a:t>
            </a:r>
            <a:endParaRPr/>
          </a:p>
        </p:txBody>
      </p:sp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198500" y="1246825"/>
            <a:ext cx="4266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lecture will go into two largely different computational 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Finite State Machines, which form a theoretical framework of computation, that is best implemented in hardware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Operating systems, which </a:t>
            </a:r>
            <a:r>
              <a:rPr lang="en">
                <a:solidFill>
                  <a:srgbClr val="FF0000"/>
                </a:solidFill>
              </a:rPr>
              <a:t>will let us go from the simple programs we write in class to a full-scale computer (mostly software)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will appear infrequently in Part 4, but otherwise won't be explored too much in this class.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41"/>
          <p:cNvSpPr/>
          <p:nvPr/>
        </p:nvSpPr>
        <p:spPr>
          <a:xfrm>
            <a:off x="6335550" y="1733625"/>
            <a:ext cx="1254900" cy="125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211" name="Google Shape;211;p41"/>
          <p:cNvSpPr/>
          <p:nvPr/>
        </p:nvSpPr>
        <p:spPr>
          <a:xfrm>
            <a:off x="5080650" y="3045025"/>
            <a:ext cx="1254900" cy="125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Hardware</a:t>
            </a:r>
            <a:endParaRPr sz="1200"/>
          </a:p>
        </p:txBody>
      </p:sp>
      <p:sp>
        <p:nvSpPr>
          <p:cNvPr id="212" name="Google Shape;212;p41"/>
          <p:cNvSpPr/>
          <p:nvPr/>
        </p:nvSpPr>
        <p:spPr>
          <a:xfrm>
            <a:off x="7590450" y="3045025"/>
            <a:ext cx="1254900" cy="1254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Theory</a:t>
            </a:r>
            <a:endParaRPr sz="1200"/>
          </a:p>
        </p:txBody>
      </p:sp>
      <p:cxnSp>
        <p:nvCxnSpPr>
          <p:cNvPr id="213" name="Google Shape;213;p41"/>
          <p:cNvCxnSpPr>
            <a:stCxn id="210" idx="3"/>
            <a:endCxn id="211" idx="7"/>
          </p:cNvCxnSpPr>
          <p:nvPr/>
        </p:nvCxnSpPr>
        <p:spPr>
          <a:xfrm flipH="1">
            <a:off x="6151826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4" name="Google Shape;214;p41"/>
          <p:cNvCxnSpPr>
            <a:stCxn id="210" idx="5"/>
            <a:endCxn id="212" idx="1"/>
          </p:cNvCxnSpPr>
          <p:nvPr/>
        </p:nvCxnSpPr>
        <p:spPr>
          <a:xfrm>
            <a:off x="7406674" y="2804749"/>
            <a:ext cx="367500" cy="42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5" name="Google Shape;215;p41"/>
          <p:cNvCxnSpPr>
            <a:stCxn id="212" idx="2"/>
            <a:endCxn id="211" idx="6"/>
          </p:cNvCxnSpPr>
          <p:nvPr/>
        </p:nvCxnSpPr>
        <p:spPr>
          <a:xfrm rot="10800000">
            <a:off x="6335550" y="3672475"/>
            <a:ext cx="1254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Finite State Machines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Operating 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Machines (FSMs)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Finite State Machines appear in several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70: Markov Chains are FSMs with probabilistic transitions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61B: FSMs used in Project 3 for video game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172: DFAs and NFAs get explored, along with their connection to regular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class, we'll consider a particular type of FSM called a </a:t>
            </a:r>
            <a:r>
              <a:rPr i="1" lang="en"/>
              <a:t>Mealy Machine </a:t>
            </a:r>
            <a:r>
              <a:rPr lang="en"/>
              <a:t>(from now on, when we say FSM, we specifically refer to this type of FSM)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