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85EE99-83F6-470F-A7DB-E750E5A5AC6B}">
  <a:tblStyle styleId="{8A85EE99-83F6-470F-A7DB-E750E5A5AC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43db8a3f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43db8a3f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fd89bd422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fd89bd422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d89bd422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fd89bd422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fd89bd422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fd89bd422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fd89bd422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fd89bd422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fd89bd422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fd89bd422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d7267407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d7267407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fd89bd42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fd89bd42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fd89bd422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fd89bd422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fd89bd422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fd89bd422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fd89bd422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fd89bd422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aaf244c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aaf244c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d89bd422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fd89bd422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d89bd422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fd89bd422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d89bd422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d89bd422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fd89bd422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fd89bd422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fd89bd422e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fd89bd422e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fd89bd422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fd89bd422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fd89bd422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fd89bd422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fd89bd422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fd89bd422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fd89bd422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fd89bd422e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196bf2579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196bf2579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d89bd422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d89bd422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196bf2579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196bf2579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196bf2579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196bf2579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196bf2579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196bf2579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fd89bd422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fd89bd422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fd89bd422e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fd89bd422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fd89bd422e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fd89bd422e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d89bd422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d89bd422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d89bd422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d89bd422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d89bd422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fd89bd422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fd89bd422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fd89bd422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d89bd422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fd89bd422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d89bd422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fd89bd422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ubtitl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60" name="Google Shape;60;p14"/>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9E9E9E"/>
              </a:buClr>
              <a:buSzPts val="1800"/>
              <a:buNone/>
              <a:defRPr>
                <a:solidFill>
                  <a:srgbClr val="9E9E9E"/>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no subtitle)">
  <p:cSld name="TITLE_1">
    <p:spTree>
      <p:nvGrpSpPr>
        <p:cNvPr id="61" name="Shape 61"/>
        <p:cNvGrpSpPr/>
        <p:nvPr/>
      </p:nvGrpSpPr>
      <p:grpSpPr>
        <a:xfrm>
          <a:off x="0" y="0"/>
          <a:ext cx="0" cy="0"/>
          <a:chOff x="0" y="0"/>
          <a:chExt cx="0" cy="0"/>
        </a:xfrm>
      </p:grpSpPr>
      <p:sp>
        <p:nvSpPr>
          <p:cNvPr id="62" name="Google Shape;62;p1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1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1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8"/>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8"/>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2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20"/>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84" name="Shape 84"/>
        <p:cNvGrpSpPr/>
        <p:nvPr/>
      </p:nvGrpSpPr>
      <p:grpSpPr>
        <a:xfrm>
          <a:off x="0" y="0"/>
          <a:ext cx="0" cy="0"/>
          <a:chOff x="0" y="0"/>
          <a:chExt cx="0" cy="0"/>
        </a:xfrm>
      </p:grpSpPr>
      <p:sp>
        <p:nvSpPr>
          <p:cNvPr id="85" name="Google Shape;85;p2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21"/>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D9EAD3"/>
        </a:solidFill>
      </p:bgPr>
    </p:bg>
    <p:spTree>
      <p:nvGrpSpPr>
        <p:cNvPr id="88" name="Shape 88"/>
        <p:cNvGrpSpPr/>
        <p:nvPr/>
      </p:nvGrpSpPr>
      <p:grpSpPr>
        <a:xfrm>
          <a:off x="0" y="0"/>
          <a:ext cx="0" cy="0"/>
          <a:chOff x="0" y="0"/>
          <a:chExt cx="0" cy="0"/>
        </a:xfrm>
      </p:grpSpPr>
      <p:sp>
        <p:nvSpPr>
          <p:cNvPr id="89" name="Google Shape;89;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D9EAD3"/>
        </a:solidFill>
      </p:bgPr>
    </p:bg>
    <p:spTree>
      <p:nvGrpSpPr>
        <p:cNvPr id="91" name="Shape 91"/>
        <p:cNvGrpSpPr/>
        <p:nvPr/>
      </p:nvGrpSpPr>
      <p:grpSpPr>
        <a:xfrm>
          <a:off x="0" y="0"/>
          <a:ext cx="0" cy="0"/>
          <a:chOff x="0" y="0"/>
          <a:chExt cx="0" cy="0"/>
        </a:xfrm>
      </p:grpSpPr>
      <p:sp>
        <p:nvSpPr>
          <p:cNvPr id="92" name="Google Shape;92;p2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D9EAD3"/>
        </a:solidFill>
      </p:bgPr>
    </p:bg>
    <p:spTree>
      <p:nvGrpSpPr>
        <p:cNvPr id="95" name="Shape 95"/>
        <p:cNvGrpSpPr/>
        <p:nvPr/>
      </p:nvGrpSpPr>
      <p:grpSpPr>
        <a:xfrm>
          <a:off x="0" y="0"/>
          <a:ext cx="0" cy="0"/>
          <a:chOff x="0" y="0"/>
          <a:chExt cx="0" cy="0"/>
        </a:xfrm>
      </p:grpSpPr>
      <p:sp>
        <p:nvSpPr>
          <p:cNvPr id="96" name="Google Shape;96;p2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4"/>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9" name="Google Shape;99;p24"/>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D9EAD3"/>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D9EAD3"/>
        </a:solidFill>
      </p:bgPr>
    </p:bg>
    <p:spTree>
      <p:nvGrpSpPr>
        <p:cNvPr id="103" name="Shape 103"/>
        <p:cNvGrpSpPr/>
        <p:nvPr/>
      </p:nvGrpSpPr>
      <p:grpSpPr>
        <a:xfrm>
          <a:off x="0" y="0"/>
          <a:ext cx="0" cy="0"/>
          <a:chOff x="0" y="0"/>
          <a:chExt cx="0" cy="0"/>
        </a:xfrm>
      </p:grpSpPr>
      <p:sp>
        <p:nvSpPr>
          <p:cNvPr id="104" name="Google Shape;10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26"/>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D9EAD3"/>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27"/>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Dan Scope">
  <p:cSld name="SECTION_HEADER_1_1">
    <p:bg>
      <p:bgPr>
        <a:solidFill>
          <a:srgbClr val="FCE5CD"/>
        </a:solidFill>
      </p:bgPr>
    </p:bg>
    <p:spTree>
      <p:nvGrpSpPr>
        <p:cNvPr id="111" name="Shape 111"/>
        <p:cNvGrpSpPr/>
        <p:nvPr/>
      </p:nvGrpSpPr>
      <p:grpSpPr>
        <a:xfrm>
          <a:off x="0" y="0"/>
          <a:ext cx="0" cy="0"/>
          <a:chOff x="0" y="0"/>
          <a:chExt cx="0" cy="0"/>
        </a:xfrm>
      </p:grpSpPr>
      <p:sp>
        <p:nvSpPr>
          <p:cNvPr id="112" name="Google Shape;112;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Dan Scope">
  <p:cSld name="TITLE_AND_BODY_1_1">
    <p:bg>
      <p:bgPr>
        <a:solidFill>
          <a:srgbClr val="FCE5CD"/>
        </a:solidFill>
      </p:bgPr>
    </p:bg>
    <p:spTree>
      <p:nvGrpSpPr>
        <p:cNvPr id="114" name="Shape 114"/>
        <p:cNvGrpSpPr/>
        <p:nvPr/>
      </p:nvGrpSpPr>
      <p:grpSpPr>
        <a:xfrm>
          <a:off x="0" y="0"/>
          <a:ext cx="0" cy="0"/>
          <a:chOff x="0" y="0"/>
          <a:chExt cx="0" cy="0"/>
        </a:xfrm>
      </p:grpSpPr>
      <p:sp>
        <p:nvSpPr>
          <p:cNvPr id="115" name="Google Shape;115;p2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Dan Scope">
  <p:cSld name="TITLE_AND_TWO_COLUMNS_1_1">
    <p:bg>
      <p:bgPr>
        <a:solidFill>
          <a:srgbClr val="FCE5CD"/>
        </a:solidFill>
      </p:bgPr>
    </p:bg>
    <p:spTree>
      <p:nvGrpSpPr>
        <p:cNvPr id="118" name="Shape 118"/>
        <p:cNvGrpSpPr/>
        <p:nvPr/>
      </p:nvGrpSpPr>
      <p:grpSpPr>
        <a:xfrm>
          <a:off x="0" y="0"/>
          <a:ext cx="0" cy="0"/>
          <a:chOff x="0" y="0"/>
          <a:chExt cx="0" cy="0"/>
        </a:xfrm>
      </p:grpSpPr>
      <p:sp>
        <p:nvSpPr>
          <p:cNvPr id="119" name="Google Shape;119;p3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30"/>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2" name="Google Shape;122;p30"/>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Dan Scope">
  <p:cSld name="TITLE_ONLY_1_1">
    <p:bg>
      <p:bgPr>
        <a:solidFill>
          <a:srgbClr val="FCE5CD"/>
        </a:solidFill>
      </p:bgPr>
    </p:bg>
    <p:spTree>
      <p:nvGrpSpPr>
        <p:cNvPr id="123" name="Shape 123"/>
        <p:cNvGrpSpPr/>
        <p:nvPr/>
      </p:nvGrpSpPr>
      <p:grpSpPr>
        <a:xfrm>
          <a:off x="0" y="0"/>
          <a:ext cx="0" cy="0"/>
          <a:chOff x="0" y="0"/>
          <a:chExt cx="0" cy="0"/>
        </a:xfrm>
      </p:grpSpPr>
      <p:sp>
        <p:nvSpPr>
          <p:cNvPr id="124" name="Google Shape;124;p3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Dan Scope">
  <p:cSld name="ONE_COLUMN_TEXT_1_1">
    <p:bg>
      <p:bgPr>
        <a:solidFill>
          <a:srgbClr val="FCE5CD"/>
        </a:solidFill>
      </p:bgPr>
    </p:bg>
    <p:spTree>
      <p:nvGrpSpPr>
        <p:cNvPr id="126" name="Shape 126"/>
        <p:cNvGrpSpPr/>
        <p:nvPr/>
      </p:nvGrpSpPr>
      <p:grpSpPr>
        <a:xfrm>
          <a:off x="0" y="0"/>
          <a:ext cx="0" cy="0"/>
          <a:chOff x="0" y="0"/>
          <a:chExt cx="0" cy="0"/>
        </a:xfrm>
      </p:grpSpPr>
      <p:sp>
        <p:nvSpPr>
          <p:cNvPr id="127" name="Google Shape;12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3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32"/>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Dan Scope">
  <p:cSld name="CUSTOM_1_1">
    <p:bg>
      <p:bgPr>
        <a:solidFill>
          <a:srgbClr val="FCE5CD"/>
        </a:solidFill>
      </p:bgPr>
    </p:bg>
    <p:spTree>
      <p:nvGrpSpPr>
        <p:cNvPr id="130" name="Shape 130"/>
        <p:cNvGrpSpPr/>
        <p:nvPr/>
      </p:nvGrpSpPr>
      <p:grpSpPr>
        <a:xfrm>
          <a:off x="0" y="0"/>
          <a:ext cx="0" cy="0"/>
          <a:chOff x="0" y="0"/>
          <a:chExt cx="0" cy="0"/>
        </a:xfrm>
      </p:grpSpPr>
      <p:sp>
        <p:nvSpPr>
          <p:cNvPr id="131" name="Google Shape;131;p3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33"/>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33" name="Google Shape;13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34" name="Shape 134"/>
        <p:cNvGrpSpPr/>
        <p:nvPr/>
      </p:nvGrpSpPr>
      <p:grpSpPr>
        <a:xfrm>
          <a:off x="0" y="0"/>
          <a:ext cx="0" cy="0"/>
          <a:chOff x="0" y="0"/>
          <a:chExt cx="0" cy="0"/>
        </a:xfrm>
      </p:grpSpPr>
      <p:grpSp>
        <p:nvGrpSpPr>
          <p:cNvPr id="135" name="Google Shape;135;p34"/>
          <p:cNvGrpSpPr/>
          <p:nvPr/>
        </p:nvGrpSpPr>
        <p:grpSpPr>
          <a:xfrm>
            <a:off x="6098378" y="5"/>
            <a:ext cx="3045625" cy="2030570"/>
            <a:chOff x="6098378" y="5"/>
            <a:chExt cx="3045625" cy="2030570"/>
          </a:xfrm>
        </p:grpSpPr>
        <p:sp>
          <p:nvSpPr>
            <p:cNvPr id="136" name="Google Shape;136;p34"/>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4"/>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4"/>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4"/>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2" name="Google Shape;142;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2.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54" name="Google Shape;54;p13"/>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CS 61C</a:t>
            </a:r>
            <a:endParaRPr b="1" sz="600">
              <a:solidFill>
                <a:schemeClr val="lt1"/>
              </a:solidFill>
            </a:endParaRPr>
          </a:p>
        </p:txBody>
      </p:sp>
      <p:sp>
        <p:nvSpPr>
          <p:cNvPr id="55" name="Google Shape;55;p13"/>
          <p:cNvSpPr/>
          <p:nvPr/>
        </p:nvSpPr>
        <p:spPr>
          <a:xfrm>
            <a:off x="7628700" y="1017725"/>
            <a:ext cx="1515300" cy="11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600">
                <a:solidFill>
                  <a:schemeClr val="lt1"/>
                </a:solidFill>
              </a:rPr>
              <a:t>Spring 2024</a:t>
            </a:r>
            <a:endParaRPr b="1" sz="600">
              <a:solidFill>
                <a:schemeClr val="lt1"/>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hyperlink" Target="https://www.govinfo.gov/content/pkg/BUDGET-2021-BUD/pdf/BUDGET-2021-BUD.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CS61C: Great Ideas in Computer Architecture (aka Machine Structures)</a:t>
            </a:r>
            <a:endParaRPr/>
          </a:p>
        </p:txBody>
      </p:sp>
      <p:sp>
        <p:nvSpPr>
          <p:cNvPr id="148" name="Google Shape;148;p3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25: Introduction to Performance Programming</a:t>
            </a:r>
            <a:endParaRPr/>
          </a:p>
        </p:txBody>
      </p:sp>
      <p:sp>
        <p:nvSpPr>
          <p:cNvPr id="149" name="Google Shape;149;p35"/>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Instructors: Lisa Yan, Justin Yokota</a:t>
            </a:r>
            <a:endParaRPr/>
          </a:p>
        </p:txBody>
      </p:sp>
      <p:sp>
        <p:nvSpPr>
          <p:cNvPr id="150" name="Google Shape;15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 Example</a:t>
            </a:r>
            <a:endParaRPr/>
          </a:p>
        </p:txBody>
      </p:sp>
      <p:sp>
        <p:nvSpPr>
          <p:cNvPr id="225" name="Google Shape;225;p44"/>
          <p:cNvSpPr txBox="1"/>
          <p:nvPr>
            <p:ph idx="1" type="body"/>
          </p:nvPr>
        </p:nvSpPr>
        <p:spPr>
          <a:xfrm>
            <a:off x="198500" y="2815825"/>
            <a:ext cx="8520600" cy="219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Strategy one: Use the formula</a:t>
            </a:r>
            <a:endParaRPr/>
          </a:p>
          <a:p>
            <a:pPr indent="-342900" lvl="0" marL="457200" rtl="0" algn="l">
              <a:spcBef>
                <a:spcPts val="0"/>
              </a:spcBef>
              <a:spcAft>
                <a:spcPts val="0"/>
              </a:spcAft>
              <a:buSzPts val="1800"/>
              <a:buChar char="●"/>
            </a:pPr>
            <a:r>
              <a:rPr lang="en"/>
              <a:t>1/((1-F)+F/S) -&gt; 1/((1-0.25)+0.25/100) = 1/(0.7525) ≈ 1.329x speedup</a:t>
            </a:r>
            <a:endParaRPr/>
          </a:p>
        </p:txBody>
      </p:sp>
      <p:graphicFrame>
        <p:nvGraphicFramePr>
          <p:cNvPr id="226" name="Google Shape;226;p44"/>
          <p:cNvGraphicFramePr/>
          <p:nvPr/>
        </p:nvGraphicFramePr>
        <p:xfrm>
          <a:off x="952500" y="1772800"/>
          <a:ext cx="3000000" cy="3000000"/>
        </p:xfrm>
        <a:graphic>
          <a:graphicData uri="http://schemas.openxmlformats.org/drawingml/2006/table">
            <a:tbl>
              <a:tblPr>
                <a:noFill/>
                <a:tableStyleId>{8A85EE99-83F6-470F-A7DB-E750E5A5AC6B}</a:tableStyleId>
              </a:tblPr>
              <a:tblGrid>
                <a:gridCol w="5473150"/>
                <a:gridCol w="1765850"/>
              </a:tblGrid>
              <a:tr h="381000">
                <a:tc>
                  <a:txBody>
                    <a:bodyPr/>
                    <a:lstStyle/>
                    <a:p>
                      <a:pPr indent="0" lvl="0" marL="0" rtl="0" algn="ctr">
                        <a:spcBef>
                          <a:spcPts val="0"/>
                        </a:spcBef>
                        <a:spcAft>
                          <a:spcPts val="0"/>
                        </a:spcAft>
                        <a:buNone/>
                      </a:pPr>
                      <a:r>
                        <a:rPr lang="en"/>
                        <a:t>1x speed</a:t>
                      </a:r>
                      <a:endParaRPr/>
                    </a:p>
                  </a:txBody>
                  <a:tcPr marT="91425" marB="91425" marR="91425" marL="91425"/>
                </a:tc>
                <a:tc>
                  <a:txBody>
                    <a:bodyPr/>
                    <a:lstStyle/>
                    <a:p>
                      <a:pPr indent="0" lvl="0" marL="0" rtl="0" algn="ctr">
                        <a:spcBef>
                          <a:spcPts val="0"/>
                        </a:spcBef>
                        <a:spcAft>
                          <a:spcPts val="0"/>
                        </a:spcAft>
                        <a:buNone/>
                      </a:pPr>
                      <a:r>
                        <a:rPr lang="en"/>
                        <a:t>100x speed</a:t>
                      </a:r>
                      <a:endParaRPr/>
                    </a:p>
                  </a:txBody>
                  <a:tcPr marT="91425" marB="91425" marR="91425" marL="91425"/>
                </a:tc>
              </a:tr>
            </a:tbl>
          </a:graphicData>
        </a:graphic>
      </p:graphicFrame>
      <p:sp>
        <p:nvSpPr>
          <p:cNvPr id="227" name="Google Shape;227;p44"/>
          <p:cNvSpPr txBox="1"/>
          <p:nvPr/>
        </p:nvSpPr>
        <p:spPr>
          <a:xfrm>
            <a:off x="43865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Start</a:t>
            </a:r>
            <a:endParaRPr/>
          </a:p>
        </p:txBody>
      </p:sp>
      <p:sp>
        <p:nvSpPr>
          <p:cNvPr id="228" name="Google Shape;228;p44"/>
          <p:cNvSpPr txBox="1"/>
          <p:nvPr/>
        </p:nvSpPr>
        <p:spPr>
          <a:xfrm>
            <a:off x="767200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10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1000"/>
                                        <p:tgtEl>
                                          <p:spTgt spid="22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 Example</a:t>
            </a:r>
            <a:endParaRPr/>
          </a:p>
        </p:txBody>
      </p:sp>
      <p:sp>
        <p:nvSpPr>
          <p:cNvPr id="234" name="Google Shape;234;p45"/>
          <p:cNvSpPr txBox="1"/>
          <p:nvPr>
            <p:ph idx="1" type="body"/>
          </p:nvPr>
        </p:nvSpPr>
        <p:spPr>
          <a:xfrm>
            <a:off x="198500" y="2815825"/>
            <a:ext cx="8520600" cy="219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Strategy two: Assign values</a:t>
            </a:r>
            <a:endParaRPr/>
          </a:p>
          <a:p>
            <a:pPr indent="-342900" lvl="0" marL="457200" rtl="0" algn="l">
              <a:spcBef>
                <a:spcPts val="0"/>
              </a:spcBef>
              <a:spcAft>
                <a:spcPts val="0"/>
              </a:spcAft>
              <a:buSzPts val="1800"/>
              <a:buChar char="●"/>
            </a:pPr>
            <a:r>
              <a:rPr lang="en"/>
              <a:t>Let's say that our original code took 100 seconds to run</a:t>
            </a:r>
            <a:endParaRPr/>
          </a:p>
          <a:p>
            <a:pPr indent="-342900" lvl="0" marL="457200" rtl="0" algn="l">
              <a:spcBef>
                <a:spcPts val="0"/>
              </a:spcBef>
              <a:spcAft>
                <a:spcPts val="0"/>
              </a:spcAft>
              <a:buSzPts val="1800"/>
              <a:buChar char="●"/>
            </a:pPr>
            <a:r>
              <a:rPr lang="en"/>
              <a:t>Total runtime is now 75 seconds for part 1, .25 seconds for part 2 = 75.25 seconds</a:t>
            </a:r>
            <a:endParaRPr/>
          </a:p>
          <a:p>
            <a:pPr indent="-342900" lvl="0" marL="457200" rtl="0" algn="l">
              <a:spcBef>
                <a:spcPts val="0"/>
              </a:spcBef>
              <a:spcAft>
                <a:spcPts val="0"/>
              </a:spcAft>
              <a:buSzPts val="1800"/>
              <a:buChar char="●"/>
            </a:pPr>
            <a:r>
              <a:rPr lang="en"/>
              <a:t>Speedup = 100 seconds / 75.25 seconds ≈ 1.329x speedup</a:t>
            </a:r>
            <a:endParaRPr/>
          </a:p>
        </p:txBody>
      </p:sp>
      <p:graphicFrame>
        <p:nvGraphicFramePr>
          <p:cNvPr id="235" name="Google Shape;235;p45"/>
          <p:cNvGraphicFramePr/>
          <p:nvPr/>
        </p:nvGraphicFramePr>
        <p:xfrm>
          <a:off x="952500" y="1772800"/>
          <a:ext cx="3000000" cy="3000000"/>
        </p:xfrm>
        <a:graphic>
          <a:graphicData uri="http://schemas.openxmlformats.org/drawingml/2006/table">
            <a:tbl>
              <a:tblPr>
                <a:noFill/>
                <a:tableStyleId>{8A85EE99-83F6-470F-A7DB-E750E5A5AC6B}</a:tableStyleId>
              </a:tblPr>
              <a:tblGrid>
                <a:gridCol w="5126325"/>
                <a:gridCol w="382850"/>
              </a:tblGrid>
              <a:tr h="396200">
                <a:tc>
                  <a:txBody>
                    <a:bodyPr/>
                    <a:lstStyle/>
                    <a:p>
                      <a:pPr indent="0" lvl="0" marL="0" rtl="0" algn="ctr">
                        <a:spcBef>
                          <a:spcPts val="0"/>
                        </a:spcBef>
                        <a:spcAft>
                          <a:spcPts val="0"/>
                        </a:spcAft>
                        <a:buNone/>
                      </a:pPr>
                      <a:r>
                        <a:rPr lang="en"/>
                        <a:t>75 sec, 1x speed</a:t>
                      </a:r>
                      <a:endParaRPr/>
                    </a:p>
                  </a:txBody>
                  <a:tcPr marT="91425" marB="91425" marR="91425" marL="91425">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tcPr>
                </a:tc>
              </a:tr>
            </a:tbl>
          </a:graphicData>
        </a:graphic>
      </p:graphicFrame>
      <p:sp>
        <p:nvSpPr>
          <p:cNvPr id="236" name="Google Shape;236;p45"/>
          <p:cNvSpPr txBox="1"/>
          <p:nvPr/>
        </p:nvSpPr>
        <p:spPr>
          <a:xfrm>
            <a:off x="43865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Start</a:t>
            </a:r>
            <a:endParaRPr/>
          </a:p>
        </p:txBody>
      </p:sp>
      <p:sp>
        <p:nvSpPr>
          <p:cNvPr id="237" name="Google Shape;237;p45"/>
          <p:cNvSpPr txBox="1"/>
          <p:nvPr/>
        </p:nvSpPr>
        <p:spPr>
          <a:xfrm>
            <a:off x="767200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End</a:t>
            </a:r>
            <a:endParaRPr/>
          </a:p>
        </p:txBody>
      </p:sp>
      <p:graphicFrame>
        <p:nvGraphicFramePr>
          <p:cNvPr id="238" name="Google Shape;238;p45"/>
          <p:cNvGraphicFramePr/>
          <p:nvPr/>
        </p:nvGraphicFramePr>
        <p:xfrm>
          <a:off x="952500" y="1376600"/>
          <a:ext cx="3000000" cy="3000000"/>
        </p:xfrm>
        <a:graphic>
          <a:graphicData uri="http://schemas.openxmlformats.org/drawingml/2006/table">
            <a:tbl>
              <a:tblPr>
                <a:noFill/>
                <a:tableStyleId>{8A85EE99-83F6-470F-A7DB-E750E5A5AC6B}</a:tableStyleId>
              </a:tblPr>
              <a:tblGrid>
                <a:gridCol w="5473150"/>
                <a:gridCol w="1765850"/>
              </a:tblGrid>
              <a:tr h="381000">
                <a:tc>
                  <a:txBody>
                    <a:bodyPr/>
                    <a:lstStyle/>
                    <a:p>
                      <a:pPr indent="0" lvl="0" marL="0" rtl="0" algn="ctr">
                        <a:spcBef>
                          <a:spcPts val="0"/>
                        </a:spcBef>
                        <a:spcAft>
                          <a:spcPts val="0"/>
                        </a:spcAft>
                        <a:buNone/>
                      </a:pPr>
                      <a:r>
                        <a:rPr lang="en"/>
                        <a:t>75 sec, 1x speed</a:t>
                      </a:r>
                      <a:endParaRPr/>
                    </a:p>
                  </a:txBody>
                  <a:tcPr marT="91425" marB="91425" marR="91425" marL="91425"/>
                </a:tc>
                <a:tc>
                  <a:txBody>
                    <a:bodyPr/>
                    <a:lstStyle/>
                    <a:p>
                      <a:pPr indent="0" lvl="0" marL="0" rtl="0" algn="ctr">
                        <a:spcBef>
                          <a:spcPts val="0"/>
                        </a:spcBef>
                        <a:spcAft>
                          <a:spcPts val="0"/>
                        </a:spcAft>
                        <a:buNone/>
                      </a:pPr>
                      <a:r>
                        <a:rPr lang="en"/>
                        <a:t>25 sec, 100x speed</a:t>
                      </a:r>
                      <a:endParaRPr/>
                    </a:p>
                  </a:txBody>
                  <a:tcPr marT="91425" marB="91425" marR="91425" marL="91425"/>
                </a:tc>
              </a:tr>
            </a:tbl>
          </a:graphicData>
        </a:graphic>
      </p:graphicFrame>
      <p:cxnSp>
        <p:nvCxnSpPr>
          <p:cNvPr id="239" name="Google Shape;239;p45"/>
          <p:cNvCxnSpPr/>
          <p:nvPr/>
        </p:nvCxnSpPr>
        <p:spPr>
          <a:xfrm>
            <a:off x="6424075" y="1742075"/>
            <a:ext cx="0" cy="424500"/>
          </a:xfrm>
          <a:prstGeom prst="straightConnector1">
            <a:avLst/>
          </a:prstGeom>
          <a:noFill/>
          <a:ln cap="flat" cmpd="sng" w="9525">
            <a:solidFill>
              <a:srgbClr val="9E9E9E"/>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1000"/>
                                        <p:tgtEl>
                                          <p:spTgt spid="2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1000"/>
                                        <p:tgtEl>
                                          <p:spTgt spid="2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Effect filter="fade" transition="in">
                                      <p:cBhvr>
                                        <p:cTn dur="1000"/>
                                        <p:tgtEl>
                                          <p:spTgt spid="2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Effect filter="fade" transition="in">
                                      <p:cBhvr>
                                        <p:cTn dur="1000"/>
                                        <p:tgtEl>
                                          <p:spTgt spid="23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 in the Real World</a:t>
            </a:r>
            <a:endParaRPr/>
          </a:p>
        </p:txBody>
      </p:sp>
      <p:sp>
        <p:nvSpPr>
          <p:cNvPr id="245" name="Google Shape;245;p4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Excerpts from FY 2021 US Federal budget:</a:t>
            </a:r>
            <a:endParaRPr/>
          </a:p>
          <a:p>
            <a:pPr indent="-317500" lvl="1" marL="914400" rtl="0" algn="l">
              <a:spcBef>
                <a:spcPts val="0"/>
              </a:spcBef>
              <a:spcAft>
                <a:spcPts val="0"/>
              </a:spcAft>
              <a:buSzPts val="1400"/>
              <a:buChar char="○"/>
            </a:pPr>
            <a:r>
              <a:rPr lang="en"/>
              <a:t>"The Budget proposes to eliminate nearly $2 million for duplicative Government-funded online English-language learning programs"</a:t>
            </a:r>
            <a:endParaRPr/>
          </a:p>
          <a:p>
            <a:pPr indent="-317500" lvl="1" marL="914400" rtl="0" algn="l">
              <a:spcBef>
                <a:spcPts val="0"/>
              </a:spcBef>
              <a:spcAft>
                <a:spcPts val="0"/>
              </a:spcAft>
              <a:buSzPts val="1400"/>
              <a:buChar char="○"/>
            </a:pPr>
            <a:r>
              <a:rPr lang="en"/>
              <a:t>"The Budget invests $15.1 billion in DOD's tactical fighter programs, continuing the procurement of F-35A stealth fighters and [other stealth fighters]"</a:t>
            </a:r>
            <a:endParaRPr/>
          </a:p>
          <a:p>
            <a:pPr indent="-342900" lvl="0" marL="457200" rtl="0" algn="l">
              <a:spcBef>
                <a:spcPts val="0"/>
              </a:spcBef>
              <a:spcAft>
                <a:spcPts val="0"/>
              </a:spcAft>
              <a:buSzPts val="1800"/>
              <a:buChar char="●"/>
            </a:pPr>
            <a:r>
              <a:rPr lang="en"/>
              <a:t>Eliminating small items tends to be easy. Cutting large items tend to be hard.</a:t>
            </a:r>
            <a:endParaRPr/>
          </a:p>
          <a:p>
            <a:pPr indent="-342900" lvl="0" marL="457200" rtl="0" algn="l">
              <a:spcBef>
                <a:spcPts val="0"/>
              </a:spcBef>
              <a:spcAft>
                <a:spcPts val="0"/>
              </a:spcAft>
              <a:buSzPts val="1800"/>
              <a:buChar char="●"/>
            </a:pPr>
            <a:r>
              <a:rPr lang="en"/>
              <a:t>Cut of $2 million affects budget 7,500x less than $15,100 million fighter jet budget</a:t>
            </a:r>
            <a:endParaRPr/>
          </a:p>
          <a:p>
            <a:pPr indent="-342900" lvl="0" marL="457200" rtl="0" algn="l">
              <a:spcBef>
                <a:spcPts val="0"/>
              </a:spcBef>
              <a:spcAft>
                <a:spcPts val="0"/>
              </a:spcAft>
              <a:buSzPts val="1800"/>
              <a:buChar char="●"/>
            </a:pPr>
            <a:r>
              <a:rPr lang="en"/>
              <a:t>Citation: </a:t>
            </a:r>
            <a:r>
              <a:rPr lang="en" sz="1100" u="sng">
                <a:solidFill>
                  <a:schemeClr val="hlink"/>
                </a:solidFill>
                <a:hlinkClick r:id="rId3"/>
              </a:rPr>
              <a:t>BUDGET-2021-BUD.pdf (govinfo.gov)</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10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10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1000"/>
                                        <p:tgtEl>
                                          <p:spTgt spid="2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Effect filter="fade" transition="in">
                                      <p:cBhvr>
                                        <p:cTn dur="1000"/>
                                        <p:tgtEl>
                                          <p:spTgt spid="2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Effect filter="fade" transition="in">
                                      <p:cBhvr>
                                        <p:cTn dur="1000"/>
                                        <p:tgtEl>
                                          <p:spTgt spid="2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animEffect filter="fade" transition="in">
                                      <p:cBhvr>
                                        <p:cTn dur="1000"/>
                                        <p:tgtEl>
                                          <p:spTgt spid="24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 Consequences</a:t>
            </a:r>
            <a:endParaRPr/>
          </a:p>
        </p:txBody>
      </p:sp>
      <p:sp>
        <p:nvSpPr>
          <p:cNvPr id="251" name="Google Shape;251;p4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order to properly speed up your code, you need to know which parts of your code are taking the runtime</a:t>
            </a:r>
            <a:endParaRPr/>
          </a:p>
          <a:p>
            <a:pPr indent="-342900" lvl="0" marL="457200" rtl="0" algn="l">
              <a:spcBef>
                <a:spcPts val="0"/>
              </a:spcBef>
              <a:spcAft>
                <a:spcPts val="0"/>
              </a:spcAft>
              <a:buSzPts val="1800"/>
              <a:buChar char="●"/>
            </a:pPr>
            <a:r>
              <a:rPr lang="en"/>
              <a:t>Test your code to help analyze where your runtime's going</a:t>
            </a:r>
            <a:endParaRPr/>
          </a:p>
          <a:p>
            <a:pPr indent="-317500" lvl="1" marL="914400" rtl="0" algn="l">
              <a:spcBef>
                <a:spcPts val="0"/>
              </a:spcBef>
              <a:spcAft>
                <a:spcPts val="0"/>
              </a:spcAft>
              <a:buSzPts val="1400"/>
              <a:buChar char="○"/>
            </a:pPr>
            <a:r>
              <a:rPr lang="en"/>
              <a:t>Check multiple sizes, check repeatedly (since there might be variation between runs)</a:t>
            </a:r>
            <a:endParaRPr/>
          </a:p>
          <a:p>
            <a:pPr indent="-317500" lvl="1" marL="914400" rtl="0" algn="l">
              <a:spcBef>
                <a:spcPts val="0"/>
              </a:spcBef>
              <a:spcAft>
                <a:spcPts val="0"/>
              </a:spcAft>
              <a:buSzPts val="1400"/>
              <a:buChar char="○"/>
            </a:pPr>
            <a:r>
              <a:rPr lang="en"/>
              <a:t>Check each component independently</a:t>
            </a:r>
            <a:endParaRPr/>
          </a:p>
          <a:p>
            <a:pPr indent="-317500" lvl="2" marL="1371600" rtl="0" algn="l">
              <a:spcBef>
                <a:spcPts val="0"/>
              </a:spcBef>
              <a:spcAft>
                <a:spcPts val="0"/>
              </a:spcAft>
              <a:buSzPts val="1400"/>
              <a:buChar char="■"/>
            </a:pPr>
            <a:r>
              <a:rPr lang="en"/>
              <a:t>Our autograders will only give you overall speedup, which doesn't help much in determining where you can speed things up further.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 Consequences</a:t>
            </a:r>
            <a:endParaRPr/>
          </a:p>
        </p:txBody>
      </p:sp>
      <p:sp>
        <p:nvSpPr>
          <p:cNvPr id="257" name="Google Shape;257;p4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order to properly speed up your code, you need to know which parts of your code are taking the runtime</a:t>
            </a:r>
            <a:endParaRPr/>
          </a:p>
          <a:p>
            <a:pPr indent="-342900" lvl="0" marL="457200" rtl="0" algn="l">
              <a:spcBef>
                <a:spcPts val="0"/>
              </a:spcBef>
              <a:spcAft>
                <a:spcPts val="0"/>
              </a:spcAft>
              <a:buSzPts val="1800"/>
              <a:buChar char="●"/>
            </a:pPr>
            <a:r>
              <a:rPr lang="en"/>
              <a:t>Test your code to help analyze where your runtime's going</a:t>
            </a:r>
            <a:endParaRPr/>
          </a:p>
          <a:p>
            <a:pPr indent="-317500" lvl="1" marL="914400" rtl="0" algn="l">
              <a:spcBef>
                <a:spcPts val="0"/>
              </a:spcBef>
              <a:spcAft>
                <a:spcPts val="0"/>
              </a:spcAft>
              <a:buSzPts val="1400"/>
              <a:buChar char="○"/>
            </a:pPr>
            <a:r>
              <a:rPr lang="en"/>
              <a:t>Check multiple sizes, check repeatedly (since there might be variation between runs)</a:t>
            </a:r>
            <a:endParaRPr/>
          </a:p>
          <a:p>
            <a:pPr indent="-317500" lvl="1" marL="914400" rtl="0" algn="l">
              <a:spcBef>
                <a:spcPts val="0"/>
              </a:spcBef>
              <a:spcAft>
                <a:spcPts val="0"/>
              </a:spcAft>
              <a:buSzPts val="1400"/>
              <a:buChar char="○"/>
            </a:pPr>
            <a:r>
              <a:rPr lang="en"/>
              <a:t>Check each component independently</a:t>
            </a:r>
            <a:endParaRPr/>
          </a:p>
          <a:p>
            <a:pPr indent="-317500" lvl="2" marL="1371600" rtl="0" algn="l">
              <a:spcBef>
                <a:spcPts val="0"/>
              </a:spcBef>
              <a:spcAft>
                <a:spcPts val="0"/>
              </a:spcAft>
              <a:buSzPts val="1400"/>
              <a:buChar char="■"/>
            </a:pPr>
            <a:r>
              <a:rPr lang="en"/>
              <a:t>Our autograders will only give you overall speedup, which doesn't help much in determining where you can speed things up further.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0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0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0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1000"/>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1000"/>
                                        <p:tgtEl>
                                          <p:spTgt spid="25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Matrix Multiplication</a:t>
            </a:r>
            <a:endParaRPr/>
          </a:p>
        </p:txBody>
      </p:sp>
      <p:sp>
        <p:nvSpPr>
          <p:cNvPr id="263" name="Google Shape;263;p49"/>
          <p:cNvSpPr txBox="1"/>
          <p:nvPr>
            <p:ph idx="1" type="body"/>
          </p:nvPr>
        </p:nvSpPr>
        <p:spPr>
          <a:xfrm>
            <a:off x="198500" y="1246825"/>
            <a:ext cx="42414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Given 2 matrices A, B, return AB</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For simplicity, assume for now:</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Each matrix is square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Each matrix is row-major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Matrix dimensions are multiples of some large power of 2</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Strassen Algorithm doesn't exist. We're stuck with basic O(n</a:t>
            </a:r>
            <a:r>
              <a:rPr baseline="30000" lang="en">
                <a:solidFill>
                  <a:srgbClr val="000000"/>
                </a:solidFill>
              </a:rPr>
              <a:t>3</a:t>
            </a:r>
            <a:r>
              <a:rPr lang="en">
                <a:solidFill>
                  <a:srgbClr val="000000"/>
                </a:solidFill>
              </a:rPr>
              <a:t>) matrix multiplication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Matrix multiply forms the basis of many complex algorithms (ex. neural networks, component analysis)</a:t>
            </a:r>
            <a:endParaRPr>
              <a:solidFill>
                <a:srgbClr val="000000"/>
              </a:solidFill>
            </a:endParaRPr>
          </a:p>
        </p:txBody>
      </p:sp>
      <p:graphicFrame>
        <p:nvGraphicFramePr>
          <p:cNvPr id="264" name="Google Shape;264;p49"/>
          <p:cNvGraphicFramePr/>
          <p:nvPr/>
        </p:nvGraphicFramePr>
        <p:xfrm>
          <a:off x="5177638" y="1346678"/>
          <a:ext cx="3000000" cy="3000000"/>
        </p:xfrm>
        <a:graphic>
          <a:graphicData uri="http://schemas.openxmlformats.org/drawingml/2006/table">
            <a:tbl>
              <a:tblPr>
                <a:noFill/>
                <a:tableStyleId>{8A85EE99-83F6-470F-A7DB-E750E5A5AC6B}</a:tableStyleId>
              </a:tblPr>
              <a:tblGrid>
                <a:gridCol w="382850"/>
                <a:gridCol w="382850"/>
                <a:gridCol w="382850"/>
                <a:gridCol w="382850"/>
                <a:gridCol w="382850"/>
                <a:gridCol w="382850"/>
                <a:gridCol w="382850"/>
                <a:gridCol w="382850"/>
                <a:gridCol w="382850"/>
              </a:tblGrid>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17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13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65" name="Google Shape;265;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0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0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000"/>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1000"/>
                                        <p:tgtEl>
                                          <p:spTgt spid="2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Effect filter="fade" transition="in">
                                      <p:cBhvr>
                                        <p:cTn dur="1000"/>
                                        <p:tgtEl>
                                          <p:spTgt spid="2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Effect filter="fade" transition="in">
                                      <p:cBhvr>
                                        <p:cTn dur="1000"/>
                                        <p:tgtEl>
                                          <p:spTgt spid="26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1" name="Google Shape;271;p5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72" name="Google Shape;272;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3" name="Google Shape;273;p5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9" name="Google Shape;279;p5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0" name="Google Shape;280;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1" name="Google Shape;281;p5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7" name="Google Shape;287;p5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8" name="Google Shape;288;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9" name="Google Shape;289;p5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3" name="Shape 293"/>
        <p:cNvGrpSpPr/>
        <p:nvPr/>
      </p:nvGrpSpPr>
      <p:grpSpPr>
        <a:xfrm>
          <a:off x="0" y="0"/>
          <a:ext cx="0" cy="0"/>
          <a:chOff x="0" y="0"/>
          <a:chExt cx="0" cy="0"/>
        </a:xfrm>
      </p:grpSpPr>
      <p:sp>
        <p:nvSpPr>
          <p:cNvPr id="294" name="Google Shape;294;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1: Matrix Multiply in C</a:t>
            </a:r>
            <a:endParaRPr/>
          </a:p>
        </p:txBody>
      </p:sp>
      <p:sp>
        <p:nvSpPr>
          <p:cNvPr id="295" name="Google Shape;295;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6" name="Google Shape;296;p53"/>
          <p:cNvPicPr preferRelativeResize="0"/>
          <p:nvPr/>
        </p:nvPicPr>
        <p:blipFill>
          <a:blip r:embed="rId3">
            <a:alphaModFix/>
          </a:blip>
          <a:stretch>
            <a:fillRect/>
          </a:stretch>
        </p:blipFill>
        <p:spPr>
          <a:xfrm>
            <a:off x="1838875" y="1539300"/>
            <a:ext cx="5048250" cy="297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56" name="Google Shape;156;p3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Timing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Amdahl's Law</a:t>
            </a:r>
            <a:endParaRPr>
              <a:solidFill>
                <a:srgbClr val="000000"/>
              </a:solidFill>
            </a:endParaRPr>
          </a:p>
          <a:p>
            <a:pPr indent="-342900" lvl="0" marL="457200" rtl="0" algn="l">
              <a:spcBef>
                <a:spcPts val="0"/>
              </a:spcBef>
              <a:spcAft>
                <a:spcPts val="0"/>
              </a:spcAft>
              <a:buClr>
                <a:srgbClr val="000000"/>
              </a:buClr>
              <a:buSzPts val="1800"/>
              <a:buChar char="●"/>
            </a:pPr>
            <a:r>
              <a:rPr lang="en"/>
              <a:t>Case Study: Matrix Multiplication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Single-threaded improvements</a:t>
            </a:r>
            <a:endParaRPr>
              <a:solidFill>
                <a:srgbClr val="000000"/>
              </a:solidFill>
            </a:endParaRPr>
          </a:p>
        </p:txBody>
      </p:sp>
      <p:sp>
        <p:nvSpPr>
          <p:cNvPr id="157" name="Google Shape;15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1: Matrix Multiply in C</a:t>
            </a:r>
            <a:endParaRPr/>
          </a:p>
        </p:txBody>
      </p:sp>
      <p:sp>
        <p:nvSpPr>
          <p:cNvPr id="302" name="Google Shape;302;p5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Just by switching from Python to C, we get a ~40x speedup</a:t>
            </a:r>
            <a:endParaRPr/>
          </a:p>
          <a:p>
            <a:pPr indent="-317500" lvl="1" marL="914400" rtl="0" algn="l">
              <a:spcBef>
                <a:spcPts val="0"/>
              </a:spcBef>
              <a:spcAft>
                <a:spcPts val="0"/>
              </a:spcAft>
              <a:buSzPts val="1400"/>
              <a:buChar char="○"/>
            </a:pPr>
            <a:r>
              <a:rPr lang="en"/>
              <a:t>This is actually better than it used to be; Python 3.11 came out last semester, and sped up Python by a LOT.</a:t>
            </a:r>
            <a:endParaRPr/>
          </a:p>
          <a:p>
            <a:pPr indent="-317500" lvl="1" marL="914400" rtl="0" algn="l">
              <a:spcBef>
                <a:spcPts val="0"/>
              </a:spcBef>
              <a:spcAft>
                <a:spcPts val="0"/>
              </a:spcAft>
              <a:buSzPts val="1400"/>
              <a:buChar char="○"/>
            </a:pPr>
            <a:r>
              <a:rPr lang="en"/>
              <a:t>Downside: It is hard to write code in C.</a:t>
            </a:r>
            <a:endParaRPr/>
          </a:p>
          <a:p>
            <a:pPr indent="-342900" lvl="0" marL="457200" rtl="0" algn="l">
              <a:spcBef>
                <a:spcPts val="0"/>
              </a:spcBef>
              <a:spcAft>
                <a:spcPts val="0"/>
              </a:spcAft>
              <a:buSzPts val="1800"/>
              <a:buChar char="●"/>
            </a:pPr>
            <a:r>
              <a:rPr lang="en"/>
              <a:t>Is this enough?</a:t>
            </a:r>
            <a:endParaRPr/>
          </a:p>
          <a:p>
            <a:pPr indent="-317500" lvl="1" marL="914400" rtl="0" algn="l">
              <a:spcBef>
                <a:spcPts val="0"/>
              </a:spcBef>
              <a:spcAft>
                <a:spcPts val="0"/>
              </a:spcAft>
              <a:buSzPts val="1400"/>
              <a:buChar char="○"/>
            </a:pPr>
            <a:r>
              <a:rPr lang="en"/>
              <a:t>NO. WE NEED MOAR SPEED!</a:t>
            </a:r>
            <a:endParaRPr/>
          </a:p>
          <a:p>
            <a:pPr indent="-317500" lvl="1" marL="914400" rtl="0" algn="l">
              <a:spcBef>
                <a:spcPts val="0"/>
              </a:spcBef>
              <a:spcAft>
                <a:spcPts val="0"/>
              </a:spcAft>
              <a:buSzPts val="1400"/>
              <a:buChar char="○"/>
            </a:pPr>
            <a:r>
              <a:rPr lang="en"/>
              <a:t>Also, Python's numpy library (which uses a C library) still beats us by a factor of 10</a:t>
            </a:r>
            <a:endParaRPr/>
          </a:p>
          <a:p>
            <a:pPr indent="-342900" lvl="0" marL="457200" rtl="0" algn="l">
              <a:spcBef>
                <a:spcPts val="0"/>
              </a:spcBef>
              <a:spcAft>
                <a:spcPts val="0"/>
              </a:spcAft>
              <a:buSzPts val="1800"/>
              <a:buChar char="●"/>
            </a:pPr>
            <a:r>
              <a:rPr lang="en"/>
              <a:t>How do we improve our runtime?</a:t>
            </a:r>
            <a:endParaRPr/>
          </a:p>
        </p:txBody>
      </p:sp>
      <p:sp>
        <p:nvSpPr>
          <p:cNvPr id="303" name="Google Shape;303;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10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10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1000"/>
                                        <p:tgtEl>
                                          <p:spTgt spid="3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1000"/>
                                        <p:tgtEl>
                                          <p:spTgt spid="3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animEffect filter="fade" transition="in">
                                      <p:cBhvr>
                                        <p:cTn dur="1000"/>
                                        <p:tgtEl>
                                          <p:spTgt spid="3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animEffect filter="fade" transition="in">
                                      <p:cBhvr>
                                        <p:cTn dur="1000"/>
                                        <p:tgtEl>
                                          <p:spTgt spid="3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6" st="6"/>
                                            </p:txEl>
                                          </p:spTgt>
                                        </p:tgtEl>
                                        <p:attrNameLst>
                                          <p:attrName>style.visibility</p:attrName>
                                        </p:attrNameLst>
                                      </p:cBhvr>
                                      <p:to>
                                        <p:strVal val="visible"/>
                                      </p:to>
                                    </p:set>
                                    <p:animEffect filter="fade" transition="in">
                                      <p:cBhvr>
                                        <p:cTn dur="1000"/>
                                        <p:tgtEl>
                                          <p:spTgt spid="30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 Time Costs</a:t>
            </a:r>
            <a:endParaRPr/>
          </a:p>
        </p:txBody>
      </p:sp>
      <p:sp>
        <p:nvSpPr>
          <p:cNvPr id="309" name="Google Shape;309;p5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As a general rule of thumb, the runtime cost of operations gets broken down as follows:</a:t>
            </a:r>
            <a:endParaRPr/>
          </a:p>
          <a:p>
            <a:pPr indent="-342900" lvl="0" marL="457200" rtl="0" algn="l">
              <a:spcBef>
                <a:spcPts val="0"/>
              </a:spcBef>
              <a:spcAft>
                <a:spcPts val="0"/>
              </a:spcAft>
              <a:buSzPts val="1800"/>
              <a:buChar char="●"/>
            </a:pPr>
            <a:r>
              <a:rPr lang="en"/>
              <a:t>File operations</a:t>
            </a:r>
            <a:endParaRPr/>
          </a:p>
          <a:p>
            <a:pPr indent="-317500" lvl="1" marL="914400" rtl="0" algn="l">
              <a:spcBef>
                <a:spcPts val="0"/>
              </a:spcBef>
              <a:spcAft>
                <a:spcPts val="0"/>
              </a:spcAft>
              <a:buSzPts val="1400"/>
              <a:buChar char="○"/>
            </a:pPr>
            <a:r>
              <a:rPr lang="en"/>
              <a:t>Extremely slow (retrieving from disk, so it takes a long time)</a:t>
            </a:r>
            <a:endParaRPr/>
          </a:p>
          <a:p>
            <a:pPr indent="-317500" lvl="1" marL="914400" rtl="0" algn="l">
              <a:spcBef>
                <a:spcPts val="0"/>
              </a:spcBef>
              <a:spcAft>
                <a:spcPts val="0"/>
              </a:spcAft>
              <a:buSzPts val="1400"/>
              <a:buChar char="○"/>
            </a:pPr>
            <a:r>
              <a:rPr lang="en"/>
              <a:t>Also includes prints and other I/O, so it's a good idea to avoid printing lots of data when testing runtime.</a:t>
            </a:r>
            <a:endParaRPr/>
          </a:p>
          <a:p>
            <a:pPr indent="-342900" lvl="0" marL="457200" rtl="0" algn="l">
              <a:spcBef>
                <a:spcPts val="0"/>
              </a:spcBef>
              <a:spcAft>
                <a:spcPts val="0"/>
              </a:spcAft>
              <a:buSzPts val="1800"/>
              <a:buChar char="●"/>
            </a:pPr>
            <a:r>
              <a:rPr lang="en"/>
              <a:t>Memory operations</a:t>
            </a:r>
            <a:endParaRPr/>
          </a:p>
          <a:p>
            <a:pPr indent="-317500" lvl="1" marL="914400" rtl="0" algn="l">
              <a:spcBef>
                <a:spcPts val="0"/>
              </a:spcBef>
              <a:spcAft>
                <a:spcPts val="0"/>
              </a:spcAft>
              <a:buSzPts val="1400"/>
              <a:buChar char="○"/>
            </a:pPr>
            <a:r>
              <a:rPr lang="en"/>
              <a:t>~100x faster than file operations (accessing RAM)</a:t>
            </a:r>
            <a:endParaRPr/>
          </a:p>
          <a:p>
            <a:pPr indent="-317500" lvl="1" marL="914400" rtl="0" algn="l">
              <a:spcBef>
                <a:spcPts val="0"/>
              </a:spcBef>
              <a:spcAft>
                <a:spcPts val="0"/>
              </a:spcAft>
              <a:buSzPts val="1400"/>
              <a:buChar char="○"/>
            </a:pPr>
            <a:r>
              <a:rPr lang="en"/>
              <a:t>Can be improved through caching, but memory operations still take 3-100 clock cycles</a:t>
            </a:r>
            <a:endParaRPr/>
          </a:p>
          <a:p>
            <a:pPr indent="-342900" lvl="0" marL="457200" rtl="0" algn="l">
              <a:spcBef>
                <a:spcPts val="0"/>
              </a:spcBef>
              <a:spcAft>
                <a:spcPts val="0"/>
              </a:spcAft>
              <a:buSzPts val="1800"/>
              <a:buChar char="●"/>
            </a:pPr>
            <a:r>
              <a:rPr lang="en"/>
              <a:t>Branches and</a:t>
            </a:r>
            <a:r>
              <a:rPr lang="en"/>
              <a:t> Jumps</a:t>
            </a:r>
            <a:endParaRPr/>
          </a:p>
          <a:p>
            <a:pPr indent="-317500" lvl="1" marL="914400" rtl="0" algn="l">
              <a:spcBef>
                <a:spcPts val="0"/>
              </a:spcBef>
              <a:spcAft>
                <a:spcPts val="0"/>
              </a:spcAft>
              <a:buSzPts val="1400"/>
              <a:buChar char="○"/>
            </a:pPr>
            <a:r>
              <a:rPr lang="en"/>
              <a:t>Slower than most operations due to hazards (potentially 5 clock cycles)</a:t>
            </a:r>
            <a:endParaRPr/>
          </a:p>
          <a:p>
            <a:pPr indent="-317500" lvl="1" marL="914400" rtl="0" algn="l">
              <a:spcBef>
                <a:spcPts val="0"/>
              </a:spcBef>
              <a:spcAft>
                <a:spcPts val="0"/>
              </a:spcAft>
              <a:buSzPts val="1400"/>
              <a:buChar char="○"/>
            </a:pPr>
            <a:r>
              <a:rPr lang="en"/>
              <a:t>Can be improved through loop unrolling</a:t>
            </a:r>
            <a:endParaRPr/>
          </a:p>
          <a:p>
            <a:pPr indent="-342900" lvl="0" marL="457200" rtl="0" algn="l">
              <a:spcBef>
                <a:spcPts val="0"/>
              </a:spcBef>
              <a:spcAft>
                <a:spcPts val="0"/>
              </a:spcAft>
              <a:buSzPts val="1800"/>
              <a:buChar char="●"/>
            </a:pPr>
            <a:r>
              <a:rPr lang="en"/>
              <a:t>Arithmetic operations</a:t>
            </a:r>
            <a:endParaRPr/>
          </a:p>
          <a:p>
            <a:pPr indent="-317500" lvl="1" marL="914400" rtl="0" algn="l">
              <a:spcBef>
                <a:spcPts val="0"/>
              </a:spcBef>
              <a:spcAft>
                <a:spcPts val="0"/>
              </a:spcAft>
              <a:buSzPts val="1400"/>
              <a:buChar char="○"/>
            </a:pPr>
            <a:r>
              <a:rPr lang="en"/>
              <a:t>Fastest operations (1 cycle ideally, though some operations take longer)</a:t>
            </a:r>
            <a:endParaRPr/>
          </a:p>
        </p:txBody>
      </p:sp>
      <p:sp>
        <p:nvSpPr>
          <p:cNvPr id="310" name="Google Shape;310;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animEffect filter="fade" transition="in">
                                      <p:cBhvr>
                                        <p:cTn dur="1000"/>
                                        <p:tgtEl>
                                          <p:spTgt spid="3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animEffect filter="fade" transition="in">
                                      <p:cBhvr>
                                        <p:cTn dur="1000"/>
                                        <p:tgtEl>
                                          <p:spTgt spid="3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animEffect filter="fade" transition="in">
                                      <p:cBhvr>
                                        <p:cTn dur="1000"/>
                                        <p:tgtEl>
                                          <p:spTgt spid="3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animEffect filter="fade" transition="in">
                                      <p:cBhvr>
                                        <p:cTn dur="1000"/>
                                        <p:tgtEl>
                                          <p:spTgt spid="3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4" st="4"/>
                                            </p:txEl>
                                          </p:spTgt>
                                        </p:tgtEl>
                                        <p:attrNameLst>
                                          <p:attrName>style.visibility</p:attrName>
                                        </p:attrNameLst>
                                      </p:cBhvr>
                                      <p:to>
                                        <p:strVal val="visible"/>
                                      </p:to>
                                    </p:set>
                                    <p:animEffect filter="fade" transition="in">
                                      <p:cBhvr>
                                        <p:cTn dur="1000"/>
                                        <p:tgtEl>
                                          <p:spTgt spid="3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5" st="5"/>
                                            </p:txEl>
                                          </p:spTgt>
                                        </p:tgtEl>
                                        <p:attrNameLst>
                                          <p:attrName>style.visibility</p:attrName>
                                        </p:attrNameLst>
                                      </p:cBhvr>
                                      <p:to>
                                        <p:strVal val="visible"/>
                                      </p:to>
                                    </p:set>
                                    <p:animEffect filter="fade" transition="in">
                                      <p:cBhvr>
                                        <p:cTn dur="1000"/>
                                        <p:tgtEl>
                                          <p:spTgt spid="3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6" st="6"/>
                                            </p:txEl>
                                          </p:spTgt>
                                        </p:tgtEl>
                                        <p:attrNameLst>
                                          <p:attrName>style.visibility</p:attrName>
                                        </p:attrNameLst>
                                      </p:cBhvr>
                                      <p:to>
                                        <p:strVal val="visible"/>
                                      </p:to>
                                    </p:set>
                                    <p:animEffect filter="fade" transition="in">
                                      <p:cBhvr>
                                        <p:cTn dur="1000"/>
                                        <p:tgtEl>
                                          <p:spTgt spid="3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7" st="7"/>
                                            </p:txEl>
                                          </p:spTgt>
                                        </p:tgtEl>
                                        <p:attrNameLst>
                                          <p:attrName>style.visibility</p:attrName>
                                        </p:attrNameLst>
                                      </p:cBhvr>
                                      <p:to>
                                        <p:strVal val="visible"/>
                                      </p:to>
                                    </p:set>
                                    <p:animEffect filter="fade" transition="in">
                                      <p:cBhvr>
                                        <p:cTn dur="1000"/>
                                        <p:tgtEl>
                                          <p:spTgt spid="3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8" st="8"/>
                                            </p:txEl>
                                          </p:spTgt>
                                        </p:tgtEl>
                                        <p:attrNameLst>
                                          <p:attrName>style.visibility</p:attrName>
                                        </p:attrNameLst>
                                      </p:cBhvr>
                                      <p:to>
                                        <p:strVal val="visible"/>
                                      </p:to>
                                    </p:set>
                                    <p:animEffect filter="fade" transition="in">
                                      <p:cBhvr>
                                        <p:cTn dur="1000"/>
                                        <p:tgtEl>
                                          <p:spTgt spid="3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9" st="9"/>
                                            </p:txEl>
                                          </p:spTgt>
                                        </p:tgtEl>
                                        <p:attrNameLst>
                                          <p:attrName>style.visibility</p:attrName>
                                        </p:attrNameLst>
                                      </p:cBhvr>
                                      <p:to>
                                        <p:strVal val="visible"/>
                                      </p:to>
                                    </p:set>
                                    <p:animEffect filter="fade" transition="in">
                                      <p:cBhvr>
                                        <p:cTn dur="1000"/>
                                        <p:tgtEl>
                                          <p:spTgt spid="30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0" st="10"/>
                                            </p:txEl>
                                          </p:spTgt>
                                        </p:tgtEl>
                                        <p:attrNameLst>
                                          <p:attrName>style.visibility</p:attrName>
                                        </p:attrNameLst>
                                      </p:cBhvr>
                                      <p:to>
                                        <p:strVal val="visible"/>
                                      </p:to>
                                    </p:set>
                                    <p:animEffect filter="fade" transition="in">
                                      <p:cBhvr>
                                        <p:cTn dur="1000"/>
                                        <p:tgtEl>
                                          <p:spTgt spid="30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1" st="11"/>
                                            </p:txEl>
                                          </p:spTgt>
                                        </p:tgtEl>
                                        <p:attrNameLst>
                                          <p:attrName>style.visibility</p:attrName>
                                        </p:attrNameLst>
                                      </p:cBhvr>
                                      <p:to>
                                        <p:strVal val="visible"/>
                                      </p:to>
                                    </p:set>
                                    <p:animEffect filter="fade" transition="in">
                                      <p:cBhvr>
                                        <p:cTn dur="1000"/>
                                        <p:tgtEl>
                                          <p:spTgt spid="30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 Time Costs in Matrix Multiply</a:t>
            </a:r>
            <a:endParaRPr/>
          </a:p>
        </p:txBody>
      </p:sp>
      <p:sp>
        <p:nvSpPr>
          <p:cNvPr id="316" name="Google Shape;316;p5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File operations</a:t>
            </a:r>
            <a:endParaRPr/>
          </a:p>
          <a:p>
            <a:pPr indent="-317500" lvl="1" marL="914400" rtl="0" algn="l">
              <a:spcBef>
                <a:spcPts val="0"/>
              </a:spcBef>
              <a:spcAft>
                <a:spcPts val="0"/>
              </a:spcAft>
              <a:buSzPts val="1400"/>
              <a:buChar char="○"/>
            </a:pPr>
            <a:r>
              <a:rPr lang="en"/>
              <a:t>Θ(</a:t>
            </a:r>
            <a:r>
              <a:rPr lang="en"/>
              <a:t>N</a:t>
            </a:r>
            <a:r>
              <a:rPr baseline="30000" lang="en"/>
              <a:t>2</a:t>
            </a:r>
            <a:r>
              <a:rPr lang="en"/>
              <a:t>) operations, no real way to optimize this</a:t>
            </a:r>
            <a:endParaRPr/>
          </a:p>
          <a:p>
            <a:pPr indent="-342900" lvl="0" marL="457200" rtl="0" algn="l">
              <a:spcBef>
                <a:spcPts val="0"/>
              </a:spcBef>
              <a:spcAft>
                <a:spcPts val="0"/>
              </a:spcAft>
              <a:buSzPts val="1800"/>
              <a:buChar char="●"/>
            </a:pPr>
            <a:r>
              <a:rPr lang="en"/>
              <a:t>Memory operations</a:t>
            </a:r>
            <a:endParaRPr/>
          </a:p>
          <a:p>
            <a:pPr indent="-317500" lvl="1" marL="914400" rtl="0" algn="l">
              <a:spcBef>
                <a:spcPts val="0"/>
              </a:spcBef>
              <a:spcAft>
                <a:spcPts val="0"/>
              </a:spcAft>
              <a:buSzPts val="1400"/>
              <a:buChar char="○"/>
            </a:pPr>
            <a:r>
              <a:rPr lang="en"/>
              <a:t>Θ(N</a:t>
            </a:r>
            <a:r>
              <a:rPr baseline="30000" lang="en"/>
              <a:t>3</a:t>
            </a:r>
            <a:r>
              <a:rPr lang="en"/>
              <a:t>) operations; can be reduced by constant factors</a:t>
            </a:r>
            <a:endParaRPr/>
          </a:p>
          <a:p>
            <a:pPr indent="-342900" lvl="0" marL="457200" rtl="0" algn="l">
              <a:spcBef>
                <a:spcPts val="0"/>
              </a:spcBef>
              <a:spcAft>
                <a:spcPts val="0"/>
              </a:spcAft>
              <a:buSzPts val="1800"/>
              <a:buChar char="●"/>
            </a:pPr>
            <a:r>
              <a:rPr lang="en"/>
              <a:t>Branches, Jumps, and Arithmetic operations</a:t>
            </a:r>
            <a:endParaRPr/>
          </a:p>
          <a:p>
            <a:pPr indent="-317500" lvl="1" marL="914400" rtl="0" algn="l">
              <a:spcBef>
                <a:spcPts val="0"/>
              </a:spcBef>
              <a:spcAft>
                <a:spcPts val="0"/>
              </a:spcAft>
              <a:buSzPts val="1400"/>
              <a:buChar char="○"/>
            </a:pPr>
            <a:r>
              <a:rPr lang="en"/>
              <a:t>Θ(N</a:t>
            </a:r>
            <a:r>
              <a:rPr baseline="30000" lang="en"/>
              <a:t>3</a:t>
            </a:r>
            <a:r>
              <a:rPr lang="en"/>
              <a:t>) operations; can be reduced by constant factors</a:t>
            </a:r>
            <a:endParaRPr/>
          </a:p>
          <a:p>
            <a:pPr indent="-342900" lvl="0" marL="457200" rtl="0" algn="l">
              <a:spcBef>
                <a:spcPts val="0"/>
              </a:spcBef>
              <a:spcAft>
                <a:spcPts val="0"/>
              </a:spcAft>
              <a:buSzPts val="1800"/>
              <a:buChar char="●"/>
            </a:pPr>
            <a:r>
              <a:rPr lang="en"/>
              <a:t>Since the number of memory operations and Branch/Jump/Arithmetic operations are similar, memory operations will likely take the majority of runtime. Thus saving memory operations will have a larger impact on our runtime, even if it increases calculation steps.</a:t>
            </a:r>
            <a:endParaRPr/>
          </a:p>
        </p:txBody>
      </p:sp>
      <p:sp>
        <p:nvSpPr>
          <p:cNvPr id="317" name="Google Shape;317;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animEffect filter="fade" transition="in">
                                      <p:cBhvr>
                                        <p:cTn dur="1000"/>
                                        <p:tgtEl>
                                          <p:spTgt spid="3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animEffect filter="fade" transition="in">
                                      <p:cBhvr>
                                        <p:cTn dur="1000"/>
                                        <p:tgtEl>
                                          <p:spTgt spid="3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animEffect filter="fade" transition="in">
                                      <p:cBhvr>
                                        <p:cTn dur="1000"/>
                                        <p:tgtEl>
                                          <p:spTgt spid="3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3" st="3"/>
                                            </p:txEl>
                                          </p:spTgt>
                                        </p:tgtEl>
                                        <p:attrNameLst>
                                          <p:attrName>style.visibility</p:attrName>
                                        </p:attrNameLst>
                                      </p:cBhvr>
                                      <p:to>
                                        <p:strVal val="visible"/>
                                      </p:to>
                                    </p:set>
                                    <p:animEffect filter="fade" transition="in">
                                      <p:cBhvr>
                                        <p:cTn dur="1000"/>
                                        <p:tgtEl>
                                          <p:spTgt spid="3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4" st="4"/>
                                            </p:txEl>
                                          </p:spTgt>
                                        </p:tgtEl>
                                        <p:attrNameLst>
                                          <p:attrName>style.visibility</p:attrName>
                                        </p:attrNameLst>
                                      </p:cBhvr>
                                      <p:to>
                                        <p:strVal val="visible"/>
                                      </p:to>
                                    </p:set>
                                    <p:animEffect filter="fade" transition="in">
                                      <p:cBhvr>
                                        <p:cTn dur="1000"/>
                                        <p:tgtEl>
                                          <p:spTgt spid="3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5" st="5"/>
                                            </p:txEl>
                                          </p:spTgt>
                                        </p:tgtEl>
                                        <p:attrNameLst>
                                          <p:attrName>style.visibility</p:attrName>
                                        </p:attrNameLst>
                                      </p:cBhvr>
                                      <p:to>
                                        <p:strVal val="visible"/>
                                      </p:to>
                                    </p:set>
                                    <p:animEffect filter="fade" transition="in">
                                      <p:cBhvr>
                                        <p:cTn dur="1000"/>
                                        <p:tgtEl>
                                          <p:spTgt spid="3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6" st="6"/>
                                            </p:txEl>
                                          </p:spTgt>
                                        </p:tgtEl>
                                        <p:attrNameLst>
                                          <p:attrName>style.visibility</p:attrName>
                                        </p:attrNameLst>
                                      </p:cBhvr>
                                      <p:to>
                                        <p:strVal val="visible"/>
                                      </p:to>
                                    </p:set>
                                    <p:animEffect filter="fade" transition="in">
                                      <p:cBhvr>
                                        <p:cTn dur="1000"/>
                                        <p:tgtEl>
                                          <p:spTgt spid="31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1: Loop Unrolling and Function Inlining</a:t>
            </a:r>
            <a:endParaRPr/>
          </a:p>
        </p:txBody>
      </p:sp>
      <p:sp>
        <p:nvSpPr>
          <p:cNvPr id="323" name="Google Shape;323;p57"/>
          <p:cNvSpPr txBox="1"/>
          <p:nvPr>
            <p:ph idx="1" type="body"/>
          </p:nvPr>
        </p:nvSpPr>
        <p:spPr>
          <a:xfrm>
            <a:off x="198500" y="1246825"/>
            <a:ext cx="8520600" cy="1221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Main idea: Since branches and jumps take a long time, reduce the number of jumps/branches needed to run a program</a:t>
            </a:r>
            <a:endParaRPr/>
          </a:p>
          <a:p>
            <a:pPr indent="-334327" lvl="0" marL="457200" rtl="0" algn="l">
              <a:spcBef>
                <a:spcPts val="0"/>
              </a:spcBef>
              <a:spcAft>
                <a:spcPts val="0"/>
              </a:spcAft>
              <a:buSzPct val="100000"/>
              <a:buChar char="●"/>
            </a:pPr>
            <a:r>
              <a:rPr lang="en"/>
              <a:t>Function inlining: Replace a function call with the body of that function</a:t>
            </a:r>
            <a:endParaRPr/>
          </a:p>
          <a:p>
            <a:pPr indent="-334327" lvl="0" marL="457200" rtl="0" algn="l">
              <a:spcBef>
                <a:spcPts val="0"/>
              </a:spcBef>
              <a:spcAft>
                <a:spcPts val="0"/>
              </a:spcAft>
              <a:buSzPct val="100000"/>
              <a:buChar char="●"/>
            </a:pPr>
            <a:r>
              <a:rPr lang="en"/>
              <a:t>Loop unrolling: Increase the number of steps done per iteration of a loop</a:t>
            </a:r>
            <a:endParaRPr/>
          </a:p>
        </p:txBody>
      </p:sp>
      <p:sp>
        <p:nvSpPr>
          <p:cNvPr id="324" name="Google Shape;324;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57"/>
          <p:cNvSpPr txBox="1"/>
          <p:nvPr>
            <p:ph idx="1" type="body"/>
          </p:nvPr>
        </p:nvSpPr>
        <p:spPr>
          <a:xfrm>
            <a:off x="311700" y="2657950"/>
            <a:ext cx="4260300" cy="234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latin typeface="Courier New"/>
                <a:ea typeface="Courier New"/>
                <a:cs typeface="Courier New"/>
                <a:sym typeface="Courier New"/>
              </a:rPr>
              <a:t>int f(int i) {return i*i;}</a:t>
            </a:r>
            <a:endParaRPr>
              <a:latin typeface="Courier New"/>
              <a:ea typeface="Courier New"/>
              <a:cs typeface="Courier New"/>
              <a:sym typeface="Courier New"/>
            </a:endParaRPr>
          </a:p>
          <a:p>
            <a:pPr indent="0" lvl="0" marL="0" rtl="0" algn="l">
              <a:lnSpc>
                <a:spcPct val="100000"/>
              </a:lnSpc>
              <a:spcBef>
                <a:spcPts val="1200"/>
              </a:spcBef>
              <a:spcAft>
                <a:spcPts val="1200"/>
              </a:spcAft>
              <a:buNone/>
            </a:pPr>
            <a:r>
              <a:rPr lang="en">
                <a:latin typeface="Courier New"/>
                <a:ea typeface="Courier New"/>
                <a:cs typeface="Courier New"/>
                <a:sym typeface="Courier New"/>
              </a:rPr>
              <a:t>for(int i = 0; i &lt; max; i++)</a:t>
            </a:r>
            <a:br>
              <a:rPr lang="en">
                <a:latin typeface="Courier New"/>
                <a:ea typeface="Courier New"/>
                <a:cs typeface="Courier New"/>
                <a:sym typeface="Courier New"/>
              </a:rPr>
            </a:b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arr[i] = f(i);</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326" name="Google Shape;326;p57"/>
          <p:cNvSpPr txBox="1"/>
          <p:nvPr>
            <p:ph idx="1" type="body"/>
          </p:nvPr>
        </p:nvSpPr>
        <p:spPr>
          <a:xfrm>
            <a:off x="4572000" y="2657950"/>
            <a:ext cx="4260300" cy="23460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1200"/>
              </a:spcAft>
              <a:buNone/>
            </a:pPr>
            <a:r>
              <a:rPr lang="en">
                <a:latin typeface="Courier New"/>
                <a:ea typeface="Courier New"/>
                <a:cs typeface="Courier New"/>
                <a:sym typeface="Courier New"/>
              </a:rPr>
              <a:t>int i = 0;</a:t>
            </a:r>
            <a:br>
              <a:rPr lang="en">
                <a:latin typeface="Courier New"/>
                <a:ea typeface="Courier New"/>
                <a:cs typeface="Courier New"/>
                <a:sym typeface="Courier New"/>
              </a:rPr>
            </a:br>
            <a:r>
              <a:rPr lang="en">
                <a:latin typeface="Courier New"/>
                <a:ea typeface="Courier New"/>
                <a:cs typeface="Courier New"/>
                <a:sym typeface="Courier New"/>
              </a:rPr>
              <a:t>for(; i &lt; max/4*4; i+=4) {</a:t>
            </a:r>
            <a:br>
              <a:rPr lang="en">
                <a:latin typeface="Courier New"/>
                <a:ea typeface="Courier New"/>
                <a:cs typeface="Courier New"/>
                <a:sym typeface="Courier New"/>
              </a:rPr>
            </a:br>
            <a:r>
              <a:rPr lang="en">
                <a:latin typeface="Courier New"/>
                <a:ea typeface="Courier New"/>
                <a:cs typeface="Courier New"/>
                <a:sym typeface="Courier New"/>
              </a:rPr>
              <a:t>    arr[i] = i * i;</a:t>
            </a:r>
            <a:br>
              <a:rPr lang="en">
                <a:latin typeface="Courier New"/>
                <a:ea typeface="Courier New"/>
                <a:cs typeface="Courier New"/>
                <a:sym typeface="Courier New"/>
              </a:rPr>
            </a:br>
            <a:r>
              <a:rPr lang="en">
                <a:latin typeface="Courier New"/>
                <a:ea typeface="Courier New"/>
                <a:cs typeface="Courier New"/>
                <a:sym typeface="Courier New"/>
              </a:rPr>
              <a:t>    arr[i+1] = (i+1) * (i+1);</a:t>
            </a:r>
            <a:br>
              <a:rPr lang="en">
                <a:latin typeface="Courier New"/>
                <a:ea typeface="Courier New"/>
                <a:cs typeface="Courier New"/>
                <a:sym typeface="Courier New"/>
              </a:rPr>
            </a:br>
            <a:r>
              <a:rPr lang="en">
                <a:latin typeface="Courier New"/>
                <a:ea typeface="Courier New"/>
                <a:cs typeface="Courier New"/>
                <a:sym typeface="Courier New"/>
              </a:rPr>
              <a:t>    arr[i+2] = (i+2) * (i+2);</a:t>
            </a:r>
            <a:br>
              <a:rPr lang="en">
                <a:latin typeface="Courier New"/>
                <a:ea typeface="Courier New"/>
                <a:cs typeface="Courier New"/>
                <a:sym typeface="Courier New"/>
              </a:rPr>
            </a:br>
            <a:r>
              <a:rPr lang="en">
                <a:latin typeface="Courier New"/>
                <a:ea typeface="Courier New"/>
                <a:cs typeface="Courier New"/>
                <a:sym typeface="Courier New"/>
              </a:rPr>
              <a:t>    arr[i+3] = (i+3) * (i+3);</a:t>
            </a:r>
            <a:br>
              <a:rPr lang="en">
                <a:latin typeface="Courier New"/>
                <a:ea typeface="Courier New"/>
                <a:cs typeface="Courier New"/>
                <a:sym typeface="Courier New"/>
              </a:rPr>
            </a:b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for(; i &lt; max; i++) {</a:t>
            </a:r>
            <a:br>
              <a:rPr lang="en">
                <a:latin typeface="Courier New"/>
                <a:ea typeface="Courier New"/>
                <a:cs typeface="Courier New"/>
                <a:sym typeface="Courier New"/>
              </a:rPr>
            </a:br>
            <a:r>
              <a:rPr lang="en">
                <a:latin typeface="Courier New"/>
                <a:ea typeface="Courier New"/>
                <a:cs typeface="Courier New"/>
                <a:sym typeface="Courier New"/>
              </a:rPr>
              <a:t>    arr[i] = i * i;</a:t>
            </a:r>
            <a:br>
              <a:rPr lang="en">
                <a:latin typeface="Courier New"/>
                <a:ea typeface="Courier New"/>
                <a:cs typeface="Courier New"/>
                <a:sym typeface="Courier New"/>
              </a:rPr>
            </a:br>
            <a:r>
              <a:rPr lang="en">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Effect filter="fade" transition="in">
                                      <p:cBhvr>
                                        <p:cTn dur="1000"/>
                                        <p:tgtEl>
                                          <p:spTgt spid="3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animEffect filter="fade" transition="in">
                                      <p:cBhvr>
                                        <p:cTn dur="1000"/>
                                        <p:tgtEl>
                                          <p:spTgt spid="3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animEffect filter="fade" transition="in">
                                      <p:cBhvr>
                                        <p:cTn dur="1000"/>
                                        <p:tgtEl>
                                          <p:spTgt spid="32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1: Loop Unrolling and Function Inlining</a:t>
            </a:r>
            <a:endParaRPr/>
          </a:p>
        </p:txBody>
      </p:sp>
      <p:sp>
        <p:nvSpPr>
          <p:cNvPr id="332" name="Google Shape;332;p58"/>
          <p:cNvSpPr txBox="1"/>
          <p:nvPr>
            <p:ph idx="1" type="body"/>
          </p:nvPr>
        </p:nvSpPr>
        <p:spPr>
          <a:xfrm>
            <a:off x="198500" y="1246825"/>
            <a:ext cx="8520600" cy="381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E9E9E"/>
              </a:buClr>
              <a:buSzPts val="1800"/>
              <a:buChar char="●"/>
            </a:pPr>
            <a:r>
              <a:rPr lang="en">
                <a:solidFill>
                  <a:srgbClr val="9E9E9E"/>
                </a:solidFill>
              </a:rPr>
              <a:t>Main idea: Since branches and jumps take a long time, reduce the number of jumps/branches needed to run a program</a:t>
            </a:r>
            <a:endParaRPr>
              <a:solidFill>
                <a:srgbClr val="9E9E9E"/>
              </a:solidFill>
            </a:endParaRPr>
          </a:p>
          <a:p>
            <a:pPr indent="-342900" lvl="0" marL="457200" rtl="0" algn="l">
              <a:spcBef>
                <a:spcPts val="0"/>
              </a:spcBef>
              <a:spcAft>
                <a:spcPts val="0"/>
              </a:spcAft>
              <a:buClr>
                <a:srgbClr val="9E9E9E"/>
              </a:buClr>
              <a:buSzPts val="1800"/>
              <a:buChar char="●"/>
            </a:pPr>
            <a:r>
              <a:rPr lang="en">
                <a:solidFill>
                  <a:srgbClr val="9E9E9E"/>
                </a:solidFill>
              </a:rPr>
              <a:t>Function inlining: Replace a function call with the body of that function</a:t>
            </a:r>
            <a:endParaRPr>
              <a:solidFill>
                <a:srgbClr val="9E9E9E"/>
              </a:solidFill>
            </a:endParaRPr>
          </a:p>
          <a:p>
            <a:pPr indent="-317500" lvl="1" marL="914400" rtl="0" algn="l">
              <a:spcBef>
                <a:spcPts val="0"/>
              </a:spcBef>
              <a:spcAft>
                <a:spcPts val="0"/>
              </a:spcAft>
              <a:buClr>
                <a:srgbClr val="202124"/>
              </a:buClr>
              <a:buSzPts val="1400"/>
              <a:buChar char="○"/>
            </a:pPr>
            <a:r>
              <a:rPr lang="en">
                <a:solidFill>
                  <a:srgbClr val="202124"/>
                </a:solidFill>
              </a:rPr>
              <a:t>Significant reductions in runtime due to not having to set up the stack, deal with calling convention, etc.</a:t>
            </a:r>
            <a:endParaRPr>
              <a:solidFill>
                <a:srgbClr val="202124"/>
              </a:solidFill>
            </a:endParaRPr>
          </a:p>
          <a:p>
            <a:pPr indent="-317500" lvl="1" marL="914400" rtl="0" algn="l">
              <a:spcBef>
                <a:spcPts val="0"/>
              </a:spcBef>
              <a:spcAft>
                <a:spcPts val="0"/>
              </a:spcAft>
              <a:buClr>
                <a:srgbClr val="202124"/>
              </a:buClr>
              <a:buSzPts val="1400"/>
              <a:buChar char="○"/>
            </a:pPr>
            <a:r>
              <a:rPr lang="en">
                <a:solidFill>
                  <a:srgbClr val="202124"/>
                </a:solidFill>
              </a:rPr>
              <a:t>Can also request the compiler inline a function for you with the </a:t>
            </a:r>
            <a:r>
              <a:rPr lang="en">
                <a:solidFill>
                  <a:srgbClr val="202124"/>
                </a:solidFill>
                <a:latin typeface="Courier New"/>
                <a:ea typeface="Courier New"/>
                <a:cs typeface="Courier New"/>
                <a:sym typeface="Courier New"/>
              </a:rPr>
              <a:t>inline</a:t>
            </a:r>
            <a:r>
              <a:rPr lang="en">
                <a:solidFill>
                  <a:srgbClr val="202124"/>
                </a:solidFill>
              </a:rPr>
              <a:t> keyword; i.e. </a:t>
            </a:r>
            <a:r>
              <a:rPr lang="en">
                <a:solidFill>
                  <a:srgbClr val="202124"/>
                </a:solidFill>
                <a:latin typeface="Courier New"/>
                <a:ea typeface="Courier New"/>
                <a:cs typeface="Courier New"/>
                <a:sym typeface="Courier New"/>
              </a:rPr>
              <a:t>inline int f(int i)</a:t>
            </a:r>
            <a:endParaRPr>
              <a:solidFill>
                <a:srgbClr val="202124"/>
              </a:solidFill>
            </a:endParaRPr>
          </a:p>
          <a:p>
            <a:pPr indent="-342900" lvl="0" marL="457200" rtl="0" algn="l">
              <a:spcBef>
                <a:spcPts val="0"/>
              </a:spcBef>
              <a:spcAft>
                <a:spcPts val="0"/>
              </a:spcAft>
              <a:buClr>
                <a:srgbClr val="9E9E9E"/>
              </a:buClr>
              <a:buSzPts val="1800"/>
              <a:buChar char="●"/>
            </a:pPr>
            <a:r>
              <a:rPr lang="en">
                <a:solidFill>
                  <a:srgbClr val="9E9E9E"/>
                </a:solidFill>
              </a:rPr>
              <a:t>Loop unrolling: Increase the number of steps done per iteration of a loop</a:t>
            </a:r>
            <a:endParaRPr>
              <a:solidFill>
                <a:srgbClr val="9E9E9E"/>
              </a:solidFill>
            </a:endParaRPr>
          </a:p>
          <a:p>
            <a:pPr indent="-317500" lvl="1" marL="914400" rtl="0" algn="l">
              <a:spcBef>
                <a:spcPts val="0"/>
              </a:spcBef>
              <a:spcAft>
                <a:spcPts val="0"/>
              </a:spcAft>
              <a:buSzPts val="1400"/>
              <a:buChar char="○"/>
            </a:pPr>
            <a:r>
              <a:rPr lang="en"/>
              <a:t>Reduces runtime due to fewer branches, and can have a surprisingly large impact</a:t>
            </a:r>
            <a:endParaRPr/>
          </a:p>
          <a:p>
            <a:pPr indent="-317500" lvl="1" marL="914400" rtl="0" algn="l">
              <a:spcBef>
                <a:spcPts val="0"/>
              </a:spcBef>
              <a:spcAft>
                <a:spcPts val="0"/>
              </a:spcAft>
              <a:buSzPts val="1400"/>
              <a:buChar char="○"/>
            </a:pPr>
            <a:r>
              <a:rPr lang="en"/>
              <a:t>Often done automatically by the gcc compiler, but manually unrolling can improve runtime over the automated system</a:t>
            </a:r>
            <a:endParaRPr/>
          </a:p>
        </p:txBody>
      </p:sp>
      <p:sp>
        <p:nvSpPr>
          <p:cNvPr id="333" name="Google Shape;333;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Effect filter="fade" transition="in">
                                      <p:cBhvr>
                                        <p:cTn dur="1000"/>
                                        <p:tgtEl>
                                          <p:spTgt spid="3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animEffect filter="fade" transition="in">
                                      <p:cBhvr>
                                        <p:cTn dur="1000"/>
                                        <p:tgtEl>
                                          <p:spTgt spid="3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animEffect filter="fade" transition="in">
                                      <p:cBhvr>
                                        <p:cTn dur="1000"/>
                                        <p:tgtEl>
                                          <p:spTgt spid="3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animEffect filter="fade" transition="in">
                                      <p:cBhvr>
                                        <p:cTn dur="1000"/>
                                        <p:tgtEl>
                                          <p:spTgt spid="3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animEffect filter="fade" transition="in">
                                      <p:cBhvr>
                                        <p:cTn dur="1000"/>
                                        <p:tgtEl>
                                          <p:spTgt spid="3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5" st="5"/>
                                            </p:txEl>
                                          </p:spTgt>
                                        </p:tgtEl>
                                        <p:attrNameLst>
                                          <p:attrName>style.visibility</p:attrName>
                                        </p:attrNameLst>
                                      </p:cBhvr>
                                      <p:to>
                                        <p:strVal val="visible"/>
                                      </p:to>
                                    </p:set>
                                    <p:animEffect filter="fade" transition="in">
                                      <p:cBhvr>
                                        <p:cTn dur="1000"/>
                                        <p:tgtEl>
                                          <p:spTgt spid="3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6" st="6"/>
                                            </p:txEl>
                                          </p:spTgt>
                                        </p:tgtEl>
                                        <p:attrNameLst>
                                          <p:attrName>style.visibility</p:attrName>
                                        </p:attrNameLst>
                                      </p:cBhvr>
                                      <p:to>
                                        <p:strVal val="visible"/>
                                      </p:to>
                                    </p:set>
                                    <p:animEffect filter="fade" transition="in">
                                      <p:cBhvr>
                                        <p:cTn dur="1000"/>
                                        <p:tgtEl>
                                          <p:spTgt spid="33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 Unrolling and Function Inlining Limitations</a:t>
            </a:r>
            <a:endParaRPr/>
          </a:p>
        </p:txBody>
      </p:sp>
      <p:sp>
        <p:nvSpPr>
          <p:cNvPr id="339" name="Google Shape;339;p59"/>
          <p:cNvSpPr txBox="1"/>
          <p:nvPr>
            <p:ph idx="1" type="body"/>
          </p:nvPr>
        </p:nvSpPr>
        <p:spPr>
          <a:xfrm>
            <a:off x="198500" y="1246825"/>
            <a:ext cx="8520600" cy="381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Generally causes your code file/resulting executable to be larger</a:t>
            </a:r>
            <a:endParaRPr/>
          </a:p>
          <a:p>
            <a:pPr indent="-342900" lvl="0" marL="457200" rtl="0" algn="l">
              <a:spcBef>
                <a:spcPts val="0"/>
              </a:spcBef>
              <a:spcAft>
                <a:spcPts val="0"/>
              </a:spcAft>
              <a:buSzPts val="1800"/>
              <a:buChar char="●"/>
            </a:pPr>
            <a:r>
              <a:rPr lang="en"/>
              <a:t>If your loop is too large, you end up exceeding your branch immediate, and take a large penalty to runtime</a:t>
            </a:r>
            <a:endParaRPr/>
          </a:p>
          <a:p>
            <a:pPr indent="-342900" lvl="0" marL="457200" rtl="0" algn="l">
              <a:spcBef>
                <a:spcPts val="0"/>
              </a:spcBef>
              <a:spcAft>
                <a:spcPts val="0"/>
              </a:spcAft>
              <a:buSzPts val="1800"/>
              <a:buChar char="●"/>
            </a:pPr>
            <a:r>
              <a:rPr lang="en"/>
              <a:t>The </a:t>
            </a:r>
            <a:r>
              <a:rPr lang="en">
                <a:latin typeface="Courier New"/>
                <a:ea typeface="Courier New"/>
                <a:cs typeface="Courier New"/>
                <a:sym typeface="Courier New"/>
              </a:rPr>
              <a:t>inline</a:t>
            </a:r>
            <a:r>
              <a:rPr lang="en"/>
              <a:t> keyword is only a </a:t>
            </a:r>
            <a:r>
              <a:rPr i="1" lang="en"/>
              <a:t>suggestion</a:t>
            </a:r>
            <a:r>
              <a:rPr lang="en"/>
              <a:t> to the compiler; gcc is perfectly free to ignore the keyword entirely.</a:t>
            </a:r>
            <a:endParaRPr/>
          </a:p>
          <a:p>
            <a:pPr indent="-342900" lvl="0" marL="457200" rtl="0" algn="l">
              <a:spcBef>
                <a:spcPts val="0"/>
              </a:spcBef>
              <a:spcAft>
                <a:spcPts val="0"/>
              </a:spcAft>
              <a:buSzPts val="1800"/>
              <a:buChar char="●"/>
            </a:pPr>
            <a:r>
              <a:rPr lang="en"/>
              <a:t>Loop unrolling is already done by some compilers, so speedup may be minimal/hard to predict</a:t>
            </a:r>
            <a:endParaRPr/>
          </a:p>
          <a:p>
            <a:pPr indent="-342900" lvl="0" marL="457200" rtl="0" algn="l">
              <a:spcBef>
                <a:spcPts val="0"/>
              </a:spcBef>
              <a:spcAft>
                <a:spcPts val="0"/>
              </a:spcAft>
              <a:buSzPts val="1800"/>
              <a:buChar char="●"/>
            </a:pPr>
            <a:r>
              <a:rPr lang="en"/>
              <a:t>Major: Loop unrolling makes your code much harder to read and modify. Thus it's generally best to only unroll at the end, or to save a rolled version of your code for later use.</a:t>
            </a:r>
            <a:endParaRPr/>
          </a:p>
        </p:txBody>
      </p:sp>
      <p:sp>
        <p:nvSpPr>
          <p:cNvPr id="340" name="Google Shape;340;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10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1000"/>
                                        <p:tgtEl>
                                          <p:spTgt spid="3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1000"/>
                                        <p:tgtEl>
                                          <p:spTgt spid="3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animEffect filter="fade" transition="in">
                                      <p:cBhvr>
                                        <p:cTn dur="1000"/>
                                        <p:tgtEl>
                                          <p:spTgt spid="3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4" st="4"/>
                                            </p:txEl>
                                          </p:spTgt>
                                        </p:tgtEl>
                                        <p:attrNameLst>
                                          <p:attrName>style.visibility</p:attrName>
                                        </p:attrNameLst>
                                      </p:cBhvr>
                                      <p:to>
                                        <p:strVal val="visible"/>
                                      </p:to>
                                    </p:set>
                                    <p:animEffect filter="fade" transition="in">
                                      <p:cBhvr>
                                        <p:cTn dur="1000"/>
                                        <p:tgtEl>
                                          <p:spTgt spid="33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2: Variable Caching</a:t>
            </a:r>
            <a:endParaRPr/>
          </a:p>
        </p:txBody>
      </p:sp>
      <p:sp>
        <p:nvSpPr>
          <p:cNvPr id="346" name="Google Shape;346;p60"/>
          <p:cNvSpPr txBox="1"/>
          <p:nvPr>
            <p:ph idx="1" type="body"/>
          </p:nvPr>
        </p:nvSpPr>
        <p:spPr>
          <a:xfrm>
            <a:off x="198500" y="1246825"/>
            <a:ext cx="8520600" cy="12216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Main idea: Save commonly used values in variables, instead of forcing recomputations</a:t>
            </a:r>
            <a:endParaRPr/>
          </a:p>
          <a:p>
            <a:pPr indent="-325755" lvl="0" marL="457200" rtl="0" algn="l">
              <a:spcBef>
                <a:spcPts val="0"/>
              </a:spcBef>
              <a:spcAft>
                <a:spcPts val="0"/>
              </a:spcAft>
              <a:buSzPct val="100000"/>
              <a:buChar char="●"/>
            </a:pPr>
            <a:r>
              <a:rPr lang="en"/>
              <a:t>Additionally, save commonly used variables in registers, instead of saving them on the stack. The </a:t>
            </a:r>
            <a:r>
              <a:rPr lang="en">
                <a:latin typeface="Courier New"/>
                <a:ea typeface="Courier New"/>
                <a:cs typeface="Courier New"/>
                <a:sym typeface="Courier New"/>
              </a:rPr>
              <a:t>register</a:t>
            </a:r>
            <a:r>
              <a:rPr lang="en"/>
              <a:t> keyword can be used to request a variable gets put in a register</a:t>
            </a:r>
            <a:endParaRPr/>
          </a:p>
          <a:p>
            <a:pPr indent="-304165" lvl="1" marL="914400" rtl="0" algn="l">
              <a:spcBef>
                <a:spcPts val="0"/>
              </a:spcBef>
              <a:spcAft>
                <a:spcPts val="0"/>
              </a:spcAft>
              <a:buSzPct val="100000"/>
              <a:buChar char="○"/>
            </a:pPr>
            <a:r>
              <a:rPr lang="en"/>
              <a:t>x86 is the assembly language commonly used by PCs, and has fewer registers than RISC-V does. Thus, most variables get stored in the stack, instead of in registers.</a:t>
            </a:r>
            <a:endParaRPr/>
          </a:p>
        </p:txBody>
      </p:sp>
      <p:sp>
        <p:nvSpPr>
          <p:cNvPr id="347" name="Google Shape;347;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60"/>
          <p:cNvSpPr txBox="1"/>
          <p:nvPr>
            <p:ph idx="1" type="body"/>
          </p:nvPr>
        </p:nvSpPr>
        <p:spPr>
          <a:xfrm>
            <a:off x="311700" y="2657950"/>
            <a:ext cx="4260300" cy="234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a:latin typeface="Courier New"/>
                <a:ea typeface="Courier New"/>
                <a:cs typeface="Courier New"/>
                <a:sym typeface="Courier New"/>
              </a:rPr>
              <a:t>for(int i = 0; i &lt; max/4; i++)</a:t>
            </a:r>
            <a:br>
              <a:rPr lang="en">
                <a:latin typeface="Courier New"/>
                <a:ea typeface="Courier New"/>
                <a:cs typeface="Courier New"/>
                <a:sym typeface="Courier New"/>
              </a:rPr>
            </a:b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f(i);</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349" name="Google Shape;349;p60"/>
          <p:cNvSpPr txBox="1"/>
          <p:nvPr>
            <p:ph idx="1" type="body"/>
          </p:nvPr>
        </p:nvSpPr>
        <p:spPr>
          <a:xfrm>
            <a:off x="4572000" y="2657950"/>
            <a:ext cx="4260300" cy="234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a:latin typeface="Courier New"/>
                <a:ea typeface="Courier New"/>
                <a:cs typeface="Courier New"/>
                <a:sym typeface="Courier New"/>
              </a:rPr>
              <a:t>register </a:t>
            </a:r>
            <a:r>
              <a:rPr lang="en">
                <a:latin typeface="Courier New"/>
                <a:ea typeface="Courier New"/>
                <a:cs typeface="Courier New"/>
                <a:sym typeface="Courier New"/>
              </a:rPr>
              <a:t>int i = 0;</a:t>
            </a:r>
            <a:br>
              <a:rPr lang="en">
                <a:latin typeface="Courier New"/>
                <a:ea typeface="Courier New"/>
                <a:cs typeface="Courier New"/>
                <a:sym typeface="Courier New"/>
              </a:rPr>
            </a:br>
            <a:r>
              <a:rPr lang="en">
                <a:latin typeface="Courier New"/>
                <a:ea typeface="Courier New"/>
                <a:cs typeface="Courier New"/>
                <a:sym typeface="Courier New"/>
              </a:rPr>
              <a:t>register int maxoverfour = max/4;</a:t>
            </a:r>
            <a:br>
              <a:rPr lang="en">
                <a:latin typeface="Courier New"/>
                <a:ea typeface="Courier New"/>
                <a:cs typeface="Courier New"/>
                <a:sym typeface="Courier New"/>
              </a:rPr>
            </a:br>
            <a:r>
              <a:rPr lang="en">
                <a:latin typeface="Courier New"/>
                <a:ea typeface="Courier New"/>
                <a:cs typeface="Courier New"/>
                <a:sym typeface="Courier New"/>
              </a:rPr>
              <a:t>for(; i &lt; maxoverfour; i++) {</a:t>
            </a:r>
            <a:br>
              <a:rPr lang="en">
                <a:latin typeface="Courier New"/>
                <a:ea typeface="Courier New"/>
                <a:cs typeface="Courier New"/>
                <a:sym typeface="Courier New"/>
              </a:rPr>
            </a:br>
            <a:r>
              <a:rPr lang="en">
                <a:latin typeface="Courier New"/>
                <a:ea typeface="Courier New"/>
                <a:cs typeface="Courier New"/>
                <a:sym typeface="Courier New"/>
              </a:rPr>
              <a:t>    f(i);</a:t>
            </a:r>
            <a:br>
              <a:rPr lang="en">
                <a:latin typeface="Courier New"/>
                <a:ea typeface="Courier New"/>
                <a:cs typeface="Courier New"/>
                <a:sym typeface="Courier New"/>
              </a:rPr>
            </a:br>
            <a:r>
              <a:rPr lang="en">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000"/>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000"/>
                                        <p:tgtEl>
                                          <p:spTgt spid="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animEffect filter="fade" transition="in">
                                      <p:cBhvr>
                                        <p:cTn dur="1000"/>
                                        <p:tgtEl>
                                          <p:spTgt spid="3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Caching Limitations</a:t>
            </a:r>
            <a:endParaRPr/>
          </a:p>
        </p:txBody>
      </p:sp>
      <p:sp>
        <p:nvSpPr>
          <p:cNvPr id="355" name="Google Shape;355;p61"/>
          <p:cNvSpPr txBox="1"/>
          <p:nvPr>
            <p:ph idx="1" type="body"/>
          </p:nvPr>
        </p:nvSpPr>
        <p:spPr>
          <a:xfrm>
            <a:off x="198500" y="1246825"/>
            <a:ext cx="8520600" cy="381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Limited by the number of registers available</a:t>
            </a:r>
            <a:endParaRPr/>
          </a:p>
          <a:p>
            <a:pPr indent="-342900" lvl="0" marL="457200" rtl="0" algn="l">
              <a:spcBef>
                <a:spcPts val="0"/>
              </a:spcBef>
              <a:spcAft>
                <a:spcPts val="0"/>
              </a:spcAft>
              <a:buSzPts val="1800"/>
              <a:buChar char="●"/>
            </a:pPr>
            <a:r>
              <a:rPr lang="en"/>
              <a:t>Since different CPUs can have different registers, this makes your performance more dependent on the architecture than before, which means:</a:t>
            </a:r>
            <a:endParaRPr/>
          </a:p>
          <a:p>
            <a:pPr indent="-317500" lvl="1" marL="914400" rtl="0" algn="l">
              <a:spcBef>
                <a:spcPts val="0"/>
              </a:spcBef>
              <a:spcAft>
                <a:spcPts val="0"/>
              </a:spcAft>
              <a:buSzPts val="1400"/>
              <a:buChar char="○"/>
            </a:pPr>
            <a:r>
              <a:rPr lang="en"/>
              <a:t>You need to know how the architecture works to optimize your code</a:t>
            </a:r>
            <a:endParaRPr/>
          </a:p>
          <a:p>
            <a:pPr indent="-317500" lvl="1" marL="914400" rtl="0" algn="l">
              <a:spcBef>
                <a:spcPts val="0"/>
              </a:spcBef>
              <a:spcAft>
                <a:spcPts val="0"/>
              </a:spcAft>
              <a:buSzPts val="1400"/>
              <a:buChar char="○"/>
            </a:pPr>
            <a:r>
              <a:rPr lang="en"/>
              <a:t>Your code will work slower on a different architecture</a:t>
            </a:r>
            <a:endParaRPr/>
          </a:p>
          <a:p>
            <a:pPr indent="-342900" lvl="0" marL="457200" rtl="0" algn="l">
              <a:spcBef>
                <a:spcPts val="0"/>
              </a:spcBef>
              <a:spcAft>
                <a:spcPts val="0"/>
              </a:spcAft>
              <a:buSzPts val="1800"/>
              <a:buChar char="●"/>
            </a:pPr>
            <a:r>
              <a:rPr lang="en"/>
              <a:t>As before, the compiler tends to do some of this already, so getting speedup can be inconsistent. The </a:t>
            </a:r>
            <a:r>
              <a:rPr lang="en">
                <a:latin typeface="Courier New"/>
                <a:ea typeface="Courier New"/>
                <a:cs typeface="Courier New"/>
                <a:sym typeface="Courier New"/>
              </a:rPr>
              <a:t>register</a:t>
            </a:r>
            <a:r>
              <a:rPr lang="en"/>
              <a:t> keyword is also only a suggestion, and the compiler is free to ignore the keyword.</a:t>
            </a:r>
            <a:endParaRPr/>
          </a:p>
        </p:txBody>
      </p:sp>
      <p:sp>
        <p:nvSpPr>
          <p:cNvPr id="356" name="Google Shape;356;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1000"/>
                                        <p:tgtEl>
                                          <p:spTgt spid="3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Effect filter="fade" transition="in">
                                      <p:cBhvr>
                                        <p:cTn dur="1000"/>
                                        <p:tgtEl>
                                          <p:spTgt spid="3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animEffect filter="fade" transition="in">
                                      <p:cBhvr>
                                        <p:cTn dur="1000"/>
                                        <p:tgtEl>
                                          <p:spTgt spid="3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3" st="3"/>
                                            </p:txEl>
                                          </p:spTgt>
                                        </p:tgtEl>
                                        <p:attrNameLst>
                                          <p:attrName>style.visibility</p:attrName>
                                        </p:attrNameLst>
                                      </p:cBhvr>
                                      <p:to>
                                        <p:strVal val="visible"/>
                                      </p:to>
                                    </p:set>
                                    <p:animEffect filter="fade" transition="in">
                                      <p:cBhvr>
                                        <p:cTn dur="1000"/>
                                        <p:tgtEl>
                                          <p:spTgt spid="3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4" st="4"/>
                                            </p:txEl>
                                          </p:spTgt>
                                        </p:tgtEl>
                                        <p:attrNameLst>
                                          <p:attrName>style.visibility</p:attrName>
                                        </p:attrNameLst>
                                      </p:cBhvr>
                                      <p:to>
                                        <p:strVal val="visible"/>
                                      </p:to>
                                    </p:set>
                                    <p:animEffect filter="fade" transition="in">
                                      <p:cBhvr>
                                        <p:cTn dur="1000"/>
                                        <p:tgtEl>
                                          <p:spTgt spid="35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3: Data Caching</a:t>
            </a:r>
            <a:endParaRPr/>
          </a:p>
        </p:txBody>
      </p:sp>
      <p:sp>
        <p:nvSpPr>
          <p:cNvPr id="362" name="Google Shape;362;p6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E9E9E"/>
              </a:buClr>
              <a:buSzPts val="1800"/>
              <a:buChar char="●"/>
            </a:pPr>
            <a:r>
              <a:rPr lang="en">
                <a:solidFill>
                  <a:srgbClr val="9E9E9E"/>
                </a:solidFill>
              </a:rPr>
              <a:t>Variable caching:</a:t>
            </a:r>
            <a:r>
              <a:rPr lang="en">
                <a:solidFill>
                  <a:srgbClr val="9E9E9E"/>
                </a:solidFill>
              </a:rPr>
              <a:t> Save commonly used variables in registers</a:t>
            </a:r>
            <a:endParaRPr>
              <a:solidFill>
                <a:srgbClr val="9E9E9E"/>
              </a:solidFill>
            </a:endParaRPr>
          </a:p>
          <a:p>
            <a:pPr indent="-342900" lvl="0" marL="457200" rtl="0" algn="l">
              <a:spcBef>
                <a:spcPts val="0"/>
              </a:spcBef>
              <a:spcAft>
                <a:spcPts val="0"/>
              </a:spcAft>
              <a:buClr>
                <a:srgbClr val="9E9E9E"/>
              </a:buClr>
              <a:buSzPts val="1800"/>
              <a:buChar char="●"/>
            </a:pPr>
            <a:r>
              <a:rPr lang="en">
                <a:solidFill>
                  <a:srgbClr val="9E9E9E"/>
                </a:solidFill>
              </a:rPr>
              <a:t>Accessing main memory takes hundreds of clock cycles</a:t>
            </a:r>
            <a:endParaRPr>
              <a:solidFill>
                <a:srgbClr val="9E9E9E"/>
              </a:solidFill>
            </a:endParaRPr>
          </a:p>
          <a:p>
            <a:pPr indent="-342900" lvl="0" marL="457200" rtl="0" algn="l">
              <a:spcBef>
                <a:spcPts val="0"/>
              </a:spcBef>
              <a:spcAft>
                <a:spcPts val="0"/>
              </a:spcAft>
              <a:buSzPts val="1800"/>
              <a:buChar char="●"/>
            </a:pPr>
            <a:r>
              <a:rPr lang="en"/>
              <a:t>Data caching: Save commonly used data "closer" to the CPU, so we can access it in fewer cycles (~10 cycles)</a:t>
            </a:r>
            <a:endParaRPr/>
          </a:p>
          <a:p>
            <a:pPr indent="-342900" lvl="0" marL="457200" rtl="0" algn="l">
              <a:spcBef>
                <a:spcPts val="0"/>
              </a:spcBef>
              <a:spcAft>
                <a:spcPts val="0"/>
              </a:spcAft>
              <a:buSzPts val="1800"/>
              <a:buChar char="●"/>
            </a:pPr>
            <a:r>
              <a:rPr lang="en"/>
              <a:t>Even better: Predict what data you need and bring that data closer to the CPU before we even access it</a:t>
            </a:r>
            <a:endParaRPr/>
          </a:p>
          <a:p>
            <a:pPr indent="-342900" lvl="0" marL="457200" rtl="0" algn="l">
              <a:spcBef>
                <a:spcPts val="0"/>
              </a:spcBef>
              <a:spcAft>
                <a:spcPts val="0"/>
              </a:spcAft>
              <a:buSzPts val="1800"/>
              <a:buChar char="●"/>
            </a:pPr>
            <a:r>
              <a:rPr lang="en"/>
              <a:t>The exact mechanics of this are complicated enough that we have a full lecture sequence on them: see Caches</a:t>
            </a:r>
            <a:endParaRPr/>
          </a:p>
          <a:p>
            <a:pPr indent="-342900" lvl="0" marL="457200" rtl="0" algn="l">
              <a:spcBef>
                <a:spcPts val="0"/>
              </a:spcBef>
              <a:spcAft>
                <a:spcPts val="0"/>
              </a:spcAft>
              <a:buSzPts val="1800"/>
              <a:buChar char="●"/>
            </a:pPr>
            <a:r>
              <a:rPr lang="en"/>
              <a:t>For today: accessing adjacent memory addresses will be on average faster than accessing nonadjacent memory addresses</a:t>
            </a:r>
            <a:endParaRPr/>
          </a:p>
        </p:txBody>
      </p:sp>
      <p:sp>
        <p:nvSpPr>
          <p:cNvPr id="363" name="Google Shape;363;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10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1000"/>
                                        <p:tgtEl>
                                          <p:spTgt spid="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Effect filter="fade" transition="in">
                                      <p:cBhvr>
                                        <p:cTn dur="1000"/>
                                        <p:tgtEl>
                                          <p:spTgt spid="3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animEffect filter="fade" transition="in">
                                      <p:cBhvr>
                                        <p:cTn dur="1000"/>
                                        <p:tgtEl>
                                          <p:spTgt spid="3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animEffect filter="fade" transition="in">
                                      <p:cBhvr>
                                        <p:cTn dur="1000"/>
                                        <p:tgtEl>
                                          <p:spTgt spid="3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5" st="5"/>
                                            </p:txEl>
                                          </p:spTgt>
                                        </p:tgtEl>
                                        <p:attrNameLst>
                                          <p:attrName>style.visibility</p:attrName>
                                        </p:attrNameLst>
                                      </p:cBhvr>
                                      <p:to>
                                        <p:strVal val="visible"/>
                                      </p:to>
                                    </p:set>
                                    <p:animEffect filter="fade" transition="in">
                                      <p:cBhvr>
                                        <p:cTn dur="1000"/>
                                        <p:tgtEl>
                                          <p:spTgt spid="36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Caching Example</a:t>
            </a:r>
            <a:endParaRPr/>
          </a:p>
        </p:txBody>
      </p:sp>
      <p:sp>
        <p:nvSpPr>
          <p:cNvPr id="369" name="Google Shape;369;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70" name="Google Shape;370;p63"/>
          <p:cNvPicPr preferRelativeResize="0"/>
          <p:nvPr/>
        </p:nvPicPr>
        <p:blipFill>
          <a:blip r:embed="rId3">
            <a:alphaModFix/>
          </a:blip>
          <a:stretch>
            <a:fillRect/>
          </a:stretch>
        </p:blipFill>
        <p:spPr>
          <a:xfrm>
            <a:off x="1423975" y="1600200"/>
            <a:ext cx="6296025" cy="1943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Measuring Runtime: The </a:t>
            </a:r>
            <a:r>
              <a:rPr lang="en">
                <a:latin typeface="Courier New"/>
                <a:ea typeface="Courier New"/>
                <a:cs typeface="Courier New"/>
                <a:sym typeface="Courier New"/>
              </a:rPr>
              <a:t>&lt;time.h&gt;</a:t>
            </a:r>
            <a:r>
              <a:rPr lang="en"/>
              <a:t> library</a:t>
            </a:r>
            <a:endParaRPr/>
          </a:p>
        </p:txBody>
      </p:sp>
      <p:sp>
        <p:nvSpPr>
          <p:cNvPr id="163" name="Google Shape;163;p3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 time is weird</a:t>
            </a:r>
            <a:endParaRPr/>
          </a:p>
          <a:p>
            <a:pPr indent="-317500" lvl="1" marL="914400" rtl="0" algn="l">
              <a:spcBef>
                <a:spcPts val="0"/>
              </a:spcBef>
              <a:spcAft>
                <a:spcPts val="0"/>
              </a:spcAft>
              <a:buSzPts val="1400"/>
              <a:buChar char="○"/>
            </a:pPr>
            <a:r>
              <a:rPr lang="en"/>
              <a:t>Leap years and leap seconds are inconsistent, and hard to work with.</a:t>
            </a:r>
            <a:endParaRPr/>
          </a:p>
          <a:p>
            <a:pPr indent="-342900" lvl="0" marL="457200" rtl="0" algn="l">
              <a:spcBef>
                <a:spcPts val="0"/>
              </a:spcBef>
              <a:spcAft>
                <a:spcPts val="0"/>
              </a:spcAft>
              <a:buSzPts val="1800"/>
              <a:buChar char="●"/>
            </a:pPr>
            <a:r>
              <a:rPr lang="en"/>
              <a:t>Most systems use </a:t>
            </a:r>
            <a:r>
              <a:rPr lang="en"/>
              <a:t>epoch time, defined as the number of seconds since some historical event</a:t>
            </a:r>
            <a:endParaRPr/>
          </a:p>
          <a:p>
            <a:pPr indent="-342900" lvl="0" marL="457200" rtl="0" algn="l">
              <a:spcBef>
                <a:spcPts val="0"/>
              </a:spcBef>
              <a:spcAft>
                <a:spcPts val="0"/>
              </a:spcAft>
              <a:buSzPts val="1800"/>
              <a:buChar char="●"/>
            </a:pPr>
            <a:r>
              <a:rPr lang="en"/>
              <a:t>The most common epoch is Unix time, which starts January 1, 1970, 00:00:00 GMT</a:t>
            </a:r>
            <a:endParaRPr/>
          </a:p>
          <a:p>
            <a:pPr indent="-317500" lvl="1" marL="914400" rtl="0" algn="l">
              <a:spcBef>
                <a:spcPts val="0"/>
              </a:spcBef>
              <a:spcAft>
                <a:spcPts val="0"/>
              </a:spcAft>
              <a:buSzPts val="1400"/>
              <a:buChar char="○"/>
            </a:pPr>
            <a:r>
              <a:rPr lang="en"/>
              <a:t>Using this time with a 32-bit signed integer causes an overflow in January 2038, which may cause a large number of bugs in 32-bit programs…</a:t>
            </a:r>
            <a:endParaRPr/>
          </a:p>
          <a:p>
            <a:pPr indent="-342900" lvl="0" marL="457200" rtl="0" algn="l">
              <a:spcBef>
                <a:spcPts val="0"/>
              </a:spcBef>
              <a:spcAft>
                <a:spcPts val="0"/>
              </a:spcAft>
              <a:buSzPts val="1800"/>
              <a:buChar char="●"/>
            </a:pPr>
            <a:r>
              <a:rPr lang="en"/>
              <a:t>C has several functions for this, in addition to a </a:t>
            </a:r>
            <a:r>
              <a:rPr lang="en">
                <a:latin typeface="Courier New"/>
                <a:ea typeface="Courier New"/>
                <a:cs typeface="Courier New"/>
                <a:sym typeface="Courier New"/>
              </a:rPr>
              <a:t>clock()</a:t>
            </a:r>
            <a:r>
              <a:rPr lang="en"/>
              <a:t> function, which measures the amount of time from the start of a program</a:t>
            </a:r>
            <a:endParaRPr/>
          </a:p>
        </p:txBody>
      </p:sp>
      <p:sp>
        <p:nvSpPr>
          <p:cNvPr id="164" name="Google Shape;16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Caching for</a:t>
            </a:r>
            <a:r>
              <a:rPr lang="en"/>
              <a:t> Matrix Multiplication</a:t>
            </a:r>
            <a:endParaRPr/>
          </a:p>
        </p:txBody>
      </p:sp>
      <p:sp>
        <p:nvSpPr>
          <p:cNvPr id="376" name="Google Shape;376;p64"/>
          <p:cNvSpPr txBox="1"/>
          <p:nvPr>
            <p:ph idx="1" type="body"/>
          </p:nvPr>
        </p:nvSpPr>
        <p:spPr>
          <a:xfrm>
            <a:off x="198500" y="1246825"/>
            <a:ext cx="42414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
                <a:solidFill>
                  <a:srgbClr val="000000"/>
                </a:solidFill>
              </a:rPr>
              <a:t>Assuming we do a naive matrix multiplication, data gets accessed in row-major order for two matrices, and column-major order in one matrix</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Thus, really fast to access two matrices, really slow to access the third.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Optimization: Transpose the third matrix before starting calculations, so we get fast accesses on all matrices</a:t>
            </a:r>
            <a:endParaRPr>
              <a:solidFill>
                <a:srgbClr val="000000"/>
              </a:solidFill>
            </a:endParaRPr>
          </a:p>
        </p:txBody>
      </p:sp>
      <p:graphicFrame>
        <p:nvGraphicFramePr>
          <p:cNvPr id="377" name="Google Shape;377;p64"/>
          <p:cNvGraphicFramePr/>
          <p:nvPr/>
        </p:nvGraphicFramePr>
        <p:xfrm>
          <a:off x="5177638" y="1346678"/>
          <a:ext cx="3000000" cy="3000000"/>
        </p:xfrm>
        <a:graphic>
          <a:graphicData uri="http://schemas.openxmlformats.org/drawingml/2006/table">
            <a:tbl>
              <a:tblPr>
                <a:noFill/>
                <a:tableStyleId>{8A85EE99-83F6-470F-A7DB-E750E5A5AC6B}</a:tableStyleId>
              </a:tblPr>
              <a:tblGrid>
                <a:gridCol w="382850"/>
                <a:gridCol w="382850"/>
                <a:gridCol w="382850"/>
                <a:gridCol w="382850"/>
                <a:gridCol w="382850"/>
                <a:gridCol w="382850"/>
                <a:gridCol w="382850"/>
                <a:gridCol w="382850"/>
                <a:gridCol w="382850"/>
              </a:tblGrid>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17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13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78" name="Google Shape;378;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64"/>
          <p:cNvSpPr/>
          <p:nvPr/>
        </p:nvSpPr>
        <p:spPr>
          <a:xfrm>
            <a:off x="5248075" y="3519875"/>
            <a:ext cx="1431625" cy="1200150"/>
          </a:xfrm>
          <a:custGeom>
            <a:rect b="b" l="l" r="r" t="t"/>
            <a:pathLst>
              <a:path extrusionOk="0" h="48006" w="57265">
                <a:moveTo>
                  <a:pt x="343" y="0"/>
                </a:moveTo>
                <a:lnTo>
                  <a:pt x="55207" y="0"/>
                </a:lnTo>
                <a:lnTo>
                  <a:pt x="0" y="16116"/>
                </a:lnTo>
                <a:lnTo>
                  <a:pt x="54179" y="16459"/>
                </a:lnTo>
                <a:lnTo>
                  <a:pt x="1372" y="32575"/>
                </a:lnTo>
                <a:lnTo>
                  <a:pt x="53836" y="32918"/>
                </a:lnTo>
                <a:lnTo>
                  <a:pt x="0" y="48006"/>
                </a:lnTo>
                <a:lnTo>
                  <a:pt x="57265" y="48006"/>
                </a:lnTo>
              </a:path>
            </a:pathLst>
          </a:custGeom>
          <a:noFill/>
          <a:ln cap="flat" cmpd="sng" w="19050">
            <a:solidFill>
              <a:schemeClr val="dk1"/>
            </a:solidFill>
            <a:prstDash val="solid"/>
            <a:round/>
            <a:headEnd len="med" w="med" type="none"/>
            <a:tailEnd len="med" w="med" type="triangle"/>
          </a:ln>
        </p:spPr>
      </p:sp>
      <p:sp>
        <p:nvSpPr>
          <p:cNvPr id="380" name="Google Shape;380;p64"/>
          <p:cNvSpPr/>
          <p:nvPr/>
        </p:nvSpPr>
        <p:spPr>
          <a:xfrm>
            <a:off x="7149275" y="3519875"/>
            <a:ext cx="1431625" cy="1200150"/>
          </a:xfrm>
          <a:custGeom>
            <a:rect b="b" l="l" r="r" t="t"/>
            <a:pathLst>
              <a:path extrusionOk="0" h="48006" w="57265">
                <a:moveTo>
                  <a:pt x="343" y="0"/>
                </a:moveTo>
                <a:lnTo>
                  <a:pt x="55207" y="0"/>
                </a:lnTo>
                <a:lnTo>
                  <a:pt x="0" y="16116"/>
                </a:lnTo>
                <a:lnTo>
                  <a:pt x="54179" y="16459"/>
                </a:lnTo>
                <a:lnTo>
                  <a:pt x="1372" y="32575"/>
                </a:lnTo>
                <a:lnTo>
                  <a:pt x="53836" y="32918"/>
                </a:lnTo>
                <a:lnTo>
                  <a:pt x="0" y="48006"/>
                </a:lnTo>
                <a:lnTo>
                  <a:pt x="57265" y="48006"/>
                </a:lnTo>
              </a:path>
            </a:pathLst>
          </a:custGeom>
          <a:noFill/>
          <a:ln cap="flat" cmpd="sng" w="19050">
            <a:solidFill>
              <a:schemeClr val="dk1"/>
            </a:solidFill>
            <a:prstDash val="solid"/>
            <a:round/>
            <a:headEnd len="med" w="med" type="none"/>
            <a:tailEnd len="med" w="med" type="triangle"/>
          </a:ln>
        </p:spPr>
      </p:sp>
      <p:sp>
        <p:nvSpPr>
          <p:cNvPr id="381" name="Google Shape;381;p64"/>
          <p:cNvSpPr/>
          <p:nvPr/>
        </p:nvSpPr>
        <p:spPr>
          <a:xfrm flipH="1" rot="-5400000">
            <a:off x="7149263" y="1581638"/>
            <a:ext cx="1431625" cy="1200150"/>
          </a:xfrm>
          <a:custGeom>
            <a:rect b="b" l="l" r="r" t="t"/>
            <a:pathLst>
              <a:path extrusionOk="0" h="48006" w="57265">
                <a:moveTo>
                  <a:pt x="343" y="0"/>
                </a:moveTo>
                <a:lnTo>
                  <a:pt x="55207" y="0"/>
                </a:lnTo>
                <a:lnTo>
                  <a:pt x="0" y="16116"/>
                </a:lnTo>
                <a:lnTo>
                  <a:pt x="54179" y="16459"/>
                </a:lnTo>
                <a:lnTo>
                  <a:pt x="1372" y="32575"/>
                </a:lnTo>
                <a:lnTo>
                  <a:pt x="53836" y="32918"/>
                </a:lnTo>
                <a:lnTo>
                  <a:pt x="0" y="48006"/>
                </a:lnTo>
                <a:lnTo>
                  <a:pt x="57265" y="48006"/>
                </a:lnTo>
              </a:path>
            </a:pathLst>
          </a:custGeom>
          <a:noFill/>
          <a:ln cap="flat" cmpd="sng" w="19050">
            <a:solidFill>
              <a:schemeClr val="dk1"/>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Effect filter="fade" transition="in">
                                      <p:cBhvr>
                                        <p:cTn dur="1000"/>
                                        <p:tgtEl>
                                          <p:spTgt spid="3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animEffect filter="fade" transition="in">
                                      <p:cBhvr>
                                        <p:cTn dur="1000"/>
                                        <p:tgtEl>
                                          <p:spTgt spid="3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animEffect filter="fade" transition="in">
                                      <p:cBhvr>
                                        <p:cTn dur="1000"/>
                                        <p:tgtEl>
                                          <p:spTgt spid="37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Caching for Matrix Multiplication</a:t>
            </a:r>
            <a:endParaRPr/>
          </a:p>
        </p:txBody>
      </p:sp>
      <p:sp>
        <p:nvSpPr>
          <p:cNvPr id="387" name="Google Shape;387;p65"/>
          <p:cNvSpPr txBox="1"/>
          <p:nvPr>
            <p:ph idx="1" type="body"/>
          </p:nvPr>
        </p:nvSpPr>
        <p:spPr>
          <a:xfrm>
            <a:off x="198500" y="1246825"/>
            <a:ext cx="42414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
                <a:solidFill>
                  <a:srgbClr val="000000"/>
                </a:solidFill>
              </a:rPr>
              <a:t>Assuming we do a naive matrix multiplication, data gets accessed in row-major order for two matrices, and column-major order in one matrix</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Thus, really fast to access two matrices, really slow to access the third.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Optimization: Transpose the third matrix before starting calculations, so we get fast accesses on all matrices</a:t>
            </a:r>
            <a:endParaRPr>
              <a:solidFill>
                <a:srgbClr val="000000"/>
              </a:solidFill>
            </a:endParaRPr>
          </a:p>
        </p:txBody>
      </p:sp>
      <p:graphicFrame>
        <p:nvGraphicFramePr>
          <p:cNvPr id="388" name="Google Shape;388;p65"/>
          <p:cNvGraphicFramePr/>
          <p:nvPr/>
        </p:nvGraphicFramePr>
        <p:xfrm>
          <a:off x="5177638" y="1346678"/>
          <a:ext cx="3000000" cy="3000000"/>
        </p:xfrm>
        <a:graphic>
          <a:graphicData uri="http://schemas.openxmlformats.org/drawingml/2006/table">
            <a:tbl>
              <a:tblPr>
                <a:noFill/>
                <a:tableStyleId>{8A85EE99-83F6-470F-A7DB-E750E5A5AC6B}</a:tableStyleId>
              </a:tblPr>
              <a:tblGrid>
                <a:gridCol w="382850"/>
                <a:gridCol w="382850"/>
                <a:gridCol w="382850"/>
                <a:gridCol w="382850"/>
                <a:gridCol w="382850"/>
                <a:gridCol w="382850"/>
                <a:gridCol w="382850"/>
                <a:gridCol w="382850"/>
                <a:gridCol w="382850"/>
              </a:tblGrid>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17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18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19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44750">
                <a:tc>
                  <a:txBody>
                    <a:bodyPr/>
                    <a:lstStyle/>
                    <a:p>
                      <a:pPr indent="0" lvl="0" marL="0" rtl="0" algn="ctr">
                        <a:spcBef>
                          <a:spcPts val="0"/>
                        </a:spcBef>
                        <a:spcAft>
                          <a:spcPts val="0"/>
                        </a:spcAft>
                        <a:buNone/>
                      </a:pPr>
                      <a:r>
                        <a:rPr lang="en"/>
                        <a:t>13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89" name="Google Shape;389;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0" name="Google Shape;390;p65"/>
          <p:cNvSpPr/>
          <p:nvPr/>
        </p:nvSpPr>
        <p:spPr>
          <a:xfrm>
            <a:off x="5248075" y="3519875"/>
            <a:ext cx="1431625" cy="1200150"/>
          </a:xfrm>
          <a:custGeom>
            <a:rect b="b" l="l" r="r" t="t"/>
            <a:pathLst>
              <a:path extrusionOk="0" h="48006" w="57265">
                <a:moveTo>
                  <a:pt x="343" y="0"/>
                </a:moveTo>
                <a:lnTo>
                  <a:pt x="55207" y="0"/>
                </a:lnTo>
                <a:lnTo>
                  <a:pt x="0" y="16116"/>
                </a:lnTo>
                <a:lnTo>
                  <a:pt x="54179" y="16459"/>
                </a:lnTo>
                <a:lnTo>
                  <a:pt x="1372" y="32575"/>
                </a:lnTo>
                <a:lnTo>
                  <a:pt x="53836" y="32918"/>
                </a:lnTo>
                <a:lnTo>
                  <a:pt x="0" y="48006"/>
                </a:lnTo>
                <a:lnTo>
                  <a:pt x="57265" y="48006"/>
                </a:lnTo>
              </a:path>
            </a:pathLst>
          </a:custGeom>
          <a:noFill/>
          <a:ln cap="flat" cmpd="sng" w="19050">
            <a:solidFill>
              <a:schemeClr val="dk1"/>
            </a:solidFill>
            <a:prstDash val="solid"/>
            <a:round/>
            <a:headEnd len="med" w="med" type="none"/>
            <a:tailEnd len="med" w="med" type="triangle"/>
          </a:ln>
        </p:spPr>
      </p:sp>
      <p:sp>
        <p:nvSpPr>
          <p:cNvPr id="391" name="Google Shape;391;p65"/>
          <p:cNvSpPr/>
          <p:nvPr/>
        </p:nvSpPr>
        <p:spPr>
          <a:xfrm>
            <a:off x="7149275" y="3519875"/>
            <a:ext cx="1431625" cy="1200150"/>
          </a:xfrm>
          <a:custGeom>
            <a:rect b="b" l="l" r="r" t="t"/>
            <a:pathLst>
              <a:path extrusionOk="0" h="48006" w="57265">
                <a:moveTo>
                  <a:pt x="343" y="0"/>
                </a:moveTo>
                <a:lnTo>
                  <a:pt x="55207" y="0"/>
                </a:lnTo>
                <a:lnTo>
                  <a:pt x="0" y="16116"/>
                </a:lnTo>
                <a:lnTo>
                  <a:pt x="54179" y="16459"/>
                </a:lnTo>
                <a:lnTo>
                  <a:pt x="1372" y="32575"/>
                </a:lnTo>
                <a:lnTo>
                  <a:pt x="53836" y="32918"/>
                </a:lnTo>
                <a:lnTo>
                  <a:pt x="0" y="48006"/>
                </a:lnTo>
                <a:lnTo>
                  <a:pt x="57265" y="48006"/>
                </a:lnTo>
              </a:path>
            </a:pathLst>
          </a:custGeom>
          <a:noFill/>
          <a:ln cap="flat" cmpd="sng" w="19050">
            <a:solidFill>
              <a:schemeClr val="dk1"/>
            </a:solidFill>
            <a:prstDash val="solid"/>
            <a:round/>
            <a:headEnd len="med" w="med" type="none"/>
            <a:tailEnd len="med" w="med" type="triangle"/>
          </a:ln>
        </p:spPr>
      </p:sp>
      <p:sp>
        <p:nvSpPr>
          <p:cNvPr id="392" name="Google Shape;392;p65"/>
          <p:cNvSpPr/>
          <p:nvPr/>
        </p:nvSpPr>
        <p:spPr>
          <a:xfrm>
            <a:off x="7149275" y="1581650"/>
            <a:ext cx="1431625" cy="1200150"/>
          </a:xfrm>
          <a:custGeom>
            <a:rect b="b" l="l" r="r" t="t"/>
            <a:pathLst>
              <a:path extrusionOk="0" h="48006" w="57265">
                <a:moveTo>
                  <a:pt x="343" y="0"/>
                </a:moveTo>
                <a:lnTo>
                  <a:pt x="55207" y="0"/>
                </a:lnTo>
                <a:lnTo>
                  <a:pt x="0" y="16116"/>
                </a:lnTo>
                <a:lnTo>
                  <a:pt x="54179" y="16459"/>
                </a:lnTo>
                <a:lnTo>
                  <a:pt x="1372" y="32575"/>
                </a:lnTo>
                <a:lnTo>
                  <a:pt x="53836" y="32918"/>
                </a:lnTo>
                <a:lnTo>
                  <a:pt x="0" y="48006"/>
                </a:lnTo>
                <a:lnTo>
                  <a:pt x="57265" y="48006"/>
                </a:lnTo>
              </a:path>
            </a:pathLst>
          </a:custGeom>
          <a:noFill/>
          <a:ln cap="flat" cmpd="sng" w="19050">
            <a:solidFill>
              <a:schemeClr val="dk1"/>
            </a:solidFill>
            <a:prstDash val="solid"/>
            <a:round/>
            <a:headEnd len="med" w="med" type="none"/>
            <a:tailEnd len="med" w="med" type="triangle"/>
          </a:ln>
        </p:spPr>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Caching for Matrix Multiply</a:t>
            </a:r>
            <a:endParaRPr/>
          </a:p>
        </p:txBody>
      </p:sp>
      <p:sp>
        <p:nvSpPr>
          <p:cNvPr id="398" name="Google Shape;398;p6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E9E9E"/>
              </a:buClr>
              <a:buSzPts val="1800"/>
              <a:buChar char="●"/>
            </a:pPr>
            <a:r>
              <a:rPr lang="en">
                <a:solidFill>
                  <a:srgbClr val="9E9E9E"/>
                </a:solidFill>
              </a:rPr>
              <a:t>Optimization: Transpose the third matrix before starting calculations, so we get fast accesses on all matrices</a:t>
            </a:r>
            <a:endParaRPr>
              <a:solidFill>
                <a:srgbClr val="9E9E9E"/>
              </a:solidFill>
            </a:endParaRPr>
          </a:p>
          <a:p>
            <a:pPr indent="-342900" lvl="0" marL="457200" rtl="0" algn="l">
              <a:spcBef>
                <a:spcPts val="0"/>
              </a:spcBef>
              <a:spcAft>
                <a:spcPts val="0"/>
              </a:spcAft>
              <a:buSzPts val="1800"/>
              <a:buChar char="●"/>
            </a:pPr>
            <a:r>
              <a:rPr lang="en"/>
              <a:t>Transposing adds Θ(N</a:t>
            </a:r>
            <a:r>
              <a:rPr baseline="30000" lang="en"/>
              <a:t>2</a:t>
            </a:r>
            <a:r>
              <a:rPr lang="en"/>
              <a:t>) slow memory accesses, but converts Θ(N</a:t>
            </a:r>
            <a:r>
              <a:rPr baseline="30000" lang="en"/>
              <a:t>3</a:t>
            </a:r>
            <a:r>
              <a:rPr lang="en"/>
              <a:t>) slow memory accesses into fast memory accesses. Thus, this should be faster for large matrices, but slower for small matrices.</a:t>
            </a:r>
            <a:endParaRPr/>
          </a:p>
          <a:p>
            <a:pPr indent="-342900" lvl="0" marL="457200" rtl="0" algn="l">
              <a:spcBef>
                <a:spcPts val="0"/>
              </a:spcBef>
              <a:spcAft>
                <a:spcPts val="0"/>
              </a:spcAft>
              <a:buSzPts val="1800"/>
              <a:buChar char="●"/>
            </a:pPr>
            <a:r>
              <a:rPr lang="en"/>
              <a:t>Any way to get the best of both worlds?</a:t>
            </a:r>
            <a:endParaRPr/>
          </a:p>
          <a:p>
            <a:pPr indent="-317500" lvl="1" marL="914400" rtl="0" algn="l">
              <a:spcBef>
                <a:spcPts val="0"/>
              </a:spcBef>
              <a:spcAft>
                <a:spcPts val="0"/>
              </a:spcAft>
              <a:buSzPts val="1400"/>
              <a:buChar char="○"/>
            </a:pPr>
            <a:r>
              <a:rPr lang="en"/>
              <a:t>Decide on a threshold; if the size of the matrix is smaller than the threshold, use the naive approach, and if the size of the matrix is larger than the threshold, use the transpose approach</a:t>
            </a:r>
            <a:endParaRPr/>
          </a:p>
          <a:p>
            <a:pPr indent="-342900" lvl="0" marL="457200" rtl="0" algn="l">
              <a:spcBef>
                <a:spcPts val="0"/>
              </a:spcBef>
              <a:spcAft>
                <a:spcPts val="0"/>
              </a:spcAft>
              <a:buSzPts val="1800"/>
              <a:buChar char="●"/>
            </a:pPr>
            <a:r>
              <a:rPr lang="en"/>
              <a:t>How to decide threshold?</a:t>
            </a:r>
            <a:endParaRPr/>
          </a:p>
          <a:p>
            <a:pPr indent="-317500" lvl="1" marL="914400" rtl="0" algn="l">
              <a:spcBef>
                <a:spcPts val="0"/>
              </a:spcBef>
              <a:spcAft>
                <a:spcPts val="0"/>
              </a:spcAft>
              <a:buSzPts val="1400"/>
              <a:buChar char="○"/>
            </a:pPr>
            <a:r>
              <a:rPr lang="en"/>
              <a:t>Run tests on a representative machine to find where the break-even point is.</a:t>
            </a:r>
            <a:endParaRPr/>
          </a:p>
        </p:txBody>
      </p:sp>
      <p:sp>
        <p:nvSpPr>
          <p:cNvPr id="399" name="Google Shape;399;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animEffect filter="fade" transition="in">
                                      <p:cBhvr>
                                        <p:cTn dur="1000"/>
                                        <p:tgtEl>
                                          <p:spTgt spid="3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animEffect filter="fade" transition="in">
                                      <p:cBhvr>
                                        <p:cTn dur="1000"/>
                                        <p:tgtEl>
                                          <p:spTgt spid="3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2" st="2"/>
                                            </p:txEl>
                                          </p:spTgt>
                                        </p:tgtEl>
                                        <p:attrNameLst>
                                          <p:attrName>style.visibility</p:attrName>
                                        </p:attrNameLst>
                                      </p:cBhvr>
                                      <p:to>
                                        <p:strVal val="visible"/>
                                      </p:to>
                                    </p:set>
                                    <p:animEffect filter="fade" transition="in">
                                      <p:cBhvr>
                                        <p:cTn dur="1000"/>
                                        <p:tgtEl>
                                          <p:spTgt spid="3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3" st="3"/>
                                            </p:txEl>
                                          </p:spTgt>
                                        </p:tgtEl>
                                        <p:attrNameLst>
                                          <p:attrName>style.visibility</p:attrName>
                                        </p:attrNameLst>
                                      </p:cBhvr>
                                      <p:to>
                                        <p:strVal val="visible"/>
                                      </p:to>
                                    </p:set>
                                    <p:animEffect filter="fade" transition="in">
                                      <p:cBhvr>
                                        <p:cTn dur="1000"/>
                                        <p:tgtEl>
                                          <p:spTgt spid="3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4" st="4"/>
                                            </p:txEl>
                                          </p:spTgt>
                                        </p:tgtEl>
                                        <p:attrNameLst>
                                          <p:attrName>style.visibility</p:attrName>
                                        </p:attrNameLst>
                                      </p:cBhvr>
                                      <p:to>
                                        <p:strVal val="visible"/>
                                      </p:to>
                                    </p:set>
                                    <p:animEffect filter="fade" transition="in">
                                      <p:cBhvr>
                                        <p:cTn dur="1000"/>
                                        <p:tgtEl>
                                          <p:spTgt spid="3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5" st="5"/>
                                            </p:txEl>
                                          </p:spTgt>
                                        </p:tgtEl>
                                        <p:attrNameLst>
                                          <p:attrName>style.visibility</p:attrName>
                                        </p:attrNameLst>
                                      </p:cBhvr>
                                      <p:to>
                                        <p:strVal val="visible"/>
                                      </p:to>
                                    </p:set>
                                    <p:animEffect filter="fade" transition="in">
                                      <p:cBhvr>
                                        <p:cTn dur="1000"/>
                                        <p:tgtEl>
                                          <p:spTgt spid="39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5" name="Google Shape;405;p6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06" name="Google Shape;406;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07" name="Google Shape;407;p6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3" name="Google Shape;413;p6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14" name="Google Shape;414;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15" name="Google Shape;415;p6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1" name="Google Shape;421;p6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22" name="Google Shape;422;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23" name="Google Shape;423;p69"/>
          <p:cNvPicPr preferRelativeResize="0"/>
          <p:nvPr/>
        </p:nvPicPr>
        <p:blipFill>
          <a:blip r:embed="rId3">
            <a:alphaModFix/>
          </a:blip>
          <a:stretch>
            <a:fillRect/>
          </a:stretch>
        </p:blipFill>
        <p:spPr>
          <a:xfrm>
            <a:off x="0" y="-15240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Measuring Runtime: The </a:t>
            </a:r>
            <a:r>
              <a:rPr lang="en">
                <a:latin typeface="Courier New"/>
                <a:ea typeface="Courier New"/>
                <a:cs typeface="Courier New"/>
                <a:sym typeface="Courier New"/>
              </a:rPr>
              <a:t>&lt;time.h&gt;</a:t>
            </a:r>
            <a:r>
              <a:rPr lang="en"/>
              <a:t> library</a:t>
            </a:r>
            <a:endParaRPr/>
          </a:p>
        </p:txBody>
      </p:sp>
      <p:sp>
        <p:nvSpPr>
          <p:cNvPr id="170" name="Google Shape;170;p3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General approach for measuring a program's runtime:</a:t>
            </a:r>
            <a:endParaRPr/>
          </a:p>
          <a:p>
            <a:pPr indent="-342900" lvl="0" marL="457200" rtl="0" algn="l">
              <a:spcBef>
                <a:spcPts val="0"/>
              </a:spcBef>
              <a:spcAft>
                <a:spcPts val="0"/>
              </a:spcAft>
              <a:buSzPts val="1800"/>
              <a:buChar char="●"/>
            </a:pPr>
            <a:r>
              <a:rPr lang="en"/>
              <a:t>Step 1: Before you run the program, call </a:t>
            </a:r>
            <a:r>
              <a:rPr lang="en">
                <a:latin typeface="Courier New"/>
                <a:ea typeface="Courier New"/>
                <a:cs typeface="Courier New"/>
                <a:sym typeface="Courier New"/>
              </a:rPr>
              <a:t>clock</a:t>
            </a:r>
            <a:r>
              <a:rPr lang="en"/>
              <a:t> to get the start time of your program</a:t>
            </a:r>
            <a:endParaRPr/>
          </a:p>
          <a:p>
            <a:pPr indent="-342900" lvl="0" marL="457200" rtl="0" algn="l">
              <a:spcBef>
                <a:spcPts val="0"/>
              </a:spcBef>
              <a:spcAft>
                <a:spcPts val="0"/>
              </a:spcAft>
              <a:buSzPts val="1800"/>
              <a:buChar char="●"/>
            </a:pPr>
            <a:r>
              <a:rPr lang="en"/>
              <a:t>Step 2: Run your program</a:t>
            </a:r>
            <a:endParaRPr/>
          </a:p>
          <a:p>
            <a:pPr indent="-342900" lvl="0" marL="457200" rtl="0" algn="l">
              <a:spcBef>
                <a:spcPts val="0"/>
              </a:spcBef>
              <a:spcAft>
                <a:spcPts val="0"/>
              </a:spcAft>
              <a:buSzPts val="1800"/>
              <a:buChar char="●"/>
            </a:pPr>
            <a:r>
              <a:rPr lang="en"/>
              <a:t>Step 3: Call </a:t>
            </a:r>
            <a:r>
              <a:rPr lang="en">
                <a:latin typeface="Courier New"/>
                <a:ea typeface="Courier New"/>
                <a:cs typeface="Courier New"/>
                <a:sym typeface="Courier New"/>
              </a:rPr>
              <a:t>clock</a:t>
            </a:r>
            <a:r>
              <a:rPr lang="en"/>
              <a:t> again and take the difference. To get the runtime in seconds, divide by </a:t>
            </a:r>
            <a:r>
              <a:rPr lang="en">
                <a:latin typeface="Courier New"/>
                <a:ea typeface="Courier New"/>
                <a:cs typeface="Courier New"/>
                <a:sym typeface="Courier New"/>
              </a:rPr>
              <a:t>CLOCKS_PER_SECOND</a:t>
            </a:r>
            <a:endParaRPr/>
          </a:p>
          <a:p>
            <a:pPr indent="-317500" lvl="1" marL="914400" rtl="0" algn="l">
              <a:spcBef>
                <a:spcPts val="0"/>
              </a:spcBef>
              <a:spcAft>
                <a:spcPts val="0"/>
              </a:spcAft>
              <a:buSzPts val="1400"/>
              <a:buChar char="○"/>
            </a:pPr>
            <a:r>
              <a:rPr lang="en"/>
              <a:t>Make sure you typecast to a double or float; otherwise, your time will be an integer.</a:t>
            </a:r>
            <a:endParaRPr/>
          </a:p>
          <a:p>
            <a:pPr indent="-342900" lvl="0" marL="457200" rtl="0" algn="l">
              <a:spcBef>
                <a:spcPts val="0"/>
              </a:spcBef>
              <a:spcAft>
                <a:spcPts val="0"/>
              </a:spcAft>
              <a:buSzPts val="1800"/>
              <a:buChar char="●"/>
            </a:pPr>
            <a:r>
              <a:rPr lang="en"/>
              <a:t>This still ends up rounding results to the nearest millisecond and random lag spikes can occur, so it's sometimes useful to run the same test multiple times and take the average.</a:t>
            </a:r>
            <a:endParaRPr/>
          </a:p>
          <a:p>
            <a:pPr indent="-342900" lvl="0" marL="457200" rtl="0" algn="l">
              <a:spcBef>
                <a:spcPts val="0"/>
              </a:spcBef>
              <a:spcAft>
                <a:spcPts val="0"/>
              </a:spcAft>
              <a:buSzPts val="1800"/>
              <a:buChar char="●"/>
            </a:pPr>
            <a:r>
              <a:rPr lang="en"/>
              <a:t>Often useful to time individual parts of your program separately; this lets you see which parts of your code are taking the most runtime</a:t>
            </a:r>
            <a:endParaRPr/>
          </a:p>
        </p:txBody>
      </p:sp>
      <p:sp>
        <p:nvSpPr>
          <p:cNvPr id="171" name="Google Shape;17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1000"/>
                                        <p:tgtEl>
                                          <p:spTgt spid="1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 Analogy</a:t>
            </a:r>
            <a:endParaRPr/>
          </a:p>
        </p:txBody>
      </p:sp>
      <p:sp>
        <p:nvSpPr>
          <p:cNvPr id="177" name="Google Shape;177;p39"/>
          <p:cNvSpPr txBox="1"/>
          <p:nvPr>
            <p:ph idx="1" type="body"/>
          </p:nvPr>
        </p:nvSpPr>
        <p:spPr>
          <a:xfrm>
            <a:off x="198500" y="2815825"/>
            <a:ext cx="8520600" cy="219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You're driving from Berkeley to San Jose.</a:t>
            </a:r>
            <a:endParaRPr/>
          </a:p>
          <a:p>
            <a:pPr indent="-342900" lvl="0" marL="457200" rtl="0" algn="l">
              <a:spcBef>
                <a:spcPts val="0"/>
              </a:spcBef>
              <a:spcAft>
                <a:spcPts val="0"/>
              </a:spcAft>
              <a:buSzPts val="1800"/>
              <a:buChar char="●"/>
            </a:pPr>
            <a:r>
              <a:rPr lang="en"/>
              <a:t>For the first half of the distance, you average 25 miles/hour.</a:t>
            </a:r>
            <a:endParaRPr/>
          </a:p>
          <a:p>
            <a:pPr indent="-342900" lvl="0" marL="457200" rtl="0" algn="l">
              <a:spcBef>
                <a:spcPts val="0"/>
              </a:spcBef>
              <a:spcAft>
                <a:spcPts val="0"/>
              </a:spcAft>
              <a:buSzPts val="1800"/>
              <a:buChar char="●"/>
            </a:pPr>
            <a:r>
              <a:rPr lang="en"/>
              <a:t>How fast do you need to travel for the second half, in order to average 50 miles/hour overall?</a:t>
            </a:r>
            <a:endParaRPr/>
          </a:p>
        </p:txBody>
      </p:sp>
      <p:graphicFrame>
        <p:nvGraphicFramePr>
          <p:cNvPr id="178" name="Google Shape;178;p39"/>
          <p:cNvGraphicFramePr/>
          <p:nvPr/>
        </p:nvGraphicFramePr>
        <p:xfrm>
          <a:off x="952500" y="1772800"/>
          <a:ext cx="3000000" cy="3000000"/>
        </p:xfrm>
        <a:graphic>
          <a:graphicData uri="http://schemas.openxmlformats.org/drawingml/2006/table">
            <a:tbl>
              <a:tblPr>
                <a:noFill/>
                <a:tableStyleId>{8A85EE99-83F6-470F-A7DB-E750E5A5AC6B}</a:tableStyleId>
              </a:tblPr>
              <a:tblGrid>
                <a:gridCol w="3619500"/>
                <a:gridCol w="3619500"/>
              </a:tblGrid>
              <a:tr h="381000">
                <a:tc>
                  <a:txBody>
                    <a:bodyPr/>
                    <a:lstStyle/>
                    <a:p>
                      <a:pPr indent="0" lvl="0" marL="0" rtl="0" algn="ctr">
                        <a:spcBef>
                          <a:spcPts val="0"/>
                        </a:spcBef>
                        <a:spcAft>
                          <a:spcPts val="0"/>
                        </a:spcAft>
                        <a:buNone/>
                      </a:pPr>
                      <a:r>
                        <a:rPr lang="en"/>
                        <a:t>25 mi/hr average</a:t>
                      </a:r>
                      <a:endParaRPr/>
                    </a:p>
                  </a:txBody>
                  <a:tcPr marT="91425" marB="91425" marR="91425" marL="91425"/>
                </a:tc>
                <a:tc>
                  <a:txBody>
                    <a:bodyPr/>
                    <a:lstStyle/>
                    <a:p>
                      <a:pPr indent="0" lvl="0" marL="0" rtl="0" algn="ctr">
                        <a:spcBef>
                          <a:spcPts val="0"/>
                        </a:spcBef>
                        <a:spcAft>
                          <a:spcPts val="0"/>
                        </a:spcAft>
                        <a:buNone/>
                      </a:pPr>
                      <a:r>
                        <a:rPr lang="en"/>
                        <a:t>? average</a:t>
                      </a:r>
                      <a:endParaRPr/>
                    </a:p>
                  </a:txBody>
                  <a:tcPr marT="91425" marB="91425" marR="91425" marL="91425"/>
                </a:tc>
              </a:tr>
            </a:tbl>
          </a:graphicData>
        </a:graphic>
      </p:graphicFrame>
      <p:sp>
        <p:nvSpPr>
          <p:cNvPr id="179" name="Google Shape;179;p39"/>
          <p:cNvSpPr txBox="1"/>
          <p:nvPr/>
        </p:nvSpPr>
        <p:spPr>
          <a:xfrm>
            <a:off x="3397500" y="1372600"/>
            <a:ext cx="23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Overall: 50 mi/hr</a:t>
            </a:r>
            <a:endParaRPr/>
          </a:p>
        </p:txBody>
      </p:sp>
      <p:sp>
        <p:nvSpPr>
          <p:cNvPr id="180" name="Google Shape;180;p39"/>
          <p:cNvSpPr txBox="1"/>
          <p:nvPr/>
        </p:nvSpPr>
        <p:spPr>
          <a:xfrm>
            <a:off x="43865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Berkeley</a:t>
            </a:r>
            <a:endParaRPr/>
          </a:p>
        </p:txBody>
      </p:sp>
      <p:sp>
        <p:nvSpPr>
          <p:cNvPr id="181" name="Google Shape;181;p39"/>
          <p:cNvSpPr txBox="1"/>
          <p:nvPr/>
        </p:nvSpPr>
        <p:spPr>
          <a:xfrm>
            <a:off x="767200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San Jose</a:t>
            </a:r>
            <a:endParaRPr/>
          </a:p>
        </p:txBody>
      </p:sp>
      <p:sp>
        <p:nvSpPr>
          <p:cNvPr id="182" name="Google Shape;182;p39"/>
          <p:cNvSpPr txBox="1"/>
          <p:nvPr/>
        </p:nvSpPr>
        <p:spPr>
          <a:xfrm>
            <a:off x="406260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Midpoint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Amdahl's Law: Analogy</a:t>
            </a:r>
            <a:endParaRPr/>
          </a:p>
          <a:p>
            <a:pPr indent="0" lvl="0" marL="0" rtl="0" algn="l">
              <a:spcBef>
                <a:spcPts val="0"/>
              </a:spcBef>
              <a:spcAft>
                <a:spcPts val="0"/>
              </a:spcAft>
              <a:buNone/>
            </a:pPr>
            <a:r>
              <a:t/>
            </a:r>
            <a:endParaRPr/>
          </a:p>
        </p:txBody>
      </p:sp>
      <p:sp>
        <p:nvSpPr>
          <p:cNvPr id="188" name="Google Shape;188;p40"/>
          <p:cNvSpPr txBox="1"/>
          <p:nvPr>
            <p:ph idx="1" type="body"/>
          </p:nvPr>
        </p:nvSpPr>
        <p:spPr>
          <a:xfrm>
            <a:off x="198500" y="2815825"/>
            <a:ext cx="8520600" cy="219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Berkeley-San Jose is 50 miles (the math works out regardless of the actual distance, so we can just pick a distance)</a:t>
            </a:r>
            <a:endParaRPr/>
          </a:p>
          <a:p>
            <a:pPr indent="-342900" lvl="0" marL="457200" rtl="0" algn="l">
              <a:spcBef>
                <a:spcPts val="0"/>
              </a:spcBef>
              <a:spcAft>
                <a:spcPts val="0"/>
              </a:spcAft>
              <a:buSzPts val="1800"/>
              <a:buChar char="●"/>
            </a:pPr>
            <a:r>
              <a:rPr lang="en"/>
              <a:t>First half: 25 miles at 25 mph = 1 hour</a:t>
            </a:r>
            <a:endParaRPr/>
          </a:p>
          <a:p>
            <a:pPr indent="-342900" lvl="0" marL="457200" rtl="0" algn="l">
              <a:spcBef>
                <a:spcPts val="0"/>
              </a:spcBef>
              <a:spcAft>
                <a:spcPts val="0"/>
              </a:spcAft>
              <a:buSzPts val="1800"/>
              <a:buChar char="●"/>
            </a:pPr>
            <a:r>
              <a:rPr lang="en"/>
              <a:t>Overall: 50 miles at 50 mph = 1 hour</a:t>
            </a:r>
            <a:endParaRPr/>
          </a:p>
          <a:p>
            <a:pPr indent="-342900" lvl="0" marL="457200" rtl="0" algn="l">
              <a:spcBef>
                <a:spcPts val="0"/>
              </a:spcBef>
              <a:spcAft>
                <a:spcPts val="0"/>
              </a:spcAft>
              <a:buSzPts val="1800"/>
              <a:buChar char="●"/>
            </a:pPr>
            <a:r>
              <a:rPr lang="en"/>
              <a:t>Time left for second half: 25 miles in 0 hours -&gt; We need to travel at ∞ mph</a:t>
            </a:r>
            <a:endParaRPr/>
          </a:p>
        </p:txBody>
      </p:sp>
      <p:graphicFrame>
        <p:nvGraphicFramePr>
          <p:cNvPr id="189" name="Google Shape;189;p40"/>
          <p:cNvGraphicFramePr/>
          <p:nvPr/>
        </p:nvGraphicFramePr>
        <p:xfrm>
          <a:off x="952500" y="1772800"/>
          <a:ext cx="3000000" cy="3000000"/>
        </p:xfrm>
        <a:graphic>
          <a:graphicData uri="http://schemas.openxmlformats.org/drawingml/2006/table">
            <a:tbl>
              <a:tblPr>
                <a:noFill/>
                <a:tableStyleId>{8A85EE99-83F6-470F-A7DB-E750E5A5AC6B}</a:tableStyleId>
              </a:tblPr>
              <a:tblGrid>
                <a:gridCol w="3619500"/>
                <a:gridCol w="3619500"/>
              </a:tblGrid>
              <a:tr h="381000">
                <a:tc>
                  <a:txBody>
                    <a:bodyPr/>
                    <a:lstStyle/>
                    <a:p>
                      <a:pPr indent="0" lvl="0" marL="0" rtl="0" algn="ctr">
                        <a:spcBef>
                          <a:spcPts val="0"/>
                        </a:spcBef>
                        <a:spcAft>
                          <a:spcPts val="0"/>
                        </a:spcAft>
                        <a:buNone/>
                      </a:pPr>
                      <a:r>
                        <a:rPr lang="en"/>
                        <a:t>25 mi/hr -&gt; 1 hour spent</a:t>
                      </a:r>
                      <a:endParaRPr/>
                    </a:p>
                  </a:txBody>
                  <a:tcPr marT="91425" marB="91425" marR="91425" marL="91425"/>
                </a:tc>
                <a:tc>
                  <a:txBody>
                    <a:bodyPr/>
                    <a:lstStyle/>
                    <a:p>
                      <a:pPr indent="0" lvl="0" marL="0" rtl="0" algn="ctr">
                        <a:spcBef>
                          <a:spcPts val="0"/>
                        </a:spcBef>
                        <a:spcAft>
                          <a:spcPts val="0"/>
                        </a:spcAft>
                        <a:buNone/>
                      </a:pPr>
                      <a:r>
                        <a:rPr lang="en"/>
                        <a:t>? average -&gt; 0 hours spent</a:t>
                      </a:r>
                      <a:endParaRPr/>
                    </a:p>
                  </a:txBody>
                  <a:tcPr marT="91425" marB="91425" marR="91425" marL="91425"/>
                </a:tc>
              </a:tr>
            </a:tbl>
          </a:graphicData>
        </a:graphic>
      </p:graphicFrame>
      <p:sp>
        <p:nvSpPr>
          <p:cNvPr id="190" name="Google Shape;190;p40"/>
          <p:cNvSpPr txBox="1"/>
          <p:nvPr/>
        </p:nvSpPr>
        <p:spPr>
          <a:xfrm>
            <a:off x="3200250" y="1372600"/>
            <a:ext cx="274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Overall: 50 mi/hr -&gt; 1 hour total</a:t>
            </a:r>
            <a:endParaRPr/>
          </a:p>
        </p:txBody>
      </p:sp>
      <p:sp>
        <p:nvSpPr>
          <p:cNvPr id="191" name="Google Shape;191;p40"/>
          <p:cNvSpPr txBox="1"/>
          <p:nvPr/>
        </p:nvSpPr>
        <p:spPr>
          <a:xfrm>
            <a:off x="438650" y="2169000"/>
            <a:ext cx="101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Berkeley: 0 miles</a:t>
            </a:r>
            <a:endParaRPr/>
          </a:p>
        </p:txBody>
      </p:sp>
      <p:sp>
        <p:nvSpPr>
          <p:cNvPr id="192" name="Google Shape;192;p40"/>
          <p:cNvSpPr txBox="1"/>
          <p:nvPr/>
        </p:nvSpPr>
        <p:spPr>
          <a:xfrm>
            <a:off x="7672000" y="2169000"/>
            <a:ext cx="101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San Jose: 50 miles</a:t>
            </a:r>
            <a:endParaRPr/>
          </a:p>
        </p:txBody>
      </p:sp>
      <p:sp>
        <p:nvSpPr>
          <p:cNvPr id="193" name="Google Shape;193;p40"/>
          <p:cNvSpPr txBox="1"/>
          <p:nvPr/>
        </p:nvSpPr>
        <p:spPr>
          <a:xfrm>
            <a:off x="4062600" y="2169000"/>
            <a:ext cx="101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Midpoint: 25 miles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10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1000"/>
                                        <p:tgtEl>
                                          <p:spTgt spid="18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Amdahl's Law</a:t>
            </a:r>
            <a:endParaRPr/>
          </a:p>
          <a:p>
            <a:pPr indent="0" lvl="0" marL="0" rtl="0" algn="l">
              <a:spcBef>
                <a:spcPts val="0"/>
              </a:spcBef>
              <a:spcAft>
                <a:spcPts val="0"/>
              </a:spcAft>
              <a:buNone/>
            </a:pPr>
            <a:r>
              <a:t/>
            </a:r>
            <a:endParaRPr/>
          </a:p>
        </p:txBody>
      </p:sp>
      <p:sp>
        <p:nvSpPr>
          <p:cNvPr id="199" name="Google Shape;199;p41"/>
          <p:cNvSpPr txBox="1"/>
          <p:nvPr>
            <p:ph idx="1" type="body"/>
          </p:nvPr>
        </p:nvSpPr>
        <p:spPr>
          <a:xfrm>
            <a:off x="198500" y="2815825"/>
            <a:ext cx="8520600" cy="219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You're trying to speed up a program.</a:t>
            </a:r>
            <a:endParaRPr/>
          </a:p>
          <a:p>
            <a:pPr indent="-342900" lvl="0" marL="457200" rtl="0" algn="l">
              <a:spcBef>
                <a:spcPts val="0"/>
              </a:spcBef>
              <a:spcAft>
                <a:spcPts val="0"/>
              </a:spcAft>
              <a:buSzPts val="1800"/>
              <a:buChar char="●"/>
            </a:pPr>
            <a:r>
              <a:rPr lang="en"/>
              <a:t>The first half of the code can't be sped up.</a:t>
            </a:r>
            <a:endParaRPr/>
          </a:p>
          <a:p>
            <a:pPr indent="-342900" lvl="0" marL="457200" rtl="0" algn="l">
              <a:spcBef>
                <a:spcPts val="0"/>
              </a:spcBef>
              <a:spcAft>
                <a:spcPts val="0"/>
              </a:spcAft>
              <a:buSzPts val="1800"/>
              <a:buChar char="●"/>
            </a:pPr>
            <a:r>
              <a:rPr lang="en"/>
              <a:t>How many times faster do you need to make the second half of the code, if you want to overall get a 2x speedup?</a:t>
            </a:r>
            <a:endParaRPr/>
          </a:p>
          <a:p>
            <a:pPr indent="-317500" lvl="1" marL="914400" rtl="0" algn="l">
              <a:spcBef>
                <a:spcPts val="0"/>
              </a:spcBef>
              <a:spcAft>
                <a:spcPts val="0"/>
              </a:spcAft>
              <a:buSzPts val="1400"/>
              <a:buChar char="○"/>
            </a:pPr>
            <a:r>
              <a:rPr lang="en"/>
              <a:t>Infinitely faster!</a:t>
            </a:r>
            <a:endParaRPr/>
          </a:p>
        </p:txBody>
      </p:sp>
      <p:graphicFrame>
        <p:nvGraphicFramePr>
          <p:cNvPr id="200" name="Google Shape;200;p41"/>
          <p:cNvGraphicFramePr/>
          <p:nvPr/>
        </p:nvGraphicFramePr>
        <p:xfrm>
          <a:off x="952500" y="1772800"/>
          <a:ext cx="3000000" cy="3000000"/>
        </p:xfrm>
        <a:graphic>
          <a:graphicData uri="http://schemas.openxmlformats.org/drawingml/2006/table">
            <a:tbl>
              <a:tblPr>
                <a:noFill/>
                <a:tableStyleId>{8A85EE99-83F6-470F-A7DB-E750E5A5AC6B}</a:tableStyleId>
              </a:tblPr>
              <a:tblGrid>
                <a:gridCol w="3619500"/>
                <a:gridCol w="3619500"/>
              </a:tblGrid>
              <a:tr h="381000">
                <a:tc>
                  <a:txBody>
                    <a:bodyPr/>
                    <a:lstStyle/>
                    <a:p>
                      <a:pPr indent="0" lvl="0" marL="0" rtl="0" algn="ctr">
                        <a:spcBef>
                          <a:spcPts val="0"/>
                        </a:spcBef>
                        <a:spcAft>
                          <a:spcPts val="0"/>
                        </a:spcAft>
                        <a:buNone/>
                      </a:pPr>
                      <a:r>
                        <a:rPr lang="en"/>
                        <a:t>1x speed</a:t>
                      </a:r>
                      <a:endParaRPr/>
                    </a:p>
                  </a:txBody>
                  <a:tcPr marT="91425" marB="91425" marR="91425" marL="91425"/>
                </a:tc>
                <a:tc>
                  <a:txBody>
                    <a:bodyPr/>
                    <a:lstStyle/>
                    <a:p>
                      <a:pPr indent="0" lvl="0" marL="0" rtl="0" algn="ctr">
                        <a:spcBef>
                          <a:spcPts val="0"/>
                        </a:spcBef>
                        <a:spcAft>
                          <a:spcPts val="0"/>
                        </a:spcAft>
                        <a:buNone/>
                      </a:pPr>
                      <a:r>
                        <a:rPr lang="en"/>
                        <a:t>? average</a:t>
                      </a:r>
                      <a:endParaRPr/>
                    </a:p>
                  </a:txBody>
                  <a:tcPr marT="91425" marB="91425" marR="91425" marL="91425"/>
                </a:tc>
              </a:tr>
            </a:tbl>
          </a:graphicData>
        </a:graphic>
      </p:graphicFrame>
      <p:sp>
        <p:nvSpPr>
          <p:cNvPr id="201" name="Google Shape;201;p41"/>
          <p:cNvSpPr txBox="1"/>
          <p:nvPr/>
        </p:nvSpPr>
        <p:spPr>
          <a:xfrm>
            <a:off x="3397500" y="1372600"/>
            <a:ext cx="234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Overall: 2x speed</a:t>
            </a:r>
            <a:endParaRPr/>
          </a:p>
        </p:txBody>
      </p:sp>
      <p:sp>
        <p:nvSpPr>
          <p:cNvPr id="202" name="Google Shape;202;p41"/>
          <p:cNvSpPr txBox="1"/>
          <p:nvPr/>
        </p:nvSpPr>
        <p:spPr>
          <a:xfrm>
            <a:off x="43865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Start</a:t>
            </a:r>
            <a:endParaRPr/>
          </a:p>
        </p:txBody>
      </p:sp>
      <p:sp>
        <p:nvSpPr>
          <p:cNvPr id="203" name="Google Shape;203;p41"/>
          <p:cNvSpPr txBox="1"/>
          <p:nvPr/>
        </p:nvSpPr>
        <p:spPr>
          <a:xfrm>
            <a:off x="767200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End</a:t>
            </a:r>
            <a:endParaRPr/>
          </a:p>
        </p:txBody>
      </p:sp>
      <p:sp>
        <p:nvSpPr>
          <p:cNvPr id="204" name="Google Shape;204;p41"/>
          <p:cNvSpPr txBox="1"/>
          <p:nvPr/>
        </p:nvSpPr>
        <p:spPr>
          <a:xfrm>
            <a:off x="3229525" y="2169000"/>
            <a:ext cx="268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Half original runtime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10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10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1000"/>
                                        <p:tgtEl>
                                          <p:spTgt spid="1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animEffect filter="fade" transition="in">
                                      <p:cBhvr>
                                        <p:cTn dur="1000"/>
                                        <p:tgtEl>
                                          <p:spTgt spid="19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a:t>
            </a:r>
            <a:endParaRPr/>
          </a:p>
        </p:txBody>
      </p:sp>
      <p:sp>
        <p:nvSpPr>
          <p:cNvPr id="210" name="Google Shape;210;p4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AKA the bane of performance programming</a:t>
            </a:r>
            <a:endParaRPr/>
          </a:p>
          <a:p>
            <a:pPr indent="-342900" lvl="0" marL="457200" rtl="0" algn="l">
              <a:spcBef>
                <a:spcPts val="0"/>
              </a:spcBef>
              <a:spcAft>
                <a:spcPts val="0"/>
              </a:spcAft>
              <a:buSzPts val="1800"/>
              <a:buChar char="●"/>
            </a:pPr>
            <a:r>
              <a:rPr lang="en"/>
              <a:t>"The maximum speedup we can attain with our code is limited by the fraction that cannot be sped up"</a:t>
            </a:r>
            <a:endParaRPr/>
          </a:p>
          <a:p>
            <a:pPr indent="-317500" lvl="1" marL="914400" rtl="0" algn="l">
              <a:spcBef>
                <a:spcPts val="0"/>
              </a:spcBef>
              <a:spcAft>
                <a:spcPts val="0"/>
              </a:spcAft>
              <a:buSzPts val="1400"/>
              <a:buChar char="○"/>
            </a:pPr>
            <a:r>
              <a:rPr lang="en"/>
              <a:t>If we speed up 95% of our code, we can get at most a 20x speedup</a:t>
            </a:r>
            <a:endParaRPr/>
          </a:p>
          <a:p>
            <a:pPr indent="-342900" lvl="0" marL="457200" rtl="0" algn="l">
              <a:spcBef>
                <a:spcPts val="0"/>
              </a:spcBef>
              <a:spcAft>
                <a:spcPts val="0"/>
              </a:spcAft>
              <a:buSzPts val="1800"/>
              <a:buChar char="●"/>
            </a:pPr>
            <a:r>
              <a:rPr lang="en"/>
              <a:t>Almost any optimization we discuss from now on will only affect one portion of your code. If you only focus on one part, you'll eventually be unable to continue optimizing.</a:t>
            </a:r>
            <a:endParaRPr/>
          </a:p>
          <a:p>
            <a:pPr indent="-342900" lvl="0" marL="457200" rtl="0" algn="l">
              <a:spcBef>
                <a:spcPts val="0"/>
              </a:spcBef>
              <a:spcAft>
                <a:spcPts val="0"/>
              </a:spcAft>
              <a:buSzPts val="1800"/>
              <a:buChar char="●"/>
            </a:pPr>
            <a:r>
              <a:rPr lang="en"/>
              <a:t>Formal equation: Speedup = 1/((1-F)+F/S), where F is % of code that you speed up and S is how many times faster you make that part.</a:t>
            </a:r>
            <a:endParaRPr/>
          </a:p>
          <a:p>
            <a:pPr indent="-317500" lvl="1" marL="914400" rtl="0" algn="l">
              <a:spcBef>
                <a:spcPts val="0"/>
              </a:spcBef>
              <a:spcAft>
                <a:spcPts val="0"/>
              </a:spcAft>
              <a:buSzPts val="1400"/>
              <a:buChar char="○"/>
            </a:pPr>
            <a:r>
              <a:rPr lang="en"/>
              <a:t>That's annoying to work with; much easier to treat these problems as word problems instead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1000"/>
                                        <p:tgtEl>
                                          <p:spTgt spid="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1000"/>
                                        <p:tgtEl>
                                          <p:spTgt spid="2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animEffect filter="fade" transition="in">
                                      <p:cBhvr>
                                        <p:cTn dur="1000"/>
                                        <p:tgtEl>
                                          <p:spTgt spid="2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animEffect filter="fade" transition="in">
                                      <p:cBhvr>
                                        <p:cTn dur="1000"/>
                                        <p:tgtEl>
                                          <p:spTgt spid="21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Amdahl's Law: Example</a:t>
            </a:r>
            <a:endParaRPr/>
          </a:p>
        </p:txBody>
      </p:sp>
      <p:sp>
        <p:nvSpPr>
          <p:cNvPr id="216" name="Google Shape;216;p43"/>
          <p:cNvSpPr txBox="1"/>
          <p:nvPr>
            <p:ph idx="1" type="body"/>
          </p:nvPr>
        </p:nvSpPr>
        <p:spPr>
          <a:xfrm>
            <a:off x="198500" y="2815825"/>
            <a:ext cx="8520600" cy="219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have an optimization that speeds up the foo function by 100x</a:t>
            </a:r>
            <a:endParaRPr/>
          </a:p>
          <a:p>
            <a:pPr indent="-342900" lvl="0" marL="457200" rtl="0" algn="l">
              <a:spcBef>
                <a:spcPts val="0"/>
              </a:spcBef>
              <a:spcAft>
                <a:spcPts val="0"/>
              </a:spcAft>
              <a:buSzPts val="1800"/>
              <a:buChar char="●"/>
            </a:pPr>
            <a:r>
              <a:rPr lang="en"/>
              <a:t>Unfortunately, the runtime of foo was only 25% of our original code's runtime. How many times faster have we made our code overall?</a:t>
            </a:r>
            <a:endParaRPr/>
          </a:p>
        </p:txBody>
      </p:sp>
      <p:graphicFrame>
        <p:nvGraphicFramePr>
          <p:cNvPr id="217" name="Google Shape;217;p43"/>
          <p:cNvGraphicFramePr/>
          <p:nvPr/>
        </p:nvGraphicFramePr>
        <p:xfrm>
          <a:off x="952500" y="1772800"/>
          <a:ext cx="3000000" cy="3000000"/>
        </p:xfrm>
        <a:graphic>
          <a:graphicData uri="http://schemas.openxmlformats.org/drawingml/2006/table">
            <a:tbl>
              <a:tblPr>
                <a:noFill/>
                <a:tableStyleId>{8A85EE99-83F6-470F-A7DB-E750E5A5AC6B}</a:tableStyleId>
              </a:tblPr>
              <a:tblGrid>
                <a:gridCol w="5473150"/>
                <a:gridCol w="1765850"/>
              </a:tblGrid>
              <a:tr h="381000">
                <a:tc>
                  <a:txBody>
                    <a:bodyPr/>
                    <a:lstStyle/>
                    <a:p>
                      <a:pPr indent="0" lvl="0" marL="0" rtl="0" algn="ctr">
                        <a:spcBef>
                          <a:spcPts val="0"/>
                        </a:spcBef>
                        <a:spcAft>
                          <a:spcPts val="0"/>
                        </a:spcAft>
                        <a:buNone/>
                      </a:pPr>
                      <a:r>
                        <a:rPr lang="en"/>
                        <a:t>1x speed</a:t>
                      </a:r>
                      <a:endParaRPr/>
                    </a:p>
                  </a:txBody>
                  <a:tcPr marT="91425" marB="91425" marR="91425" marL="91425"/>
                </a:tc>
                <a:tc>
                  <a:txBody>
                    <a:bodyPr/>
                    <a:lstStyle/>
                    <a:p>
                      <a:pPr indent="0" lvl="0" marL="0" rtl="0" algn="ctr">
                        <a:spcBef>
                          <a:spcPts val="0"/>
                        </a:spcBef>
                        <a:spcAft>
                          <a:spcPts val="0"/>
                        </a:spcAft>
                        <a:buNone/>
                      </a:pPr>
                      <a:r>
                        <a:rPr lang="en"/>
                        <a:t>100x speed</a:t>
                      </a:r>
                      <a:endParaRPr/>
                    </a:p>
                  </a:txBody>
                  <a:tcPr marT="91425" marB="91425" marR="91425" marL="91425"/>
                </a:tc>
              </a:tr>
            </a:tbl>
          </a:graphicData>
        </a:graphic>
      </p:graphicFrame>
      <p:sp>
        <p:nvSpPr>
          <p:cNvPr id="218" name="Google Shape;218;p43"/>
          <p:cNvSpPr txBox="1"/>
          <p:nvPr/>
        </p:nvSpPr>
        <p:spPr>
          <a:xfrm>
            <a:off x="43865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Start</a:t>
            </a:r>
            <a:endParaRPr/>
          </a:p>
        </p:txBody>
      </p:sp>
      <p:sp>
        <p:nvSpPr>
          <p:cNvPr id="219" name="Google Shape;219;p43"/>
          <p:cNvSpPr txBox="1"/>
          <p:nvPr/>
        </p:nvSpPr>
        <p:spPr>
          <a:xfrm>
            <a:off x="7672000" y="2169000"/>
            <a:ext cx="10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61C (Weaver)">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