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embeddedFontLs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C18B4C-006E-42B3-9D8D-049DE93807FD}">
  <a:tblStyle styleId="{3FC18B4C-006E-42B3-9D8D-049DE93807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4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4c85cc9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4c85cc9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4c85cc9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4c85cc9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4c85cc9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4c85cc9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4c85cc9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4c85cc9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4c85cc9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4c85cc9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4c85cc9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4c85cc9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4c85cc99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4c85cc99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4c85cc99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4c85cc99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4c85cc99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4c85cc99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4c85cc99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4c85cc99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4aa086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4aa086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4c85cc99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4c85cc99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4c85cc99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4c85cc99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4c85cc99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4c85cc99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4c85cc99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4c85cc99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4c85cc99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4c85cc99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4c85cc99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4c85cc99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4c85cc99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4c85cc99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4c85cc99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4c85cc99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4c85cc99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4c85cc99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4c85cc99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4c85cc99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4aa0860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4aa0860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4c85cc99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4c85cc99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4c85cc99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4c85cc99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4c85cc99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94c85cc99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4c85cc99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4c85cc99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4c85cc99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94c85cc99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4c85cc99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4c85cc99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4c85cc99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94c85cc99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4c85cc99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4c85cc99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4c85cc99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4c85cc99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4c85cc99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4c85cc99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4c85cc9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4c85cc9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4c85cc99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94c85cc99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94c85cc99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94c85cc99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4c85cc99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4c85cc99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94c85cc99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94c85cc99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4c85cc99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94c85cc99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4c85cc9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4c85cc9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4c85cc9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4c85cc9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4c85cc9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4c85cc9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4c85cc9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4c85cc9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4c85cc9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4c85cc9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intel.com/content/www/us/en/docs/intrinsics-guide/index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xkcd.com/28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26: Data-level Parallelism</a:t>
            </a:r>
            <a:endParaRPr/>
          </a:p>
        </p:txBody>
      </p:sp>
      <p:sp>
        <p:nvSpPr>
          <p:cNvPr id="149" name="Google Shape;149;p35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Lisa Yan, Justin Yokota</a:t>
            </a:r>
            <a:endParaRPr/>
          </a:p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Memory Accesses/More Transistors?</a:t>
            </a:r>
            <a:endParaRPr/>
          </a:p>
        </p:txBody>
      </p:sp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Not significantly different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Magnetic-disk based memory accesses also are near physical limits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transistors = more heat = silicon starts to melt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Small improvements possible, but not ~1000x better.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complicated operations?</a:t>
            </a:r>
            <a:endParaRPr/>
          </a:p>
        </p:txBody>
      </p:sp>
      <p:sp>
        <p:nvSpPr>
          <p:cNvPr id="222" name="Google Shape;222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Depends on the architecture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 RISC-V, it's counterproductive to have more complicated operations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 CISC architectures, this is actually feasible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leads to SIMD operations (today's topic)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Still can only get ~4-8x better results than my PC, so relatively low effect.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Google Shape;22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computers?</a:t>
            </a:r>
            <a:endParaRPr/>
          </a:p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the biggest difference.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My computer has 12 independent CPUs that can run separate programs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Savio cluster has 3600 CPUs, with each CPU just as powerful as one of my CPUs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Therefore, in order to gain any benefits from using a supercomputer, we need to know how to get many computers to work together on the same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Parallelism?</a:t>
            </a:r>
            <a:endParaRPr/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198500" y="2190675"/>
            <a:ext cx="85206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Overall, our goal is to continue increasing the amount of computation that can be done per unit time.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Recall the "Iron Law" of Processor Performance, which dictates the speed a program runs on one processor. In order to speed up our code, we need to improve one of: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Instructions/Program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Either we reduce the work we do to solve the problem, 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increase the amount of work we do per instruction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Cycles/Instruction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Time/Cycle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37" name="Google Shape;237;p47"/>
          <p:cNvGraphicFramePr/>
          <p:nvPr/>
        </p:nvGraphicFramePr>
        <p:xfrm>
          <a:off x="1665475" y="133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1207825"/>
                <a:gridCol w="399525"/>
                <a:gridCol w="1447800"/>
                <a:gridCol w="1447800"/>
                <a:gridCol w="89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Instructions</a:t>
                      </a:r>
                      <a:endParaRPr sz="1800"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Cycles</a:t>
                      </a:r>
                      <a:endParaRPr sz="1800"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Time</a:t>
                      </a:r>
                      <a:endParaRPr sz="1800"/>
                    </a:p>
                  </a:txBody>
                  <a:tcPr marT="91425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Program</a:t>
                      </a:r>
                      <a:endParaRPr sz="1800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Program</a:t>
                      </a:r>
                      <a:endParaRPr sz="1800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Instruction</a:t>
                      </a:r>
                      <a:endParaRPr sz="1800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Cycle</a:t>
                      </a:r>
                      <a:endParaRPr sz="1800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8" name="Google Shape;238;p47"/>
          <p:cNvCxnSpPr/>
          <p:nvPr/>
        </p:nvCxnSpPr>
        <p:spPr>
          <a:xfrm>
            <a:off x="1831325" y="1730275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7"/>
          <p:cNvCxnSpPr/>
          <p:nvPr/>
        </p:nvCxnSpPr>
        <p:spPr>
          <a:xfrm>
            <a:off x="3399950" y="1730275"/>
            <a:ext cx="117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7"/>
          <p:cNvCxnSpPr/>
          <p:nvPr/>
        </p:nvCxnSpPr>
        <p:spPr>
          <a:xfrm>
            <a:off x="4905006" y="1730275"/>
            <a:ext cx="108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7"/>
          <p:cNvCxnSpPr/>
          <p:nvPr/>
        </p:nvCxnSpPr>
        <p:spPr>
          <a:xfrm>
            <a:off x="6327550" y="1730275"/>
            <a:ext cx="58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Example: Vector Sum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have two 4-D vectors whose components are 8-bit numbers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Goal: Determine the sum of the two vectors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the following example, inputs stored at 0(a0) and 0(a1), and output saved to 0(a2)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49" name="Google Shape;249;p48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0001 = 1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0010 = 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0011 = 3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0100 = 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0101 = 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0110 = 6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0111 = 7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1000 = 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0110 = 6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1000 = 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1010 = 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1100 = 12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Example: Vector Sum: Naive</a:t>
            </a:r>
            <a:endParaRPr/>
          </a:p>
        </p:txBody>
      </p:sp>
      <p:sp>
        <p:nvSpPr>
          <p:cNvPr id="256" name="Google Shape;256;p49"/>
          <p:cNvSpPr txBox="1"/>
          <p:nvPr>
            <p:ph idx="1" type="body"/>
          </p:nvPr>
        </p:nvSpPr>
        <p:spPr>
          <a:xfrm>
            <a:off x="198500" y="3211450"/>
            <a:ext cx="8750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lb t0 0(a0)</a:t>
            </a:r>
            <a: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lb t0 1(a0)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lb t0 2(a0)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lb t0 3(a0)</a:t>
            </a:r>
            <a:b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lb t1 0(a1)</a:t>
            </a:r>
            <a: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 t1 1(a1)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lb t1 2(a1)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lb t1 3(a1)</a:t>
            </a:r>
            <a:b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 t0 t0 t1</a:t>
            </a:r>
            <a: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 t0 t0 t1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add t0 t0 t1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add t0 t0 t1</a:t>
            </a:r>
            <a:b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sb t0 0(a2)</a:t>
            </a:r>
            <a: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sb t0 1(a2)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sb t0 2(a2)</a:t>
            </a:r>
            <a:r>
              <a:rPr lang="en" sz="2553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553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sb t0 3(a2)</a:t>
            </a:r>
            <a:endParaRPr sz="2553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130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85">
                <a:solidFill>
                  <a:srgbClr val="000000"/>
                </a:solidFill>
              </a:rPr>
              <a:t>16 total instructions. Can we do better?</a:t>
            </a:r>
            <a:br>
              <a:rPr lang="en" sz="2085">
                <a:solidFill>
                  <a:srgbClr val="000000"/>
                </a:solidFill>
              </a:rPr>
            </a:br>
            <a:endParaRPr sz="2085">
              <a:solidFill>
                <a:srgbClr val="000000"/>
              </a:solidFill>
            </a:endParaRPr>
          </a:p>
        </p:txBody>
      </p:sp>
      <p:graphicFrame>
        <p:nvGraphicFramePr>
          <p:cNvPr id="257" name="Google Shape;257;p49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0001 = 1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0010 = 2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0011 = 3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0100 = 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0101 = 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0110 = 6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0111 = 7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1000 = 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0110 = 6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1000 = 8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1010 = 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1100 = 12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Example: Vector Sum: Single Add</a:t>
            </a:r>
            <a:endParaRPr/>
          </a:p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198500" y="3211450"/>
            <a:ext cx="8750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30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85"/>
              <a:t>Solution: If we treat these arrays as 32-bit integers, we can add with one operation, and do this in 4 instructions. 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lw t0 0(a0)</a:t>
            </a:r>
            <a:b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lw t1 0(a1)</a:t>
            </a:r>
            <a:b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 t0 t0 t1</a:t>
            </a:r>
            <a:b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sw t0 0(a2)</a:t>
            </a:r>
            <a:endParaRPr sz="2085">
              <a:solidFill>
                <a:srgbClr val="000000"/>
              </a:solidFill>
            </a:endParaRPr>
          </a:p>
        </p:txBody>
      </p:sp>
      <p:graphicFrame>
        <p:nvGraphicFramePr>
          <p:cNvPr id="265" name="Google Shape;265;p50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1809750"/>
                <a:gridCol w="1809750"/>
                <a:gridCol w="1464475"/>
                <a:gridCol w="215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0001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0000 0010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0000 0011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0100 = 16909060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0101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0000 0110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0000 0111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0000 1000 = 84281096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0000 1000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0000 1010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1100 = 101190156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Example: Vector Sum: Single Add Problem</a:t>
            </a:r>
            <a:endParaRPr/>
          </a:p>
        </p:txBody>
      </p:sp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198500" y="3211450"/>
            <a:ext cx="8750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01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85"/>
              <a:t>This doesn't quite work, because overflow on one element affects other elements. So we need to create a slightly different instruction that ignores overflow every 8th bit.</a:t>
            </a:r>
            <a:endParaRPr sz="2085"/>
          </a:p>
          <a:p>
            <a:pPr indent="-301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85"/>
              <a:t>New instruction should take about as long as a single add instruction, since the circuit's similar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lw t0 0(a0)</a:t>
            </a:r>
            <a:b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lw t1 0(a1)</a:t>
            </a:r>
            <a:b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 t0 t0 t1</a:t>
            </a:r>
            <a:b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sw t0 0(a2)</a:t>
            </a:r>
            <a:endParaRPr sz="2085">
              <a:solidFill>
                <a:srgbClr val="000000"/>
              </a:solidFill>
            </a:endParaRPr>
          </a:p>
        </p:txBody>
      </p:sp>
      <p:graphicFrame>
        <p:nvGraphicFramePr>
          <p:cNvPr id="273" name="Google Shape;273;p51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1809750"/>
                <a:gridCol w="1809750"/>
                <a:gridCol w="1464475"/>
                <a:gridCol w="215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0001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" sz="1500"/>
                        <a:t>000 0010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0000 0011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0100 = 25297668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0101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000 0110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0000 0111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0000 1000 = 92669704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</a:t>
                      </a:r>
                      <a:r>
                        <a:rPr lang="en" sz="1500">
                          <a:highlight>
                            <a:srgbClr val="00FFFF"/>
                          </a:highlight>
                        </a:rPr>
                        <a:t>1</a:t>
                      </a:r>
                      <a:endParaRPr sz="1500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0000 1000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0000 1010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 1100 = 117967372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Example: Vector Sum: Vectorized Add</a:t>
            </a:r>
            <a:endParaRPr/>
          </a:p>
        </p:txBody>
      </p:sp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198500" y="3211450"/>
            <a:ext cx="8750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01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85"/>
              <a:t>This doesn't quite work, because overflow on one element affects other elements. So we need to create a slightly different instruction that ignores overflow every 8th bit.</a:t>
            </a:r>
            <a:endParaRPr sz="2085"/>
          </a:p>
          <a:p>
            <a:pPr indent="-301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85"/>
              <a:t>New instruction should take about as long as a single add instruction, since the circuit's similar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lw t0 0(a0)</a:t>
            </a:r>
            <a:br>
              <a:rPr lang="en" sz="2553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lw t1 0(a1)</a:t>
            </a:r>
            <a:br>
              <a:rPr lang="en" sz="2553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vec_add t0 t0 t1</a:t>
            </a:r>
            <a:br>
              <a:rPr lang="en" sz="25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53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sw t0 0(a2)</a:t>
            </a:r>
            <a:endParaRPr sz="2085">
              <a:solidFill>
                <a:srgbClr val="000000"/>
              </a:solidFill>
            </a:endParaRPr>
          </a:p>
        </p:txBody>
      </p:sp>
      <p:graphicFrame>
        <p:nvGraphicFramePr>
          <p:cNvPr id="281" name="Google Shape;281;p52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0001 = 1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0010 = 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0011 = 3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0100 = 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0101 = 5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0110 = 6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0111 = 7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</a:rPr>
                        <a:t>0b0000 1000 = 8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0110 = 6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1000 = 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1010 =10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0b0000 1100 = 12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SIMD Instructions</a:t>
            </a:r>
            <a:endParaRPr/>
          </a:p>
        </p:txBody>
      </p:sp>
      <p:sp>
        <p:nvSpPr>
          <p:cNvPr id="288" name="Google Shape;288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Instead of doing math on one number at a time, we can instead do math on several numbers at a time, in a single clock cycle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Known as SIMD instructions (Single-Instruction, Multiple Data) or vector instructions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specialized "vector" registers which store 128, 256, or even 512 bits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SIMD instructions act as extensions to the base instruction set, with different systems supporting different SIMD instructions.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Generally speaking, most of the speedup comes not from doing four math operations at a time, but instead from doing a large memory load/store at a time.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Recall: Memory ops take 3-200x more time than arithmetic operations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9" name="Google Shape;28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Makeup Policy </a:t>
            </a:r>
            <a:r>
              <a:rPr lang="en"/>
              <a:t>Announcement</a:t>
            </a:r>
            <a:endParaRPr/>
          </a:p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recognize that some students/groups have had genuine extenuating circumstances that prevented them from meeting some project deadlines.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light of this, we’re announcing a blanket policy for making up projects.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opt-in policy is designed to give you the opportunity to revisit concepts by completing missed project assignments and earn credit.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SIMD Instructions</a:t>
            </a:r>
            <a:endParaRPr/>
          </a:p>
        </p:txBody>
      </p:sp>
      <p:sp>
        <p:nvSpPr>
          <p:cNvPr id="295" name="Google Shape;295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Caveats: Each instruction needs its own circuitry, so we're limited to the set of instructions that came with the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RISC-V doesn't have a standard vector library, so we're using x86's vector operators here.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this doesn't matter too much since arithmetic syntax works similarly to RISC-V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There's still only one PC, so we can't vectorize branch or jump instructions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Lab discusses a way to get around that using the equivalent of slt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Since we only have limited instructions available, we can't do different math operations to vector components, and we can only easily load consecutive blocks of memory to a vector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Note that most programs spend the majority of their time loading/storing instead of doing math, because loads and stores can take hundreds of cycles to resolve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Large vectors require significant amounts of circuitry, so they are expensive to implement, and often have higher cycles/instruction than standard instructions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Intrinsics</a:t>
            </a:r>
            <a:endParaRPr/>
          </a:p>
        </p:txBody>
      </p:sp>
      <p:sp>
        <p:nvSpPr>
          <p:cNvPr id="302" name="Google Shape;302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 and 128-bit registers: 4 32-bit integers at a time or 2 doubles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AVX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256-bit registers: 8 32-bit integers at a time or 4 doubles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AVX-2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Extension of the AVX library, with more supported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AVX-512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512 bit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enough that it tends to cause throttling issues, so Intel's been quietly trying to kill this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covered in this class, and not available on hive machines.</a:t>
            </a:r>
            <a:endParaRPr/>
          </a:p>
        </p:txBody>
      </p:sp>
      <p:sp>
        <p:nvSpPr>
          <p:cNvPr id="303" name="Google Shape;30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Intrinsics: Types</a:t>
            </a:r>
            <a:endParaRPr/>
          </a:p>
        </p:txBody>
      </p:sp>
      <p:sp>
        <p:nvSpPr>
          <p:cNvPr id="309" name="Google Shape;309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__m256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 bit register for storing floats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__m256d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 bit register for storing doubles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__m256i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 bit register for storing 32-bit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__m128, __m128d, __m128i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128 bit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type corresponds directly to a type of SIMD register (note that x86 has different sets of registers for floats, doubles, and integers).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similarly to variables, but directly are associated with available registers, so you can't just initialize a bunch of them (or an array of them)</a:t>
            </a:r>
            <a:endParaRPr/>
          </a:p>
        </p:txBody>
      </p:sp>
      <p:sp>
        <p:nvSpPr>
          <p:cNvPr id="310" name="Google Shape;31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Intrinsics: Instructions</a:t>
            </a:r>
            <a:endParaRPr/>
          </a:p>
        </p:txBody>
      </p:sp>
      <p:sp>
        <p:nvSpPr>
          <p:cNvPr id="316" name="Google Shape;316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of the format: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_&lt;register size&gt;_&lt;instruction&gt;_&lt;component_type&gt;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_mm256_add_epi32 </a:t>
            </a:r>
            <a:r>
              <a:rPr lang="en"/>
              <a:t>adds two 256-bit vectors, treating the vectors as arrays of 32-bit integers.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_mm_load_ps </a:t>
            </a:r>
            <a:r>
              <a:rPr lang="en"/>
              <a:t>loads 4 consecutive floats into a 128-bit register from the given memory address. The memory address must be aligned to a 16-byte boundary (loadu allows for nonaligned addresses, but is slower)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instructions: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https://www.intel.com/content/www/us/en/docs/intrinsics-guide/index.html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Looks like C functions, but programming with them feels more like assembly</a:t>
            </a:r>
            <a:endParaRPr/>
          </a:p>
        </p:txBody>
      </p:sp>
      <p:sp>
        <p:nvSpPr>
          <p:cNvPr id="317" name="Google Shape;31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Sum (128-bit registers, 32-bit integers</a:t>
            </a:r>
            <a:endParaRPr/>
          </a:p>
        </p:txBody>
      </p:sp>
      <p:sp>
        <p:nvSpPr>
          <p:cNvPr id="323" name="Google Shape;323;p58"/>
          <p:cNvSpPr txBox="1"/>
          <p:nvPr>
            <p:ph idx="1" type="body"/>
          </p:nvPr>
        </p:nvSpPr>
        <p:spPr>
          <a:xfrm>
            <a:off x="198500" y="3211450"/>
            <a:ext cx="8750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53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__mm128i avec = _mm_load_si128(a);</a:t>
            </a:r>
            <a:br>
              <a:rPr lang="en" sz="2553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553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__mm128i bvec = _mm_load_si128(b);</a:t>
            </a:r>
            <a:br>
              <a:rPr lang="en" sz="2553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55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__mm128i sum = _mm_add_epi32(avec, bvec);</a:t>
            </a:r>
            <a:br>
              <a:rPr lang="en" sz="255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553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_mm_store_si128(c, sum);</a:t>
            </a:r>
            <a:endParaRPr sz="208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24" name="Google Shape;324;p58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0x0000 0005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0x0000 0006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0x0000 0007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0x0000 0008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0008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000A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0x0000 000C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when working with SIMD instructions</a:t>
            </a:r>
            <a:endParaRPr/>
          </a:p>
        </p:txBody>
      </p:sp>
      <p:sp>
        <p:nvSpPr>
          <p:cNvPr id="331" name="Google Shape;331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directly access a 32-bit chunk of a SIMD vector (such as through typecasting)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do an explicit load/store, since registers are different from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_mm_load or _mm_store with unaligned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loadu or storeu if you must, or try to get your addresses aligned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mallocs, aligned_alloc gives you an aligned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local variables, you can set an attribute (example shown in slides)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Forgetting the tail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data isn't an array whose length is a multiple of your vector size, you need to handle the last iterations of your dataset one-by-one instead of 4 at a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too many vectors (or creating a large array of vectors)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Ends up throttling your code because the compiler ends up trying to load/store SIMD vectors to the stack a bunch of times.</a:t>
            </a:r>
            <a:endParaRPr/>
          </a:p>
        </p:txBody>
      </p:sp>
      <p:sp>
        <p:nvSpPr>
          <p:cNvPr id="332" name="Google Shape;33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Applying DLP to Matrix Multiply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0"/>
          <p:cNvSpPr txBox="1"/>
          <p:nvPr>
            <p:ph idx="1" type="body"/>
          </p:nvPr>
        </p:nvSpPr>
        <p:spPr>
          <a:xfrm>
            <a:off x="198500" y="1246825"/>
            <a:ext cx="4241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element of the product array is the result of dot product-ing two arrays.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Would be useful to compute one element at a time; however, we can only load data that's consecutive in memory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Therefore, we need to start by transposing the second matrix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39" name="Google Shape;339;p60"/>
          <p:cNvGraphicFramePr/>
          <p:nvPr/>
        </p:nvGraphicFramePr>
        <p:xfrm>
          <a:off x="5177638" y="1346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346" name="Google Shape;346;p61"/>
          <p:cNvSpPr txBox="1"/>
          <p:nvPr>
            <p:ph idx="1" type="body"/>
          </p:nvPr>
        </p:nvSpPr>
        <p:spPr>
          <a:xfrm>
            <a:off x="198500" y="1246825"/>
            <a:ext cx="4241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do we compute the dot product quickly?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47" name="Google Shape;347;p61"/>
          <p:cNvGraphicFramePr/>
          <p:nvPr/>
        </p:nvGraphicFramePr>
        <p:xfrm>
          <a:off x="5177638" y="1346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Let's say we want to find the dot product of the two rows. How do we do this efficiently? (Assume the arrays are aligned)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1: Load 0s into v3: 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v3 = _mm128_set1_ps(0);</a:t>
            </a:r>
            <a:endParaRPr sz="2200">
              <a:solidFill>
                <a:srgbClr val="99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55" name="Google Shape;355;p62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2: Load the first four numbers of each input into v1 and v2, respectively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v1 = _mm128_load_ps(&amp;arr);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v2 = _mm128_load_ps(&amp;arrtwo);</a:t>
            </a:r>
            <a:endParaRPr sz="200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63" name="Google Shape;363;p63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Makeup Policy </a:t>
            </a:r>
            <a:r>
              <a:rPr lang="en"/>
              <a:t>Announcement</a:t>
            </a:r>
            <a:endParaRPr/>
          </a:p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198500" y="1179950"/>
            <a:ext cx="85206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opting into the makeup period for a project, your project due date will be extended to </a:t>
            </a:r>
            <a:r>
              <a:rPr b="1" lang="en"/>
              <a:t>April 28th, 2024 at 11:59 PM PT</a:t>
            </a:r>
            <a:r>
              <a:rPr lang="en"/>
              <a:t> (the Sunday </a:t>
            </a:r>
            <a:r>
              <a:rPr b="1" lang="en"/>
              <a:t>before</a:t>
            </a:r>
            <a:r>
              <a:rPr lang="en"/>
              <a:t> RRR week).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make up a total of </a:t>
            </a:r>
            <a:r>
              <a:rPr b="1" lang="en"/>
              <a:t>two projects</a:t>
            </a:r>
            <a:r>
              <a:rPr lang="en"/>
              <a:t> with a cap of </a:t>
            </a:r>
            <a:r>
              <a:rPr b="1" lang="en"/>
              <a:t>80% (24/30)</a:t>
            </a:r>
            <a:r>
              <a:rPr lang="en"/>
              <a:t> on each.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 received a 15/30 on Project 1, a 9/9 on Project 3A, and a 12/21 on Project 3B. You can resubmit Project 1 to get up to a 24/30 and resubmit Project 3B to get up to a 15/21 (9 + 15 = 24/30).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use the makeup period to complete unfinished project work or partially remove lateness.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you submitted Project 4 one day late for full credit (and received 20/30 course points due to the lateness penalty), you may use the makeup period for a score of up to 24/30.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cannot</a:t>
            </a:r>
            <a:r>
              <a:rPr lang="en"/>
              <a:t> use the makeup period to complete assignments other than projects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information will be posted on the course policies page right after lecture</a:t>
            </a:r>
            <a:endParaRPr/>
          </a:p>
        </p:txBody>
      </p:sp>
      <p:sp>
        <p:nvSpPr>
          <p:cNvPr id="164" name="Google Shape;16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370" name="Google Shape;370;p64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3: Multiply v1 and v2 together, and add that to v3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procedure is so common, there's a single instruction to do this! (Well, for floats and doubles only)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v3 = _mm256_fmadd_ps(v1, v2, v3);</a:t>
            </a:r>
            <a:endParaRPr sz="2000">
              <a:solidFill>
                <a:srgbClr val="99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71" name="Google Shape;371;p64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378" name="Google Shape;378;p65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Step 4: Repeat for the majority of the array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i;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for(i = 0; i &lt; arrlen/4*4;i+=4) {</a:t>
            </a:r>
            <a:b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__m128 v1 = _mm128_load_ps(arr+i);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v2 = _mm128_load_ps(arrtwo+i);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v3 = _mm256_fmadd_ps(v1, v2, v3);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79" name="Google Shape;379;p65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386" name="Google Shape;386;p66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Step 4: Repeat for the majority of the array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i;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for(i = 0; i &lt; arrlen/4*4;i+=4) {</a:t>
            </a:r>
            <a:b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__m128 v1 = _mm128_load_ps(arr+i);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v2 = _mm128_load_ps(arrtwo+i);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v3 = _mm256_fmadd_ps(v1, v2, v3);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87" name="Google Shape;387;p66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394" name="Google Shape;394;p67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Step 4: Repeat for the majority of the array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i;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for(i = 0; i &lt; arrlen/4*4;i+=4) {</a:t>
            </a:r>
            <a:b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__m128 v1 = _mm128_load_ps(arr+i);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v2 = _mm128_load_ps(arrtwo+i);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v3 = _mm256_fmadd_ps(v1, v2, v3);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95" name="Google Shape;395;p67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402" name="Google Shape;402;p68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5: Store the results in memory somewhere.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//Force alignment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float mem[4] __attribute__ ((aligned (32)));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_mm128_store(mem, v3);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03" name="Google Shape;403;p68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6: Resolve the tail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for(;i&lt;arrlen;i++) {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mem[0]+=arr[i]*arrtwo[i];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11" name="Google Shape;411;p69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28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418" name="Google Shape;418;p70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6: Resolve the tail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for(;i&lt;arrlen;i++) {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mem[0]+=arr[i]*arrtwo[i];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19" name="Google Shape;419;p70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426" name="Google Shape;426;p71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6: Resolve the tail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for(;i&lt;arrlen;i++) {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mem[0]+=arr[i]*arrtwo[i];</a:t>
            </a:r>
            <a:b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27" name="Google Shape;427;p71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63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28" name="Google Shape;42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434" name="Google Shape;434;p72"/>
          <p:cNvSpPr txBox="1"/>
          <p:nvPr>
            <p:ph idx="1" type="body"/>
          </p:nvPr>
        </p:nvSpPr>
        <p:spPr>
          <a:xfrm>
            <a:off x="198500" y="3211450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7: Return the sum of mem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mem[0]+mem[1]+mem[2]+mem[3];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35" name="Google Shape;435;p72"/>
          <p:cNvGraphicFramePr/>
          <p:nvPr/>
        </p:nvGraphicFramePr>
        <p:xfrm>
          <a:off x="952500" y="13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697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v1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v2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v3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82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36" name="Google Shape;43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442" name="Google Shape;442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v3 = _mm128_set1_ps(0);</a:t>
            </a:r>
            <a:b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i;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for(i = 0; i &lt; arrlen/4*4;i+=4) {</a:t>
            </a:r>
            <a:b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__m128 v1 = _mm128_load_ps(arr+i);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__m128 v2 = _mm128_load_ps(arrtwo+i);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v3 = _mm256_fmadd_ps(v1, v2, v3); </a:t>
            </a:r>
            <a:br>
              <a:rPr lang="en" sz="2000">
                <a:solidFill>
                  <a:srgbClr val="99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float mem[4] __attribute__ ((aligned (32)));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_mm128_store(mem, v3);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for(;i&lt;arrlen;i++) {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mem[0]+=arr[i]*arrtwo[i];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mem[0]+mem[1]+mem[2]+mem[3];</a:t>
            </a:r>
            <a:endParaRPr sz="20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3" name="Google Shape;44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Why Parallelism?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Data Level Parallelism: SIMD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SIMD to Matrix Multiplication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DLP to Matrix Multiply</a:t>
            </a:r>
            <a:endParaRPr/>
          </a:p>
        </p:txBody>
      </p:sp>
      <p:sp>
        <p:nvSpPr>
          <p:cNvPr id="449" name="Google Shape;449;p74"/>
          <p:cNvSpPr txBox="1"/>
          <p:nvPr>
            <p:ph idx="1" type="body"/>
          </p:nvPr>
        </p:nvSpPr>
        <p:spPr>
          <a:xfrm>
            <a:off x="198500" y="1246825"/>
            <a:ext cx="4241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final optimization here: right now, we load two rows to yield one value. Each row gets loaded n times.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enough vector registers, we can do this simultaneously to several cells at once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uses 8 vector registers, but computes 4 cells with 4 loads: 2x fewer loads!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Does require an tail case for odd n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50" name="Google Shape;450;p74"/>
          <p:cNvGraphicFramePr/>
          <p:nvPr/>
        </p:nvGraphicFramePr>
        <p:xfrm>
          <a:off x="5177638" y="1346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{3FC18B4C-006E-42B3-9D8D-049DE93807FD}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9" name="Google Shape;45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7" name="Google Shape;46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5" name="Google Shape;4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1" name="Google Shape;481;p7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SIMD version still only gives a small improvement, because at this point the transpose step is taking so much of the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note that int operations are faster than float operations, so the SIMD version is already at a 50% speed penalty.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SIMD instructions are very useful when doing the same operation on a large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in mind that loads and stores to SIMD registers take a long time, so the goal is to keep the data in registers for as long as possible; otherwise you spend most of your time in loads/stores</a:t>
            </a:r>
            <a:endParaRPr/>
          </a:p>
        </p:txBody>
      </p:sp>
      <p:sp>
        <p:nvSpPr>
          <p:cNvPr id="482" name="Google Shape;482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Parallelism?</a:t>
            </a:r>
            <a:endParaRPr/>
          </a:p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answer this question, it's useful to take a look at modern supercomputers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Often large warehouse-scale systems, which when used properly can handle extremely fast/large computations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Berkeley's Savio Cluster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Google/Amazon computing warehouses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Personal computers will generally have similar structures at a smaller scale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My computer: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2 GHz clock cycle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16 GB RAM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64-bit Intel CPU using x64 (the 64-bit version of x86 assembly)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Clock Speed?</a:t>
            </a:r>
            <a:endParaRPr/>
          </a:p>
        </p:txBody>
      </p:sp>
      <p:sp>
        <p:nvSpPr>
          <p:cNvPr id="208" name="Google Shape;208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speed of light is ~300,000,000 m/s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 GHz = 1/1,000,000,000 s, so 1 clock cycles per nanosecond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3e8 m/s * 1s/1e9 ns = 0.3 m/ns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Light travels 30 cm = about one foot in one nanosecond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My clock cycle is 2 GHz, which is a clock cycle every half-nanosecond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Conclusion: My computer's running so fast that the concept of simultaneity would break down if my CPU was larger than my hand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warehouse is larger than my hand</a:t>
            </a:r>
            <a:r>
              <a:rPr baseline="30000" lang="en">
                <a:solidFill>
                  <a:srgbClr val="000000"/>
                </a:solidFill>
              </a:rPr>
              <a:t>[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citation needed</a:t>
            </a:r>
            <a:r>
              <a:rPr baseline="30000" lang="en">
                <a:solidFill>
                  <a:srgbClr val="000000"/>
                </a:solidFill>
              </a:rPr>
              <a:t>]</a:t>
            </a:r>
            <a:r>
              <a:rPr lang="en">
                <a:solidFill>
                  <a:srgbClr val="000000"/>
                </a:solidFill>
              </a:rPr>
              <a:t>, so it would be physically impossible for a supercomputer to run at a significantly faster clock speed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