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B91DA5-A817-4FB8-B73F-A7407042BB81}">
  <a:tblStyle styleId="{6EB91DA5-A817-4FB8-B73F-A7407042BB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dcf36888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dcf36888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dcf36888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dcf36888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dcf36888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dcf36888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dcf36888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dcf36888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dcf36888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dcf36888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dcf36888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dcf36888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dcf368881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dcf368881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dcf36888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dcf36888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dcf36888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dcf36888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d189fe731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d189fe731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f244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f24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d189fe731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d189fe731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9496154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9496154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9496154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9496154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9496154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09496154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189fe73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d189fe73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d189fe731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d189fe731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d189fe731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d189fe731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d189fe731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d189fe731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d189fe731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d189fe731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d189fe731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d189fe731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189fe7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189fe7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d189fe731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d189fe731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09496154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09496154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9496154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9496154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94961549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094961549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094961549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094961549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189fe731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189fe731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cf36888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cf36888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dcf36888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dcf36888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dcf36888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dcf36888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dcf36888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dcf36888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dcf36888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dcf36888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27: Thread-level Parallelism</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Fork-Join Model in Human Terms</a:t>
            </a:r>
            <a:endParaRPr/>
          </a:p>
        </p:txBody>
      </p:sp>
      <p:sp>
        <p:nvSpPr>
          <p:cNvPr id="218" name="Google Shape;218;p44"/>
          <p:cNvSpPr txBox="1"/>
          <p:nvPr>
            <p:ph idx="1" type="body"/>
          </p:nvPr>
        </p:nvSpPr>
        <p:spPr>
          <a:xfrm>
            <a:off x="198500" y="3148350"/>
            <a:ext cx="8520600" cy="1864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Let's say I want to make a big mural</a:t>
            </a:r>
            <a:endParaRPr/>
          </a:p>
          <a:p>
            <a:pPr indent="-342900" lvl="0" marL="457200" rtl="0" algn="l">
              <a:spcBef>
                <a:spcPts val="0"/>
              </a:spcBef>
              <a:spcAft>
                <a:spcPts val="0"/>
              </a:spcAft>
              <a:buSzPts val="1800"/>
              <a:buChar char="●"/>
            </a:pPr>
            <a:r>
              <a:rPr lang="en"/>
              <a:t>Step 1: I plan out things on paper, set up the wall for painting, etc.</a:t>
            </a:r>
            <a:endParaRPr/>
          </a:p>
          <a:p>
            <a:pPr indent="-342900" lvl="0" marL="457200" rtl="0" algn="l">
              <a:spcBef>
                <a:spcPts val="0"/>
              </a:spcBef>
              <a:spcAft>
                <a:spcPts val="0"/>
              </a:spcAft>
              <a:buSzPts val="1800"/>
              <a:buChar char="●"/>
            </a:pPr>
            <a:r>
              <a:rPr lang="en"/>
              <a:t>Step 2: Find a bunch of other people to help me paint (takes some time)</a:t>
            </a:r>
            <a:endParaRPr/>
          </a:p>
          <a:p>
            <a:pPr indent="-342900" lvl="0" marL="457200" rtl="0" algn="l">
              <a:spcBef>
                <a:spcPts val="0"/>
              </a:spcBef>
              <a:spcAft>
                <a:spcPts val="0"/>
              </a:spcAft>
              <a:buSzPts val="1800"/>
              <a:buChar char="●"/>
            </a:pPr>
            <a:r>
              <a:rPr lang="en"/>
              <a:t>Step 3: Assign each person some chunk of the wall to paint</a:t>
            </a:r>
            <a:endParaRPr/>
          </a:p>
          <a:p>
            <a:pPr indent="-342900" lvl="0" marL="457200" rtl="0" algn="l">
              <a:spcBef>
                <a:spcPts val="0"/>
              </a:spcBef>
              <a:spcAft>
                <a:spcPts val="0"/>
              </a:spcAft>
              <a:buSzPts val="1800"/>
              <a:buChar char="●"/>
            </a:pPr>
            <a:r>
              <a:rPr lang="en"/>
              <a:t>Step 4: Wait until the last person finishes painting their section</a:t>
            </a:r>
            <a:endParaRPr/>
          </a:p>
          <a:p>
            <a:pPr indent="-342900" lvl="0" marL="457200" rtl="0" algn="l">
              <a:spcBef>
                <a:spcPts val="0"/>
              </a:spcBef>
              <a:spcAft>
                <a:spcPts val="0"/>
              </a:spcAft>
              <a:buSzPts val="1800"/>
              <a:buChar char="●"/>
            </a:pPr>
            <a:r>
              <a:rPr lang="en"/>
              <a:t>Step 5: I do some cleanup, last minute checks, etc.</a:t>
            </a:r>
            <a:endParaRPr/>
          </a:p>
        </p:txBody>
      </p:sp>
      <p:pic>
        <p:nvPicPr>
          <p:cNvPr id="219" name="Google Shape;219;p44"/>
          <p:cNvPicPr preferRelativeResize="0"/>
          <p:nvPr/>
        </p:nvPicPr>
        <p:blipFill>
          <a:blip r:embed="rId3">
            <a:alphaModFix/>
          </a:blip>
          <a:stretch>
            <a:fillRect/>
          </a:stretch>
        </p:blipFill>
        <p:spPr>
          <a:xfrm>
            <a:off x="1446863" y="1148375"/>
            <a:ext cx="5832263" cy="1999975"/>
          </a:xfrm>
          <a:prstGeom prst="rect">
            <a:avLst/>
          </a:prstGeom>
          <a:noFill/>
          <a:ln>
            <a:noFill/>
          </a:ln>
        </p:spPr>
      </p:pic>
      <p:sp>
        <p:nvSpPr>
          <p:cNvPr id="220" name="Google Shape;22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10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10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1000"/>
                                        <p:tgtEl>
                                          <p:spTgt spid="2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Scaling Efficiency</a:t>
            </a:r>
            <a:endParaRPr/>
          </a:p>
        </p:txBody>
      </p:sp>
      <p:sp>
        <p:nvSpPr>
          <p:cNvPr id="226" name="Google Shape;226;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Main problems: Minimize the nonparallelizable portion, and balance the load</a:t>
            </a:r>
            <a:endParaRPr/>
          </a:p>
          <a:p>
            <a:pPr indent="-342900" lvl="0" marL="457200" rtl="0" algn="l">
              <a:spcBef>
                <a:spcPts val="0"/>
              </a:spcBef>
              <a:spcAft>
                <a:spcPts val="0"/>
              </a:spcAft>
              <a:buSzPts val="1800"/>
              <a:buChar char="●"/>
            </a:pPr>
            <a:r>
              <a:rPr lang="en"/>
              <a:t>Minimize the time spent doing solo work (and overhead in finding people)</a:t>
            </a:r>
            <a:endParaRPr/>
          </a:p>
          <a:p>
            <a:pPr indent="-317500" lvl="1" marL="914400" rtl="0" algn="l">
              <a:spcBef>
                <a:spcPts val="0"/>
              </a:spcBef>
              <a:spcAft>
                <a:spcPts val="0"/>
              </a:spcAft>
              <a:buSzPts val="1400"/>
              <a:buChar char="○"/>
            </a:pPr>
            <a:r>
              <a:rPr lang="en"/>
              <a:t>If the mural is small enough, it'll take more time to find people to help out, so might as well do it myself</a:t>
            </a:r>
            <a:endParaRPr/>
          </a:p>
          <a:p>
            <a:pPr indent="-342900" lvl="0" marL="457200" rtl="0" algn="l">
              <a:spcBef>
                <a:spcPts val="0"/>
              </a:spcBef>
              <a:spcAft>
                <a:spcPts val="0"/>
              </a:spcAft>
              <a:buSzPts val="1800"/>
              <a:buChar char="●"/>
            </a:pPr>
            <a:r>
              <a:rPr lang="en"/>
              <a:t>Strong scaling: If I double the number of people working, how much faster does the problem get (ideally close to 2x faster)?</a:t>
            </a:r>
            <a:endParaRPr/>
          </a:p>
          <a:p>
            <a:pPr indent="-342900" lvl="0" marL="457200" rtl="0" algn="l">
              <a:spcBef>
                <a:spcPts val="0"/>
              </a:spcBef>
              <a:spcAft>
                <a:spcPts val="0"/>
              </a:spcAft>
              <a:buSzPts val="1800"/>
              <a:buChar char="●"/>
            </a:pPr>
            <a:r>
              <a:rPr lang="en"/>
              <a:t>Weak scaling: If I double the number of people working AND double the mural size, how fast is it now (ideally close to 1x)?</a:t>
            </a:r>
            <a:endParaRPr/>
          </a:p>
          <a:p>
            <a:pPr indent="-342900" lvl="0" marL="457200" rtl="0" algn="l">
              <a:spcBef>
                <a:spcPts val="0"/>
              </a:spcBef>
              <a:spcAft>
                <a:spcPts val="0"/>
              </a:spcAft>
              <a:buSzPts val="1800"/>
              <a:buChar char="●"/>
            </a:pPr>
            <a:r>
              <a:rPr lang="en"/>
              <a:t>Load balancing</a:t>
            </a:r>
            <a:endParaRPr/>
          </a:p>
          <a:p>
            <a:pPr indent="-317500" lvl="1" marL="914400" rtl="0" algn="l">
              <a:spcBef>
                <a:spcPts val="0"/>
              </a:spcBef>
              <a:spcAft>
                <a:spcPts val="0"/>
              </a:spcAft>
              <a:buSzPts val="1400"/>
              <a:buChar char="○"/>
            </a:pPr>
            <a:r>
              <a:rPr lang="en"/>
              <a:t>We're limited by the person who takes the most time to finish</a:t>
            </a:r>
            <a:endParaRPr/>
          </a:p>
          <a:p>
            <a:pPr indent="-317500" lvl="1" marL="914400" rtl="0" algn="l">
              <a:spcBef>
                <a:spcPts val="0"/>
              </a:spcBef>
              <a:spcAft>
                <a:spcPts val="0"/>
              </a:spcAft>
              <a:buSzPts val="1400"/>
              <a:buChar char="○"/>
            </a:pPr>
            <a:r>
              <a:rPr lang="en"/>
              <a:t>Not everyone paints at the same speed, some parts of the mural might have more detail than others and therefore take longer to paint</a:t>
            </a:r>
            <a:endParaRPr/>
          </a:p>
          <a:p>
            <a:pPr indent="-317500" lvl="1" marL="914400" rtl="0" algn="l">
              <a:spcBef>
                <a:spcPts val="0"/>
              </a:spcBef>
              <a:spcAft>
                <a:spcPts val="0"/>
              </a:spcAft>
              <a:buSzPts val="1400"/>
              <a:buChar char="○"/>
            </a:pPr>
            <a:r>
              <a:rPr lang="en"/>
              <a:t>Often impossible to perfectly load balance, so we have to make do with "close enough" and "statistically, everyone should have about the same amount of work"</a:t>
            </a:r>
            <a:endParaRPr/>
          </a:p>
        </p:txBody>
      </p:sp>
      <p:sp>
        <p:nvSpPr>
          <p:cNvPr id="227" name="Google Shape;22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10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10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10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1000"/>
                                        <p:tgtEl>
                                          <p:spTgt spid="2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1000"/>
                                        <p:tgtEl>
                                          <p:spTgt spid="2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animEffect filter="fade" transition="in">
                                      <p:cBhvr>
                                        <p:cTn dur="1000"/>
                                        <p:tgtEl>
                                          <p:spTgt spid="2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OpenMP</a:t>
            </a:r>
            <a:endParaRPr/>
          </a:p>
        </p:txBody>
      </p:sp>
      <p:sp>
        <p:nvSpPr>
          <p:cNvPr id="233" name="Google Shape;233;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OpenMP is an extension of C used for multi-threaded code (shared memory, so no multi-node computation)</a:t>
            </a:r>
            <a:endParaRPr/>
          </a:p>
          <a:p>
            <a:pPr indent="-342900" lvl="0" marL="457200" rtl="0" algn="l">
              <a:spcBef>
                <a:spcPts val="0"/>
              </a:spcBef>
              <a:spcAft>
                <a:spcPts val="0"/>
              </a:spcAft>
              <a:buSzPts val="1800"/>
              <a:buChar char="●"/>
            </a:pPr>
            <a:r>
              <a:rPr lang="en"/>
              <a:t>Compiled with the additional flag "gcc -fopenmp foo.c"</a:t>
            </a:r>
            <a:endParaRPr/>
          </a:p>
          <a:p>
            <a:pPr indent="-317500" lvl="1" marL="914400" rtl="0" algn="l">
              <a:spcBef>
                <a:spcPts val="0"/>
              </a:spcBef>
              <a:spcAft>
                <a:spcPts val="0"/>
              </a:spcAft>
              <a:buSzPts val="1400"/>
              <a:buChar char="○"/>
            </a:pPr>
            <a:r>
              <a:rPr lang="en"/>
              <a:t>"#include &lt;omp.h&gt;"</a:t>
            </a:r>
            <a:endParaRPr/>
          </a:p>
          <a:p>
            <a:pPr indent="-342900" lvl="0" marL="457200" rtl="0" algn="l">
              <a:spcBef>
                <a:spcPts val="0"/>
              </a:spcBef>
              <a:spcAft>
                <a:spcPts val="0"/>
              </a:spcAft>
              <a:buSzPts val="1800"/>
              <a:buChar char="●"/>
            </a:pPr>
            <a:r>
              <a:rPr lang="en"/>
              <a:t>Standardized over many languages</a:t>
            </a:r>
            <a:endParaRPr/>
          </a:p>
          <a:p>
            <a:pPr indent="-342900" lvl="0" marL="457200" rtl="0" algn="l">
              <a:spcBef>
                <a:spcPts val="0"/>
              </a:spcBef>
              <a:spcAft>
                <a:spcPts val="0"/>
              </a:spcAft>
              <a:buSzPts val="1800"/>
              <a:buChar char="●"/>
            </a:pPr>
            <a:r>
              <a:rPr lang="en"/>
              <a:t>Generally follows the fork-join framework</a:t>
            </a:r>
            <a:endParaRPr/>
          </a:p>
          <a:p>
            <a:pPr indent="-342900" lvl="0" marL="457200" rtl="0" algn="l">
              <a:spcBef>
                <a:spcPts val="0"/>
              </a:spcBef>
              <a:spcAft>
                <a:spcPts val="0"/>
              </a:spcAft>
              <a:buSzPts val="1800"/>
              <a:buChar char="●"/>
            </a:pPr>
            <a:r>
              <a:rPr lang="en"/>
              <a:t>Each thread has its own stack for private variables, but otherwise shares memory with other threads</a:t>
            </a:r>
            <a:endParaRPr/>
          </a:p>
          <a:p>
            <a:pPr indent="-342900" lvl="0" marL="457200" rtl="0" algn="l">
              <a:spcBef>
                <a:spcPts val="0"/>
              </a:spcBef>
              <a:spcAft>
                <a:spcPts val="0"/>
              </a:spcAft>
              <a:buSzPts val="1800"/>
              <a:buChar char="●"/>
            </a:pPr>
            <a:r>
              <a:rPr lang="en"/>
              <a:t>OpenMP code generally is written using lines like "#pragma omp &lt;command&gt;"</a:t>
            </a:r>
            <a:endParaRPr/>
          </a:p>
        </p:txBody>
      </p:sp>
      <p:sp>
        <p:nvSpPr>
          <p:cNvPr id="234" name="Google Shape;23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1000"/>
                                        <p:tgtEl>
                                          <p:spTgt spid="23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#pragma omp parallel</a:t>
            </a:r>
            <a:endParaRPr/>
          </a:p>
        </p:txBody>
      </p:sp>
      <p:sp>
        <p:nvSpPr>
          <p:cNvPr id="240" name="Google Shape;240;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 order to create a parallel section:</a:t>
            </a:r>
            <a:endParaRPr/>
          </a:p>
          <a:p>
            <a:pPr indent="0" lvl="0" marL="457200" rtl="0" algn="l">
              <a:spcBef>
                <a:spcPts val="1200"/>
              </a:spcBef>
              <a:spcAft>
                <a:spcPts val="0"/>
              </a:spcAft>
              <a:buNone/>
            </a:pPr>
            <a:r>
              <a:rPr lang="en">
                <a:latin typeface="Consolas"/>
                <a:ea typeface="Consolas"/>
                <a:cs typeface="Consolas"/>
                <a:sym typeface="Consolas"/>
              </a:rPr>
              <a:t>#pragma omp parallel</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//parallel code</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C syntax note: brackets mean "previous declaration applies to the all the lines inside me". This means that if we write only one line of code in a parallel section (or if clause, or for loop), we don't need to write brackets.</a:t>
            </a:r>
            <a:endParaRPr/>
          </a:p>
          <a:p>
            <a:pPr indent="-342900" lvl="0" marL="457200" rtl="0" algn="l">
              <a:spcBef>
                <a:spcPts val="0"/>
              </a:spcBef>
              <a:spcAft>
                <a:spcPts val="0"/>
              </a:spcAft>
              <a:buSzPts val="1800"/>
              <a:buChar char="●"/>
            </a:pPr>
            <a:r>
              <a:rPr lang="en"/>
              <a:t>The code in the parallel section gets run on all threads, so we need some way to distinguish threads</a:t>
            </a:r>
            <a:endParaRPr/>
          </a:p>
          <a:p>
            <a:pPr indent="-342900" lvl="0" marL="457200" rtl="0" algn="l">
              <a:spcBef>
                <a:spcPts val="0"/>
              </a:spcBef>
              <a:spcAft>
                <a:spcPts val="0"/>
              </a:spcAft>
              <a:buSzPts val="1800"/>
              <a:buChar char="●"/>
            </a:pPr>
            <a:r>
              <a:rPr lang="en"/>
              <a:t>In a parallel segment:</a:t>
            </a:r>
            <a:endParaRPr/>
          </a:p>
          <a:p>
            <a:pPr indent="-317500" lvl="1" marL="1371600" rtl="0" algn="l">
              <a:spcBef>
                <a:spcPts val="0"/>
              </a:spcBef>
              <a:spcAft>
                <a:spcPts val="0"/>
              </a:spcAft>
              <a:buSzPts val="1400"/>
              <a:buFont typeface="Consolas"/>
              <a:buChar char="○"/>
            </a:pPr>
            <a:r>
              <a:rPr lang="en">
                <a:latin typeface="Consolas"/>
                <a:ea typeface="Consolas"/>
                <a:cs typeface="Consolas"/>
                <a:sym typeface="Consolas"/>
              </a:rPr>
              <a:t>omp_get_num_threads() </a:t>
            </a:r>
            <a:r>
              <a:rPr lang="en"/>
              <a:t>returns the number of threads running</a:t>
            </a:r>
            <a:endParaRPr/>
          </a:p>
          <a:p>
            <a:pPr indent="-317500" lvl="1" marL="1371600" rtl="0" algn="l">
              <a:spcBef>
                <a:spcPts val="0"/>
              </a:spcBef>
              <a:spcAft>
                <a:spcPts val="0"/>
              </a:spcAft>
              <a:buSzPts val="1400"/>
              <a:buFont typeface="Consolas"/>
              <a:buChar char="○"/>
            </a:pPr>
            <a:r>
              <a:rPr lang="en">
                <a:latin typeface="Consolas"/>
                <a:ea typeface="Consolas"/>
                <a:cs typeface="Consolas"/>
                <a:sym typeface="Consolas"/>
              </a:rPr>
              <a:t>opm_get_thread_num() </a:t>
            </a:r>
            <a:r>
              <a:rPr lang="en"/>
              <a:t>returns a unique number from 0-num_threads per thread</a:t>
            </a:r>
            <a:endParaRPr/>
          </a:p>
        </p:txBody>
      </p:sp>
      <p:sp>
        <p:nvSpPr>
          <p:cNvPr id="241" name="Google Shape;24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Hello World</a:t>
            </a:r>
            <a:endParaRPr/>
          </a:p>
        </p:txBody>
      </p:sp>
      <p:sp>
        <p:nvSpPr>
          <p:cNvPr id="247" name="Google Shape;247;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latin typeface="Consolas"/>
                <a:ea typeface="Consolas"/>
                <a:cs typeface="Consolas"/>
                <a:sym typeface="Consolas"/>
              </a:rPr>
              <a:t>#include &lt;stdio.h&gt;</a:t>
            </a:r>
            <a:br>
              <a:rPr lang="en">
                <a:latin typeface="Consolas"/>
                <a:ea typeface="Consolas"/>
                <a:cs typeface="Consolas"/>
                <a:sym typeface="Consolas"/>
              </a:rPr>
            </a:br>
            <a:r>
              <a:rPr lang="en">
                <a:latin typeface="Consolas"/>
                <a:ea typeface="Consolas"/>
                <a:cs typeface="Consolas"/>
                <a:sym typeface="Consolas"/>
              </a:rPr>
              <a:t>#include &lt;omp.h&gt;</a:t>
            </a:r>
            <a:br>
              <a:rPr lang="en">
                <a:latin typeface="Consolas"/>
                <a:ea typeface="Consolas"/>
                <a:cs typeface="Consolas"/>
                <a:sym typeface="Consolas"/>
              </a:rPr>
            </a:br>
            <a:r>
              <a:rPr lang="en">
                <a:latin typeface="Consolas"/>
                <a:ea typeface="Consolas"/>
                <a:cs typeface="Consolas"/>
                <a:sym typeface="Consolas"/>
              </a:rPr>
              <a:t>int main () {</a:t>
            </a:r>
            <a:br>
              <a:rPr lang="en">
                <a:latin typeface="Consolas"/>
                <a:ea typeface="Consolas"/>
                <a:cs typeface="Consolas"/>
                <a:sym typeface="Consolas"/>
              </a:rPr>
            </a:br>
            <a:r>
              <a:rPr lang="en">
                <a:latin typeface="Consolas"/>
                <a:ea typeface="Consolas"/>
                <a:cs typeface="Consolas"/>
                <a:sym typeface="Consolas"/>
              </a:rPr>
              <a:t>    int x = 0; //Shared variable</a:t>
            </a:r>
            <a:br>
              <a:rPr lang="en">
                <a:latin typeface="Consolas"/>
                <a:ea typeface="Consolas"/>
                <a:cs typeface="Consolas"/>
                <a:sym typeface="Consolas"/>
              </a:rPr>
            </a:br>
            <a:r>
              <a:rPr lang="en">
                <a:latin typeface="Consolas"/>
                <a:ea typeface="Consolas"/>
                <a:cs typeface="Consolas"/>
                <a:sym typeface="Consolas"/>
              </a:rPr>
              <a:t>	#pragma omp parallel</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int tid = omp_get_thread_num(); //Private variable</a:t>
            </a:r>
            <a:br>
              <a:rPr lang="en">
                <a:latin typeface="Consolas"/>
                <a:ea typeface="Consolas"/>
                <a:cs typeface="Consolas"/>
                <a:sym typeface="Consolas"/>
              </a:rPr>
            </a:br>
            <a:r>
              <a:rPr lang="en">
                <a:latin typeface="Consolas"/>
                <a:ea typeface="Consolas"/>
                <a:cs typeface="Consolas"/>
                <a:sym typeface="Consolas"/>
              </a:rPr>
              <a:t>		x++;</a:t>
            </a:r>
            <a:br>
              <a:rPr lang="en">
                <a:latin typeface="Consolas"/>
                <a:ea typeface="Consolas"/>
                <a:cs typeface="Consolas"/>
                <a:sym typeface="Consolas"/>
              </a:rPr>
            </a:br>
            <a:r>
              <a:rPr lang="en">
                <a:latin typeface="Consolas"/>
                <a:ea typeface="Consolas"/>
                <a:cs typeface="Consolas"/>
                <a:sym typeface="Consolas"/>
              </a:rPr>
              <a:t>		printf("Hello World from thread %d, x = %d\n", tid, x);</a:t>
            </a:r>
            <a:br>
              <a:rPr lang="en">
                <a:latin typeface="Consolas"/>
                <a:ea typeface="Consolas"/>
                <a:cs typeface="Consolas"/>
                <a:sym typeface="Consolas"/>
              </a:rPr>
            </a:br>
            <a:r>
              <a:rPr lang="en">
                <a:latin typeface="Consolas"/>
                <a:ea typeface="Consolas"/>
                <a:cs typeface="Consolas"/>
                <a:sym typeface="Consolas"/>
              </a:rPr>
              <a:t>		if(tid==0) {</a:t>
            </a:r>
            <a:br>
              <a:rPr lang="en">
                <a:latin typeface="Consolas"/>
                <a:ea typeface="Consolas"/>
                <a:cs typeface="Consolas"/>
                <a:sym typeface="Consolas"/>
              </a:rPr>
            </a:br>
            <a:r>
              <a:rPr lang="en">
                <a:latin typeface="Consolas"/>
                <a:ea typeface="Consolas"/>
                <a:cs typeface="Consolas"/>
                <a:sym typeface="Consolas"/>
              </a:rPr>
              <a:t>			printf("Number of threads = %d\n", omp_get_num_threads());</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printf("Done with parallel segment\n");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
        <p:nvSpPr>
          <p:cNvPr id="248" name="Google Shape;24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Shared vs Private variables</a:t>
            </a:r>
            <a:endParaRPr/>
          </a:p>
        </p:txBody>
      </p:sp>
      <p:sp>
        <p:nvSpPr>
          <p:cNvPr id="254" name="Google Shape;254;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default, any variable declared outside the parallel </a:t>
            </a:r>
            <a:r>
              <a:rPr lang="en"/>
              <a:t>segment is shared: all threads write/read from the same variable</a:t>
            </a:r>
            <a:endParaRPr/>
          </a:p>
          <a:p>
            <a:pPr indent="-342900" lvl="0" marL="457200" rtl="0" algn="l">
              <a:spcBef>
                <a:spcPts val="0"/>
              </a:spcBef>
              <a:spcAft>
                <a:spcPts val="0"/>
              </a:spcAft>
              <a:buSzPts val="1800"/>
              <a:buChar char="●"/>
            </a:pPr>
            <a:r>
              <a:rPr lang="en"/>
              <a:t>Any variable declared inside the parallel segment is private: Each thread has its own version of the variable.</a:t>
            </a:r>
            <a:endParaRPr/>
          </a:p>
          <a:p>
            <a:pPr indent="-342900" lvl="0" marL="457200" rtl="0" algn="l">
              <a:spcBef>
                <a:spcPts val="0"/>
              </a:spcBef>
              <a:spcAft>
                <a:spcPts val="0"/>
              </a:spcAft>
              <a:buSzPts val="1800"/>
              <a:buChar char="●"/>
            </a:pPr>
            <a:r>
              <a:rPr lang="en"/>
              <a:t>Can overrule this with the private and shared keywords:</a:t>
            </a:r>
            <a:endParaRPr/>
          </a:p>
          <a:p>
            <a:pPr indent="0" lvl="0" marL="457200" rtl="0" algn="l">
              <a:spcBef>
                <a:spcPts val="1200"/>
              </a:spcBef>
              <a:spcAft>
                <a:spcPts val="0"/>
              </a:spcAft>
              <a:buNone/>
            </a:pPr>
            <a:r>
              <a:rPr lang="en">
                <a:latin typeface="Consolas"/>
                <a:ea typeface="Consolas"/>
                <a:cs typeface="Consolas"/>
                <a:sym typeface="Consolas"/>
              </a:rPr>
              <a:t>#pragma omp parallel private(var) shared(var2)</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Note that heap memory is always shared, though we can have private pointers and private mallocs (if we do the malloc in the parallel segment, and free them within the parallel segment)</a:t>
            </a:r>
            <a:endParaRPr/>
          </a:p>
        </p:txBody>
      </p:sp>
      <p:sp>
        <p:nvSpPr>
          <p:cNvPr id="255" name="Google Shape;25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261" name="Google Shape;261;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You have to do some work over an array of 1 million numbers, with 4 people. How do you split the work?</a:t>
            </a:r>
            <a:endParaRPr/>
          </a:p>
          <a:p>
            <a:pPr indent="-342900" lvl="0" marL="457200" rtl="0" algn="l">
              <a:spcBef>
                <a:spcPts val="0"/>
              </a:spcBef>
              <a:spcAft>
                <a:spcPts val="0"/>
              </a:spcAft>
              <a:buSzPts val="1800"/>
              <a:buChar char="●"/>
            </a:pPr>
            <a:r>
              <a:rPr lang="en"/>
              <a:t>Assumptions: </a:t>
            </a:r>
            <a:endParaRPr/>
          </a:p>
          <a:p>
            <a:pPr indent="-317500" lvl="1" marL="914400" rtl="0" algn="l">
              <a:spcBef>
                <a:spcPts val="0"/>
              </a:spcBef>
              <a:spcAft>
                <a:spcPts val="0"/>
              </a:spcAft>
              <a:buSzPts val="1400"/>
              <a:buChar char="○"/>
            </a:pPr>
            <a:r>
              <a:rPr lang="en"/>
              <a:t>We need to decide this before we run the code</a:t>
            </a:r>
            <a:endParaRPr/>
          </a:p>
          <a:p>
            <a:pPr indent="-317500" lvl="1" marL="914400" rtl="0" algn="l">
              <a:spcBef>
                <a:spcPts val="0"/>
              </a:spcBef>
              <a:spcAft>
                <a:spcPts val="0"/>
              </a:spcAft>
              <a:buSzPts val="1400"/>
              <a:buChar char="○"/>
            </a:pPr>
            <a:r>
              <a:rPr lang="en"/>
              <a:t>Each element of the array is independent, so we can do this in any order</a:t>
            </a:r>
            <a:endParaRPr/>
          </a:p>
          <a:p>
            <a:pPr indent="-317500" lvl="1" marL="914400" rtl="0" algn="l">
              <a:spcBef>
                <a:spcPts val="0"/>
              </a:spcBef>
              <a:spcAft>
                <a:spcPts val="0"/>
              </a:spcAft>
              <a:buSzPts val="1400"/>
              <a:buChar char="○"/>
            </a:pPr>
            <a:r>
              <a:rPr lang="en"/>
              <a:t>The threads are about equally fast at work, so we want to assign each of them 250k numbers</a:t>
            </a:r>
            <a:endParaRPr/>
          </a:p>
        </p:txBody>
      </p:sp>
      <p:sp>
        <p:nvSpPr>
          <p:cNvPr id="262" name="Google Shape;26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268" name="Google Shape;268;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Option 1: Do every 4</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for(int i = tid; i&lt;1000000;i+=4)</a:t>
            </a:r>
            <a:endParaRPr>
              <a:latin typeface="Consolas"/>
              <a:ea typeface="Consolas"/>
              <a:cs typeface="Consolas"/>
              <a:sym typeface="Consolas"/>
            </a:endParaRPr>
          </a:p>
          <a:p>
            <a:pPr indent="-317500" lvl="1" marL="914400" rtl="0" algn="l">
              <a:spcBef>
                <a:spcPts val="0"/>
              </a:spcBef>
              <a:spcAft>
                <a:spcPts val="0"/>
              </a:spcAft>
              <a:buSzPts val="1400"/>
              <a:buChar char="○"/>
            </a:pPr>
            <a:r>
              <a:rPr lang="en"/>
              <a:t>"Interweaving"</a:t>
            </a:r>
            <a:endParaRPr/>
          </a:p>
          <a:p>
            <a:pPr indent="-342900" lvl="0" marL="457200" rtl="0" algn="l">
              <a:spcBef>
                <a:spcPts val="0"/>
              </a:spcBef>
              <a:spcAft>
                <a:spcPts val="0"/>
              </a:spcAft>
              <a:buSzPts val="1800"/>
              <a:buChar char="●"/>
            </a:pPr>
            <a:r>
              <a:rPr lang="en"/>
              <a:t>Option 2: Thread 0 does 0-249999, 1 does 250000-499999, etc.</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for(int i = tid*250000;i&lt;(tid+1)*250000;i++)</a:t>
            </a:r>
            <a:endParaRPr>
              <a:latin typeface="Consolas"/>
              <a:ea typeface="Consolas"/>
              <a:cs typeface="Consolas"/>
              <a:sym typeface="Consolas"/>
            </a:endParaRPr>
          </a:p>
          <a:p>
            <a:pPr indent="-317500" lvl="1" marL="914400" rtl="0" algn="l">
              <a:spcBef>
                <a:spcPts val="0"/>
              </a:spcBef>
              <a:spcAft>
                <a:spcPts val="0"/>
              </a:spcAft>
              <a:buSzPts val="1400"/>
              <a:buChar char="○"/>
            </a:pPr>
            <a:r>
              <a:rPr lang="en"/>
              <a:t>"Blocking"</a:t>
            </a:r>
            <a:endParaRPr/>
          </a:p>
          <a:p>
            <a:pPr indent="-342900" lvl="0" marL="457200" rtl="0" algn="l">
              <a:spcBef>
                <a:spcPts val="0"/>
              </a:spcBef>
              <a:spcAft>
                <a:spcPts val="0"/>
              </a:spcAft>
              <a:buSzPts val="1800"/>
              <a:buChar char="●"/>
            </a:pPr>
            <a:r>
              <a:rPr lang="en"/>
              <a:t>Which one's better?</a:t>
            </a:r>
            <a:endParaRPr/>
          </a:p>
          <a:p>
            <a:pPr indent="-317500" lvl="1" marL="914400" rtl="0" algn="l">
              <a:spcBef>
                <a:spcPts val="0"/>
              </a:spcBef>
              <a:spcAft>
                <a:spcPts val="0"/>
              </a:spcAft>
              <a:buSzPts val="1400"/>
              <a:buChar char="○"/>
            </a:pPr>
            <a:r>
              <a:rPr lang="en"/>
              <a:t>With standard multithreading, Option 1 actually is as slow as the serial version of this code due to cache coherency issues… More on this when we cover caching.</a:t>
            </a:r>
            <a:endParaRPr/>
          </a:p>
          <a:p>
            <a:pPr indent="-317500" lvl="1" marL="914400" rtl="0" algn="l">
              <a:spcBef>
                <a:spcPts val="0"/>
              </a:spcBef>
              <a:spcAft>
                <a:spcPts val="0"/>
              </a:spcAft>
              <a:buSzPts val="1400"/>
              <a:buChar char="○"/>
            </a:pPr>
            <a:r>
              <a:rPr lang="en"/>
              <a:t>Option 2 speeds things up correctly</a:t>
            </a:r>
            <a:endParaRPr/>
          </a:p>
          <a:p>
            <a:pPr indent="-317500" lvl="1" marL="914400" rtl="0" algn="l">
              <a:spcBef>
                <a:spcPts val="0"/>
              </a:spcBef>
              <a:spcAft>
                <a:spcPts val="0"/>
              </a:spcAft>
              <a:buSzPts val="1400"/>
              <a:buChar char="○"/>
            </a:pPr>
            <a:r>
              <a:rPr lang="en"/>
              <a:t>Aside: Option 1 does end up being the preferred option when dealing with GPU programming, though that's due to how GPU threads differ from normal threads.</a:t>
            </a:r>
            <a:endParaRPr/>
          </a:p>
        </p:txBody>
      </p:sp>
      <p:sp>
        <p:nvSpPr>
          <p:cNvPr id="269" name="Google Shape;26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000"/>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1000"/>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1000"/>
                                        <p:tgtEl>
                                          <p:spTgt spid="2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animEffect filter="fade" transition="in">
                                      <p:cBhvr>
                                        <p:cTn dur="1000"/>
                                        <p:tgtEl>
                                          <p:spTgt spid="2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animEffect filter="fade" transition="in">
                                      <p:cBhvr>
                                        <p:cTn dur="1000"/>
                                        <p:tgtEl>
                                          <p:spTgt spid="2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9" st="9"/>
                                            </p:txEl>
                                          </p:spTgt>
                                        </p:tgtEl>
                                        <p:attrNameLst>
                                          <p:attrName>style.visibility</p:attrName>
                                        </p:attrNameLst>
                                      </p:cBhvr>
                                      <p:to>
                                        <p:strVal val="visible"/>
                                      </p:to>
                                    </p:set>
                                    <p:animEffect filter="fade" transition="in">
                                      <p:cBhvr>
                                        <p:cTn dur="1000"/>
                                        <p:tgtEl>
                                          <p:spTgt spid="26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275" name="Google Shape;275;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Option 3: Let the compiler do it for you with the </a:t>
            </a:r>
            <a:r>
              <a:rPr lang="en">
                <a:latin typeface="Consolas"/>
                <a:ea typeface="Consolas"/>
                <a:cs typeface="Consolas"/>
                <a:sym typeface="Consolas"/>
              </a:rPr>
              <a:t>#pragma omp for</a:t>
            </a:r>
            <a:r>
              <a:rPr lang="en"/>
              <a:t> keyword.</a:t>
            </a:r>
            <a:endParaRPr/>
          </a:p>
          <a:p>
            <a:pPr indent="-342900" lvl="0" marL="457200" rtl="0" algn="l">
              <a:spcBef>
                <a:spcPts val="0"/>
              </a:spcBef>
              <a:spcAft>
                <a:spcPts val="0"/>
              </a:spcAft>
              <a:buSzPts val="1800"/>
              <a:buChar char="●"/>
            </a:pPr>
            <a:r>
              <a:rPr lang="en">
                <a:latin typeface="Consolas"/>
                <a:ea typeface="Consolas"/>
                <a:cs typeface="Consolas"/>
                <a:sym typeface="Consolas"/>
              </a:rPr>
              <a:t>#pragma omp for </a:t>
            </a:r>
            <a:r>
              <a:rPr lang="en"/>
              <a:t>must be written inside an already existing parallel segment</a:t>
            </a:r>
            <a:endParaRPr/>
          </a:p>
          <a:p>
            <a:pPr indent="-342900" lvl="0" marL="457200" rtl="0" algn="l">
              <a:spcBef>
                <a:spcPts val="0"/>
              </a:spcBef>
              <a:spcAft>
                <a:spcPts val="0"/>
              </a:spcAft>
              <a:buSzPts val="1800"/>
              <a:buChar char="●"/>
            </a:pPr>
            <a:r>
              <a:rPr lang="en"/>
              <a:t>If a parallel segment consists only of one for loop, we can combine the two declarations with </a:t>
            </a:r>
            <a:r>
              <a:rPr lang="en">
                <a:latin typeface="Consolas"/>
                <a:ea typeface="Consolas"/>
                <a:cs typeface="Consolas"/>
                <a:sym typeface="Consolas"/>
              </a:rPr>
              <a:t>#pragma omp parallel for</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#pragma omp parallel for</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for(int i = 0; i&lt;1000000;i++)</a:t>
            </a:r>
            <a:endParaRPr>
              <a:latin typeface="Consolas"/>
              <a:ea typeface="Consolas"/>
              <a:cs typeface="Consolas"/>
              <a:sym typeface="Consolas"/>
            </a:endParaRPr>
          </a:p>
        </p:txBody>
      </p:sp>
      <p:sp>
        <p:nvSpPr>
          <p:cNvPr id="276" name="Google Shape;27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Races</a:t>
            </a:r>
            <a:endParaRPr/>
          </a:p>
        </p:txBody>
      </p:sp>
      <p:sp>
        <p:nvSpPr>
          <p:cNvPr id="282" name="Google Shape;282;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Note that when we ran Hello World parallel, we ended up with the threads running in random order</a:t>
            </a:r>
            <a:endParaRPr/>
          </a:p>
          <a:p>
            <a:pPr indent="-317500" lvl="1" marL="914400" rtl="0" algn="l">
              <a:spcBef>
                <a:spcPts val="0"/>
              </a:spcBef>
              <a:spcAft>
                <a:spcPts val="0"/>
              </a:spcAft>
              <a:buSzPts val="1400"/>
              <a:buChar char="○"/>
            </a:pPr>
            <a:r>
              <a:rPr lang="en"/>
              <a:t>In fact, every time we run Hello World, we get a different order!</a:t>
            </a:r>
            <a:endParaRPr/>
          </a:p>
          <a:p>
            <a:pPr indent="-317500" lvl="1" marL="914400" rtl="0" algn="l">
              <a:spcBef>
                <a:spcPts val="0"/>
              </a:spcBef>
              <a:spcAft>
                <a:spcPts val="0"/>
              </a:spcAft>
              <a:buSzPts val="1400"/>
              <a:buChar char="○"/>
            </a:pPr>
            <a:r>
              <a:rPr lang="en"/>
              <a:t>The x values stayed largely in-order, but didn't always strictly increase</a:t>
            </a:r>
            <a:endParaRPr/>
          </a:p>
          <a:p>
            <a:pPr indent="-342900" lvl="0" marL="457200" rtl="0" algn="l">
              <a:spcBef>
                <a:spcPts val="0"/>
              </a:spcBef>
              <a:spcAft>
                <a:spcPts val="0"/>
              </a:spcAft>
              <a:buSzPts val="1800"/>
              <a:buChar char="●"/>
            </a:pPr>
            <a:r>
              <a:rPr lang="en"/>
              <a:t>Recall the OS can choose whichever threads it wants to run, and change threads at any time</a:t>
            </a:r>
            <a:endParaRPr/>
          </a:p>
          <a:p>
            <a:pPr indent="-342900" lvl="0" marL="457200" rtl="0" algn="l">
              <a:spcBef>
                <a:spcPts val="0"/>
              </a:spcBef>
              <a:spcAft>
                <a:spcPts val="0"/>
              </a:spcAft>
              <a:buSzPts val="1800"/>
              <a:buChar char="●"/>
            </a:pPr>
            <a:r>
              <a:rPr lang="en"/>
              <a:t>This is one of the biggest downsides to multithreading: A multithreaded program is no longer deterministic, and will have a random execution order every time we run the program.</a:t>
            </a:r>
            <a:endParaRPr/>
          </a:p>
          <a:p>
            <a:pPr indent="-342900" lvl="0" marL="457200" rtl="0" algn="l">
              <a:spcBef>
                <a:spcPts val="0"/>
              </a:spcBef>
              <a:spcAft>
                <a:spcPts val="0"/>
              </a:spcAft>
              <a:buSzPts val="1800"/>
              <a:buChar char="●"/>
            </a:pPr>
            <a:r>
              <a:rPr lang="en"/>
              <a:t>Formally, a multithreaded program is only considered correct if ANY interlacing of threads yield the same result.</a:t>
            </a:r>
            <a:endParaRPr/>
          </a:p>
        </p:txBody>
      </p:sp>
      <p:sp>
        <p:nvSpPr>
          <p:cNvPr id="283" name="Google Shape;28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1000"/>
                                        <p:tgtEl>
                                          <p:spTgt spid="2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6" name="Google Shape;156;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Thread-Level Parallelism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OpenMP Syntax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Locks and critical segments</a:t>
            </a:r>
            <a:endParaRPr>
              <a:solidFill>
                <a:srgbClr val="000000"/>
              </a:solidFill>
            </a:endParaRPr>
          </a:p>
        </p:txBody>
      </p:sp>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289" name="Google Shape;289;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run this code on 4 threads, what possible values could x be at the end?</a:t>
            </a:r>
            <a:endParaRPr/>
          </a:p>
          <a:p>
            <a:pPr indent="0" lvl="0" marL="0" rtl="0" algn="l">
              <a:spcBef>
                <a:spcPts val="1200"/>
              </a:spcBef>
              <a:spcAft>
                <a:spcPts val="1200"/>
              </a:spcAft>
              <a:buNone/>
            </a:pPr>
            <a:r>
              <a:rPr lang="en">
                <a:latin typeface="Courier New"/>
                <a:ea typeface="Courier New"/>
                <a:cs typeface="Courier New"/>
                <a:sym typeface="Courier New"/>
              </a:rPr>
              <a:t>int x = 0;</a:t>
            </a:r>
            <a:br>
              <a:rPr lang="en">
                <a:latin typeface="Courier New"/>
                <a:ea typeface="Courier New"/>
                <a:cs typeface="Courier New"/>
                <a:sym typeface="Courier New"/>
              </a:rPr>
            </a:br>
            <a:r>
              <a:rPr lang="en">
                <a:latin typeface="Courier New"/>
                <a:ea typeface="Courier New"/>
                <a:cs typeface="Courier New"/>
                <a:sym typeface="Courier New"/>
              </a:rPr>
              <a:t>#pragma omp parallel {</a:t>
            </a:r>
            <a:br>
              <a:rPr lang="en">
                <a:latin typeface="Courier New"/>
                <a:ea typeface="Courier New"/>
                <a:cs typeface="Courier New"/>
                <a:sym typeface="Courier New"/>
              </a:rPr>
            </a:br>
            <a:r>
              <a:rPr lang="en">
                <a:latin typeface="Courier New"/>
                <a:ea typeface="Courier New"/>
                <a:cs typeface="Courier New"/>
                <a:sym typeface="Courier New"/>
              </a:rPr>
              <a:t>   x = x + 1;</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90" name="Google Shape;29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7" name="Google Shape;29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5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5" name="Google Shape;30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5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3" name="Google Shape;31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5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320" name="Google Shape;320;p58"/>
          <p:cNvSpPr txBox="1"/>
          <p:nvPr>
            <p:ph idx="1" type="body"/>
          </p:nvPr>
        </p:nvSpPr>
        <p:spPr>
          <a:xfrm>
            <a:off x="198500" y="1246825"/>
            <a:ext cx="8520600" cy="20640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To analyze this, we need to see the equivalent assembly code</a:t>
            </a:r>
            <a:endParaRPr/>
          </a:p>
          <a:p>
            <a:pPr indent="-304165" lvl="1" marL="914400" rtl="0" algn="l">
              <a:spcBef>
                <a:spcPts val="0"/>
              </a:spcBef>
              <a:spcAft>
                <a:spcPts val="0"/>
              </a:spcAft>
              <a:buSzPct val="100000"/>
              <a:buChar char="○"/>
            </a:pPr>
            <a:r>
              <a:rPr lang="en"/>
              <a:t>C will compile to x86, but we can still do a correct analysis by compiling to RISC-V, since we're mainly trying to reduce the code to atomic instructions. We can assume that no two atomic instructions happen simultaneously.</a:t>
            </a:r>
            <a:endParaRPr/>
          </a:p>
          <a:p>
            <a:pPr indent="-325755" lvl="0" marL="457200" rtl="0" algn="l">
              <a:spcBef>
                <a:spcPts val="0"/>
              </a:spcBef>
              <a:spcAft>
                <a:spcPts val="0"/>
              </a:spcAft>
              <a:buSzPct val="100000"/>
              <a:buChar char="●"/>
            </a:pPr>
            <a:r>
              <a:rPr lang="en"/>
              <a:t>Only the loads and stores affect shared memory, so we only need to consider the different ways we can order the loads and stores</a:t>
            </a:r>
            <a:endParaRPr/>
          </a:p>
          <a:p>
            <a:pPr indent="-325755" lvl="0" marL="457200" rtl="0" algn="l">
              <a:spcBef>
                <a:spcPts val="0"/>
              </a:spcBef>
              <a:spcAft>
                <a:spcPts val="0"/>
              </a:spcAft>
              <a:buSzPct val="100000"/>
              <a:buChar char="●"/>
            </a:pPr>
            <a:r>
              <a:rPr lang="en"/>
              <a:t>Even with this, there are 8!/(2!)</a:t>
            </a:r>
            <a:r>
              <a:rPr baseline="30000" lang="en"/>
              <a:t>4</a:t>
            </a:r>
            <a:r>
              <a:rPr lang="en"/>
              <a:t>=2520 different possible orders</a:t>
            </a:r>
            <a:endParaRPr/>
          </a:p>
          <a:p>
            <a:pPr indent="-304164" lvl="2" marL="1371600" rtl="0" algn="l">
              <a:spcBef>
                <a:spcPts val="0"/>
              </a:spcBef>
              <a:spcAft>
                <a:spcPts val="0"/>
              </a:spcAft>
              <a:buSzPct val="100000"/>
              <a:buChar char="■"/>
            </a:pPr>
            <a:r>
              <a:rPr lang="en"/>
              <a:t>Can use the fact that all the threads are identical to reduce this to 105 orders, but still too many to check manually</a:t>
            </a:r>
            <a:endParaRPr/>
          </a:p>
        </p:txBody>
      </p:sp>
      <p:sp>
        <p:nvSpPr>
          <p:cNvPr id="321" name="Google Shape;321;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22" name="Google Shape;322;p58"/>
          <p:cNvGrpSpPr/>
          <p:nvPr/>
        </p:nvGrpSpPr>
        <p:grpSpPr>
          <a:xfrm>
            <a:off x="709200" y="3310725"/>
            <a:ext cx="7725600" cy="1417500"/>
            <a:chOff x="709200" y="2251225"/>
            <a:chExt cx="7725600" cy="1417500"/>
          </a:xfrm>
        </p:grpSpPr>
        <p:sp>
          <p:nvSpPr>
            <p:cNvPr id="323" name="Google Shape;323;p58"/>
            <p:cNvSpPr txBox="1"/>
            <p:nvPr/>
          </p:nvSpPr>
          <p:spPr>
            <a:xfrm>
              <a:off x="709200" y="2251225"/>
              <a:ext cx="1931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b="1" lang="en" sz="1800">
                  <a:solidFill>
                    <a:srgbClr val="0000FF"/>
                  </a:solidFill>
                  <a:latin typeface="Courier New"/>
                  <a:ea typeface="Courier New"/>
                  <a:cs typeface="Courier New"/>
                  <a:sym typeface="Courier New"/>
                </a:rPr>
                <a:t>lw t0 0(sp)</a:t>
              </a:r>
              <a:br>
                <a:rPr b="1" lang="en" sz="1800">
                  <a:solidFill>
                    <a:srgbClr val="0000FF"/>
                  </a:solidFill>
                  <a:latin typeface="Courier New"/>
                  <a:ea typeface="Courier New"/>
                  <a:cs typeface="Courier New"/>
                  <a:sym typeface="Courier New"/>
                </a:rPr>
              </a:br>
              <a:r>
                <a:rPr b="1" lang="en" sz="1800">
                  <a:solidFill>
                    <a:srgbClr val="0000FF"/>
                  </a:solidFill>
                  <a:latin typeface="Courier New"/>
                  <a:ea typeface="Courier New"/>
                  <a:cs typeface="Courier New"/>
                  <a:sym typeface="Courier New"/>
                </a:rPr>
                <a:t>addi t0 t0 1</a:t>
              </a:r>
              <a:br>
                <a:rPr b="1" lang="en" sz="1800">
                  <a:solidFill>
                    <a:srgbClr val="0000FF"/>
                  </a:solidFill>
                  <a:latin typeface="Courier New"/>
                  <a:ea typeface="Courier New"/>
                  <a:cs typeface="Courier New"/>
                  <a:sym typeface="Courier New"/>
                </a:rPr>
              </a:br>
              <a:r>
                <a:rPr b="1" lang="en" sz="1800">
                  <a:solidFill>
                    <a:srgbClr val="0000FF"/>
                  </a:solidFill>
                  <a:latin typeface="Courier New"/>
                  <a:ea typeface="Courier New"/>
                  <a:cs typeface="Courier New"/>
                  <a:sym typeface="Courier New"/>
                </a:rPr>
                <a:t>sw t0 0(sp)</a:t>
              </a:r>
              <a:endParaRPr b="1">
                <a:solidFill>
                  <a:srgbClr val="0000FF"/>
                </a:solidFill>
              </a:endParaRPr>
            </a:p>
          </p:txBody>
        </p:sp>
        <p:sp>
          <p:nvSpPr>
            <p:cNvPr id="324" name="Google Shape;324;p58"/>
            <p:cNvSpPr txBox="1"/>
            <p:nvPr/>
          </p:nvSpPr>
          <p:spPr>
            <a:xfrm>
              <a:off x="2640600" y="2251225"/>
              <a:ext cx="1931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b="1" lang="en" sz="1800">
                  <a:solidFill>
                    <a:srgbClr val="FF0000"/>
                  </a:solidFill>
                  <a:latin typeface="Courier New"/>
                  <a:ea typeface="Courier New"/>
                  <a:cs typeface="Courier New"/>
                  <a:sym typeface="Courier New"/>
                </a:rPr>
                <a:t>lw t0 0(sp)</a:t>
              </a:r>
              <a:br>
                <a:rPr b="1" lang="en" sz="1800">
                  <a:solidFill>
                    <a:srgbClr val="FF0000"/>
                  </a:solidFill>
                  <a:latin typeface="Courier New"/>
                  <a:ea typeface="Courier New"/>
                  <a:cs typeface="Courier New"/>
                  <a:sym typeface="Courier New"/>
                </a:rPr>
              </a:br>
              <a:r>
                <a:rPr b="1" lang="en" sz="1800">
                  <a:solidFill>
                    <a:srgbClr val="FF0000"/>
                  </a:solidFill>
                  <a:latin typeface="Courier New"/>
                  <a:ea typeface="Courier New"/>
                  <a:cs typeface="Courier New"/>
                  <a:sym typeface="Courier New"/>
                </a:rPr>
                <a:t>addi t0 t0 1</a:t>
              </a:r>
              <a:br>
                <a:rPr b="1" lang="en" sz="1800">
                  <a:solidFill>
                    <a:srgbClr val="FF0000"/>
                  </a:solidFill>
                  <a:latin typeface="Courier New"/>
                  <a:ea typeface="Courier New"/>
                  <a:cs typeface="Courier New"/>
                  <a:sym typeface="Courier New"/>
                </a:rPr>
              </a:br>
              <a:r>
                <a:rPr b="1" lang="en" sz="1800">
                  <a:solidFill>
                    <a:srgbClr val="FF0000"/>
                  </a:solidFill>
                  <a:latin typeface="Courier New"/>
                  <a:ea typeface="Courier New"/>
                  <a:cs typeface="Courier New"/>
                  <a:sym typeface="Courier New"/>
                </a:rPr>
                <a:t>sw t0 0(sp)</a:t>
              </a:r>
              <a:endParaRPr b="1">
                <a:solidFill>
                  <a:srgbClr val="FF0000"/>
                </a:solidFill>
              </a:endParaRPr>
            </a:p>
          </p:txBody>
        </p:sp>
        <p:sp>
          <p:nvSpPr>
            <p:cNvPr id="325" name="Google Shape;325;p58"/>
            <p:cNvSpPr txBox="1"/>
            <p:nvPr/>
          </p:nvSpPr>
          <p:spPr>
            <a:xfrm>
              <a:off x="4572000" y="2251225"/>
              <a:ext cx="1931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b="1" lang="en" sz="1800">
                  <a:solidFill>
                    <a:srgbClr val="B45F06"/>
                  </a:solidFill>
                  <a:latin typeface="Courier New"/>
                  <a:ea typeface="Courier New"/>
                  <a:cs typeface="Courier New"/>
                  <a:sym typeface="Courier New"/>
                </a:rPr>
                <a:t>lw t0 0(sp)</a:t>
              </a:r>
              <a:br>
                <a:rPr b="1" lang="en" sz="1800">
                  <a:solidFill>
                    <a:srgbClr val="B45F06"/>
                  </a:solidFill>
                  <a:latin typeface="Courier New"/>
                  <a:ea typeface="Courier New"/>
                  <a:cs typeface="Courier New"/>
                  <a:sym typeface="Courier New"/>
                </a:rPr>
              </a:br>
              <a:r>
                <a:rPr b="1" lang="en" sz="1800">
                  <a:solidFill>
                    <a:srgbClr val="B45F06"/>
                  </a:solidFill>
                  <a:latin typeface="Courier New"/>
                  <a:ea typeface="Courier New"/>
                  <a:cs typeface="Courier New"/>
                  <a:sym typeface="Courier New"/>
                </a:rPr>
                <a:t>addi t0 t0 1</a:t>
              </a:r>
              <a:br>
                <a:rPr b="1" lang="en" sz="1800">
                  <a:solidFill>
                    <a:srgbClr val="B45F06"/>
                  </a:solidFill>
                  <a:latin typeface="Courier New"/>
                  <a:ea typeface="Courier New"/>
                  <a:cs typeface="Courier New"/>
                  <a:sym typeface="Courier New"/>
                </a:rPr>
              </a:br>
              <a:r>
                <a:rPr b="1" lang="en" sz="1800">
                  <a:solidFill>
                    <a:srgbClr val="B45F06"/>
                  </a:solidFill>
                  <a:latin typeface="Courier New"/>
                  <a:ea typeface="Courier New"/>
                  <a:cs typeface="Courier New"/>
                  <a:sym typeface="Courier New"/>
                </a:rPr>
                <a:t>sw t0 0(sp)</a:t>
              </a:r>
              <a:endParaRPr b="1">
                <a:solidFill>
                  <a:srgbClr val="B45F06"/>
                </a:solidFill>
              </a:endParaRPr>
            </a:p>
          </p:txBody>
        </p:sp>
        <p:sp>
          <p:nvSpPr>
            <p:cNvPr id="326" name="Google Shape;326;p58"/>
            <p:cNvSpPr txBox="1"/>
            <p:nvPr/>
          </p:nvSpPr>
          <p:spPr>
            <a:xfrm>
              <a:off x="6503400" y="2251225"/>
              <a:ext cx="1931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b="1" lang="en" sz="1800">
                  <a:solidFill>
                    <a:srgbClr val="9900FF"/>
                  </a:solidFill>
                  <a:latin typeface="Courier New"/>
                  <a:ea typeface="Courier New"/>
                  <a:cs typeface="Courier New"/>
                  <a:sym typeface="Courier New"/>
                </a:rPr>
                <a:t>lw t0 0(sp)</a:t>
              </a:r>
              <a:br>
                <a:rPr b="1" lang="en" sz="1800">
                  <a:solidFill>
                    <a:srgbClr val="9900FF"/>
                  </a:solidFill>
                  <a:latin typeface="Courier New"/>
                  <a:ea typeface="Courier New"/>
                  <a:cs typeface="Courier New"/>
                  <a:sym typeface="Courier New"/>
                </a:rPr>
              </a:br>
              <a:r>
                <a:rPr b="1" lang="en" sz="1800">
                  <a:solidFill>
                    <a:srgbClr val="9900FF"/>
                  </a:solidFill>
                  <a:latin typeface="Courier New"/>
                  <a:ea typeface="Courier New"/>
                  <a:cs typeface="Courier New"/>
                  <a:sym typeface="Courier New"/>
                </a:rPr>
                <a:t>addi t0 t0 1</a:t>
              </a:r>
              <a:br>
                <a:rPr b="1" lang="en" sz="1800">
                  <a:solidFill>
                    <a:srgbClr val="9900FF"/>
                  </a:solidFill>
                  <a:latin typeface="Courier New"/>
                  <a:ea typeface="Courier New"/>
                  <a:cs typeface="Courier New"/>
                  <a:sym typeface="Courier New"/>
                </a:rPr>
              </a:br>
              <a:r>
                <a:rPr b="1" lang="en" sz="1800">
                  <a:solidFill>
                    <a:srgbClr val="9900FF"/>
                  </a:solidFill>
                  <a:latin typeface="Courier New"/>
                  <a:ea typeface="Courier New"/>
                  <a:cs typeface="Courier New"/>
                  <a:sym typeface="Courier New"/>
                </a:rPr>
                <a:t>sw t0 0(sp)</a:t>
              </a:r>
              <a:endParaRPr b="1">
                <a:solidFill>
                  <a:srgbClr val="9900FF"/>
                </a:solidFill>
              </a:endParaRPr>
            </a:p>
          </p:txBody>
        </p:sp>
        <p:sp>
          <p:nvSpPr>
            <p:cNvPr id="327" name="Google Shape;327;p58"/>
            <p:cNvSpPr txBox="1"/>
            <p:nvPr/>
          </p:nvSpPr>
          <p:spPr>
            <a:xfrm>
              <a:off x="3448600" y="2251225"/>
              <a:ext cx="18288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1"/>
                  </a:solidFill>
                  <a:latin typeface="Courier New"/>
                  <a:ea typeface="Courier New"/>
                  <a:cs typeface="Courier New"/>
                  <a:sym typeface="Courier New"/>
                </a:rPr>
                <a:t>sw x0 0(sp)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1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10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10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1000"/>
                                        <p:tgtEl>
                                          <p:spTgt spid="3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333" name="Google Shape;333;p59"/>
          <p:cNvSpPr txBox="1"/>
          <p:nvPr>
            <p:ph idx="1" type="body"/>
          </p:nvPr>
        </p:nvSpPr>
        <p:spPr>
          <a:xfrm>
            <a:off x="198500" y="1246825"/>
            <a:ext cx="6178500" cy="38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Case 1: All the threads run one at a time</a:t>
            </a:r>
            <a:endParaRPr/>
          </a:p>
          <a:p>
            <a:pPr indent="-317500" lvl="1" marL="914400" rtl="0" algn="l">
              <a:spcBef>
                <a:spcPts val="0"/>
              </a:spcBef>
              <a:spcAft>
                <a:spcPts val="0"/>
              </a:spcAft>
              <a:buSzPts val="1400"/>
              <a:buChar char="○"/>
            </a:pPr>
            <a:r>
              <a:rPr lang="en"/>
              <a:t>Purple thread reads x = 0</a:t>
            </a:r>
            <a:endParaRPr/>
          </a:p>
          <a:p>
            <a:pPr indent="-317500" lvl="1" marL="914400" rtl="0" algn="l">
              <a:spcBef>
                <a:spcPts val="0"/>
              </a:spcBef>
              <a:spcAft>
                <a:spcPts val="0"/>
              </a:spcAft>
              <a:buSzPts val="1400"/>
              <a:buChar char="○"/>
            </a:pPr>
            <a:r>
              <a:rPr lang="en"/>
              <a:t>Purple thread stores x = 1</a:t>
            </a:r>
            <a:endParaRPr/>
          </a:p>
          <a:p>
            <a:pPr indent="-317500" lvl="1" marL="914400" rtl="0" algn="l">
              <a:spcBef>
                <a:spcPts val="0"/>
              </a:spcBef>
              <a:spcAft>
                <a:spcPts val="0"/>
              </a:spcAft>
              <a:buSzPts val="1400"/>
              <a:buChar char="○"/>
            </a:pPr>
            <a:r>
              <a:rPr lang="en"/>
              <a:t>Brown thread reads x = 1</a:t>
            </a:r>
            <a:endParaRPr/>
          </a:p>
          <a:p>
            <a:pPr indent="-317500" lvl="1" marL="914400" rtl="0" algn="l">
              <a:spcBef>
                <a:spcPts val="0"/>
              </a:spcBef>
              <a:spcAft>
                <a:spcPts val="0"/>
              </a:spcAft>
              <a:buSzPts val="1400"/>
              <a:buChar char="○"/>
            </a:pPr>
            <a:r>
              <a:rPr lang="en"/>
              <a:t>Brown thread stores x = 2</a:t>
            </a:r>
            <a:endParaRPr/>
          </a:p>
          <a:p>
            <a:pPr indent="-317500" lvl="1" marL="914400" rtl="0" algn="l">
              <a:spcBef>
                <a:spcPts val="0"/>
              </a:spcBef>
              <a:spcAft>
                <a:spcPts val="0"/>
              </a:spcAft>
              <a:buSzPts val="1400"/>
              <a:buChar char="○"/>
            </a:pPr>
            <a:r>
              <a:rPr lang="en"/>
              <a:t>Red thread reads x = 2</a:t>
            </a:r>
            <a:endParaRPr/>
          </a:p>
          <a:p>
            <a:pPr indent="-317500" lvl="1" marL="914400" rtl="0" algn="l">
              <a:spcBef>
                <a:spcPts val="0"/>
              </a:spcBef>
              <a:spcAft>
                <a:spcPts val="0"/>
              </a:spcAft>
              <a:buSzPts val="1400"/>
              <a:buChar char="○"/>
            </a:pPr>
            <a:r>
              <a:rPr lang="en"/>
              <a:t>Red thread stores x = 3</a:t>
            </a:r>
            <a:endParaRPr/>
          </a:p>
          <a:p>
            <a:pPr indent="-317500" lvl="1" marL="914400" rtl="0" algn="l">
              <a:spcBef>
                <a:spcPts val="0"/>
              </a:spcBef>
              <a:spcAft>
                <a:spcPts val="0"/>
              </a:spcAft>
              <a:buSzPts val="1400"/>
              <a:buChar char="○"/>
            </a:pPr>
            <a:r>
              <a:rPr lang="en"/>
              <a:t>Blue thread reads x = 3</a:t>
            </a:r>
            <a:endParaRPr/>
          </a:p>
          <a:p>
            <a:pPr indent="-317500" lvl="1" marL="914400" rtl="0" algn="l">
              <a:spcBef>
                <a:spcPts val="0"/>
              </a:spcBef>
              <a:spcAft>
                <a:spcPts val="0"/>
              </a:spcAft>
              <a:buSzPts val="1400"/>
              <a:buChar char="○"/>
            </a:pPr>
            <a:r>
              <a:rPr lang="en"/>
              <a:t>Blue thread stores x = 4</a:t>
            </a:r>
            <a:endParaRPr/>
          </a:p>
          <a:p>
            <a:pPr indent="-342900" lvl="0" marL="457200" rtl="0" algn="l">
              <a:spcBef>
                <a:spcPts val="0"/>
              </a:spcBef>
              <a:spcAft>
                <a:spcPts val="0"/>
              </a:spcAft>
              <a:buSzPts val="1800"/>
              <a:buChar char="●"/>
            </a:pPr>
            <a:r>
              <a:rPr lang="en"/>
              <a:t>Final value: 4</a:t>
            </a:r>
            <a:endParaRPr/>
          </a:p>
        </p:txBody>
      </p:sp>
      <p:sp>
        <p:nvSpPr>
          <p:cNvPr id="334" name="Google Shape;334;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59"/>
          <p:cNvSpPr txBox="1"/>
          <p:nvPr/>
        </p:nvSpPr>
        <p:spPr>
          <a:xfrm>
            <a:off x="6536525" y="1246825"/>
            <a:ext cx="1868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sw t0 0(sp)</a:t>
            </a:r>
            <a:br>
              <a:rPr b="1" lang="en" sz="1600">
                <a:solidFill>
                  <a:srgbClr val="9900FF"/>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sw t0 0(sp)</a:t>
            </a:r>
            <a:br>
              <a:rPr b="1" lang="en" sz="1600">
                <a:solidFill>
                  <a:srgbClr val="B45F06"/>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lw t0 0(sp)</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addi t0 t0 1</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sw t0 0(sp)</a:t>
            </a:r>
            <a:br>
              <a:rPr b="1" lang="en" sz="1600">
                <a:solidFill>
                  <a:srgbClr val="FF0000"/>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lw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addi t0 t0 1</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animEffect filter="fade" transition="in">
                                      <p:cBhvr>
                                        <p:cTn dur="1000"/>
                                        <p:tgtEl>
                                          <p:spTgt spid="3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animEffect filter="fade" transition="in">
                                      <p:cBhvr>
                                        <p:cTn dur="1000"/>
                                        <p:tgtEl>
                                          <p:spTgt spid="3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6" st="6"/>
                                            </p:txEl>
                                          </p:spTgt>
                                        </p:tgtEl>
                                        <p:attrNameLst>
                                          <p:attrName>style.visibility</p:attrName>
                                        </p:attrNameLst>
                                      </p:cBhvr>
                                      <p:to>
                                        <p:strVal val="visible"/>
                                      </p:to>
                                    </p:set>
                                    <p:animEffect filter="fade" transition="in">
                                      <p:cBhvr>
                                        <p:cTn dur="1000"/>
                                        <p:tgtEl>
                                          <p:spTgt spid="3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7" st="7"/>
                                            </p:txEl>
                                          </p:spTgt>
                                        </p:tgtEl>
                                        <p:attrNameLst>
                                          <p:attrName>style.visibility</p:attrName>
                                        </p:attrNameLst>
                                      </p:cBhvr>
                                      <p:to>
                                        <p:strVal val="visible"/>
                                      </p:to>
                                    </p:set>
                                    <p:animEffect filter="fade" transition="in">
                                      <p:cBhvr>
                                        <p:cTn dur="1000"/>
                                        <p:tgtEl>
                                          <p:spTgt spid="3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8" st="8"/>
                                            </p:txEl>
                                          </p:spTgt>
                                        </p:tgtEl>
                                        <p:attrNameLst>
                                          <p:attrName>style.visibility</p:attrName>
                                        </p:attrNameLst>
                                      </p:cBhvr>
                                      <p:to>
                                        <p:strVal val="visible"/>
                                      </p:to>
                                    </p:set>
                                    <p:animEffect filter="fade" transition="in">
                                      <p:cBhvr>
                                        <p:cTn dur="1000"/>
                                        <p:tgtEl>
                                          <p:spTgt spid="3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9" st="9"/>
                                            </p:txEl>
                                          </p:spTgt>
                                        </p:tgtEl>
                                        <p:attrNameLst>
                                          <p:attrName>style.visibility</p:attrName>
                                        </p:attrNameLst>
                                      </p:cBhvr>
                                      <p:to>
                                        <p:strVal val="visible"/>
                                      </p:to>
                                    </p:set>
                                    <p:animEffect filter="fade" transition="in">
                                      <p:cBhvr>
                                        <p:cTn dur="1000"/>
                                        <p:tgtEl>
                                          <p:spTgt spid="33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341" name="Google Shape;341;p60"/>
          <p:cNvSpPr txBox="1"/>
          <p:nvPr>
            <p:ph idx="1" type="body"/>
          </p:nvPr>
        </p:nvSpPr>
        <p:spPr>
          <a:xfrm>
            <a:off x="198500" y="1246825"/>
            <a:ext cx="6178500" cy="38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Case 2: The threads are perfectly interleaved</a:t>
            </a:r>
            <a:endParaRPr/>
          </a:p>
          <a:p>
            <a:pPr indent="-317500" lvl="1" marL="914400" rtl="0" algn="l">
              <a:spcBef>
                <a:spcPts val="0"/>
              </a:spcBef>
              <a:spcAft>
                <a:spcPts val="0"/>
              </a:spcAft>
              <a:buSzPts val="1400"/>
              <a:buChar char="○"/>
            </a:pPr>
            <a:r>
              <a:rPr lang="en"/>
              <a:t>Purple thread reads x = 0</a:t>
            </a:r>
            <a:endParaRPr/>
          </a:p>
          <a:p>
            <a:pPr indent="-317500" lvl="1" marL="914400" rtl="0" algn="l">
              <a:spcBef>
                <a:spcPts val="0"/>
              </a:spcBef>
              <a:spcAft>
                <a:spcPts val="0"/>
              </a:spcAft>
              <a:buSzPts val="1400"/>
              <a:buChar char="○"/>
            </a:pPr>
            <a:r>
              <a:rPr lang="en"/>
              <a:t>Red thread reads x = 0</a:t>
            </a:r>
            <a:endParaRPr/>
          </a:p>
          <a:p>
            <a:pPr indent="-317500" lvl="1" marL="914400" rtl="0" algn="l">
              <a:spcBef>
                <a:spcPts val="0"/>
              </a:spcBef>
              <a:spcAft>
                <a:spcPts val="0"/>
              </a:spcAft>
              <a:buSzPts val="1400"/>
              <a:buChar char="○"/>
            </a:pPr>
            <a:r>
              <a:rPr lang="en"/>
              <a:t>Brown thread reads x = 0</a:t>
            </a:r>
            <a:endParaRPr/>
          </a:p>
          <a:p>
            <a:pPr indent="-317500" lvl="1" marL="914400" rtl="0" algn="l">
              <a:spcBef>
                <a:spcPts val="0"/>
              </a:spcBef>
              <a:spcAft>
                <a:spcPts val="0"/>
              </a:spcAft>
              <a:buSzPts val="1400"/>
              <a:buChar char="○"/>
            </a:pPr>
            <a:r>
              <a:rPr lang="en"/>
              <a:t>Blue thread reads x = 0</a:t>
            </a:r>
            <a:endParaRPr/>
          </a:p>
          <a:p>
            <a:pPr indent="-317500" lvl="1" marL="914400" rtl="0" algn="l">
              <a:spcBef>
                <a:spcPts val="0"/>
              </a:spcBef>
              <a:spcAft>
                <a:spcPts val="0"/>
              </a:spcAft>
              <a:buSzPts val="1400"/>
              <a:buChar char="○"/>
            </a:pPr>
            <a:r>
              <a:rPr lang="en"/>
              <a:t>Purple thread stores x = 1</a:t>
            </a:r>
            <a:endParaRPr/>
          </a:p>
          <a:p>
            <a:pPr indent="-317500" lvl="1" marL="914400" rtl="0" algn="l">
              <a:spcBef>
                <a:spcPts val="0"/>
              </a:spcBef>
              <a:spcAft>
                <a:spcPts val="0"/>
              </a:spcAft>
              <a:buSzPts val="1400"/>
              <a:buChar char="○"/>
            </a:pPr>
            <a:r>
              <a:rPr lang="en"/>
              <a:t>Brown thread stores x = 1</a:t>
            </a:r>
            <a:endParaRPr/>
          </a:p>
          <a:p>
            <a:pPr indent="-317500" lvl="1" marL="914400" rtl="0" algn="l">
              <a:spcBef>
                <a:spcPts val="0"/>
              </a:spcBef>
              <a:spcAft>
                <a:spcPts val="0"/>
              </a:spcAft>
              <a:buSzPts val="1400"/>
              <a:buChar char="○"/>
            </a:pPr>
            <a:r>
              <a:rPr lang="en"/>
              <a:t>Red thread stores x = 1</a:t>
            </a:r>
            <a:endParaRPr/>
          </a:p>
          <a:p>
            <a:pPr indent="-317500" lvl="1" marL="914400" rtl="0" algn="l">
              <a:spcBef>
                <a:spcPts val="0"/>
              </a:spcBef>
              <a:spcAft>
                <a:spcPts val="0"/>
              </a:spcAft>
              <a:buSzPts val="1400"/>
              <a:buChar char="○"/>
            </a:pPr>
            <a:r>
              <a:rPr lang="en"/>
              <a:t>Blue thread stores x = 1</a:t>
            </a:r>
            <a:endParaRPr/>
          </a:p>
          <a:p>
            <a:pPr indent="-342900" lvl="0" marL="457200" rtl="0" algn="l">
              <a:spcBef>
                <a:spcPts val="0"/>
              </a:spcBef>
              <a:spcAft>
                <a:spcPts val="0"/>
              </a:spcAft>
              <a:buSzPts val="1800"/>
              <a:buChar char="●"/>
            </a:pPr>
            <a:r>
              <a:rPr lang="en"/>
              <a:t>Final value: 1</a:t>
            </a:r>
            <a:endParaRPr/>
          </a:p>
        </p:txBody>
      </p:sp>
      <p:sp>
        <p:nvSpPr>
          <p:cNvPr id="342" name="Google Shape;34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60"/>
          <p:cNvSpPr txBox="1"/>
          <p:nvPr/>
        </p:nvSpPr>
        <p:spPr>
          <a:xfrm>
            <a:off x="6536525" y="1246825"/>
            <a:ext cx="1868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addi t0 t0 1</a:t>
            </a:r>
            <a:br>
              <a:rPr b="1" lang="en" sz="1600">
                <a:solidFill>
                  <a:srgbClr val="FF0000"/>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sw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sw t0 0(sp)</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sw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000"/>
                                        <p:tgtEl>
                                          <p:spTgt spid="3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1000"/>
                                        <p:tgtEl>
                                          <p:spTgt spid="3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1000"/>
                                        <p:tgtEl>
                                          <p:spTgt spid="3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1000"/>
                                        <p:tgtEl>
                                          <p:spTgt spid="3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1000"/>
                                        <p:tgtEl>
                                          <p:spTgt spid="3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8" st="8"/>
                                            </p:txEl>
                                          </p:spTgt>
                                        </p:tgtEl>
                                        <p:attrNameLst>
                                          <p:attrName>style.visibility</p:attrName>
                                        </p:attrNameLst>
                                      </p:cBhvr>
                                      <p:to>
                                        <p:strVal val="visible"/>
                                      </p:to>
                                    </p:set>
                                    <p:animEffect filter="fade" transition="in">
                                      <p:cBhvr>
                                        <p:cTn dur="1000"/>
                                        <p:tgtEl>
                                          <p:spTgt spid="3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9" st="9"/>
                                            </p:txEl>
                                          </p:spTgt>
                                        </p:tgtEl>
                                        <p:attrNameLst>
                                          <p:attrName>style.visibility</p:attrName>
                                        </p:attrNameLst>
                                      </p:cBhvr>
                                      <p:to>
                                        <p:strVal val="visible"/>
                                      </p:to>
                                    </p:set>
                                    <p:animEffect filter="fade" transition="in">
                                      <p:cBhvr>
                                        <p:cTn dur="1000"/>
                                        <p:tgtEl>
                                          <p:spTgt spid="34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349" name="Google Shape;349;p61"/>
          <p:cNvSpPr txBox="1"/>
          <p:nvPr>
            <p:ph idx="1" type="body"/>
          </p:nvPr>
        </p:nvSpPr>
        <p:spPr>
          <a:xfrm>
            <a:off x="198500" y="1246825"/>
            <a:ext cx="6178500" cy="38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Case 3: Same as case 1, except purple's store happens last</a:t>
            </a:r>
            <a:endParaRPr/>
          </a:p>
          <a:p>
            <a:pPr indent="-317500" lvl="1" marL="914400" rtl="0" algn="l">
              <a:spcBef>
                <a:spcPts val="0"/>
              </a:spcBef>
              <a:spcAft>
                <a:spcPts val="0"/>
              </a:spcAft>
              <a:buSzPts val="1400"/>
              <a:buChar char="○"/>
            </a:pPr>
            <a:r>
              <a:rPr lang="en"/>
              <a:t>Purple thread reads x = 0</a:t>
            </a:r>
            <a:endParaRPr/>
          </a:p>
          <a:p>
            <a:pPr indent="-317500" lvl="1" marL="914400" rtl="0" algn="l">
              <a:spcBef>
                <a:spcPts val="0"/>
              </a:spcBef>
              <a:spcAft>
                <a:spcPts val="0"/>
              </a:spcAft>
              <a:buSzPts val="1400"/>
              <a:buChar char="○"/>
            </a:pPr>
            <a:r>
              <a:rPr lang="en"/>
              <a:t>Brown thread reads x = 0</a:t>
            </a:r>
            <a:endParaRPr/>
          </a:p>
          <a:p>
            <a:pPr indent="-317500" lvl="1" marL="914400" rtl="0" algn="l">
              <a:spcBef>
                <a:spcPts val="0"/>
              </a:spcBef>
              <a:spcAft>
                <a:spcPts val="0"/>
              </a:spcAft>
              <a:buSzPts val="1400"/>
              <a:buChar char="○"/>
            </a:pPr>
            <a:r>
              <a:rPr lang="en"/>
              <a:t>Brown thread stores x = 1</a:t>
            </a:r>
            <a:endParaRPr/>
          </a:p>
          <a:p>
            <a:pPr indent="-317500" lvl="1" marL="914400" rtl="0" algn="l">
              <a:spcBef>
                <a:spcPts val="0"/>
              </a:spcBef>
              <a:spcAft>
                <a:spcPts val="0"/>
              </a:spcAft>
              <a:buSzPts val="1400"/>
              <a:buChar char="○"/>
            </a:pPr>
            <a:r>
              <a:rPr lang="en"/>
              <a:t>Red thread reads x = 1</a:t>
            </a:r>
            <a:endParaRPr/>
          </a:p>
          <a:p>
            <a:pPr indent="-317500" lvl="1" marL="914400" rtl="0" algn="l">
              <a:spcBef>
                <a:spcPts val="0"/>
              </a:spcBef>
              <a:spcAft>
                <a:spcPts val="0"/>
              </a:spcAft>
              <a:buSzPts val="1400"/>
              <a:buChar char="○"/>
            </a:pPr>
            <a:r>
              <a:rPr lang="en"/>
              <a:t>Red thread stores x = 2</a:t>
            </a:r>
            <a:endParaRPr/>
          </a:p>
          <a:p>
            <a:pPr indent="-317500" lvl="1" marL="914400" rtl="0" algn="l">
              <a:spcBef>
                <a:spcPts val="0"/>
              </a:spcBef>
              <a:spcAft>
                <a:spcPts val="0"/>
              </a:spcAft>
              <a:buSzPts val="1400"/>
              <a:buChar char="○"/>
            </a:pPr>
            <a:r>
              <a:rPr lang="en"/>
              <a:t>Blue thread reads x = 2</a:t>
            </a:r>
            <a:endParaRPr/>
          </a:p>
          <a:p>
            <a:pPr indent="-317500" lvl="1" marL="914400" rtl="0" algn="l">
              <a:spcBef>
                <a:spcPts val="0"/>
              </a:spcBef>
              <a:spcAft>
                <a:spcPts val="0"/>
              </a:spcAft>
              <a:buSzPts val="1400"/>
              <a:buChar char="○"/>
            </a:pPr>
            <a:r>
              <a:rPr lang="en"/>
              <a:t>Blue thread stores x = 3</a:t>
            </a:r>
            <a:endParaRPr/>
          </a:p>
          <a:p>
            <a:pPr indent="-317500" lvl="1" marL="914400" rtl="0" algn="l">
              <a:spcBef>
                <a:spcPts val="0"/>
              </a:spcBef>
              <a:spcAft>
                <a:spcPts val="0"/>
              </a:spcAft>
              <a:buSzPts val="1400"/>
              <a:buChar char="○"/>
            </a:pPr>
            <a:r>
              <a:rPr lang="en"/>
              <a:t>Purple thread stores x = 1</a:t>
            </a:r>
            <a:endParaRPr/>
          </a:p>
          <a:p>
            <a:pPr indent="-342900" lvl="0" marL="457200" rtl="0" algn="l">
              <a:spcBef>
                <a:spcPts val="0"/>
              </a:spcBef>
              <a:spcAft>
                <a:spcPts val="0"/>
              </a:spcAft>
              <a:buSzPts val="1800"/>
              <a:buChar char="●"/>
            </a:pPr>
            <a:r>
              <a:rPr lang="en"/>
              <a:t>Final value: 1</a:t>
            </a:r>
            <a:endParaRPr/>
          </a:p>
        </p:txBody>
      </p:sp>
      <p:sp>
        <p:nvSpPr>
          <p:cNvPr id="350" name="Google Shape;350;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61"/>
          <p:cNvSpPr txBox="1"/>
          <p:nvPr/>
        </p:nvSpPr>
        <p:spPr>
          <a:xfrm>
            <a:off x="6536525" y="1246825"/>
            <a:ext cx="1868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sw t0 0(sp)</a:t>
            </a:r>
            <a:br>
              <a:rPr b="1" lang="en" sz="1600">
                <a:solidFill>
                  <a:srgbClr val="B45F06"/>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lw t0 0(sp)</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addi t0 t0 1</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sw t0 0(sp)</a:t>
            </a:r>
            <a:br>
              <a:rPr b="1" lang="en" sz="1600">
                <a:solidFill>
                  <a:srgbClr val="FF0000"/>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lw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addi t0 t0 1</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sw t0 0(sp)</a:t>
            </a:r>
            <a:br>
              <a:rPr b="1" lang="en" sz="1600">
                <a:solidFill>
                  <a:srgbClr val="00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sw t0 0(sp)</a:t>
            </a:r>
            <a:endParaRPr b="1" sz="1600">
              <a:solidFill>
                <a:srgbClr val="0000FF"/>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animEffect filter="fade" transition="in">
                                      <p:cBhvr>
                                        <p:cTn dur="1000"/>
                                        <p:tgtEl>
                                          <p:spTgt spid="3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animEffect filter="fade" transition="in">
                                      <p:cBhvr>
                                        <p:cTn dur="1000"/>
                                        <p:tgtEl>
                                          <p:spTgt spid="3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animEffect filter="fade" transition="in">
                                      <p:cBhvr>
                                        <p:cTn dur="1000"/>
                                        <p:tgtEl>
                                          <p:spTgt spid="3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animEffect filter="fade" transition="in">
                                      <p:cBhvr>
                                        <p:cTn dur="1000"/>
                                        <p:tgtEl>
                                          <p:spTgt spid="3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8" st="8"/>
                                            </p:txEl>
                                          </p:spTgt>
                                        </p:tgtEl>
                                        <p:attrNameLst>
                                          <p:attrName>style.visibility</p:attrName>
                                        </p:attrNameLst>
                                      </p:cBhvr>
                                      <p:to>
                                        <p:strVal val="visible"/>
                                      </p:to>
                                    </p:set>
                                    <p:animEffect filter="fade" transition="in">
                                      <p:cBhvr>
                                        <p:cTn dur="1000"/>
                                        <p:tgtEl>
                                          <p:spTgt spid="34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9" st="9"/>
                                            </p:txEl>
                                          </p:spTgt>
                                        </p:tgtEl>
                                        <p:attrNameLst>
                                          <p:attrName>style.visibility</p:attrName>
                                        </p:attrNameLst>
                                      </p:cBhvr>
                                      <p:to>
                                        <p:strVal val="visible"/>
                                      </p:to>
                                    </p:set>
                                    <p:animEffect filter="fade" transition="in">
                                      <p:cBhvr>
                                        <p:cTn dur="1000"/>
                                        <p:tgtEl>
                                          <p:spTgt spid="34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Race: Example</a:t>
            </a:r>
            <a:endParaRPr/>
          </a:p>
        </p:txBody>
      </p:sp>
      <p:sp>
        <p:nvSpPr>
          <p:cNvPr id="357" name="Google Shape;357;p62"/>
          <p:cNvSpPr txBox="1"/>
          <p:nvPr>
            <p:ph idx="1" type="body"/>
          </p:nvPr>
        </p:nvSpPr>
        <p:spPr>
          <a:xfrm>
            <a:off x="198500" y="1246825"/>
            <a:ext cx="4373400" cy="38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other ordering?</a:t>
            </a:r>
            <a:endParaRPr/>
          </a:p>
          <a:p>
            <a:pPr indent="-317500" lvl="1" marL="914400" rtl="0" algn="l">
              <a:spcBef>
                <a:spcPts val="0"/>
              </a:spcBef>
              <a:spcAft>
                <a:spcPts val="0"/>
              </a:spcAft>
              <a:buSzPts val="1400"/>
              <a:buChar char="○"/>
            </a:pPr>
            <a:r>
              <a:rPr lang="en"/>
              <a:t>We can find orderings that give x=2,3</a:t>
            </a:r>
            <a:endParaRPr/>
          </a:p>
          <a:p>
            <a:pPr indent="-342900" lvl="0" marL="457200" rtl="0" algn="l">
              <a:spcBef>
                <a:spcPts val="0"/>
              </a:spcBef>
              <a:spcAft>
                <a:spcPts val="0"/>
              </a:spcAft>
              <a:buSzPts val="1800"/>
              <a:buChar char="●"/>
            </a:pPr>
            <a:r>
              <a:rPr lang="en"/>
              <a:t>Can we do any more/less?</a:t>
            </a:r>
            <a:endParaRPr/>
          </a:p>
          <a:p>
            <a:pPr indent="-342900" lvl="0" marL="457200" rtl="0" algn="l">
              <a:spcBef>
                <a:spcPts val="0"/>
              </a:spcBef>
              <a:spcAft>
                <a:spcPts val="0"/>
              </a:spcAft>
              <a:buSzPts val="1800"/>
              <a:buChar char="●"/>
            </a:pPr>
            <a:r>
              <a:rPr lang="en"/>
              <a:t>Can't go above 4</a:t>
            </a:r>
            <a:endParaRPr/>
          </a:p>
          <a:p>
            <a:pPr indent="-317500" lvl="1" marL="914400" rtl="0" algn="l">
              <a:spcBef>
                <a:spcPts val="0"/>
              </a:spcBef>
              <a:spcAft>
                <a:spcPts val="0"/>
              </a:spcAft>
              <a:buSzPts val="1400"/>
              <a:buChar char="○"/>
            </a:pPr>
            <a:r>
              <a:rPr lang="en"/>
              <a:t>Only 4 "+1s" overall, so can't increase to 5 or more</a:t>
            </a:r>
            <a:endParaRPr/>
          </a:p>
          <a:p>
            <a:pPr indent="-342900" lvl="0" marL="457200" rtl="0" algn="l">
              <a:spcBef>
                <a:spcPts val="0"/>
              </a:spcBef>
              <a:spcAft>
                <a:spcPts val="0"/>
              </a:spcAft>
              <a:buSzPts val="1800"/>
              <a:buChar char="●"/>
            </a:pPr>
            <a:r>
              <a:rPr lang="en"/>
              <a:t>Can't go below 1</a:t>
            </a:r>
            <a:endParaRPr/>
          </a:p>
          <a:p>
            <a:pPr indent="-317500" lvl="1" marL="914400" rtl="0" algn="l">
              <a:spcBef>
                <a:spcPts val="0"/>
              </a:spcBef>
              <a:spcAft>
                <a:spcPts val="0"/>
              </a:spcAft>
              <a:buSzPts val="1400"/>
              <a:buChar char="○"/>
            </a:pPr>
            <a:r>
              <a:rPr lang="en"/>
              <a:t>The smallest value that can be loaded by a thread is 0, so the smallest value that can be stored is 1. Therefore, the last store must be at least 1.</a:t>
            </a:r>
            <a:endParaRPr/>
          </a:p>
          <a:p>
            <a:pPr indent="-342900" lvl="0" marL="457200" rtl="0" algn="l">
              <a:spcBef>
                <a:spcPts val="0"/>
              </a:spcBef>
              <a:spcAft>
                <a:spcPts val="0"/>
              </a:spcAft>
              <a:buSzPts val="1800"/>
              <a:buChar char="●"/>
            </a:pPr>
            <a:r>
              <a:rPr lang="en"/>
              <a:t>Therefore, we can get any value between 1 and 4</a:t>
            </a:r>
            <a:endParaRPr/>
          </a:p>
        </p:txBody>
      </p:sp>
      <p:sp>
        <p:nvSpPr>
          <p:cNvPr id="358" name="Google Shape;358;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62"/>
          <p:cNvSpPr txBox="1"/>
          <p:nvPr/>
        </p:nvSpPr>
        <p:spPr>
          <a:xfrm>
            <a:off x="6536525" y="1246825"/>
            <a:ext cx="1868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sw t0 0(sp)</a:t>
            </a:r>
            <a:br>
              <a:rPr b="1" lang="en" sz="1600">
                <a:solidFill>
                  <a:srgbClr val="9900FF"/>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sw t0 0(sp)</a:t>
            </a:r>
            <a:br>
              <a:rPr b="1" lang="en" sz="1600">
                <a:solidFill>
                  <a:srgbClr val="B45F06"/>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lw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addi t0 t0 1</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sw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
        <p:nvSpPr>
          <p:cNvPr id="360" name="Google Shape;360;p62"/>
          <p:cNvSpPr txBox="1"/>
          <p:nvPr/>
        </p:nvSpPr>
        <p:spPr>
          <a:xfrm>
            <a:off x="4600600" y="1246825"/>
            <a:ext cx="1868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lw t0 0(sp)</a:t>
            </a:r>
            <a:br>
              <a:rPr b="1" lang="en" sz="1600">
                <a:solidFill>
                  <a:srgbClr val="9900FF"/>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lw t0 0(sp)</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addi t0 t0 1</a:t>
            </a:r>
            <a:br>
              <a:rPr b="1" lang="en" sz="1600">
                <a:solidFill>
                  <a:srgbClr val="9900FF"/>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addi t0 t0 1</a:t>
            </a:r>
            <a:br>
              <a:rPr b="1" lang="en" sz="1600">
                <a:solidFill>
                  <a:srgbClr val="FF0000"/>
                </a:solidFill>
                <a:latin typeface="Courier New"/>
                <a:ea typeface="Courier New"/>
                <a:cs typeface="Courier New"/>
                <a:sym typeface="Courier New"/>
              </a:rPr>
            </a:br>
            <a:r>
              <a:rPr b="1" lang="en" sz="1600">
                <a:solidFill>
                  <a:srgbClr val="9900FF"/>
                </a:solidFill>
                <a:latin typeface="Courier New"/>
                <a:ea typeface="Courier New"/>
                <a:cs typeface="Courier New"/>
                <a:sym typeface="Courier New"/>
              </a:rPr>
              <a:t>sw t0 0(sp)</a:t>
            </a:r>
            <a:br>
              <a:rPr b="1" lang="en" sz="1600">
                <a:solidFill>
                  <a:srgbClr val="FF0000"/>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lw t0 0(sp)</a:t>
            </a:r>
            <a:br>
              <a:rPr b="1" lang="en" sz="1600">
                <a:solidFill>
                  <a:srgbClr val="FF0000"/>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addi t0 t0 1</a:t>
            </a:r>
            <a:br>
              <a:rPr b="1" lang="en" sz="1600">
                <a:solidFill>
                  <a:srgbClr val="B45F06"/>
                </a:solidFill>
                <a:latin typeface="Courier New"/>
                <a:ea typeface="Courier New"/>
                <a:cs typeface="Courier New"/>
                <a:sym typeface="Courier New"/>
              </a:rPr>
            </a:br>
            <a:r>
              <a:rPr b="1" lang="en" sz="1600">
                <a:solidFill>
                  <a:srgbClr val="B45F06"/>
                </a:solidFill>
                <a:latin typeface="Courier New"/>
                <a:ea typeface="Courier New"/>
                <a:cs typeface="Courier New"/>
                <a:sym typeface="Courier New"/>
              </a:rPr>
              <a:t>sw t0 0(sp)</a:t>
            </a:r>
            <a:br>
              <a:rPr b="1" lang="en" sz="1600">
                <a:solidFill>
                  <a:srgbClr val="FF0000"/>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sw t0 0(sp)</a:t>
            </a:r>
            <a:br>
              <a:rPr b="1" lang="en" sz="1600">
                <a:solidFill>
                  <a:srgbClr val="0000FF"/>
                </a:solidFill>
                <a:latin typeface="Courier New"/>
                <a:ea typeface="Courier New"/>
                <a:cs typeface="Courier New"/>
                <a:sym typeface="Courier New"/>
              </a:rPr>
            </a:br>
            <a:r>
              <a:rPr b="1" lang="en" sz="1600">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Avoiding </a:t>
            </a:r>
            <a:r>
              <a:rPr lang="en"/>
              <a:t>Data Races</a:t>
            </a:r>
            <a:endParaRPr/>
          </a:p>
        </p:txBody>
      </p:sp>
      <p:sp>
        <p:nvSpPr>
          <p:cNvPr id="366" name="Google Shape;366;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Formally, a multithreaded program is only considered correct if ANY interlacing of threads yield the same result.</a:t>
            </a:r>
            <a:endParaRPr>
              <a:solidFill>
                <a:srgbClr val="999999"/>
              </a:solidFill>
            </a:endParaRPr>
          </a:p>
          <a:p>
            <a:pPr indent="-342900" lvl="0" marL="457200" rtl="0" algn="l">
              <a:spcBef>
                <a:spcPts val="0"/>
              </a:spcBef>
              <a:spcAft>
                <a:spcPts val="0"/>
              </a:spcAft>
              <a:buClr>
                <a:srgbClr val="000000"/>
              </a:buClr>
              <a:buSzPts val="1800"/>
              <a:buChar char="●"/>
            </a:pPr>
            <a:r>
              <a:rPr lang="en">
                <a:solidFill>
                  <a:srgbClr val="000000"/>
                </a:solidFill>
              </a:rPr>
              <a:t>For today: if you make sure that each thread works on independent data (no two threads write to the same value, or read a value that another thread wrote to), you can guarantee correctness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Monday: how to handle cases where coordination is mandatory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hardest part of multithreading is maintaining correctness while also speeding up the code, but this ends up being a fairly transferable skill to project management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you can coordinate a group of threads to perform a task, you can coordinate a group of people to perform a task more easily.</a:t>
            </a:r>
            <a:endParaRPr>
              <a:solidFill>
                <a:srgbClr val="000000"/>
              </a:solidFill>
            </a:endParaRPr>
          </a:p>
        </p:txBody>
      </p:sp>
      <p:sp>
        <p:nvSpPr>
          <p:cNvPr id="367" name="Google Shape;36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000"/>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1000"/>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Effect filter="fade" transition="in">
                                      <p:cBhvr>
                                        <p:cTn dur="1000"/>
                                        <p:tgtEl>
                                          <p:spTgt spid="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Effect filter="fade" transition="in">
                                      <p:cBhvr>
                                        <p:cTn dur="1000"/>
                                        <p:tgtEl>
                                          <p:spTgt spid="3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163" name="Google Shape;163;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program </a:t>
            </a:r>
            <a:r>
              <a:rPr lang="en"/>
              <a:t>is a sequence of instructions to run (such as an executable)</a:t>
            </a:r>
            <a:endParaRPr/>
          </a:p>
          <a:p>
            <a:pPr indent="-342900" lvl="0" marL="457200" rtl="0" algn="l">
              <a:spcBef>
                <a:spcPts val="0"/>
              </a:spcBef>
              <a:spcAft>
                <a:spcPts val="0"/>
              </a:spcAft>
              <a:buSzPts val="1800"/>
              <a:buChar char="●"/>
            </a:pPr>
            <a:r>
              <a:rPr lang="en"/>
              <a:t>A </a:t>
            </a:r>
            <a:r>
              <a:rPr b="1" lang="en"/>
              <a:t>process </a:t>
            </a:r>
            <a:r>
              <a:rPr lang="en"/>
              <a:t>is the actual execution of a program. Each process is a largely separate entity, with its own memory space.</a:t>
            </a:r>
            <a:endParaRPr/>
          </a:p>
          <a:p>
            <a:pPr indent="-342900" lvl="0" marL="457200" rtl="0" algn="l">
              <a:spcBef>
                <a:spcPts val="0"/>
              </a:spcBef>
              <a:spcAft>
                <a:spcPts val="0"/>
              </a:spcAft>
              <a:buSzPts val="1800"/>
              <a:buChar char="●"/>
            </a:pPr>
            <a:r>
              <a:rPr lang="en"/>
              <a:t>Each process is composed of </a:t>
            </a:r>
            <a:r>
              <a:rPr b="1" lang="en"/>
              <a:t>threads</a:t>
            </a:r>
            <a:r>
              <a:rPr lang="en"/>
              <a:t>, which are independently running instruction sequences that share most memory.</a:t>
            </a:r>
            <a:endParaRPr/>
          </a:p>
          <a:p>
            <a:pPr indent="-342900" lvl="0" marL="457200" rtl="0" algn="l">
              <a:spcBef>
                <a:spcPts val="0"/>
              </a:spcBef>
              <a:spcAft>
                <a:spcPts val="0"/>
              </a:spcAft>
              <a:buSzPts val="1800"/>
              <a:buChar char="●"/>
            </a:pPr>
            <a:r>
              <a:rPr lang="en"/>
              <a:t>The datapath we've discussed so far is a CPU </a:t>
            </a:r>
            <a:r>
              <a:rPr b="1" lang="en"/>
              <a:t>core</a:t>
            </a:r>
            <a:r>
              <a:rPr lang="en"/>
              <a:t>. A single core can run one thread at any given time.</a:t>
            </a:r>
            <a:endParaRPr/>
          </a:p>
          <a:p>
            <a:pPr indent="-342900" lvl="0" marL="457200" rtl="0" algn="l">
              <a:spcBef>
                <a:spcPts val="0"/>
              </a:spcBef>
              <a:spcAft>
                <a:spcPts val="0"/>
              </a:spcAft>
              <a:buSzPts val="1800"/>
              <a:buChar char="●"/>
            </a:pPr>
            <a:r>
              <a:rPr lang="en"/>
              <a:t>The CPU is composed of multiple cores, which thus allows multiple threads to be run simultaneously.</a:t>
            </a:r>
            <a:endParaRPr/>
          </a:p>
        </p:txBody>
      </p:sp>
      <p:sp>
        <p:nvSpPr>
          <p:cNvPr id="164" name="Google Shape;16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Coordination Game</a:t>
            </a:r>
            <a:endParaRPr/>
          </a:p>
        </p:txBody>
      </p:sp>
      <p:sp>
        <p:nvSpPr>
          <p:cNvPr id="373" name="Google Shape;373;p6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class, get exactly 5 votes in each answer choice</a:t>
            </a:r>
            <a:endParaRPr/>
          </a:p>
          <a:p>
            <a:pPr indent="-342900" lvl="0" marL="457200" rtl="0" algn="l">
              <a:spcBef>
                <a:spcPts val="0"/>
              </a:spcBef>
              <a:spcAft>
                <a:spcPts val="0"/>
              </a:spcAft>
              <a:buSzPts val="1800"/>
              <a:buChar char="●"/>
            </a:pPr>
            <a:r>
              <a:rPr lang="en"/>
              <a:t>For this poll, you will NOT be able to change your vote</a:t>
            </a:r>
            <a:endParaRPr/>
          </a:p>
        </p:txBody>
      </p:sp>
      <p:sp>
        <p:nvSpPr>
          <p:cNvPr id="374" name="Google Shape;37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000"/>
                                        <p:tgtEl>
                                          <p:spTgt spid="3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0" name="Google Shape;380;p6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1" name="Google Shape;381;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2" name="Google Shape;382;p6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8" name="Google Shape;388;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9" name="Google Shape;389;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0" name="Google Shape;390;p6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6" name="Google Shape;396;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7" name="Google Shape;39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8" name="Google Shape;398;p6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Coordination Game</a:t>
            </a:r>
            <a:endParaRPr/>
          </a:p>
        </p:txBody>
      </p:sp>
      <p:sp>
        <p:nvSpPr>
          <p:cNvPr id="404" name="Google Shape;404;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start of Monday's and Wednesday's lectures, we'll play a similar game (not the same win condition, but a similar coordination problem).</a:t>
            </a:r>
            <a:endParaRPr/>
          </a:p>
          <a:p>
            <a:pPr indent="-342900" lvl="0" marL="457200" rtl="0" algn="l">
              <a:spcBef>
                <a:spcPts val="0"/>
              </a:spcBef>
              <a:spcAft>
                <a:spcPts val="0"/>
              </a:spcAft>
              <a:buSzPts val="1800"/>
              <a:buChar char="●"/>
            </a:pPr>
            <a:r>
              <a:rPr lang="en"/>
              <a:t>If you succeed, all students in the class will receive extra credit points</a:t>
            </a:r>
            <a:endParaRPr/>
          </a:p>
          <a:p>
            <a:pPr indent="-317500" lvl="1" marL="914400" rtl="0" algn="l">
              <a:spcBef>
                <a:spcPts val="0"/>
              </a:spcBef>
              <a:spcAft>
                <a:spcPts val="0"/>
              </a:spcAft>
              <a:buSzPts val="1400"/>
              <a:buChar char="○"/>
            </a:pPr>
            <a:r>
              <a:rPr lang="en"/>
              <a:t>Exact formula: </a:t>
            </a:r>
            <a:r>
              <a:rPr lang="en" sz="1150">
                <a:solidFill>
                  <a:srgbClr val="222222"/>
                </a:solidFill>
                <a:highlight>
                  <a:srgbClr val="FFFFFF"/>
                </a:highlight>
                <a:latin typeface="Open Sans"/>
                <a:ea typeface="Open Sans"/>
                <a:cs typeface="Open Sans"/>
                <a:sym typeface="Open Sans"/>
              </a:rPr>
              <a:t>5/(1+0.2*time in minutes)*sqrt(responses/totalstudents)</a:t>
            </a:r>
            <a:endParaRPr/>
          </a:p>
          <a:p>
            <a:pPr indent="-342900" lvl="0" marL="457200" rtl="0" algn="l">
              <a:spcBef>
                <a:spcPts val="0"/>
              </a:spcBef>
              <a:spcAft>
                <a:spcPts val="0"/>
              </a:spcAft>
              <a:buSzPts val="1800"/>
              <a:buChar char="●"/>
            </a:pPr>
            <a:r>
              <a:rPr lang="en"/>
              <a:t>You may discuss strategies as much as you wish</a:t>
            </a:r>
            <a:endParaRPr/>
          </a:p>
          <a:p>
            <a:pPr indent="-342900" lvl="0" marL="457200" rtl="0" algn="l">
              <a:spcBef>
                <a:spcPts val="0"/>
              </a:spcBef>
              <a:spcAft>
                <a:spcPts val="0"/>
              </a:spcAft>
              <a:buSzPts val="1800"/>
              <a:buChar char="●"/>
            </a:pPr>
            <a:r>
              <a:rPr lang="en"/>
              <a:t>More details will be posted on Ed</a:t>
            </a:r>
            <a:endParaRPr/>
          </a:p>
          <a:p>
            <a:pPr indent="-342900" lvl="0" marL="457200" rtl="0" algn="l">
              <a:spcBef>
                <a:spcPts val="0"/>
              </a:spcBef>
              <a:spcAft>
                <a:spcPts val="0"/>
              </a:spcAft>
              <a:buSzPts val="1800"/>
              <a:buChar char="●"/>
            </a:pPr>
            <a:r>
              <a:rPr lang="en"/>
              <a:t>Good luck!</a:t>
            </a:r>
            <a:endParaRPr/>
          </a:p>
        </p:txBody>
      </p:sp>
      <p:sp>
        <p:nvSpPr>
          <p:cNvPr id="405" name="Google Shape;405;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1000"/>
                                        <p:tgtEl>
                                          <p:spTgt spid="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4" st="4"/>
                                            </p:txEl>
                                          </p:spTgt>
                                        </p:tgtEl>
                                        <p:attrNameLst>
                                          <p:attrName>style.visibility</p:attrName>
                                        </p:attrNameLst>
                                      </p:cBhvr>
                                      <p:to>
                                        <p:strVal val="visible"/>
                                      </p:to>
                                    </p:set>
                                    <p:animEffect filter="fade" transition="in">
                                      <p:cBhvr>
                                        <p:cTn dur="1000"/>
                                        <p:tgtEl>
                                          <p:spTgt spid="4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5" st="5"/>
                                            </p:txEl>
                                          </p:spTgt>
                                        </p:tgtEl>
                                        <p:attrNameLst>
                                          <p:attrName>style.visibility</p:attrName>
                                        </p:attrNameLst>
                                      </p:cBhvr>
                                      <p:to>
                                        <p:strVal val="visible"/>
                                      </p:to>
                                    </p:set>
                                    <p:animEffect filter="fade" transition="in">
                                      <p:cBhvr>
                                        <p:cTn dur="1000"/>
                                        <p:tgtEl>
                                          <p:spTgt spid="4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170" name="Google Shape;170;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single-threaded program</a:t>
            </a:r>
            <a:r>
              <a:rPr lang="en"/>
              <a:t> is a program that only runs one thread</a:t>
            </a:r>
            <a:endParaRPr/>
          </a:p>
          <a:p>
            <a:pPr indent="-317500" lvl="1" marL="914400" rtl="0" algn="l">
              <a:spcBef>
                <a:spcPts val="0"/>
              </a:spcBef>
              <a:spcAft>
                <a:spcPts val="0"/>
              </a:spcAft>
              <a:buSzPts val="1400"/>
              <a:buChar char="○"/>
            </a:pPr>
            <a:r>
              <a:rPr lang="en"/>
              <a:t>All the programs we've discussed so far are single-threaded</a:t>
            </a:r>
            <a:endParaRPr/>
          </a:p>
          <a:p>
            <a:pPr indent="-342900" lvl="0" marL="457200" rtl="0" algn="l">
              <a:spcBef>
                <a:spcPts val="0"/>
              </a:spcBef>
              <a:spcAft>
                <a:spcPts val="0"/>
              </a:spcAft>
              <a:buSzPts val="1800"/>
              <a:buChar char="●"/>
            </a:pPr>
            <a:r>
              <a:rPr b="1" lang="en"/>
              <a:t>Multi-threaded</a:t>
            </a:r>
            <a:r>
              <a:rPr lang="en"/>
              <a:t> and </a:t>
            </a:r>
            <a:r>
              <a:rPr b="1" lang="en"/>
              <a:t>multi-process</a:t>
            </a:r>
            <a:r>
              <a:rPr lang="en"/>
              <a:t> programs are programs that use multiple threads or processes.</a:t>
            </a:r>
            <a:endParaRPr/>
          </a:p>
          <a:p>
            <a:pPr indent="-342900" lvl="0" marL="457200" rtl="0" algn="l">
              <a:spcBef>
                <a:spcPts val="0"/>
              </a:spcBef>
              <a:spcAft>
                <a:spcPts val="0"/>
              </a:spcAft>
              <a:buSzPts val="1800"/>
              <a:buChar char="●"/>
            </a:pPr>
            <a:r>
              <a:rPr lang="en"/>
              <a:t>The </a:t>
            </a:r>
            <a:r>
              <a:rPr b="1" lang="en"/>
              <a:t>Operating System</a:t>
            </a:r>
            <a:r>
              <a:rPr lang="en"/>
              <a:t>, or OS, is responsible for managing which threads get run on which CPUs (among other tasks)</a:t>
            </a:r>
            <a:endParaRPr/>
          </a:p>
          <a:p>
            <a:pPr indent="-342900" lvl="0" marL="457200" rtl="0" algn="l">
              <a:spcBef>
                <a:spcPts val="0"/>
              </a:spcBef>
              <a:spcAft>
                <a:spcPts val="0"/>
              </a:spcAft>
              <a:buSzPts val="1800"/>
              <a:buChar char="●"/>
            </a:pPr>
            <a:r>
              <a:rPr lang="en"/>
              <a:t>On most modern computers, number of active threads &gt;&gt; number of available cores, so most threads are idle at any given time</a:t>
            </a:r>
            <a:endParaRPr/>
          </a:p>
          <a:p>
            <a:pPr indent="-317500" lvl="1" marL="914400" rtl="0" algn="l">
              <a:spcBef>
                <a:spcPts val="0"/>
              </a:spcBef>
              <a:spcAft>
                <a:spcPts val="0"/>
              </a:spcAft>
              <a:buSzPts val="1400"/>
              <a:buChar char="○"/>
            </a:pPr>
            <a:r>
              <a:rPr lang="en"/>
              <a:t>This is one of the big reasons why runtime can vary, even when running the same program</a:t>
            </a:r>
            <a:endParaRPr/>
          </a:p>
          <a:p>
            <a:pPr indent="-317500" lvl="1" marL="914400" rtl="0" algn="l">
              <a:spcBef>
                <a:spcPts val="0"/>
              </a:spcBef>
              <a:spcAft>
                <a:spcPts val="0"/>
              </a:spcAft>
              <a:buSzPts val="1400"/>
              <a:buChar char="○"/>
            </a:pPr>
            <a:r>
              <a:rPr lang="en"/>
              <a:t>For Project 4, we'll run programs on dedicated systems, so you have the full resource allocation</a:t>
            </a:r>
            <a:endParaRPr/>
          </a:p>
        </p:txBody>
      </p:sp>
      <p:sp>
        <p:nvSpPr>
          <p:cNvPr id="171" name="Google Shape;17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Parallelism?</a:t>
            </a:r>
            <a:endParaRPr/>
          </a:p>
        </p:txBody>
      </p:sp>
      <p:sp>
        <p:nvSpPr>
          <p:cNvPr id="177" name="Google Shape;177;p39"/>
          <p:cNvSpPr txBox="1"/>
          <p:nvPr>
            <p:ph idx="1" type="body"/>
          </p:nvPr>
        </p:nvSpPr>
        <p:spPr>
          <a:xfrm>
            <a:off x="198500" y="2190675"/>
            <a:ext cx="8520600" cy="28218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999999"/>
              </a:buClr>
              <a:buSzPct val="100000"/>
              <a:buChar char="●"/>
            </a:pPr>
            <a:r>
              <a:rPr lang="en">
                <a:solidFill>
                  <a:srgbClr val="999999"/>
                </a:solidFill>
              </a:rPr>
              <a:t>Instructions/Program</a:t>
            </a:r>
            <a:endParaRPr>
              <a:solidFill>
                <a:srgbClr val="999999"/>
              </a:solidFill>
            </a:endParaRPr>
          </a:p>
          <a:p>
            <a:pPr indent="-304165" lvl="1" marL="914400" rtl="0" algn="l">
              <a:spcBef>
                <a:spcPts val="0"/>
              </a:spcBef>
              <a:spcAft>
                <a:spcPts val="0"/>
              </a:spcAft>
              <a:buClr>
                <a:srgbClr val="999999"/>
              </a:buClr>
              <a:buSzPct val="100000"/>
              <a:buChar char="○"/>
            </a:pPr>
            <a:r>
              <a:rPr lang="en">
                <a:solidFill>
                  <a:srgbClr val="999999"/>
                </a:solidFill>
              </a:rPr>
              <a:t>Reducing the work/problem involves a lot of theory, and we'll hit theoretical limits eventually.</a:t>
            </a:r>
            <a:endParaRPr>
              <a:solidFill>
                <a:srgbClr val="999999"/>
              </a:solidFill>
            </a:endParaRPr>
          </a:p>
          <a:p>
            <a:pPr indent="-304165" lvl="1" marL="914400" rtl="0" algn="l">
              <a:spcBef>
                <a:spcPts val="0"/>
              </a:spcBef>
              <a:spcAft>
                <a:spcPts val="0"/>
              </a:spcAft>
              <a:buClr>
                <a:srgbClr val="000000"/>
              </a:buClr>
              <a:buSzPct val="100000"/>
              <a:buChar char="○"/>
            </a:pPr>
            <a:r>
              <a:rPr lang="en">
                <a:solidFill>
                  <a:srgbClr val="000000"/>
                </a:solidFill>
              </a:rPr>
              <a:t>Work per instruction can be increased with SIMD, but that's at most an 8x speedup now that AVX512 is dead</a:t>
            </a:r>
            <a:endParaRPr>
              <a:solidFill>
                <a:srgbClr val="000000"/>
              </a:solidFill>
            </a:endParaRPr>
          </a:p>
          <a:p>
            <a:pPr indent="-325755" lvl="0" marL="457200" rtl="0" algn="l">
              <a:spcBef>
                <a:spcPts val="0"/>
              </a:spcBef>
              <a:spcAft>
                <a:spcPts val="0"/>
              </a:spcAft>
              <a:buClr>
                <a:srgbClr val="999999"/>
              </a:buClr>
              <a:buSzPct val="100000"/>
              <a:buChar char="●"/>
            </a:pPr>
            <a:r>
              <a:rPr lang="en">
                <a:solidFill>
                  <a:srgbClr val="999999"/>
                </a:solidFill>
              </a:rPr>
              <a:t>Cycles/Instruction</a:t>
            </a:r>
            <a:endParaRPr>
              <a:solidFill>
                <a:srgbClr val="999999"/>
              </a:solidFill>
            </a:endParaRPr>
          </a:p>
          <a:p>
            <a:pPr indent="-304165" lvl="1" marL="914400" rtl="0" algn="l">
              <a:spcBef>
                <a:spcPts val="0"/>
              </a:spcBef>
              <a:spcAft>
                <a:spcPts val="0"/>
              </a:spcAft>
              <a:buClr>
                <a:srgbClr val="999999"/>
              </a:buClr>
              <a:buSzPct val="100000"/>
              <a:buChar char="○"/>
            </a:pPr>
            <a:r>
              <a:rPr lang="en">
                <a:solidFill>
                  <a:srgbClr val="999999"/>
                </a:solidFill>
              </a:rPr>
              <a:t>Clever ordering of instructions can help, but pipelining already optimizes this fairly well</a:t>
            </a:r>
            <a:endParaRPr>
              <a:solidFill>
                <a:srgbClr val="999999"/>
              </a:solidFill>
            </a:endParaRPr>
          </a:p>
          <a:p>
            <a:pPr indent="-304165" lvl="1" marL="914400" rtl="0" algn="l">
              <a:spcBef>
                <a:spcPts val="0"/>
              </a:spcBef>
              <a:spcAft>
                <a:spcPts val="0"/>
              </a:spcAft>
              <a:buClr>
                <a:srgbClr val="999999"/>
              </a:buClr>
              <a:buSzPct val="100000"/>
              <a:buChar char="○"/>
            </a:pPr>
            <a:r>
              <a:rPr lang="en">
                <a:solidFill>
                  <a:srgbClr val="999999"/>
                </a:solidFill>
              </a:rPr>
              <a:t>Memory instructions have high cycles/instruction, so we can improve this via caches</a:t>
            </a:r>
            <a:endParaRPr>
              <a:solidFill>
                <a:srgbClr val="999999"/>
              </a:solidFill>
            </a:endParaRPr>
          </a:p>
          <a:p>
            <a:pPr indent="-325755" lvl="0" marL="457200" rtl="0" algn="l">
              <a:spcBef>
                <a:spcPts val="0"/>
              </a:spcBef>
              <a:spcAft>
                <a:spcPts val="0"/>
              </a:spcAft>
              <a:buClr>
                <a:srgbClr val="999999"/>
              </a:buClr>
              <a:buSzPct val="100000"/>
              <a:buChar char="●"/>
            </a:pPr>
            <a:r>
              <a:rPr lang="en">
                <a:solidFill>
                  <a:srgbClr val="999999"/>
                </a:solidFill>
              </a:rPr>
              <a:t>Time/Cycle</a:t>
            </a:r>
            <a:endParaRPr>
              <a:solidFill>
                <a:srgbClr val="999999"/>
              </a:solidFill>
            </a:endParaRPr>
          </a:p>
          <a:p>
            <a:pPr indent="-304165" lvl="1" marL="914400" rtl="0" algn="l">
              <a:spcBef>
                <a:spcPts val="0"/>
              </a:spcBef>
              <a:spcAft>
                <a:spcPts val="0"/>
              </a:spcAft>
              <a:buClr>
                <a:srgbClr val="999999"/>
              </a:buClr>
              <a:buSzPct val="100000"/>
              <a:buChar char="○"/>
            </a:pPr>
            <a:r>
              <a:rPr lang="en">
                <a:solidFill>
                  <a:srgbClr val="999999"/>
                </a:solidFill>
              </a:rPr>
              <a:t>Up until recently, our limit here was manufacturing capacity, so we were able to halve this every ~2 years via Moore's Law</a:t>
            </a:r>
            <a:endParaRPr>
              <a:solidFill>
                <a:srgbClr val="999999"/>
              </a:solidFill>
            </a:endParaRPr>
          </a:p>
          <a:p>
            <a:pPr indent="-304165" lvl="1" marL="914400" rtl="0" algn="l">
              <a:spcBef>
                <a:spcPts val="0"/>
              </a:spcBef>
              <a:spcAft>
                <a:spcPts val="0"/>
              </a:spcAft>
              <a:buClr>
                <a:srgbClr val="999999"/>
              </a:buClr>
              <a:buSzPct val="100000"/>
              <a:buChar char="○"/>
            </a:pPr>
            <a:r>
              <a:rPr lang="en">
                <a:solidFill>
                  <a:srgbClr val="999999"/>
                </a:solidFill>
              </a:rPr>
              <a:t>Now, we're starting to hit physical limits, so Moore's Law has slowed down quite a bit.</a:t>
            </a:r>
            <a:endParaRPr>
              <a:solidFill>
                <a:srgbClr val="999999"/>
              </a:solidFill>
            </a:endParaRPr>
          </a:p>
          <a:p>
            <a:pPr indent="-325755" lvl="0" marL="457200" rtl="0" algn="l">
              <a:spcBef>
                <a:spcPts val="0"/>
              </a:spcBef>
              <a:spcAft>
                <a:spcPts val="0"/>
              </a:spcAft>
              <a:buClr>
                <a:srgbClr val="000000"/>
              </a:buClr>
              <a:buSzPct val="100000"/>
              <a:buChar char="●"/>
            </a:pPr>
            <a:r>
              <a:rPr lang="en">
                <a:solidFill>
                  <a:srgbClr val="000000"/>
                </a:solidFill>
              </a:rPr>
              <a:t>Only way to move forward is to parallelize</a:t>
            </a:r>
            <a:endParaRPr>
              <a:solidFill>
                <a:srgbClr val="000000"/>
              </a:solidFill>
            </a:endParaRPr>
          </a:p>
          <a:p>
            <a:pPr indent="-304165" lvl="1" marL="914400" rtl="0" algn="l">
              <a:spcBef>
                <a:spcPts val="0"/>
              </a:spcBef>
              <a:spcAft>
                <a:spcPts val="0"/>
              </a:spcAft>
              <a:buClr>
                <a:srgbClr val="000000"/>
              </a:buClr>
              <a:buSzPct val="100000"/>
              <a:buChar char="○"/>
            </a:pPr>
            <a:r>
              <a:rPr lang="en">
                <a:solidFill>
                  <a:srgbClr val="000000"/>
                </a:solidFill>
              </a:rPr>
              <a:t>Increase the number of processors that get used by a single program</a:t>
            </a:r>
            <a:endParaRPr>
              <a:solidFill>
                <a:srgbClr val="000000"/>
              </a:solidFill>
            </a:endParaRPr>
          </a:p>
        </p:txBody>
      </p:sp>
      <p:graphicFrame>
        <p:nvGraphicFramePr>
          <p:cNvPr id="178" name="Google Shape;178;p39"/>
          <p:cNvGraphicFramePr/>
          <p:nvPr/>
        </p:nvGraphicFramePr>
        <p:xfrm>
          <a:off x="1665475" y="1331925"/>
          <a:ext cx="3000000" cy="3000000"/>
        </p:xfrm>
        <a:graphic>
          <a:graphicData uri="http://schemas.openxmlformats.org/drawingml/2006/table">
            <a:tbl>
              <a:tblPr>
                <a:noFill/>
                <a:tableStyleId>{6EB91DA5-A817-4FB8-B73F-A7407042BB81}</a:tableStyleId>
              </a:tblPr>
              <a:tblGrid>
                <a:gridCol w="1207825"/>
                <a:gridCol w="399525"/>
                <a:gridCol w="1447800"/>
                <a:gridCol w="1447800"/>
                <a:gridCol w="892100"/>
              </a:tblGrid>
              <a:tr h="381000">
                <a:tc>
                  <a:txBody>
                    <a:bodyPr/>
                    <a:lstStyle/>
                    <a:p>
                      <a:pPr indent="0" lvl="0" marL="0" rtl="0" algn="ctr">
                        <a:spcBef>
                          <a:spcPts val="0"/>
                        </a:spcBef>
                        <a:spcAft>
                          <a:spcPts val="0"/>
                        </a:spcAft>
                        <a:buNone/>
                      </a:pPr>
                      <a:r>
                        <a:rPr lang="en" sz="1800"/>
                        <a:t>Time</a:t>
                      </a:r>
                      <a:endParaRPr sz="1800"/>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rtl="0" algn="ctr">
                        <a:spcBef>
                          <a:spcPts val="0"/>
                        </a:spcBef>
                        <a:spcAft>
                          <a:spcPts val="0"/>
                        </a:spcAft>
                        <a:buNone/>
                      </a:pPr>
                      <a:r>
                        <a:rPr lang="en" sz="1800"/>
                        <a:t>=</a:t>
                      </a:r>
                      <a:endParaRPr sz="1800"/>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Instructions</a:t>
                      </a:r>
                      <a:endParaRPr sz="1800"/>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Cycles</a:t>
                      </a:r>
                      <a:endParaRPr sz="1800"/>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Time</a:t>
                      </a:r>
                      <a:endParaRPr sz="1800"/>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t>Program</a:t>
                      </a:r>
                      <a:endParaRPr sz="1800"/>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rtl="0" algn="ctr">
                        <a:spcBef>
                          <a:spcPts val="0"/>
                        </a:spcBef>
                        <a:spcAft>
                          <a:spcPts val="0"/>
                        </a:spcAft>
                        <a:buNone/>
                      </a:pPr>
                      <a:r>
                        <a:rPr lang="en" sz="1800"/>
                        <a:t>Program</a:t>
                      </a:r>
                      <a:endParaRPr sz="1800"/>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Instruction</a:t>
                      </a:r>
                      <a:endParaRPr sz="1800"/>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t>Cycle</a:t>
                      </a:r>
                      <a:endParaRPr sz="1800"/>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79" name="Google Shape;179;p39"/>
          <p:cNvCxnSpPr/>
          <p:nvPr/>
        </p:nvCxnSpPr>
        <p:spPr>
          <a:xfrm>
            <a:off x="1831325" y="1730275"/>
            <a:ext cx="871500" cy="0"/>
          </a:xfrm>
          <a:prstGeom prst="straightConnector1">
            <a:avLst/>
          </a:prstGeom>
          <a:noFill/>
          <a:ln cap="flat" cmpd="sng" w="19050">
            <a:solidFill>
              <a:srgbClr val="000000"/>
            </a:solidFill>
            <a:prstDash val="solid"/>
            <a:round/>
            <a:headEnd len="med" w="med" type="none"/>
            <a:tailEnd len="med" w="med" type="none"/>
          </a:ln>
        </p:spPr>
      </p:cxnSp>
      <p:cxnSp>
        <p:nvCxnSpPr>
          <p:cNvPr id="180" name="Google Shape;180;p39"/>
          <p:cNvCxnSpPr/>
          <p:nvPr/>
        </p:nvCxnSpPr>
        <p:spPr>
          <a:xfrm>
            <a:off x="3399950" y="1730275"/>
            <a:ext cx="1178400" cy="0"/>
          </a:xfrm>
          <a:prstGeom prst="straightConnector1">
            <a:avLst/>
          </a:prstGeom>
          <a:noFill/>
          <a:ln cap="flat" cmpd="sng" w="19050">
            <a:solidFill>
              <a:srgbClr val="000000"/>
            </a:solidFill>
            <a:prstDash val="solid"/>
            <a:round/>
            <a:headEnd len="med" w="med" type="none"/>
            <a:tailEnd len="med" w="med" type="none"/>
          </a:ln>
        </p:spPr>
      </p:cxnSp>
      <p:cxnSp>
        <p:nvCxnSpPr>
          <p:cNvPr id="181" name="Google Shape;181;p39"/>
          <p:cNvCxnSpPr/>
          <p:nvPr/>
        </p:nvCxnSpPr>
        <p:spPr>
          <a:xfrm>
            <a:off x="4905006" y="1730275"/>
            <a:ext cx="1088400" cy="0"/>
          </a:xfrm>
          <a:prstGeom prst="straightConnector1">
            <a:avLst/>
          </a:prstGeom>
          <a:noFill/>
          <a:ln cap="flat" cmpd="sng" w="19050">
            <a:solidFill>
              <a:srgbClr val="000000"/>
            </a:solidFill>
            <a:prstDash val="solid"/>
            <a:round/>
            <a:headEnd len="med" w="med" type="none"/>
            <a:tailEnd len="med" w="med" type="none"/>
          </a:ln>
        </p:spPr>
      </p:cxnSp>
      <p:cxnSp>
        <p:nvCxnSpPr>
          <p:cNvPr id="182" name="Google Shape;182;p39"/>
          <p:cNvCxnSpPr/>
          <p:nvPr/>
        </p:nvCxnSpPr>
        <p:spPr>
          <a:xfrm>
            <a:off x="6327550" y="1730275"/>
            <a:ext cx="580200" cy="0"/>
          </a:xfrm>
          <a:prstGeom prst="straightConnector1">
            <a:avLst/>
          </a:prstGeom>
          <a:noFill/>
          <a:ln cap="flat" cmpd="sng" w="19050">
            <a:solidFill>
              <a:srgbClr val="000000"/>
            </a:solidFill>
            <a:prstDash val="solid"/>
            <a:round/>
            <a:headEnd len="med" w="med" type="none"/>
            <a:tailEnd len="med" w="med" type="none"/>
          </a:ln>
        </p:spPr>
      </p:cxnSp>
      <p:sp>
        <p:nvSpPr>
          <p:cNvPr id="183" name="Google Shape;18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10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1000"/>
                                        <p:tgtEl>
                                          <p:spTgt spid="1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Effect filter="fade" transition="in">
                                      <p:cBhvr>
                                        <p:cTn dur="1000"/>
                                        <p:tgtEl>
                                          <p:spTgt spid="1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animEffect filter="fade" transition="in">
                                      <p:cBhvr>
                                        <p:cTn dur="1000"/>
                                        <p:tgtEl>
                                          <p:spTgt spid="1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animEffect filter="fade" transition="in">
                                      <p:cBhvr>
                                        <p:cTn dur="1000"/>
                                        <p:tgtEl>
                                          <p:spTgt spid="17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Computing</a:t>
            </a:r>
            <a:endParaRPr/>
          </a:p>
        </p:txBody>
      </p:sp>
      <p:sp>
        <p:nvSpPr>
          <p:cNvPr id="189" name="Google Shape;189;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just one thread, let's write a program that runs with multiple instruction sequences simultaneously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Our computer has 12 cores, so we can use them all</a:t>
            </a:r>
            <a:endParaRPr/>
          </a:p>
          <a:p>
            <a:pPr indent="-317500" lvl="1" marL="914400" rtl="0" algn="l">
              <a:spcBef>
                <a:spcPts val="0"/>
              </a:spcBef>
              <a:spcAft>
                <a:spcPts val="0"/>
              </a:spcAft>
              <a:buSzPts val="1400"/>
              <a:buChar char="○"/>
            </a:pPr>
            <a:r>
              <a:rPr lang="en"/>
              <a:t>If a thread is waiting on memory accesses, might as well set up another thread to keep working</a:t>
            </a:r>
            <a:endParaRPr/>
          </a:p>
          <a:p>
            <a:pPr indent="-317500" lvl="1" marL="914400" rtl="0" algn="l">
              <a:spcBef>
                <a:spcPts val="0"/>
              </a:spcBef>
              <a:spcAft>
                <a:spcPts val="0"/>
              </a:spcAft>
              <a:buSzPts val="1400"/>
              <a:buChar char="○"/>
            </a:pPr>
            <a:r>
              <a:rPr lang="en"/>
              <a:t>Supercomputers are basically normal computers with hundreds or thousands of cores, so if we want to write code for a supercomputer, we need to parallelize</a:t>
            </a:r>
            <a:endParaRPr/>
          </a:p>
          <a:p>
            <a:pPr indent="-342900" lvl="0" marL="457200" rtl="0" algn="l">
              <a:spcBef>
                <a:spcPts val="0"/>
              </a:spcBef>
              <a:spcAft>
                <a:spcPts val="0"/>
              </a:spcAft>
              <a:buSzPts val="1800"/>
              <a:buChar char="●"/>
            </a:pPr>
            <a:r>
              <a:rPr lang="en"/>
              <a:t>Two main choices:</a:t>
            </a:r>
            <a:endParaRPr/>
          </a:p>
          <a:p>
            <a:pPr indent="-317500" lvl="1" marL="914400" rtl="0" algn="l">
              <a:spcBef>
                <a:spcPts val="0"/>
              </a:spcBef>
              <a:spcAft>
                <a:spcPts val="0"/>
              </a:spcAft>
              <a:buSzPts val="1400"/>
              <a:buChar char="○"/>
            </a:pPr>
            <a:r>
              <a:rPr lang="en"/>
              <a:t>Increase the number of threads per process: Today, Monday after break</a:t>
            </a:r>
            <a:endParaRPr/>
          </a:p>
          <a:p>
            <a:pPr indent="-317500" lvl="1" marL="914400" rtl="0" algn="l">
              <a:spcBef>
                <a:spcPts val="0"/>
              </a:spcBef>
              <a:spcAft>
                <a:spcPts val="0"/>
              </a:spcAft>
              <a:buSzPts val="1400"/>
              <a:buChar char="○"/>
            </a:pPr>
            <a:r>
              <a:rPr lang="en"/>
              <a:t>Increase the number of processes for a program: Wednesday after break</a:t>
            </a:r>
            <a:endParaRPr/>
          </a:p>
        </p:txBody>
      </p:sp>
      <p:sp>
        <p:nvSpPr>
          <p:cNvPr id="190" name="Google Shape;19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vs Multiprocess Code</a:t>
            </a:r>
            <a:endParaRPr/>
          </a:p>
        </p:txBody>
      </p:sp>
      <p:sp>
        <p:nvSpPr>
          <p:cNvPr id="196" name="Google Shape;196;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Threads: Different instruction sequences on the same process</a:t>
            </a:r>
            <a:endParaRPr/>
          </a:p>
          <a:p>
            <a:pPr indent="-317500" lvl="1" marL="914400" rtl="0" algn="l">
              <a:spcBef>
                <a:spcPts val="0"/>
              </a:spcBef>
              <a:spcAft>
                <a:spcPts val="0"/>
              </a:spcAft>
              <a:buSzPts val="1400"/>
              <a:buChar char="○"/>
            </a:pPr>
            <a:r>
              <a:rPr lang="en"/>
              <a:t>Threads on the same process share memory</a:t>
            </a:r>
            <a:endParaRPr/>
          </a:p>
          <a:p>
            <a:pPr indent="-317500" lvl="1" marL="914400" rtl="0" algn="l">
              <a:spcBef>
                <a:spcPts val="0"/>
              </a:spcBef>
              <a:spcAft>
                <a:spcPts val="0"/>
              </a:spcAft>
              <a:buSzPts val="1400"/>
              <a:buChar char="○"/>
            </a:pPr>
            <a:r>
              <a:rPr lang="en"/>
              <a:t>"Easy" to communicate</a:t>
            </a:r>
            <a:endParaRPr/>
          </a:p>
          <a:p>
            <a:pPr indent="-317500" lvl="1" marL="914400" rtl="0" algn="l">
              <a:spcBef>
                <a:spcPts val="0"/>
              </a:spcBef>
              <a:spcAft>
                <a:spcPts val="0"/>
              </a:spcAft>
              <a:buSzPts val="1400"/>
              <a:buChar char="○"/>
            </a:pPr>
            <a:r>
              <a:rPr lang="en"/>
              <a:t>Limited to a set of cores wired to the same memory block (1 node)</a:t>
            </a:r>
            <a:endParaRPr/>
          </a:p>
          <a:p>
            <a:pPr indent="-342900" lvl="0" marL="457200" rtl="0" algn="l">
              <a:spcBef>
                <a:spcPts val="0"/>
              </a:spcBef>
              <a:spcAft>
                <a:spcPts val="0"/>
              </a:spcAft>
              <a:buSzPts val="1800"/>
              <a:buChar char="●"/>
            </a:pPr>
            <a:r>
              <a:rPr lang="en"/>
              <a:t>Processes: Largely independent from each other</a:t>
            </a:r>
            <a:endParaRPr/>
          </a:p>
          <a:p>
            <a:pPr indent="-317500" lvl="1" marL="914400" rtl="0" algn="l">
              <a:spcBef>
                <a:spcPts val="0"/>
              </a:spcBef>
              <a:spcAft>
                <a:spcPts val="0"/>
              </a:spcAft>
              <a:buSzPts val="1400"/>
              <a:buChar char="○"/>
            </a:pPr>
            <a:r>
              <a:rPr lang="en"/>
              <a:t>Different processes can't easily share memory</a:t>
            </a:r>
            <a:endParaRPr/>
          </a:p>
          <a:p>
            <a:pPr indent="-317500" lvl="1" marL="914400" rtl="0" algn="l">
              <a:spcBef>
                <a:spcPts val="0"/>
              </a:spcBef>
              <a:spcAft>
                <a:spcPts val="0"/>
              </a:spcAft>
              <a:buSzPts val="1400"/>
              <a:buChar char="○"/>
            </a:pPr>
            <a:r>
              <a:rPr lang="en"/>
              <a:t>"Difficult" and time consuming to communicate</a:t>
            </a:r>
            <a:endParaRPr/>
          </a:p>
          <a:p>
            <a:pPr indent="-317500" lvl="1" marL="914400" rtl="0" algn="l">
              <a:spcBef>
                <a:spcPts val="0"/>
              </a:spcBef>
              <a:spcAft>
                <a:spcPts val="0"/>
              </a:spcAft>
              <a:buSzPts val="1400"/>
              <a:buChar char="○"/>
            </a:pPr>
            <a:r>
              <a:rPr lang="en"/>
              <a:t>Can expand to as many cores as you have available, over as many nodes as you want</a:t>
            </a:r>
            <a:endParaRPr/>
          </a:p>
          <a:p>
            <a:pPr indent="-342900" lvl="0" marL="457200" rtl="0" algn="l">
              <a:spcBef>
                <a:spcPts val="0"/>
              </a:spcBef>
              <a:spcAft>
                <a:spcPts val="0"/>
              </a:spcAft>
              <a:buSzPts val="1800"/>
              <a:buChar char="●"/>
            </a:pPr>
            <a:r>
              <a:rPr lang="en"/>
              <a:t>Example: The Savio cluster is Berkeley's High Performance Computing system. It's main cluster has 112 nodes, each with 32 cores.</a:t>
            </a:r>
            <a:endParaRPr/>
          </a:p>
          <a:p>
            <a:pPr indent="-317500" lvl="1" marL="914400" rtl="0" algn="l">
              <a:spcBef>
                <a:spcPts val="0"/>
              </a:spcBef>
              <a:spcAft>
                <a:spcPts val="0"/>
              </a:spcAft>
              <a:buSzPts val="1400"/>
              <a:buChar char="○"/>
            </a:pPr>
            <a:r>
              <a:rPr lang="en"/>
              <a:t>With single-threaded code: Max 1 core usable</a:t>
            </a:r>
            <a:endParaRPr/>
          </a:p>
          <a:p>
            <a:pPr indent="-317500" lvl="1" marL="914400" rtl="0" algn="l">
              <a:spcBef>
                <a:spcPts val="0"/>
              </a:spcBef>
              <a:spcAft>
                <a:spcPts val="0"/>
              </a:spcAft>
              <a:buSzPts val="1400"/>
              <a:buChar char="○"/>
            </a:pPr>
            <a:r>
              <a:rPr lang="en"/>
              <a:t>With multi-threaded code: Max 32 cores = 32x speedup possible</a:t>
            </a:r>
            <a:endParaRPr/>
          </a:p>
          <a:p>
            <a:pPr indent="-317500" lvl="1" marL="914400" rtl="0" algn="l">
              <a:spcBef>
                <a:spcPts val="0"/>
              </a:spcBef>
              <a:spcAft>
                <a:spcPts val="0"/>
              </a:spcAft>
              <a:buSzPts val="1400"/>
              <a:buChar char="○"/>
            </a:pPr>
            <a:r>
              <a:rPr lang="en"/>
              <a:t>With multi-process code: 112x32 cores = 3584x speedup possible </a:t>
            </a:r>
            <a:endParaRPr/>
          </a:p>
          <a:p>
            <a:pPr indent="-342900" lvl="0" marL="457200" rtl="0" algn="l">
              <a:spcBef>
                <a:spcPts val="0"/>
              </a:spcBef>
              <a:spcAft>
                <a:spcPts val="0"/>
              </a:spcAft>
              <a:buSzPts val="1800"/>
              <a:buChar char="●"/>
            </a:pPr>
            <a:r>
              <a:rPr lang="en"/>
              <a:t>More info: CS 267</a:t>
            </a:r>
            <a:endParaRPr/>
          </a:p>
        </p:txBody>
      </p:sp>
      <p:sp>
        <p:nvSpPr>
          <p:cNvPr id="197" name="Google Shape;19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10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10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1000"/>
                                        <p:tgtEl>
                                          <p:spTgt spid="1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1000"/>
                                        <p:tgtEl>
                                          <p:spTgt spid="1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1000"/>
                                        <p:tgtEl>
                                          <p:spTgt spid="19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Effect filter="fade" transition="in">
                                      <p:cBhvr>
                                        <p:cTn dur="1000"/>
                                        <p:tgtEl>
                                          <p:spTgt spid="19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9" st="9"/>
                                            </p:txEl>
                                          </p:spTgt>
                                        </p:tgtEl>
                                        <p:attrNameLst>
                                          <p:attrName>style.visibility</p:attrName>
                                        </p:attrNameLst>
                                      </p:cBhvr>
                                      <p:to>
                                        <p:strVal val="visible"/>
                                      </p:to>
                                    </p:set>
                                    <p:animEffect filter="fade" transition="in">
                                      <p:cBhvr>
                                        <p:cTn dur="1000"/>
                                        <p:tgtEl>
                                          <p:spTgt spid="19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0" st="10"/>
                                            </p:txEl>
                                          </p:spTgt>
                                        </p:tgtEl>
                                        <p:attrNameLst>
                                          <p:attrName>style.visibility</p:attrName>
                                        </p:attrNameLst>
                                      </p:cBhvr>
                                      <p:to>
                                        <p:strVal val="visible"/>
                                      </p:to>
                                    </p:set>
                                    <p:animEffect filter="fade" transition="in">
                                      <p:cBhvr>
                                        <p:cTn dur="1000"/>
                                        <p:tgtEl>
                                          <p:spTgt spid="19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1" st="11"/>
                                            </p:txEl>
                                          </p:spTgt>
                                        </p:tgtEl>
                                        <p:attrNameLst>
                                          <p:attrName>style.visibility</p:attrName>
                                        </p:attrNameLst>
                                      </p:cBhvr>
                                      <p:to>
                                        <p:strVal val="visible"/>
                                      </p:to>
                                    </p:set>
                                    <p:animEffect filter="fade" transition="in">
                                      <p:cBhvr>
                                        <p:cTn dur="1000"/>
                                        <p:tgtEl>
                                          <p:spTgt spid="19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2" st="12"/>
                                            </p:txEl>
                                          </p:spTgt>
                                        </p:tgtEl>
                                        <p:attrNameLst>
                                          <p:attrName>style.visibility</p:attrName>
                                        </p:attrNameLst>
                                      </p:cBhvr>
                                      <p:to>
                                        <p:strVal val="visible"/>
                                      </p:to>
                                    </p:set>
                                    <p:animEffect filter="fade" transition="in">
                                      <p:cBhvr>
                                        <p:cTn dur="1000"/>
                                        <p:tgtEl>
                                          <p:spTgt spid="196">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Framework Overview</a:t>
            </a:r>
            <a:endParaRPr/>
          </a:p>
        </p:txBody>
      </p:sp>
      <p:sp>
        <p:nvSpPr>
          <p:cNvPr id="203" name="Google Shape;203;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thread has its own registers</a:t>
            </a:r>
            <a:endParaRPr/>
          </a:p>
          <a:p>
            <a:pPr indent="-342900" lvl="0" marL="457200" rtl="0" algn="l">
              <a:spcBef>
                <a:spcPts val="0"/>
              </a:spcBef>
              <a:spcAft>
                <a:spcPts val="0"/>
              </a:spcAft>
              <a:buSzPts val="1800"/>
              <a:buChar char="●"/>
            </a:pPr>
            <a:r>
              <a:rPr lang="en"/>
              <a:t>Each thread has its own PC</a:t>
            </a:r>
            <a:endParaRPr/>
          </a:p>
          <a:p>
            <a:pPr indent="-342900" lvl="0" marL="457200" rtl="0" algn="l">
              <a:spcBef>
                <a:spcPts val="0"/>
              </a:spcBef>
              <a:spcAft>
                <a:spcPts val="0"/>
              </a:spcAft>
              <a:buSzPts val="1800"/>
              <a:buChar char="●"/>
            </a:pPr>
            <a:r>
              <a:rPr lang="en"/>
              <a:t>Each thread has its own stack</a:t>
            </a:r>
            <a:endParaRPr/>
          </a:p>
          <a:p>
            <a:pPr indent="-342900" lvl="0" marL="457200" rtl="0" algn="l">
              <a:spcBef>
                <a:spcPts val="0"/>
              </a:spcBef>
              <a:spcAft>
                <a:spcPts val="0"/>
              </a:spcAft>
              <a:buSzPts val="1800"/>
              <a:buChar char="●"/>
            </a:pPr>
            <a:r>
              <a:rPr lang="en"/>
              <a:t>Each thread shares the same heap</a:t>
            </a:r>
            <a:endParaRPr/>
          </a:p>
          <a:p>
            <a:pPr indent="-342900" lvl="0" marL="457200" rtl="0" algn="l">
              <a:spcBef>
                <a:spcPts val="0"/>
              </a:spcBef>
              <a:spcAft>
                <a:spcPts val="0"/>
              </a:spcAft>
              <a:buSzPts val="1800"/>
              <a:buChar char="●"/>
            </a:pPr>
            <a:r>
              <a:rPr lang="en"/>
              <a:t>Communication is done through shared memory</a:t>
            </a:r>
            <a:endParaRPr/>
          </a:p>
          <a:p>
            <a:pPr indent="-342900" lvl="0" marL="457200" rtl="0" algn="l">
              <a:spcBef>
                <a:spcPts val="0"/>
              </a:spcBef>
              <a:spcAft>
                <a:spcPts val="0"/>
              </a:spcAft>
              <a:buSzPts val="1800"/>
              <a:buChar char="●"/>
            </a:pPr>
            <a:r>
              <a:rPr lang="en"/>
              <a:t>Threads run simultaneously, so we have no control over the order in which threads do their work</a:t>
            </a:r>
            <a:endParaRPr/>
          </a:p>
        </p:txBody>
      </p:sp>
      <p:sp>
        <p:nvSpPr>
          <p:cNvPr id="204" name="Google Shape;20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Fork-Join Model</a:t>
            </a:r>
            <a:endParaRPr/>
          </a:p>
        </p:txBody>
      </p:sp>
      <p:sp>
        <p:nvSpPr>
          <p:cNvPr id="210" name="Google Shape;210;p43"/>
          <p:cNvSpPr txBox="1"/>
          <p:nvPr>
            <p:ph idx="1" type="body"/>
          </p:nvPr>
        </p:nvSpPr>
        <p:spPr>
          <a:xfrm>
            <a:off x="198500" y="3148350"/>
            <a:ext cx="8520600" cy="1864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Many different multithreading models, but for this class, we'll consider the fork-join model</a:t>
            </a:r>
            <a:endParaRPr/>
          </a:p>
          <a:p>
            <a:pPr indent="-325755" lvl="0" marL="457200" rtl="0" algn="l">
              <a:spcBef>
                <a:spcPts val="0"/>
              </a:spcBef>
              <a:spcAft>
                <a:spcPts val="0"/>
              </a:spcAft>
              <a:buSzPct val="100000"/>
              <a:buChar char="●"/>
            </a:pPr>
            <a:r>
              <a:rPr lang="en"/>
              <a:t>Program starts serial</a:t>
            </a:r>
            <a:endParaRPr/>
          </a:p>
          <a:p>
            <a:pPr indent="-325755" lvl="0" marL="457200" rtl="0" algn="l">
              <a:spcBef>
                <a:spcPts val="0"/>
              </a:spcBef>
              <a:spcAft>
                <a:spcPts val="0"/>
              </a:spcAft>
              <a:buSzPct val="100000"/>
              <a:buChar char="●"/>
            </a:pPr>
            <a:r>
              <a:rPr lang="en"/>
              <a:t>Fork: Master thread creates multiple threads for a segment. Divide the work to all threads</a:t>
            </a:r>
            <a:endParaRPr/>
          </a:p>
          <a:p>
            <a:pPr indent="-325755" lvl="0" marL="457200" rtl="0" algn="l">
              <a:spcBef>
                <a:spcPts val="0"/>
              </a:spcBef>
              <a:spcAft>
                <a:spcPts val="0"/>
              </a:spcAft>
              <a:buSzPct val="100000"/>
              <a:buChar char="●"/>
            </a:pPr>
            <a:r>
              <a:rPr lang="en"/>
              <a:t>Join: Wait until all threads finish their work, synchronize, and terminate all but the master thread</a:t>
            </a:r>
            <a:endParaRPr/>
          </a:p>
          <a:p>
            <a:pPr indent="-325755" lvl="0" marL="457200" rtl="0" algn="l">
              <a:spcBef>
                <a:spcPts val="0"/>
              </a:spcBef>
              <a:spcAft>
                <a:spcPts val="0"/>
              </a:spcAft>
              <a:buSzPct val="100000"/>
              <a:buChar char="●"/>
            </a:pPr>
            <a:r>
              <a:rPr lang="en"/>
              <a:t>Fork and Join take a while (on the order of a few thousand memory operations), so goal is to minimize the number of forks/joins, and minimize the serial parts.</a:t>
            </a:r>
            <a:endParaRPr/>
          </a:p>
        </p:txBody>
      </p:sp>
      <p:pic>
        <p:nvPicPr>
          <p:cNvPr id="211" name="Google Shape;211;p43"/>
          <p:cNvPicPr preferRelativeResize="0"/>
          <p:nvPr/>
        </p:nvPicPr>
        <p:blipFill>
          <a:blip r:embed="rId3">
            <a:alphaModFix/>
          </a:blip>
          <a:stretch>
            <a:fillRect/>
          </a:stretch>
        </p:blipFill>
        <p:spPr>
          <a:xfrm>
            <a:off x="1446863" y="1148375"/>
            <a:ext cx="5832263" cy="1999975"/>
          </a:xfrm>
          <a:prstGeom prst="rect">
            <a:avLst/>
          </a:prstGeom>
          <a:noFill/>
          <a:ln>
            <a:noFill/>
          </a:ln>
        </p:spPr>
      </p:pic>
      <p:sp>
        <p:nvSpPr>
          <p:cNvPr id="212" name="Google Shape;21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