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3db8a3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3db8a3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999a623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999a623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999a623e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999a623e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999a623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999a623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999a623e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999a623e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999a623e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999a623e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dcf36888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dcf36888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cf36888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dcf36888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dcf36888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dcf36888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cf36888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dcf36888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dcf36888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dcf36888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825d80a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825d80a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dcf36888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dcf36888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dcf368881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dcf36888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dcf36888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dcf36888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dcf36888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dcf36888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dcf36888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dcf36888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dcf36888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dcf36888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cf36888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dcf36888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dcf36888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dcf36888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dcf36888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dcf36888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dcf36888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dcf36888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25d80ae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825d80ae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999a623e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0999a623e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999a623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999a623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0999a623e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0999a623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999a623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999a623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https://upload.wikimedia.org/wikipedia/commons/7/7b/An_illustration_of_the_dining_philosophers_problem.png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dcf36888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dcf36888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dcf36888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dcf36888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25d80ae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25d80ae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af244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aaf244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999a62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999a62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999a623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999a623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999a623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999a623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99a623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999a623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Subtitle)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no subtitle)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D9EAD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D9EAD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D9EAD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D9EAD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D9EAD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n Scope">
  <p:cSld name="SECTION_HEADER_1_1">
    <p:bg>
      <p:bgPr>
        <a:solidFill>
          <a:srgbClr val="FCE5C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Dan Scope">
  <p:cSld name="TITLE_AND_BODY_1_1">
    <p:bg>
      <p:bgPr>
        <a:solidFill>
          <a:srgbClr val="FCE5C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Dan Scope">
  <p:cSld name="TITLE_AND_TWO_COLUMNS_1_1">
    <p:bg>
      <p:bgPr>
        <a:solidFill>
          <a:srgbClr val="FCE5C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30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n Scope">
  <p:cSld name="TITLE_ONLY_1_1">
    <p:bg>
      <p:bgPr>
        <a:solidFill>
          <a:srgbClr val="FCE5C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n Scope">
  <p:cSld name="ONE_COLUMN_TEXT_1_1">
    <p:bg>
      <p:bgPr>
        <a:solidFill>
          <a:srgbClr val="FCE5CD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n Scope">
  <p:cSld name="CUSTOM_1_1"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3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CS 61C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Spring 2024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CS61C: Great Ideas in Computer Architecture (aka Machine Structures)</a:t>
            </a:r>
            <a:endParaRPr/>
          </a:p>
        </p:txBody>
      </p:sp>
      <p:sp>
        <p:nvSpPr>
          <p:cNvPr id="148" name="Google Shape;148;p3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28: Concurrency Issues</a:t>
            </a:r>
            <a:endParaRPr/>
          </a:p>
        </p:txBody>
      </p:sp>
      <p:sp>
        <p:nvSpPr>
          <p:cNvPr id="149" name="Google Shape;149;p35"/>
          <p:cNvSpPr txBox="1"/>
          <p:nvPr>
            <p:ph idx="2" type="subTitle"/>
          </p:nvPr>
        </p:nvSpPr>
        <p:spPr>
          <a:xfrm>
            <a:off x="1473000" y="3788500"/>
            <a:ext cx="61980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Instructors: Dan Garcia, Justin Yokota</a:t>
            </a:r>
            <a:endParaRPr/>
          </a:p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198500" y="1246825"/>
            <a:ext cx="61785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2: The threads are perfectly interleaved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stores x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value: 1</a:t>
            </a:r>
            <a:endParaRPr/>
          </a:p>
        </p:txBody>
      </p:sp>
      <p:sp>
        <p:nvSpPr>
          <p:cNvPr id="223" name="Google Shape;22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44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198500" y="1246825"/>
            <a:ext cx="61785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3: Same as case 1, except purple's store happens last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reads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stores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reads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stores x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stores x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value: 1</a:t>
            </a:r>
            <a:endParaRPr/>
          </a:p>
        </p:txBody>
      </p:sp>
      <p:sp>
        <p:nvSpPr>
          <p:cNvPr id="231" name="Google Shape;23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5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198500" y="1246825"/>
            <a:ext cx="43734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ordering?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find orderings that give x=2,3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do any more/less?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go above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4 "+1s" overall, so can't increase to 5 or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go below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smallest value that can be loaded by a thread is 0, so the smallest value that can be stored is 1. Therefore, the last store must be at least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we can get any value between 1 and 4</a:t>
            </a:r>
            <a:endParaRPr/>
          </a:p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6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600600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 Example: Retrospective</a:t>
            </a:r>
            <a:endParaRPr/>
          </a:p>
        </p:txBody>
      </p:sp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practice, most times you run this code, you get 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Each thread is small enough that it's unlikely to get interrupted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Empirical tests suggest an error rate around 0.01%.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summation, race condition bugs are: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Nondeterministic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Silent-failing (you get the wrong answer instead of crashing the program)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Very difficult to debug. You have been warned…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Data Races</a:t>
            </a:r>
            <a:endParaRPr/>
          </a:p>
        </p:txBody>
      </p:sp>
      <p:sp>
        <p:nvSpPr>
          <p:cNvPr id="254" name="Google Shape;254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Formally, a multithreaded program is only considered correct if ANY interlacing of threads yield the same result.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you make sure that each thread works on independent data (no two threads write to the same value, or read a value that another thread wrote to), you can guarantee correctness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hardest part of multithreading is maintaining correctness while also speeding up the code, but this ends up being a fairly transferable skill to management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If you can coordinate a group of threads to perform a task, you can coordinate a group of people to perform a task more easily.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handle cases where coordination is mandatory?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Data Races: Buying Milk</a:t>
            </a:r>
            <a:endParaRPr/>
          </a:p>
        </p:txBody>
      </p:sp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and Bob want to buy milk. How do they do this without communicating?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Must decide procedure beforehand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Assumption: Both people get the same instructions (though we can refer to one person with names)</a:t>
            </a:r>
            <a:endParaRPr/>
          </a:p>
        </p:txBody>
      </p:sp>
      <p:sp>
        <p:nvSpPr>
          <p:cNvPr id="262" name="Google Shape;26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1</a:t>
            </a:r>
            <a:endParaRPr/>
          </a:p>
        </p:txBody>
      </p:sp>
      <p:sp>
        <p:nvSpPr>
          <p:cNvPr id="268" name="Google Shape;268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1</a:t>
            </a:r>
            <a:endParaRPr/>
          </a:p>
        </p:txBody>
      </p:sp>
      <p:sp>
        <p:nvSpPr>
          <p:cNvPr id="275" name="Google Shape;275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fridge, so True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fridge, so True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 #Bob bought milk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 #Alice bought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 milk in fridge #1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Put milk in fridge #2 milks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Maybe we should have put a note on the fridge…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6" name="Google Shape;27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2</a:t>
            </a:r>
            <a:endParaRPr/>
          </a:p>
        </p:txBody>
      </p:sp>
      <p:sp>
        <p:nvSpPr>
          <p:cNvPr id="282" name="Google Shape;282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note not on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Put note on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Take note off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2</a:t>
            </a:r>
            <a:endParaRPr/>
          </a:p>
        </p:txBody>
      </p:sp>
      <p:sp>
        <p:nvSpPr>
          <p:cNvPr id="289" name="Google Shape;289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Put note on fridge #Now there's a note on the fridge…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#Still no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Put note on fridge #Two notes on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Put milk in fridge #1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Take note off fridge #1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Put milk in fridge #2 milks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Take note off fridge #0 notes on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3</a:t>
            </a:r>
            <a:endParaRPr/>
          </a:p>
        </p:txBody>
      </p:sp>
      <p:sp>
        <p:nvSpPr>
          <p:cNvPr id="296" name="Google Shape;296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note not on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Put note on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two notes on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goto End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End:	Take note off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3</a:t>
            </a:r>
            <a:endParaRPr/>
          </a:p>
        </p:txBody>
      </p:sp>
      <p:sp>
        <p:nvSpPr>
          <p:cNvPr id="303" name="Google Shape;303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note not on fridge: #No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Put note on fridge #One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 note on fridge #Two notes on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If two notes on fridge: #Two notes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two notes on fridge: #Two notes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goto End #Go to End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goto End #Go to End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Put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End:	Take note off fridge #1 note on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End:	Take note off fridge #0 notes on fridge, 0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Problems with all our attempts</a:t>
            </a:r>
            <a:endParaRPr/>
          </a:p>
        </p:txBody>
      </p:sp>
      <p:sp>
        <p:nvSpPr>
          <p:cNvPr id="310" name="Google Shape;310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Regardless of how we do it, this doesn't work if the instructions happen to be perfectly interleaved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branch will have the same result, since no instruction checks a value AND writes to a memory location at the same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both people follow the same code path, we either get no milk, or two milk.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Well, there is one strategy that works</a:t>
            </a:r>
            <a:endParaRPr/>
          </a:p>
        </p:txBody>
      </p:sp>
      <p:sp>
        <p:nvSpPr>
          <p:cNvPr id="311" name="Google Shape;31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4</a:t>
            </a:r>
            <a:endParaRPr/>
          </a:p>
        </p:txBody>
      </p:sp>
      <p:sp>
        <p:nvSpPr>
          <p:cNvPr id="317" name="Google Shape;317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name is Alice: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Problem with Attempt 4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give the task to Alice, that works; we'll get exactly 1 milk, guaranteed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What if Alice is really busy and can't check the fridge for a few days?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end up getting milk later than we want to.</a:t>
            </a:r>
            <a:endParaRPr/>
          </a:p>
        </p:txBody>
      </p:sp>
      <p:sp>
        <p:nvSpPr>
          <p:cNvPr id="325" name="Google Shape;32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Operations</a:t>
            </a:r>
            <a:endParaRPr/>
          </a:p>
        </p:txBody>
      </p:sp>
      <p:sp>
        <p:nvSpPr>
          <p:cNvPr id="331" name="Google Shape;331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Regardless of how we do it, this doesn't work if the instructions happen to be perfectly interleaved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Why?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Every branch will have the same result, since no instruction checks a value AND writes to a memory location at the same time.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If both people follow the same code path, we either get no milk, or two milk.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Create an instruction that checks a value AND writes to a memory location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as "atomic" instructions because they do two things but are indivisible.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atomic extension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amoswap.w rd rs2 (rs1)</a:t>
            </a:r>
            <a:r>
              <a:rPr lang="en"/>
              <a:t>: rd = 0(rs1), 0(rs1) = rs2 atomically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bit hard to use directly, but using this, we can make synchronization primitives</a:t>
            </a:r>
            <a:endParaRPr/>
          </a:p>
        </p:txBody>
      </p:sp>
      <p:sp>
        <p:nvSpPr>
          <p:cNvPr id="332" name="Google Shape;33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</a:t>
            </a:r>
            <a:endParaRPr/>
          </a:p>
        </p:txBody>
      </p:sp>
      <p:sp>
        <p:nvSpPr>
          <p:cNvPr id="338" name="Google Shape;338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lock is an object</a:t>
            </a:r>
            <a:r>
              <a:rPr lang="en">
                <a:solidFill>
                  <a:srgbClr val="000000"/>
                </a:solidFill>
              </a:rPr>
              <a:t> which helps with synchronization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Essentially, each thread can try to "acquire" a lock, but only one thread can have the lock at a given 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Think bathroom stall lock; only one person can use the stall at a time, and we use atomics to make sure two people don't go into the same stall at the same 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Formally, has two operations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acquire: Tries to acquire the lock. If successful, keep going. Otherwise, wait a bit and try again later.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release: Unlocks the lock and continues. Only works if we had the lock to start with.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Optional but common: try-acquire: Same as acquire, but if the lock is being used, return false and let the thread continue running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surrounded by a lock is called a "critical section", because only one thread is allowed to run that section at a time.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Google Shape;33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5</a:t>
            </a:r>
            <a:endParaRPr/>
          </a:p>
        </p:txBody>
      </p:sp>
      <p:sp>
        <p:nvSpPr>
          <p:cNvPr id="345" name="Google Shape;345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Acquire fridgelock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milk not in fridge: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Put milk in fridge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Release fridgelock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Milk: Attempt 5</a:t>
            </a:r>
            <a:endParaRPr/>
          </a:p>
        </p:txBody>
      </p:sp>
      <p:sp>
        <p:nvSpPr>
          <p:cNvPr id="352" name="Google Shape;352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Acquire fridgelock #Alice has the lock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Acquire fridgelock #Bob can't get the lock, so needs to wait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#No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Put milk in fridge #1 milk in fridge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Release fridgelock #Alice releases lock. Bob can now get the 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milk not in fridge: #1 milk in fridge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Go to store and buy milk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Put milk in fridge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Release fridgelock #Bob releases lock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Locks: Downsides</a:t>
            </a:r>
            <a:endParaRPr/>
          </a:p>
        </p:txBody>
      </p:sp>
      <p:sp>
        <p:nvSpPr>
          <p:cNvPr id="359" name="Google Shape;359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a lock inherently means you need to pause one thread while waiting for another thread to run the critical segment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Ends up making some parts of your code serial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Amdahl's Law strikes again!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it possible for all threads to get stuck?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0" name="Google Shape;3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Experiment: The Dining Philosophers Problem</a:t>
            </a:r>
            <a:endParaRPr/>
          </a:p>
        </p:txBody>
      </p:sp>
      <p:sp>
        <p:nvSpPr>
          <p:cNvPr id="366" name="Google Shape;366;p64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Five pre-COVID philosophers are sitting at a table eating spaghetti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philosophers will alternate between eating and thinking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Between each philosopher is one chopstick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eat spaghetti, a philosopher must pick up two chopsticks (the one immediately to their left, and the one immediately to their right). A philosopher will take a bite of spaghetti, put the chopsticks back down, and resume thinking.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Philosophers can't speak or coordinate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Goal: prevent the philosophers from starving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67" name="Google Shape;36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Dining Philosophers Problem: Naive Solution</a:t>
            </a:r>
            <a:endParaRPr/>
          </a:p>
        </p:txBody>
      </p:sp>
      <p:sp>
        <p:nvSpPr>
          <p:cNvPr id="374" name="Google Shape;374;p65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While True: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Acquire left chopstick; think until it's available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Acquire right chopstick; think until it's available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Take a bite of spaghetti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Put down left chopstick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Put down right chopstick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pic>
        <p:nvPicPr>
          <p:cNvPr id="375" name="Google Shape;3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Dining Philosophers Problem: Naive Solution Problem</a:t>
            </a:r>
            <a:endParaRPr/>
          </a:p>
        </p:txBody>
      </p:sp>
      <p:sp>
        <p:nvSpPr>
          <p:cNvPr id="382" name="Google Shape;382;p66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happens?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Imagine all philosophers grab the left chopstick at the same 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the philosophers wait for the right chopstick to be available, and get stuck thinking forever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five philosophers starve to death waiting for chopsticks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known as a deadlock; if this happens in your program, every thread gets stuck waiting for some other thread to finish work, so the program freezes.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3" name="Google Shape;3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Dining Philosophers Problem: Resolutions</a:t>
            </a:r>
            <a:endParaRPr/>
          </a:p>
        </p:txBody>
      </p:sp>
      <p:sp>
        <p:nvSpPr>
          <p:cNvPr id="390" name="Google Shape;390;p67"/>
          <p:cNvSpPr txBox="1"/>
          <p:nvPr>
            <p:ph idx="1" type="body"/>
          </p:nvPr>
        </p:nvSpPr>
        <p:spPr>
          <a:xfrm>
            <a:off x="198500" y="1246825"/>
            <a:ext cx="52548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active topic in concurrency programming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Several common solutions; goal is to get rid of the symmetry of the problem: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Only let four philosophers in to the dining room at any given time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Have a "manager" that assigns both chopsticks at once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Choose one philosopher to pick up the right chopstick first before the left chopstick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46" y="1518463"/>
            <a:ext cx="3108225" cy="3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sections</a:t>
            </a:r>
            <a:endParaRPr/>
          </a:p>
        </p:txBody>
      </p:sp>
      <p:sp>
        <p:nvSpPr>
          <p:cNvPr id="398" name="Google Shape;398;p6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Fortunately, OpenMP gives you some commands that let you use critical segments completely safely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#pragma omp barrier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Forces all threads to wait until all threads have hit the barrier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#pragma omp critical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Creates a critical segment in parallel code; only one thread can run a critical segment at a time.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Using these guarantees you avoid deadlocks, so we'll recommend using these exclusively in this class.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Locks get used significantly more in CS 162 (Operating Systems)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9" name="Google Shape;39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Hello World with Critical Segments</a:t>
            </a:r>
            <a:endParaRPr/>
          </a:p>
        </p:txBody>
      </p:sp>
      <p:sp>
        <p:nvSpPr>
          <p:cNvPr id="405" name="Google Shape;405;p6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&lt;omp.h&gt;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 ()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int x = 0; //Shared variable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#pragma omp parallel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tid = omp_get_thread_num(); //Private variable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#pragma omp critical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x++;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 World from thread %d, x = %d\n", tid, x);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#pragma omp barrier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if(tid==0)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printf("Number of threads = %d\n", omp_get_num_threads());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printf("Done with parallel segment\n");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Race Conditions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Locks and critical segments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Races/Race Conditions</a:t>
            </a:r>
            <a:endParaRPr/>
          </a:p>
        </p:txBody>
      </p:sp>
      <p:sp>
        <p:nvSpPr>
          <p:cNvPr id="187" name="Google Shape;187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when we ran Hello World parallel, we ended up with the threads running in random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fact, every time we run Hello World, we get a different order!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x values stayed largely in-order, but didn't always strictly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OS can choose whichever threads it wants to run, and change threads at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one of the biggest downsides to multithreading: A multithreaded program is no longer deterministic, and will have a random execution order every time we run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Formally, a multithreaded program is only considered correct if ANY interlacing of threads yield the same result.</a:t>
            </a:r>
            <a:endParaRPr/>
          </a:p>
        </p:txBody>
      </p:sp>
      <p:sp>
        <p:nvSpPr>
          <p:cNvPr id="188" name="Google Shape;1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run this code on 4 threads, what possible values could x be at the end?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#pragma omp parallel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x = x + 1;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198500" y="1246825"/>
            <a:ext cx="85206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analyze this, we need to see the equivalent assembly 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 will compile to x86, but we can still do a correct analysis by compiling to RISC-V, since we're mainly trying to reduce the code to atomic instructions. We can assume that no two atomic instructions happen simultaneously.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the loads and stores affect shared memory, so we only need to consider the different ways we can order the loads and stores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with this, there are 8!/(2!)</a:t>
            </a:r>
            <a:r>
              <a:rPr baseline="30000" lang="en"/>
              <a:t>4</a:t>
            </a:r>
            <a:r>
              <a:rPr lang="en"/>
              <a:t>=2520 different possible orders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Can use the fact that all the threads are identical to reduce this to 105 orders, but still too many to check manually</a:t>
            </a:r>
            <a:endParaRPr/>
          </a:p>
        </p:txBody>
      </p:sp>
      <p:sp>
        <p:nvSpPr>
          <p:cNvPr id="202" name="Google Shape;2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42"/>
          <p:cNvGrpSpPr/>
          <p:nvPr/>
        </p:nvGrpSpPr>
        <p:grpSpPr>
          <a:xfrm>
            <a:off x="709200" y="3310725"/>
            <a:ext cx="7725600" cy="1417500"/>
            <a:chOff x="709200" y="2251225"/>
            <a:chExt cx="7725600" cy="1417500"/>
          </a:xfrm>
        </p:grpSpPr>
        <p:sp>
          <p:nvSpPr>
            <p:cNvPr id="204" name="Google Shape;204;p42"/>
            <p:cNvSpPr txBox="1"/>
            <p:nvPr/>
          </p:nvSpPr>
          <p:spPr>
            <a:xfrm>
              <a:off x="7092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05" name="Google Shape;205;p42"/>
            <p:cNvSpPr txBox="1"/>
            <p:nvPr/>
          </p:nvSpPr>
          <p:spPr>
            <a:xfrm>
              <a:off x="26406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206" name="Google Shape;206;p42"/>
            <p:cNvSpPr txBox="1"/>
            <p:nvPr/>
          </p:nvSpPr>
          <p:spPr>
            <a:xfrm>
              <a:off x="45720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B45F0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B45F06"/>
                </a:solidFill>
              </a:endParaRPr>
            </a:p>
          </p:txBody>
        </p:sp>
        <p:sp>
          <p:nvSpPr>
            <p:cNvPr id="207" name="Google Shape;207;p42"/>
            <p:cNvSpPr txBox="1"/>
            <p:nvPr/>
          </p:nvSpPr>
          <p:spPr>
            <a:xfrm>
              <a:off x="6503400" y="2251225"/>
              <a:ext cx="19314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b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lw t0 0(sp)</a:t>
              </a:r>
              <a:b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 t0 t0 1</a:t>
              </a:r>
              <a:b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" sz="1800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t0 0(sp)</a:t>
              </a:r>
              <a:endParaRPr b="1">
                <a:solidFill>
                  <a:srgbClr val="9900FF"/>
                </a:solidFill>
              </a:endParaRPr>
            </a:p>
          </p:txBody>
        </p:sp>
        <p:sp>
          <p:nvSpPr>
            <p:cNvPr id="208" name="Google Shape;208;p42"/>
            <p:cNvSpPr txBox="1"/>
            <p:nvPr/>
          </p:nvSpPr>
          <p:spPr>
            <a:xfrm>
              <a:off x="3448600" y="2251225"/>
              <a:ext cx="1828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sw x0 0(sp)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Race: Example</a:t>
            </a:r>
            <a:endParaRPr/>
          </a:p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198500" y="1246825"/>
            <a:ext cx="61785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1: All the threads run one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reads x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Purple thread stores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reads x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Brown thread stores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reads x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thread stores x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reads x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thread stores x =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value: 4</a:t>
            </a:r>
            <a:endParaRPr/>
          </a:p>
        </p:txBody>
      </p:sp>
      <p:sp>
        <p:nvSpPr>
          <p:cNvPr id="215" name="Google Shape;2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6536525" y="1246825"/>
            <a:ext cx="18687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 x0 0(sp)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b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lw t0 0(sp)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addi t0 t0 1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sw t0 0(sp)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61C (Weaver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