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E0D709-8232-47B1-B074-3DC9D8362E74}">
  <a:tblStyle styleId="{6AE0D709-8232-47B1-B074-3DC9D8362E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ec45e5d8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ec45e5d8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ec45e5d8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ec45e5d8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ec45e5d8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ec45e5d8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ec45e5d8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ec45e5d8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ec45e5d8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ec45e5d8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ec45e5d8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ec45e5d8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ec45e5d8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ec45e5d8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ec45e5d8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ec45e5d8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ec45e5d89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0ec45e5d89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ec45e5d8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ec45e5d8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af244c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af244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ec45e5d8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0ec45e5d8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ec45e5d8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0ec45e5d8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ec45e5d8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ec45e5d8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ec45e5d8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ec45e5d8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ec45e5d8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ec45e5d89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ec45e5d8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ec45e5d8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ec45e5d8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ec45e5d8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ec45e5d8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ec45e5d8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ec45e5d8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ec45e5d8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ec45e5d8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ec45e5d8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ec45e5d8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ec45e5d8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ec45e5d8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ec45e5d8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dcf368881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dcf36888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29: Process-Level Programming</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Setup</a:t>
            </a:r>
            <a:endParaRPr/>
          </a:p>
        </p:txBody>
      </p:sp>
      <p:sp>
        <p:nvSpPr>
          <p:cNvPr id="212" name="Google Shape;212;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int MPI_Init(int* argc, char*** argv)</a:t>
            </a:r>
            <a:endParaRPr>
              <a:solidFill>
                <a:srgbClr val="000000"/>
              </a:solidFill>
              <a:latin typeface="Courier New"/>
              <a:ea typeface="Courier New"/>
              <a:cs typeface="Courier New"/>
              <a:sym typeface="Courier New"/>
            </a:endParaRPr>
          </a:p>
          <a:p>
            <a:pPr indent="-317500" lvl="1" marL="914400" rtl="0" algn="l">
              <a:spcBef>
                <a:spcPts val="0"/>
              </a:spcBef>
              <a:spcAft>
                <a:spcPts val="0"/>
              </a:spcAft>
              <a:buClr>
                <a:srgbClr val="000000"/>
              </a:buClr>
              <a:buSzPts val="1400"/>
              <a:buChar char="○"/>
            </a:pPr>
            <a:r>
              <a:rPr lang="en">
                <a:solidFill>
                  <a:srgbClr val="000000"/>
                </a:solidFill>
              </a:rPr>
              <a:t>Initializes the MPI framework, connects everything together, etc.</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Should be done at the start of an MPI program</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Technically a few things are allowed before MPI_Init, but best practice is to do this first.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Send in the addresses to argc and argv, though for Open MPI, it doesn't actually use them; this is for compatibility with other MPI systems</a:t>
            </a:r>
            <a:endParaRPr>
              <a:solidFill>
                <a:srgbClr val="000000"/>
              </a:solidFill>
            </a:endParaRPr>
          </a:p>
          <a:p>
            <a:pPr indent="-342900" lvl="0" marL="457200" rtl="0" algn="l">
              <a:spcBef>
                <a:spcPts val="0"/>
              </a:spcBef>
              <a:spcAft>
                <a:spcPts val="0"/>
              </a:spcAft>
              <a:buClr>
                <a:srgbClr val="000000"/>
              </a:buClr>
              <a:buSzPts val="1800"/>
              <a:buChar char="●"/>
            </a:pPr>
            <a:r>
              <a:rPr lang="en">
                <a:latin typeface="Courier New"/>
                <a:ea typeface="Courier New"/>
                <a:cs typeface="Courier New"/>
                <a:sym typeface="Courier New"/>
              </a:rPr>
              <a:t>int </a:t>
            </a:r>
            <a:r>
              <a:rPr lang="en">
                <a:latin typeface="Courier New"/>
                <a:ea typeface="Courier New"/>
                <a:cs typeface="Courier New"/>
                <a:sym typeface="Courier New"/>
              </a:rPr>
              <a:t>MPI_Finalize()</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Finalizes the program, cleaning up the MPI framework</a:t>
            </a:r>
            <a:endParaRPr/>
          </a:p>
          <a:p>
            <a:pPr indent="-317500" lvl="1" marL="914400" rtl="0" algn="l">
              <a:spcBef>
                <a:spcPts val="0"/>
              </a:spcBef>
              <a:spcAft>
                <a:spcPts val="0"/>
              </a:spcAft>
              <a:buSzPts val="1400"/>
              <a:buChar char="○"/>
            </a:pPr>
            <a:r>
              <a:rPr lang="en"/>
              <a:t>Should be the last thing done in an MPI program. Must be done by all processes before termination</a:t>
            </a:r>
            <a:endParaRPr/>
          </a:p>
        </p:txBody>
      </p:sp>
      <p:sp>
        <p:nvSpPr>
          <p:cNvPr id="213" name="Google Shape;21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1000"/>
                                        <p:tgtEl>
                                          <p:spTgt spid="2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Process Identification</a:t>
            </a:r>
            <a:endParaRPr/>
          </a:p>
        </p:txBody>
      </p:sp>
      <p:sp>
        <p:nvSpPr>
          <p:cNvPr id="219" name="Google Shape;219;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int MPI_Comm_size(MPI_Comm comm, int *size)</a:t>
            </a:r>
            <a:br>
              <a:rPr lang="en">
                <a:latin typeface="Courier New"/>
                <a:ea typeface="Courier New"/>
                <a:cs typeface="Courier New"/>
                <a:sym typeface="Courier New"/>
              </a:rPr>
            </a:br>
            <a:r>
              <a:rPr lang="en">
                <a:latin typeface="Courier New"/>
                <a:ea typeface="Courier New"/>
                <a:cs typeface="Courier New"/>
                <a:sym typeface="Courier New"/>
              </a:rPr>
              <a:t>int MPI_Comm_rank(MPI_Comm comm, int *rank)</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Returns the number of MPI nodes in the group and process ID, respectively</a:t>
            </a:r>
            <a:endParaRPr/>
          </a:p>
          <a:p>
            <a:pPr indent="-317500" lvl="1" marL="914400" rtl="0" algn="l">
              <a:spcBef>
                <a:spcPts val="0"/>
              </a:spcBef>
              <a:spcAft>
                <a:spcPts val="0"/>
              </a:spcAft>
              <a:buSzPts val="1400"/>
              <a:buChar char="○"/>
            </a:pPr>
            <a:r>
              <a:rPr lang="en"/>
              <a:t>The first argument can be used if you split up your processes into groups, but we won't go into this.</a:t>
            </a:r>
            <a:endParaRPr/>
          </a:p>
          <a:p>
            <a:pPr indent="-317500" lvl="1" marL="914400" rtl="0" algn="l">
              <a:spcBef>
                <a:spcPts val="0"/>
              </a:spcBef>
              <a:spcAft>
                <a:spcPts val="0"/>
              </a:spcAft>
              <a:buSzPts val="1400"/>
              <a:buChar char="○"/>
            </a:pPr>
            <a:r>
              <a:rPr lang="en"/>
              <a:t>For this class, you can always use the constant </a:t>
            </a:r>
            <a:r>
              <a:rPr lang="en">
                <a:latin typeface="Courier New"/>
                <a:ea typeface="Courier New"/>
                <a:cs typeface="Courier New"/>
                <a:sym typeface="Courier New"/>
              </a:rPr>
              <a:t>MPI_COMM_WORLD </a:t>
            </a:r>
            <a:r>
              <a:rPr lang="en"/>
              <a:t>to get the size of the entire program/process ID relative to all processes</a:t>
            </a:r>
            <a:endParaRPr/>
          </a:p>
          <a:p>
            <a:pPr indent="-342900" lvl="0" marL="457200" rtl="0" algn="l">
              <a:spcBef>
                <a:spcPts val="0"/>
              </a:spcBef>
              <a:spcAft>
                <a:spcPts val="0"/>
              </a:spcAft>
              <a:buSzPts val="1800"/>
              <a:buChar char="●"/>
            </a:pPr>
            <a:r>
              <a:rPr lang="en"/>
              <a:t>Note that all of these functions receive as input a pointer which will be used to store the return value. The actual return value is used to specify if the operation worked (0 if success, an error code if failure), so don't conflate the two!</a:t>
            </a:r>
            <a:endParaRPr/>
          </a:p>
        </p:txBody>
      </p:sp>
      <p:sp>
        <p:nvSpPr>
          <p:cNvPr id="220" name="Google Shape;22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Example</a:t>
            </a:r>
            <a:endParaRPr/>
          </a:p>
        </p:txBody>
      </p:sp>
      <p:sp>
        <p:nvSpPr>
          <p:cNvPr id="226" name="Google Shape;226;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000000"/>
                </a:solidFill>
                <a:latin typeface="Courier New"/>
                <a:ea typeface="Courier New"/>
                <a:cs typeface="Courier New"/>
                <a:sym typeface="Courier New"/>
              </a:rPr>
              <a:t>int main(int argc, char** argv)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if (argc != 2)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printf("Usage: %s &lt;foldername&gt;\n", argv[0]);</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return 1;</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MPI_Init(&amp;argc, &amp;argv);</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int processID, clusterSize;</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MPI_Comm_size(MPI_COMM_WORLD, &amp;clusterSize);</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MPI_Comm_rank(MPI_COMM_WORLD, &amp;processID);</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 //Actual Code</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MPI_Finalize();</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p:txBody>
      </p:sp>
      <p:sp>
        <p:nvSpPr>
          <p:cNvPr id="227" name="Google Shape;227;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Process Identification</a:t>
            </a:r>
            <a:endParaRPr/>
          </a:p>
        </p:txBody>
      </p:sp>
      <p:sp>
        <p:nvSpPr>
          <p:cNvPr id="233" name="Google Shape;233;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int MPI_Comm_size(MPI_Comm comm, int *size)</a:t>
            </a:r>
            <a:br>
              <a:rPr lang="en">
                <a:latin typeface="Courier New"/>
                <a:ea typeface="Courier New"/>
                <a:cs typeface="Courier New"/>
                <a:sym typeface="Courier New"/>
              </a:rPr>
            </a:br>
            <a:r>
              <a:rPr lang="en">
                <a:latin typeface="Courier New"/>
                <a:ea typeface="Courier New"/>
                <a:cs typeface="Courier New"/>
                <a:sym typeface="Courier New"/>
              </a:rPr>
              <a:t>int MPI_Comm_rank(MPI_Comm comm, int *rank)</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Returns the number of MPI nodes in the group and process ID, respectively</a:t>
            </a:r>
            <a:endParaRPr/>
          </a:p>
          <a:p>
            <a:pPr indent="-317500" lvl="1" marL="914400" rtl="0" algn="l">
              <a:spcBef>
                <a:spcPts val="0"/>
              </a:spcBef>
              <a:spcAft>
                <a:spcPts val="0"/>
              </a:spcAft>
              <a:buSzPts val="1400"/>
              <a:buChar char="○"/>
            </a:pPr>
            <a:r>
              <a:rPr lang="en"/>
              <a:t>The first argument can be used if you split up your processes into groups, but we won't go into this.</a:t>
            </a:r>
            <a:endParaRPr/>
          </a:p>
          <a:p>
            <a:pPr indent="-317500" lvl="1" marL="914400" rtl="0" algn="l">
              <a:spcBef>
                <a:spcPts val="0"/>
              </a:spcBef>
              <a:spcAft>
                <a:spcPts val="0"/>
              </a:spcAft>
              <a:buSzPts val="1400"/>
              <a:buChar char="○"/>
            </a:pPr>
            <a:r>
              <a:rPr lang="en"/>
              <a:t>For this class, you can always use the constant </a:t>
            </a:r>
            <a:r>
              <a:rPr lang="en">
                <a:latin typeface="Courier New"/>
                <a:ea typeface="Courier New"/>
                <a:cs typeface="Courier New"/>
                <a:sym typeface="Courier New"/>
              </a:rPr>
              <a:t>MPI_COMM_WORLD </a:t>
            </a:r>
            <a:r>
              <a:rPr lang="en"/>
              <a:t>to get the size of the entire program/process ID relative to all processes</a:t>
            </a:r>
            <a:endParaRPr/>
          </a:p>
          <a:p>
            <a:pPr indent="-342900" lvl="0" marL="457200" rtl="0" algn="l">
              <a:spcBef>
                <a:spcPts val="0"/>
              </a:spcBef>
              <a:spcAft>
                <a:spcPts val="0"/>
              </a:spcAft>
              <a:buSzPts val="1800"/>
              <a:buChar char="●"/>
            </a:pPr>
            <a:r>
              <a:rPr lang="en"/>
              <a:t>Note that all of these functions receive as input a pointer which will be used to store the return value. The actual return value is used to specify if the operation worked (0 if success, an error code if failure), so don't conflate the two!</a:t>
            </a:r>
            <a:endParaRPr/>
          </a:p>
        </p:txBody>
      </p:sp>
      <p:sp>
        <p:nvSpPr>
          <p:cNvPr id="234" name="Google Shape;23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Communication</a:t>
            </a:r>
            <a:endParaRPr/>
          </a:p>
        </p:txBody>
      </p:sp>
      <p:sp>
        <p:nvSpPr>
          <p:cNvPr id="240" name="Google Shape;240;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any communication in real life, two things need to be true:</a:t>
            </a:r>
            <a:endParaRPr/>
          </a:p>
          <a:p>
            <a:pPr indent="-317500" lvl="1" marL="914400" rtl="0" algn="l">
              <a:spcBef>
                <a:spcPts val="0"/>
              </a:spcBef>
              <a:spcAft>
                <a:spcPts val="0"/>
              </a:spcAft>
              <a:buSzPts val="1400"/>
              <a:buChar char="○"/>
            </a:pPr>
            <a:r>
              <a:rPr lang="en"/>
              <a:t>The sender should be ready to send a message</a:t>
            </a:r>
            <a:endParaRPr/>
          </a:p>
          <a:p>
            <a:pPr indent="-317500" lvl="1" marL="914400" rtl="0" algn="l">
              <a:spcBef>
                <a:spcPts val="0"/>
              </a:spcBef>
              <a:spcAft>
                <a:spcPts val="0"/>
              </a:spcAft>
              <a:buSzPts val="1400"/>
              <a:buChar char="○"/>
            </a:pPr>
            <a:r>
              <a:rPr lang="en"/>
              <a:t>The receiver should be ready to receive a message</a:t>
            </a:r>
            <a:endParaRPr/>
          </a:p>
          <a:p>
            <a:pPr indent="-342900" lvl="0" marL="457200" rtl="0" algn="l">
              <a:spcBef>
                <a:spcPts val="0"/>
              </a:spcBef>
              <a:spcAft>
                <a:spcPts val="0"/>
              </a:spcAft>
              <a:buSzPts val="1800"/>
              <a:buChar char="●"/>
            </a:pPr>
            <a:r>
              <a:rPr lang="en"/>
              <a:t>Analogy: Playing catch; if I throw a ball and you're not ready to catch it, the ball will be lost</a:t>
            </a:r>
            <a:endParaRPr/>
          </a:p>
          <a:p>
            <a:pPr indent="-342900" lvl="0" marL="457200" rtl="0" algn="l">
              <a:spcBef>
                <a:spcPts val="0"/>
              </a:spcBef>
              <a:spcAft>
                <a:spcPts val="0"/>
              </a:spcAft>
              <a:buSzPts val="1800"/>
              <a:buChar char="●"/>
            </a:pPr>
            <a:r>
              <a:rPr lang="en"/>
              <a:t>The same is true in MPI</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int MPI_Recv(void *buf, int count, MPI_Datatype datatype,    int source, int tag, MPI_Comm comm, MPI_Status *status)</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int MPI_Send(const void *buf, int count, MPI_Datatype datatype, int dest, int tag, MPI_Comm comm)</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In order for a message to be sent, the receiver must call Recv, and the sender must call Send. Once both functions run, the message is sent.</a:t>
            </a:r>
            <a:endParaRPr/>
          </a:p>
        </p:txBody>
      </p:sp>
      <p:sp>
        <p:nvSpPr>
          <p:cNvPr id="241" name="Google Shape;24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1000"/>
                                        <p:tgtEl>
                                          <p:spTgt spid="24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Communication</a:t>
            </a:r>
            <a:endParaRPr/>
          </a:p>
        </p:txBody>
      </p:sp>
      <p:sp>
        <p:nvSpPr>
          <p:cNvPr id="247" name="Google Shape;247;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latin typeface="Courier New"/>
                <a:ea typeface="Courier New"/>
                <a:cs typeface="Courier New"/>
                <a:sym typeface="Courier New"/>
              </a:rPr>
              <a:t>int MPI_Recv(void *buf, int count, MPI_Datatype datatype,    int source, int tag, MPI_Comm comm, MPI_Status *status)</a:t>
            </a:r>
            <a:endParaRPr>
              <a:latin typeface="Courier New"/>
              <a:ea typeface="Courier New"/>
              <a:cs typeface="Courier New"/>
              <a:sym typeface="Courier New"/>
            </a:endParaRPr>
          </a:p>
          <a:p>
            <a:pPr indent="-334327" lvl="0" marL="457200" rtl="0" algn="l">
              <a:spcBef>
                <a:spcPts val="0"/>
              </a:spcBef>
              <a:spcAft>
                <a:spcPts val="0"/>
              </a:spcAft>
              <a:buSzPct val="100000"/>
              <a:buFont typeface="Courier New"/>
              <a:buChar char="●"/>
            </a:pPr>
            <a:r>
              <a:rPr lang="en">
                <a:latin typeface="Courier New"/>
                <a:ea typeface="Courier New"/>
                <a:cs typeface="Courier New"/>
                <a:sym typeface="Courier New"/>
              </a:rPr>
              <a:t>int MPI_Send(const void *buf, int count, MPI_Datatype datatype, int dest, int tag, MPI_Comm comm)</a:t>
            </a:r>
            <a:endParaRPr>
              <a:latin typeface="Courier New"/>
              <a:ea typeface="Courier New"/>
              <a:cs typeface="Courier New"/>
              <a:sym typeface="Courier New"/>
            </a:endParaRPr>
          </a:p>
          <a:p>
            <a:pPr indent="-334327" lvl="0" marL="457200" rtl="0" algn="l">
              <a:spcBef>
                <a:spcPts val="0"/>
              </a:spcBef>
              <a:spcAft>
                <a:spcPts val="0"/>
              </a:spcAft>
              <a:buSzPct val="100000"/>
              <a:buChar char="●"/>
            </a:pPr>
            <a:r>
              <a:rPr lang="en"/>
              <a:t>buf: An array of data to be sent/a buffer to receive data</a:t>
            </a:r>
            <a:endParaRPr/>
          </a:p>
          <a:p>
            <a:pPr indent="-334327" lvl="0" marL="457200" rtl="0" algn="l">
              <a:spcBef>
                <a:spcPts val="0"/>
              </a:spcBef>
              <a:spcAft>
                <a:spcPts val="0"/>
              </a:spcAft>
              <a:buSzPct val="100000"/>
              <a:buChar char="●"/>
            </a:pPr>
            <a:r>
              <a:rPr lang="en"/>
              <a:t>datatype: constants used to specify the type of the input (ex. MPI_UINT64_T)</a:t>
            </a:r>
            <a:endParaRPr/>
          </a:p>
          <a:p>
            <a:pPr indent="-334327" lvl="0" marL="457200" rtl="0" algn="l">
              <a:spcBef>
                <a:spcPts val="0"/>
              </a:spcBef>
              <a:spcAft>
                <a:spcPts val="0"/>
              </a:spcAft>
              <a:buSzPct val="100000"/>
              <a:buChar char="●"/>
            </a:pPr>
            <a:r>
              <a:rPr lang="en"/>
              <a:t>count: How many elements of datatype to receive</a:t>
            </a:r>
            <a:endParaRPr/>
          </a:p>
          <a:p>
            <a:pPr indent="-334327" lvl="0" marL="457200" rtl="0" algn="l">
              <a:spcBef>
                <a:spcPts val="0"/>
              </a:spcBef>
              <a:spcAft>
                <a:spcPts val="0"/>
              </a:spcAft>
              <a:buSzPct val="100000"/>
              <a:buChar char="●"/>
            </a:pPr>
            <a:r>
              <a:rPr lang="en"/>
              <a:t>dest: For Send only, the process ID of the intended recipient of the message</a:t>
            </a:r>
            <a:endParaRPr/>
          </a:p>
          <a:p>
            <a:pPr indent="-334327" lvl="0" marL="457200" rtl="0" algn="l">
              <a:spcBef>
                <a:spcPts val="0"/>
              </a:spcBef>
              <a:spcAft>
                <a:spcPts val="0"/>
              </a:spcAft>
              <a:buSzPct val="100000"/>
              <a:buChar char="●"/>
            </a:pPr>
            <a:r>
              <a:rPr lang="en"/>
              <a:t>source: For Recv only, the process ID of the expected sender of the message</a:t>
            </a:r>
            <a:endParaRPr/>
          </a:p>
          <a:p>
            <a:pPr indent="-334327" lvl="0" marL="457200" rtl="0" algn="l">
              <a:spcBef>
                <a:spcPts val="0"/>
              </a:spcBef>
              <a:spcAft>
                <a:spcPts val="0"/>
              </a:spcAft>
              <a:buSzPct val="100000"/>
              <a:buChar char="●"/>
            </a:pPr>
            <a:r>
              <a:rPr lang="en"/>
              <a:t>tag: For when you want to further classify messages</a:t>
            </a:r>
            <a:endParaRPr/>
          </a:p>
          <a:p>
            <a:pPr indent="-310832" lvl="1" marL="914400" rtl="0" algn="l">
              <a:spcBef>
                <a:spcPts val="0"/>
              </a:spcBef>
              <a:spcAft>
                <a:spcPts val="0"/>
              </a:spcAft>
              <a:buSzPct val="100000"/>
              <a:buChar char="○"/>
            </a:pPr>
            <a:r>
              <a:rPr lang="en"/>
              <a:t>A Send/Recv pair only "matches" if the tags are the same</a:t>
            </a:r>
            <a:endParaRPr/>
          </a:p>
          <a:p>
            <a:pPr indent="-334327" lvl="0" marL="457200" rtl="0" algn="l">
              <a:spcBef>
                <a:spcPts val="0"/>
              </a:spcBef>
              <a:spcAft>
                <a:spcPts val="0"/>
              </a:spcAft>
              <a:buSzPct val="100000"/>
              <a:buChar char="●"/>
            </a:pPr>
            <a:r>
              <a:rPr lang="en"/>
              <a:t>comm: The communication group; for this class, just set it to MPI_COMM_WORLD</a:t>
            </a:r>
            <a:endParaRPr/>
          </a:p>
          <a:p>
            <a:pPr indent="-334327" lvl="0" marL="457200" rtl="0" algn="l">
              <a:spcBef>
                <a:spcPts val="0"/>
              </a:spcBef>
              <a:spcAft>
                <a:spcPts val="0"/>
              </a:spcAft>
              <a:buSzPct val="100000"/>
              <a:buChar char="●"/>
            </a:pPr>
            <a:r>
              <a:rPr lang="en"/>
              <a:t>status: For Recv only, will be set to contain the source, tag, and error message of the communication</a:t>
            </a:r>
            <a:endParaRPr/>
          </a:p>
        </p:txBody>
      </p:sp>
      <p:sp>
        <p:nvSpPr>
          <p:cNvPr id="248" name="Google Shape;248;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animEffect filter="fade" transition="in">
                                      <p:cBhvr>
                                        <p:cTn dur="1000"/>
                                        <p:tgtEl>
                                          <p:spTgt spid="2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animEffect filter="fade" transition="in">
                                      <p:cBhvr>
                                        <p:cTn dur="1000"/>
                                        <p:tgtEl>
                                          <p:spTgt spid="2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7" st="7"/>
                                            </p:txEl>
                                          </p:spTgt>
                                        </p:tgtEl>
                                        <p:attrNameLst>
                                          <p:attrName>style.visibility</p:attrName>
                                        </p:attrNameLst>
                                      </p:cBhvr>
                                      <p:to>
                                        <p:strVal val="visible"/>
                                      </p:to>
                                    </p:set>
                                    <p:animEffect filter="fade" transition="in">
                                      <p:cBhvr>
                                        <p:cTn dur="1000"/>
                                        <p:tgtEl>
                                          <p:spTgt spid="2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8" st="8"/>
                                            </p:txEl>
                                          </p:spTgt>
                                        </p:tgtEl>
                                        <p:attrNameLst>
                                          <p:attrName>style.visibility</p:attrName>
                                        </p:attrNameLst>
                                      </p:cBhvr>
                                      <p:to>
                                        <p:strVal val="visible"/>
                                      </p:to>
                                    </p:set>
                                    <p:animEffect filter="fade" transition="in">
                                      <p:cBhvr>
                                        <p:cTn dur="1000"/>
                                        <p:tgtEl>
                                          <p:spTgt spid="2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9" st="9"/>
                                            </p:txEl>
                                          </p:spTgt>
                                        </p:tgtEl>
                                        <p:attrNameLst>
                                          <p:attrName>style.visibility</p:attrName>
                                        </p:attrNameLst>
                                      </p:cBhvr>
                                      <p:to>
                                        <p:strVal val="visible"/>
                                      </p:to>
                                    </p:set>
                                    <p:animEffect filter="fade" transition="in">
                                      <p:cBhvr>
                                        <p:cTn dur="1000"/>
                                        <p:tgtEl>
                                          <p:spTgt spid="2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0" st="10"/>
                                            </p:txEl>
                                          </p:spTgt>
                                        </p:tgtEl>
                                        <p:attrNameLst>
                                          <p:attrName>style.visibility</p:attrName>
                                        </p:attrNameLst>
                                      </p:cBhvr>
                                      <p:to>
                                        <p:strVal val="visible"/>
                                      </p:to>
                                    </p:set>
                                    <p:animEffect filter="fade" transition="in">
                                      <p:cBhvr>
                                        <p:cTn dur="1000"/>
                                        <p:tgtEl>
                                          <p:spTgt spid="24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 Communication</a:t>
            </a:r>
            <a:endParaRPr/>
          </a:p>
        </p:txBody>
      </p:sp>
      <p:sp>
        <p:nvSpPr>
          <p:cNvPr id="254" name="Google Shape;254;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Recv can specify a sender of MPI_ANY_SOURCE and tag of MPI_ANY_TAG to receive from any sender/tag</a:t>
            </a:r>
            <a:endParaRPr/>
          </a:p>
          <a:p>
            <a:pPr indent="-317500" lvl="1" marL="914400" rtl="0" algn="l">
              <a:spcBef>
                <a:spcPts val="0"/>
              </a:spcBef>
              <a:spcAft>
                <a:spcPts val="0"/>
              </a:spcAft>
              <a:buSzPts val="1400"/>
              <a:buChar char="○"/>
            </a:pPr>
            <a:r>
              <a:rPr lang="en"/>
              <a:t>Often useful in manager-worker frameworks</a:t>
            </a:r>
            <a:endParaRPr/>
          </a:p>
          <a:p>
            <a:pPr indent="-317500" lvl="1" marL="914400" rtl="0" algn="l">
              <a:spcBef>
                <a:spcPts val="0"/>
              </a:spcBef>
              <a:spcAft>
                <a:spcPts val="0"/>
              </a:spcAft>
              <a:buSzPts val="1400"/>
              <a:buChar char="○"/>
            </a:pPr>
            <a:r>
              <a:rPr lang="en"/>
              <a:t>Once this type of recv happens, the recipient can then check the status for more info. If the recipient doesn't need the status, you can set that argument to MPI_STATUS_IGNORE to save memory</a:t>
            </a:r>
            <a:endParaRPr/>
          </a:p>
          <a:p>
            <a:pPr indent="-342900" lvl="0" marL="457200" rtl="0" algn="l">
              <a:spcBef>
                <a:spcPts val="0"/>
              </a:spcBef>
              <a:spcAft>
                <a:spcPts val="0"/>
              </a:spcAft>
              <a:buSzPts val="1800"/>
              <a:buChar char="●"/>
            </a:pPr>
            <a:r>
              <a:rPr lang="en"/>
              <a:t>By default, Recv and Send are blocking; the process will wait until its partner is ready to communicate</a:t>
            </a:r>
            <a:endParaRPr/>
          </a:p>
          <a:p>
            <a:pPr indent="-317500" lvl="1" marL="914400" rtl="0" algn="l">
              <a:spcBef>
                <a:spcPts val="0"/>
              </a:spcBef>
              <a:spcAft>
                <a:spcPts val="0"/>
              </a:spcAft>
              <a:buSzPts val="1400"/>
              <a:buChar char="○"/>
            </a:pPr>
            <a:r>
              <a:rPr lang="en"/>
              <a:t>This can lead to deadlock; ex. if two processes wait for each other to send a message</a:t>
            </a:r>
            <a:endParaRPr/>
          </a:p>
          <a:p>
            <a:pPr indent="-317500" lvl="1" marL="914400" rtl="0" algn="l">
              <a:spcBef>
                <a:spcPts val="0"/>
              </a:spcBef>
              <a:spcAft>
                <a:spcPts val="0"/>
              </a:spcAft>
              <a:buSzPts val="1400"/>
              <a:buChar char="○"/>
            </a:pPr>
            <a:r>
              <a:rPr lang="en"/>
              <a:t>Can avoid this with IRecv and ISend, which are nonblocking versions of Recv and Send, respectively</a:t>
            </a:r>
            <a:endParaRPr/>
          </a:p>
        </p:txBody>
      </p:sp>
      <p:sp>
        <p:nvSpPr>
          <p:cNvPr id="255" name="Google Shape;25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to Matrix Multiplication</a:t>
            </a:r>
            <a:endParaRPr/>
          </a:p>
        </p:txBody>
      </p:sp>
      <p:sp>
        <p:nvSpPr>
          <p:cNvPr id="261" name="Google Shape;261;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Normally, a single matrix multiplication won't be easy to multi-process</a:t>
            </a:r>
            <a:endParaRPr/>
          </a:p>
          <a:p>
            <a:pPr indent="-317500" lvl="1" marL="914400" rtl="0" algn="l">
              <a:spcBef>
                <a:spcPts val="0"/>
              </a:spcBef>
              <a:spcAft>
                <a:spcPts val="0"/>
              </a:spcAft>
              <a:buSzPts val="1400"/>
              <a:buChar char="○"/>
            </a:pPr>
            <a:r>
              <a:rPr lang="en"/>
              <a:t>Too much cross-communication, so trying to use MPI will likely just add a lot of file and message operations</a:t>
            </a:r>
            <a:endParaRPr/>
          </a:p>
          <a:p>
            <a:pPr indent="-342900" lvl="0" marL="457200" rtl="0" algn="l">
              <a:spcBef>
                <a:spcPts val="0"/>
              </a:spcBef>
              <a:spcAft>
                <a:spcPts val="0"/>
              </a:spcAft>
              <a:buSzPts val="1800"/>
              <a:buChar char="●"/>
            </a:pPr>
            <a:r>
              <a:rPr lang="en"/>
              <a:t>However, really useful if we have many matrix multiplications to do.</a:t>
            </a:r>
            <a:endParaRPr/>
          </a:p>
          <a:p>
            <a:pPr indent="-342900" lvl="0" marL="457200" rtl="0" algn="l">
              <a:spcBef>
                <a:spcPts val="0"/>
              </a:spcBef>
              <a:spcAft>
                <a:spcPts val="0"/>
              </a:spcAft>
              <a:buSzPts val="1800"/>
              <a:buChar char="●"/>
            </a:pPr>
            <a:r>
              <a:rPr lang="en"/>
              <a:t>Ex. Let's say we have ~100,000 independent matrix multiplications to do</a:t>
            </a:r>
            <a:endParaRPr/>
          </a:p>
          <a:p>
            <a:pPr indent="-317500" lvl="1" marL="914400" rtl="0" algn="l">
              <a:spcBef>
                <a:spcPts val="0"/>
              </a:spcBef>
              <a:spcAft>
                <a:spcPts val="0"/>
              </a:spcAft>
              <a:buSzPts val="1400"/>
              <a:buChar char="○"/>
            </a:pPr>
            <a:r>
              <a:rPr lang="en"/>
              <a:t>You have 200k files "Task0a.mat, Task0b.mat, Task1a.mat, …" in a folder somewhere, and need to make "Task0ab.mat", "Task1ab.mat", etc.</a:t>
            </a:r>
            <a:endParaRPr/>
          </a:p>
          <a:p>
            <a:pPr indent="-342900" lvl="0" marL="457200" rtl="0" algn="l">
              <a:spcBef>
                <a:spcPts val="0"/>
              </a:spcBef>
              <a:spcAft>
                <a:spcPts val="0"/>
              </a:spcAft>
              <a:buSzPts val="1800"/>
              <a:buChar char="●"/>
            </a:pPr>
            <a:r>
              <a:rPr lang="en"/>
              <a:t>How would we parallelize this over 1000 processes?</a:t>
            </a:r>
            <a:endParaRPr/>
          </a:p>
        </p:txBody>
      </p:sp>
      <p:sp>
        <p:nvSpPr>
          <p:cNvPr id="262" name="Google Shape;26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Multiprocessing ManyMatMul: Naive Approach</a:t>
            </a:r>
            <a:endParaRPr/>
          </a:p>
        </p:txBody>
      </p:sp>
      <p:sp>
        <p:nvSpPr>
          <p:cNvPr id="268" name="Google Shape;268;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Have process 0 do tasks 0-99</a:t>
            </a:r>
            <a:br>
              <a:rPr lang="en"/>
            </a:br>
            <a:r>
              <a:rPr lang="en"/>
              <a:t>Have process 1 do tasks 100-199</a:t>
            </a:r>
            <a:br>
              <a:rPr lang="en"/>
            </a:br>
            <a:r>
              <a:rPr lang="en"/>
              <a:t>…</a:t>
            </a:r>
            <a:br>
              <a:rPr lang="en"/>
            </a:br>
            <a:r>
              <a:rPr lang="en"/>
              <a:t>Have process 999 do tasks 99900-99999</a:t>
            </a:r>
            <a:endParaRPr/>
          </a:p>
          <a:p>
            <a:pPr indent="-342900" lvl="0" marL="457200" rtl="0" algn="l">
              <a:spcBef>
                <a:spcPts val="1200"/>
              </a:spcBef>
              <a:spcAft>
                <a:spcPts val="0"/>
              </a:spcAft>
              <a:buSzPts val="1800"/>
              <a:buChar char="●"/>
            </a:pPr>
            <a:r>
              <a:rPr lang="en"/>
              <a:t>Any problems with this approach?</a:t>
            </a:r>
            <a:endParaRPr/>
          </a:p>
          <a:p>
            <a:pPr indent="-342900" lvl="0" marL="457200" rtl="0" algn="l">
              <a:spcBef>
                <a:spcPts val="0"/>
              </a:spcBef>
              <a:spcAft>
                <a:spcPts val="0"/>
              </a:spcAft>
              <a:buSzPts val="1800"/>
              <a:buChar char="●"/>
            </a:pPr>
            <a:r>
              <a:rPr lang="en"/>
              <a:t>While this will work, it might not load balance well</a:t>
            </a:r>
            <a:endParaRPr/>
          </a:p>
          <a:p>
            <a:pPr indent="-317500" lvl="1" marL="914400" rtl="0" algn="l">
              <a:spcBef>
                <a:spcPts val="0"/>
              </a:spcBef>
              <a:spcAft>
                <a:spcPts val="0"/>
              </a:spcAft>
              <a:buSzPts val="1400"/>
              <a:buChar char="○"/>
            </a:pPr>
            <a:r>
              <a:rPr lang="en"/>
              <a:t>What if the tasks were sorted by size/the last 100 were 1000 times larger than all the other tasks?</a:t>
            </a:r>
            <a:endParaRPr/>
          </a:p>
          <a:p>
            <a:pPr indent="-342900" lvl="0" marL="457200" rtl="0" algn="l">
              <a:spcBef>
                <a:spcPts val="0"/>
              </a:spcBef>
              <a:spcAft>
                <a:spcPts val="0"/>
              </a:spcAft>
              <a:buSzPts val="1800"/>
              <a:buChar char="●"/>
            </a:pPr>
            <a:r>
              <a:rPr lang="en"/>
              <a:t>Need some way to dynamically assign work, without tons of communication</a:t>
            </a:r>
            <a:endParaRPr/>
          </a:p>
        </p:txBody>
      </p:sp>
      <p:sp>
        <p:nvSpPr>
          <p:cNvPr id="269" name="Google Shape;2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0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0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000"/>
                                        <p:tgtEl>
                                          <p:spTgt spid="26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MPI Example: The Manager-Worker framework</a:t>
            </a:r>
            <a:endParaRPr/>
          </a:p>
        </p:txBody>
      </p:sp>
      <p:sp>
        <p:nvSpPr>
          <p:cNvPr id="275" name="Google Shape;275;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very common framework for MPI programs; fairly simple to implement, while being versatile enough that you can adapt it to new purposes</a:t>
            </a:r>
            <a:endParaRPr/>
          </a:p>
          <a:p>
            <a:pPr indent="-342900" lvl="0" marL="457200" rtl="0" algn="l">
              <a:spcBef>
                <a:spcPts val="0"/>
              </a:spcBef>
              <a:spcAft>
                <a:spcPts val="0"/>
              </a:spcAft>
              <a:buSzPts val="1800"/>
              <a:buChar char="●"/>
            </a:pPr>
            <a:r>
              <a:rPr lang="en"/>
              <a:t>Assumes that the problem you're solving can be reduced to a set of independent tasks, that can be done in any order, independent of each other.</a:t>
            </a:r>
            <a:endParaRPr/>
          </a:p>
          <a:p>
            <a:pPr indent="-342900" lvl="0" marL="457200" rtl="0" algn="l">
              <a:spcBef>
                <a:spcPts val="0"/>
              </a:spcBef>
              <a:spcAft>
                <a:spcPts val="0"/>
              </a:spcAft>
              <a:buSzPts val="1800"/>
              <a:buChar char="●"/>
            </a:pPr>
            <a:r>
              <a:rPr lang="en"/>
              <a:t>Main idea: Have two roles:</a:t>
            </a:r>
            <a:endParaRPr/>
          </a:p>
          <a:p>
            <a:pPr indent="-317500" lvl="1" marL="914400" rtl="0" algn="l">
              <a:spcBef>
                <a:spcPts val="0"/>
              </a:spcBef>
              <a:spcAft>
                <a:spcPts val="0"/>
              </a:spcAft>
              <a:buSzPts val="1400"/>
              <a:buChar char="○"/>
            </a:pPr>
            <a:r>
              <a:rPr lang="en"/>
              <a:t>Manager, whose job is to assign work and inform the user of progress</a:t>
            </a:r>
            <a:endParaRPr/>
          </a:p>
          <a:p>
            <a:pPr indent="-317500" lvl="1" marL="914400" rtl="0" algn="l">
              <a:spcBef>
                <a:spcPts val="0"/>
              </a:spcBef>
              <a:spcAft>
                <a:spcPts val="0"/>
              </a:spcAft>
              <a:buSzPts val="1400"/>
              <a:buChar char="○"/>
            </a:pPr>
            <a:r>
              <a:rPr lang="en"/>
              <a:t>Worker, who receives work from the manager, and does the work</a:t>
            </a:r>
            <a:endParaRPr/>
          </a:p>
          <a:p>
            <a:pPr indent="-342900" lvl="0" marL="457200" rtl="0" algn="l">
              <a:spcBef>
                <a:spcPts val="0"/>
              </a:spcBef>
              <a:spcAft>
                <a:spcPts val="0"/>
              </a:spcAft>
              <a:buSzPts val="1800"/>
              <a:buChar char="●"/>
            </a:pPr>
            <a:r>
              <a:rPr lang="en"/>
              <a:t>Involves writing two versions of the code: one for process 0, and one for all other processes</a:t>
            </a:r>
            <a:endParaRPr/>
          </a:p>
        </p:txBody>
      </p:sp>
      <p:sp>
        <p:nvSpPr>
          <p:cNvPr id="276" name="Google Shape;27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1000"/>
                                        <p:tgtEl>
                                          <p:spTgt spid="2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6" name="Google Shape;156;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Coordination Game Debrief</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Multi-process programming</a:t>
            </a:r>
            <a:endParaRPr>
              <a:solidFill>
                <a:srgbClr val="000000"/>
              </a:solidFill>
            </a:endParaRPr>
          </a:p>
        </p:txBody>
      </p:sp>
      <p:sp>
        <p:nvSpPr>
          <p:cNvPr id="157" name="Google Shape;15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Pseudocode</a:t>
            </a:r>
            <a:endParaRPr/>
          </a:p>
        </p:txBody>
      </p:sp>
      <p:sp>
        <p:nvSpPr>
          <p:cNvPr id="282" name="Google Shape;282;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Set up</a:t>
            </a:r>
            <a:br>
              <a:rPr lang="en"/>
            </a:br>
            <a:r>
              <a:rPr lang="en"/>
              <a:t>While there's work to do:</a:t>
            </a:r>
            <a:br>
              <a:rPr lang="en"/>
            </a:br>
            <a:r>
              <a:rPr lang="en"/>
              <a:t>	Wait until a worker says "I'm ready for more work" (recv from all)</a:t>
            </a:r>
            <a:br>
              <a:rPr lang="en"/>
            </a:br>
            <a:r>
              <a:rPr lang="en"/>
              <a:t>	Find the next task to do</a:t>
            </a:r>
            <a:br>
              <a:rPr lang="en"/>
            </a:br>
            <a:r>
              <a:rPr lang="en"/>
              <a:t>	Send to the worker what task to do</a:t>
            </a:r>
            <a:br>
              <a:rPr lang="en"/>
            </a:br>
            <a:r>
              <a:rPr lang="en"/>
              <a:t>Repeat #Worker times:</a:t>
            </a:r>
            <a:br>
              <a:rPr lang="en"/>
            </a:br>
            <a:r>
              <a:rPr lang="en"/>
              <a:t>	Wait until a worker says "I'm ready for more work" (recv from all)</a:t>
            </a:r>
            <a:br>
              <a:rPr lang="en"/>
            </a:br>
            <a:r>
              <a:rPr lang="en"/>
              <a:t>	Send to the worker "All work done"</a:t>
            </a:r>
            <a:br>
              <a:rPr lang="en"/>
            </a:br>
            <a:r>
              <a:rPr lang="en"/>
              <a:t>Finalize</a:t>
            </a:r>
            <a:br>
              <a:rPr lang="en"/>
            </a:br>
            <a:r>
              <a:rPr lang="en"/>
              <a:t>	</a:t>
            </a:r>
            <a:endParaRPr/>
          </a:p>
        </p:txBody>
      </p:sp>
      <p:sp>
        <p:nvSpPr>
          <p:cNvPr id="283" name="Google Shape;28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Worker </a:t>
            </a:r>
            <a:r>
              <a:rPr lang="en"/>
              <a:t>Pseudocode</a:t>
            </a:r>
            <a:endParaRPr/>
          </a:p>
        </p:txBody>
      </p:sp>
      <p:sp>
        <p:nvSpPr>
          <p:cNvPr id="289" name="Google Shape;289;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Set up</a:t>
            </a:r>
            <a:br>
              <a:rPr lang="en"/>
            </a:br>
            <a:r>
              <a:rPr lang="en"/>
              <a:t>While True:</a:t>
            </a:r>
            <a:br>
              <a:rPr lang="en"/>
            </a:br>
            <a:r>
              <a:rPr lang="en"/>
              <a:t>	Send to the manager "I'm ready for more work"</a:t>
            </a:r>
            <a:br>
              <a:rPr lang="en"/>
            </a:br>
            <a:r>
              <a:rPr lang="en"/>
              <a:t>	Receive message from manager</a:t>
            </a:r>
            <a:br>
              <a:rPr lang="en"/>
            </a:br>
            <a:r>
              <a:rPr lang="en"/>
              <a:t>	If message is "Here's more work":</a:t>
            </a:r>
            <a:br>
              <a:rPr lang="en"/>
            </a:br>
            <a:r>
              <a:rPr lang="en"/>
              <a:t>		Do the work</a:t>
            </a:r>
            <a:br>
              <a:rPr lang="en"/>
            </a:br>
            <a:r>
              <a:rPr lang="en"/>
              <a:t>	Else if message is "All work done":</a:t>
            </a:r>
            <a:br>
              <a:rPr lang="en"/>
            </a:br>
            <a:r>
              <a:rPr lang="en"/>
              <a:t>		break</a:t>
            </a:r>
            <a:br>
              <a:rPr lang="en"/>
            </a:br>
            <a:r>
              <a:rPr lang="en"/>
              <a:t>Finalize</a:t>
            </a:r>
            <a:endParaRPr/>
          </a:p>
        </p:txBody>
      </p:sp>
      <p:sp>
        <p:nvSpPr>
          <p:cNvPr id="290" name="Google Shape;29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send messages?</a:t>
            </a:r>
            <a:endParaRPr/>
          </a:p>
        </p:txBody>
      </p:sp>
      <p:sp>
        <p:nvSpPr>
          <p:cNvPr id="296" name="Google Shape;296;p5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Generally want to minimize the size of each message.</a:t>
            </a:r>
            <a:endParaRPr/>
          </a:p>
          <a:p>
            <a:pPr indent="-342900" lvl="0" marL="457200" rtl="0" algn="l">
              <a:spcBef>
                <a:spcPts val="0"/>
              </a:spcBef>
              <a:spcAft>
                <a:spcPts val="0"/>
              </a:spcAft>
              <a:buSzPts val="1800"/>
              <a:buChar char="●"/>
            </a:pPr>
            <a:r>
              <a:rPr lang="en"/>
              <a:t>Easiest option: Assign each task/task type a number, and send that number as your message. This is your communication protocol.</a:t>
            </a:r>
            <a:endParaRPr/>
          </a:p>
          <a:p>
            <a:pPr indent="-317500" lvl="1" marL="914400" rtl="0" algn="l">
              <a:spcBef>
                <a:spcPts val="0"/>
              </a:spcBef>
              <a:spcAft>
                <a:spcPts val="0"/>
              </a:spcAft>
              <a:buSzPts val="1400"/>
              <a:buChar char="○"/>
            </a:pPr>
            <a:r>
              <a:rPr lang="en"/>
              <a:t>Ex. -1 means "No more work", 0 means "Do task 0", 1 means "Do task 1", etc.</a:t>
            </a:r>
            <a:endParaRPr/>
          </a:p>
          <a:p>
            <a:pPr indent="-317500" lvl="1" marL="914400" rtl="0" algn="l">
              <a:spcBef>
                <a:spcPts val="0"/>
              </a:spcBef>
              <a:spcAft>
                <a:spcPts val="0"/>
              </a:spcAft>
              <a:buSzPts val="1400"/>
              <a:buChar char="○"/>
            </a:pPr>
            <a:r>
              <a:rPr lang="en"/>
              <a:t>Up to you how you encode this, but make sure you document this somewhere for your sanity</a:t>
            </a:r>
            <a:endParaRPr/>
          </a:p>
          <a:p>
            <a:pPr indent="-342900" lvl="0" marL="457200" rtl="0" algn="l">
              <a:spcBef>
                <a:spcPts val="0"/>
              </a:spcBef>
              <a:spcAft>
                <a:spcPts val="0"/>
              </a:spcAft>
              <a:buSzPts val="1800"/>
              <a:buChar char="●"/>
            </a:pPr>
            <a:r>
              <a:rPr lang="en"/>
              <a:t>If some task requires input parameters or returns an output, might run several more rounds of recvs/sends.</a:t>
            </a:r>
            <a:endParaRPr/>
          </a:p>
          <a:p>
            <a:pPr indent="-342900" lvl="0" marL="457200" rtl="0" algn="l">
              <a:spcBef>
                <a:spcPts val="0"/>
              </a:spcBef>
              <a:spcAft>
                <a:spcPts val="0"/>
              </a:spcAft>
              <a:buSzPts val="1800"/>
              <a:buChar char="●"/>
            </a:pPr>
            <a:r>
              <a:rPr lang="en"/>
              <a:t>Alternatively, each task's input is from a file, and each task's output is sent to another file. This means you just need to send one number to assign a task, and the worker thread can directly read/write input files.</a:t>
            </a:r>
            <a:endParaRPr/>
          </a:p>
        </p:txBody>
      </p:sp>
      <p:sp>
        <p:nvSpPr>
          <p:cNvPr id="297" name="Google Shape;29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10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1000"/>
                                        <p:tgtEl>
                                          <p:spTgt spid="2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1000"/>
                                        <p:tgtEl>
                                          <p:spTgt spid="2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1000"/>
                                        <p:tgtEl>
                                          <p:spTgt spid="29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Multiprocessing ManyMatMul: Manager-Worker Approach</a:t>
            </a:r>
            <a:endParaRPr/>
          </a:p>
          <a:p>
            <a:pPr indent="0" lvl="0" marL="0" rtl="0" algn="l">
              <a:spcBef>
                <a:spcPts val="0"/>
              </a:spcBef>
              <a:spcAft>
                <a:spcPts val="0"/>
              </a:spcAft>
              <a:buNone/>
            </a:pPr>
            <a:r>
              <a:t/>
            </a:r>
            <a:endParaRPr/>
          </a:p>
        </p:txBody>
      </p:sp>
      <p:sp>
        <p:nvSpPr>
          <p:cNvPr id="303" name="Google Shape;303;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do end up "wasting" one process as a manager, but it's generally a good idea to not have the manager do other work</a:t>
            </a:r>
            <a:endParaRPr/>
          </a:p>
          <a:p>
            <a:pPr indent="-317500" lvl="1" marL="914400" rtl="0" algn="l">
              <a:spcBef>
                <a:spcPts val="0"/>
              </a:spcBef>
              <a:spcAft>
                <a:spcPts val="0"/>
              </a:spcAft>
              <a:buSzPts val="1400"/>
              <a:buChar char="○"/>
            </a:pPr>
            <a:r>
              <a:rPr lang="en"/>
              <a:t>If the manager gets stuck with a hard task, ends up stalling all the other workers</a:t>
            </a:r>
            <a:endParaRPr/>
          </a:p>
          <a:p>
            <a:pPr indent="-342900" lvl="0" marL="457200" rtl="0" algn="l">
              <a:spcBef>
                <a:spcPts val="0"/>
              </a:spcBef>
              <a:spcAft>
                <a:spcPts val="0"/>
              </a:spcAft>
              <a:buSzPts val="1800"/>
              <a:buChar char="●"/>
            </a:pPr>
            <a:r>
              <a:rPr lang="en"/>
              <a:t>By having only one manager in charge of the big picture, no need to worry about concurrency issues</a:t>
            </a:r>
            <a:endParaRPr/>
          </a:p>
          <a:p>
            <a:pPr indent="-342900" lvl="0" marL="457200" rtl="0" algn="l">
              <a:spcBef>
                <a:spcPts val="0"/>
              </a:spcBef>
              <a:spcAft>
                <a:spcPts val="0"/>
              </a:spcAft>
              <a:buSzPts val="1800"/>
              <a:buChar char="●"/>
            </a:pPr>
            <a:r>
              <a:rPr lang="en"/>
              <a:t>Make sure that all processes receive a kill command; otherwise, we get zombie processes</a:t>
            </a:r>
            <a:endParaRPr/>
          </a:p>
          <a:p>
            <a:pPr indent="-342900" lvl="0" marL="457200" rtl="0" algn="l">
              <a:spcBef>
                <a:spcPts val="0"/>
              </a:spcBef>
              <a:spcAft>
                <a:spcPts val="0"/>
              </a:spcAft>
              <a:buSzPts val="1800"/>
              <a:buChar char="●"/>
            </a:pPr>
            <a:r>
              <a:rPr lang="en"/>
              <a:t>What if the tasks had some dependencies? (ex. Matmul 100 needs to be done after Matmul 99 and 98)</a:t>
            </a:r>
            <a:endParaRPr/>
          </a:p>
          <a:p>
            <a:pPr indent="-317500" lvl="1" marL="914400" rtl="0" algn="l">
              <a:spcBef>
                <a:spcPts val="0"/>
              </a:spcBef>
              <a:spcAft>
                <a:spcPts val="0"/>
              </a:spcAft>
              <a:buSzPts val="1400"/>
              <a:buChar char="○"/>
            </a:pPr>
            <a:r>
              <a:rPr lang="en"/>
              <a:t>Set up a queue of work that can be done right now, and keep track of how much work needs to be done total</a:t>
            </a:r>
            <a:endParaRPr/>
          </a:p>
          <a:p>
            <a:pPr indent="-317500" lvl="1" marL="914400" rtl="0" algn="l">
              <a:spcBef>
                <a:spcPts val="0"/>
              </a:spcBef>
              <a:spcAft>
                <a:spcPts val="0"/>
              </a:spcAft>
              <a:buSzPts val="1400"/>
              <a:buChar char="○"/>
            </a:pPr>
            <a:r>
              <a:rPr lang="en"/>
              <a:t>If a worker finishes when there's no work to do right now, tell the worker to wait and come back in a few milliseconds.</a:t>
            </a:r>
            <a:endParaRPr/>
          </a:p>
        </p:txBody>
      </p:sp>
      <p:sp>
        <p:nvSpPr>
          <p:cNvPr id="304" name="Google Shape;30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10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10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1000"/>
                                        <p:tgtEl>
                                          <p:spTgt spid="3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animEffect filter="fade" transition="in">
                                      <p:cBhvr>
                                        <p:cTn dur="1000"/>
                                        <p:tgtEl>
                                          <p:spTgt spid="3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6" st="6"/>
                                            </p:txEl>
                                          </p:spTgt>
                                        </p:tgtEl>
                                        <p:attrNameLst>
                                          <p:attrName>style.visibility</p:attrName>
                                        </p:attrNameLst>
                                      </p:cBhvr>
                                      <p:to>
                                        <p:strVal val="visible"/>
                                      </p:to>
                                    </p:set>
                                    <p:animEffect filter="fade" transition="in">
                                      <p:cBhvr>
                                        <p:cTn dur="1000"/>
                                        <p:tgtEl>
                                          <p:spTgt spid="3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Multiprocess+Multithreading?</a:t>
            </a:r>
            <a:endParaRPr/>
          </a:p>
          <a:p>
            <a:pPr indent="0" lvl="0" marL="0" rtl="0" algn="l">
              <a:spcBef>
                <a:spcPts val="0"/>
              </a:spcBef>
              <a:spcAft>
                <a:spcPts val="0"/>
              </a:spcAft>
              <a:buNone/>
            </a:pPr>
            <a:r>
              <a:t/>
            </a:r>
            <a:endParaRPr/>
          </a:p>
        </p:txBody>
      </p:sp>
      <p:sp>
        <p:nvSpPr>
          <p:cNvPr id="310" name="Google Shape;310;p5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theoretically run a multiprocess program as a multithreaded one without communications</a:t>
            </a:r>
            <a:endParaRPr/>
          </a:p>
          <a:p>
            <a:pPr indent="-342900" lvl="0" marL="457200" rtl="0" algn="l">
              <a:spcBef>
                <a:spcPts val="0"/>
              </a:spcBef>
              <a:spcAft>
                <a:spcPts val="0"/>
              </a:spcAft>
              <a:buSzPts val="1800"/>
              <a:buChar char="●"/>
            </a:pPr>
            <a:r>
              <a:rPr lang="en"/>
              <a:t>Generally, lack of communications causes the multiprocess program to be slower/less applicable</a:t>
            </a:r>
            <a:endParaRPr/>
          </a:p>
          <a:p>
            <a:pPr indent="-342900" lvl="0" marL="457200" rtl="0" algn="l">
              <a:spcBef>
                <a:spcPts val="0"/>
              </a:spcBef>
              <a:spcAft>
                <a:spcPts val="0"/>
              </a:spcAft>
              <a:buSzPts val="1800"/>
              <a:buChar char="●"/>
            </a:pPr>
            <a:r>
              <a:rPr lang="en"/>
              <a:t>At the same time, multithreaded code is limited to one node, while multiprocess code can be extended indefinitely.</a:t>
            </a:r>
            <a:endParaRPr/>
          </a:p>
          <a:p>
            <a:pPr indent="-342900" lvl="0" marL="457200" rtl="0" algn="l">
              <a:spcBef>
                <a:spcPts val="0"/>
              </a:spcBef>
              <a:spcAft>
                <a:spcPts val="0"/>
              </a:spcAft>
              <a:buSzPts val="1800"/>
              <a:buChar char="●"/>
            </a:pPr>
            <a:r>
              <a:rPr lang="en"/>
              <a:t>Can get some improvement by making one process per node, and each process uses #cores/node threads, but this will specialize your code more towards a particular architecture.</a:t>
            </a:r>
            <a:endParaRPr/>
          </a:p>
        </p:txBody>
      </p:sp>
      <p:sp>
        <p:nvSpPr>
          <p:cNvPr id="311" name="Google Shape;311;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0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Effect filter="fade" transition="in">
                                      <p:cBhvr>
                                        <p:cTn dur="1000"/>
                                        <p:tgtEl>
                                          <p:spTgt spid="3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Programming Overview</a:t>
            </a:r>
            <a:endParaRPr/>
          </a:p>
          <a:p>
            <a:pPr indent="0" lvl="0" marL="0" rtl="0" algn="l">
              <a:spcBef>
                <a:spcPts val="0"/>
              </a:spcBef>
              <a:spcAft>
                <a:spcPts val="0"/>
              </a:spcAft>
              <a:buNone/>
            </a:pPr>
            <a:r>
              <a:t/>
            </a:r>
            <a:endParaRPr/>
          </a:p>
        </p:txBody>
      </p:sp>
      <p:sp>
        <p:nvSpPr>
          <p:cNvPr id="317" name="Google Shape;317;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8" name="Google Shape;318;p59"/>
          <p:cNvGraphicFramePr/>
          <p:nvPr/>
        </p:nvGraphicFramePr>
        <p:xfrm>
          <a:off x="222500" y="1316425"/>
          <a:ext cx="3000000" cy="3000000"/>
        </p:xfrm>
        <a:graphic>
          <a:graphicData uri="http://schemas.openxmlformats.org/drawingml/2006/table">
            <a:tbl>
              <a:tblPr>
                <a:noFill/>
                <a:tableStyleId>{6AE0D709-8232-47B1-B074-3DC9D8362E74}</a:tableStyleId>
              </a:tblPr>
              <a:tblGrid>
                <a:gridCol w="2219800"/>
                <a:gridCol w="959575"/>
                <a:gridCol w="2164225"/>
                <a:gridCol w="2625400"/>
              </a:tblGrid>
              <a:tr h="396200">
                <a:tc>
                  <a:txBody>
                    <a:bodyPr/>
                    <a:lstStyle/>
                    <a:p>
                      <a:pPr indent="0" lvl="0" marL="0" rtl="0" algn="ctr">
                        <a:spcBef>
                          <a:spcPts val="0"/>
                        </a:spcBef>
                        <a:spcAft>
                          <a:spcPts val="0"/>
                        </a:spcAft>
                        <a:buNone/>
                      </a:pPr>
                      <a:r>
                        <a:rPr lang="en"/>
                        <a:t>Optimization</a:t>
                      </a:r>
                      <a:endParaRPr/>
                    </a:p>
                  </a:txBody>
                  <a:tcPr marT="91425" marB="91425" marR="91425" marL="91425"/>
                </a:tc>
                <a:tc>
                  <a:txBody>
                    <a:bodyPr/>
                    <a:lstStyle/>
                    <a:p>
                      <a:pPr indent="0" lvl="0" marL="0" rtl="0" algn="ctr">
                        <a:spcBef>
                          <a:spcPts val="0"/>
                        </a:spcBef>
                        <a:spcAft>
                          <a:spcPts val="0"/>
                        </a:spcAft>
                        <a:buNone/>
                      </a:pPr>
                      <a:r>
                        <a:rPr lang="en" sz="900"/>
                        <a:t>Max Speedup</a:t>
                      </a:r>
                      <a:endParaRPr sz="900"/>
                    </a:p>
                  </a:txBody>
                  <a:tcPr marT="91425" marB="91425" marR="91425" marL="91425"/>
                </a:tc>
                <a:tc>
                  <a:txBody>
                    <a:bodyPr/>
                    <a:lstStyle/>
                    <a:p>
                      <a:pPr indent="0" lvl="0" marL="0" rtl="0" algn="ctr">
                        <a:spcBef>
                          <a:spcPts val="0"/>
                        </a:spcBef>
                        <a:spcAft>
                          <a:spcPts val="0"/>
                        </a:spcAft>
                        <a:buNone/>
                      </a:pPr>
                      <a:r>
                        <a:rPr lang="en"/>
                        <a:t>Pros</a:t>
                      </a:r>
                      <a:endParaRPr/>
                    </a:p>
                  </a:txBody>
                  <a:tcPr marT="91425" marB="91425" marR="91425" marL="91425"/>
                </a:tc>
                <a:tc>
                  <a:txBody>
                    <a:bodyPr/>
                    <a:lstStyle/>
                    <a:p>
                      <a:pPr indent="0" lvl="0" marL="0" rtl="0" algn="ctr">
                        <a:spcBef>
                          <a:spcPts val="0"/>
                        </a:spcBef>
                        <a:spcAft>
                          <a:spcPts val="0"/>
                        </a:spcAft>
                        <a:buNone/>
                      </a:pPr>
                      <a:r>
                        <a:rPr lang="en"/>
                        <a:t>Cons</a:t>
                      </a:r>
                      <a:endParaRPr/>
                    </a:p>
                  </a:txBody>
                  <a:tcPr marT="91425" marB="91425" marR="91425" marL="91425"/>
                </a:tc>
              </a:tr>
              <a:tr h="161700">
                <a:tc>
                  <a:txBody>
                    <a:bodyPr/>
                    <a:lstStyle/>
                    <a:p>
                      <a:pPr indent="0" lvl="0" marL="0" rtl="0" algn="l">
                        <a:spcBef>
                          <a:spcPts val="0"/>
                        </a:spcBef>
                        <a:spcAft>
                          <a:spcPts val="0"/>
                        </a:spcAft>
                        <a:buNone/>
                      </a:pPr>
                      <a:r>
                        <a:rPr lang="en"/>
                        <a:t>Register/Function Inlining</a:t>
                      </a:r>
                      <a:endParaRPr/>
                    </a:p>
                  </a:txBody>
                  <a:tcPr marT="91425" marB="91425" marR="91425" marL="91425"/>
                </a:tc>
                <a:tc>
                  <a:txBody>
                    <a:bodyPr/>
                    <a:lstStyle/>
                    <a:p>
                      <a:pPr indent="0" lvl="0" marL="0" rtl="0" algn="l">
                        <a:spcBef>
                          <a:spcPts val="0"/>
                        </a:spcBef>
                        <a:spcAft>
                          <a:spcPts val="0"/>
                        </a:spcAft>
                        <a:buNone/>
                      </a:pPr>
                      <a:r>
                        <a:rPr lang="en"/>
                        <a:t>&lt;2x</a:t>
                      </a:r>
                      <a:endParaRPr/>
                    </a:p>
                  </a:txBody>
                  <a:tcPr marT="91425" marB="91425" marR="91425" marL="91425"/>
                </a:tc>
                <a:tc>
                  <a:txBody>
                    <a:bodyPr/>
                    <a:lstStyle/>
                    <a:p>
                      <a:pPr indent="0" lvl="0" marL="0" rtl="0" algn="l">
                        <a:spcBef>
                          <a:spcPts val="0"/>
                        </a:spcBef>
                        <a:spcAft>
                          <a:spcPts val="0"/>
                        </a:spcAft>
                        <a:buNone/>
                      </a:pPr>
                      <a:r>
                        <a:rPr lang="en" sz="1200"/>
                        <a:t>Easy change, reduces memory accesses</a:t>
                      </a:r>
                      <a:endParaRPr sz="1200"/>
                    </a:p>
                  </a:txBody>
                  <a:tcPr marT="91425" marB="91425" marR="91425" marL="91425"/>
                </a:tc>
                <a:tc>
                  <a:txBody>
                    <a:bodyPr/>
                    <a:lstStyle/>
                    <a:p>
                      <a:pPr indent="0" lvl="0" marL="0" rtl="0" algn="l">
                        <a:spcBef>
                          <a:spcPts val="0"/>
                        </a:spcBef>
                        <a:spcAft>
                          <a:spcPts val="0"/>
                        </a:spcAft>
                        <a:buNone/>
                      </a:pPr>
                      <a:r>
                        <a:rPr lang="en" sz="1200"/>
                        <a:t>Minimal effect, optimizing compiler might do this already</a:t>
                      </a:r>
                      <a:endParaRPr sz="1200"/>
                    </a:p>
                  </a:txBody>
                  <a:tcPr marT="91425" marB="91425" marR="91425" marL="91425"/>
                </a:tc>
              </a:tr>
              <a:tr h="396200">
                <a:tc>
                  <a:txBody>
                    <a:bodyPr/>
                    <a:lstStyle/>
                    <a:p>
                      <a:pPr indent="0" lvl="0" marL="0" rtl="0" algn="l">
                        <a:spcBef>
                          <a:spcPts val="0"/>
                        </a:spcBef>
                        <a:spcAft>
                          <a:spcPts val="0"/>
                        </a:spcAft>
                        <a:buNone/>
                      </a:pPr>
                      <a:r>
                        <a:rPr lang="en"/>
                        <a:t>Loop Unrolling</a:t>
                      </a:r>
                      <a:endParaRPr/>
                    </a:p>
                  </a:txBody>
                  <a:tcPr marT="91425" marB="91425" marR="91425" marL="91425"/>
                </a:tc>
                <a:tc>
                  <a:txBody>
                    <a:bodyPr/>
                    <a:lstStyle/>
                    <a:p>
                      <a:pPr indent="0" lvl="0" marL="0" rtl="0" algn="l">
                        <a:spcBef>
                          <a:spcPts val="0"/>
                        </a:spcBef>
                        <a:spcAft>
                          <a:spcPts val="0"/>
                        </a:spcAft>
                        <a:buNone/>
                      </a:pPr>
                      <a:r>
                        <a:rPr lang="en"/>
                        <a:t>&lt;2x</a:t>
                      </a:r>
                      <a:endParaRPr/>
                    </a:p>
                  </a:txBody>
                  <a:tcPr marT="91425" marB="91425" marR="91425" marL="91425"/>
                </a:tc>
                <a:tc>
                  <a:txBody>
                    <a:bodyPr/>
                    <a:lstStyle/>
                    <a:p>
                      <a:pPr indent="0" lvl="0" marL="0" rtl="0" algn="l">
                        <a:spcBef>
                          <a:spcPts val="0"/>
                        </a:spcBef>
                        <a:spcAft>
                          <a:spcPts val="0"/>
                        </a:spcAft>
                        <a:buNone/>
                      </a:pPr>
                      <a:r>
                        <a:rPr lang="en" sz="1200"/>
                        <a:t>Reduces Branching</a:t>
                      </a:r>
                      <a:endParaRPr sz="1200"/>
                    </a:p>
                  </a:txBody>
                  <a:tcPr marT="91425" marB="91425" marR="91425" marL="91425"/>
                </a:tc>
                <a:tc>
                  <a:txBody>
                    <a:bodyPr/>
                    <a:lstStyle/>
                    <a:p>
                      <a:pPr indent="0" lvl="0" marL="0" rtl="0" algn="l">
                        <a:spcBef>
                          <a:spcPts val="0"/>
                        </a:spcBef>
                        <a:spcAft>
                          <a:spcPts val="0"/>
                        </a:spcAft>
                        <a:buNone/>
                      </a:pPr>
                      <a:r>
                        <a:rPr lang="en" sz="1200"/>
                        <a:t>Minimal effect, significant penalty to maintainability</a:t>
                      </a:r>
                      <a:endParaRPr sz="1200"/>
                    </a:p>
                  </a:txBody>
                  <a:tcPr marT="91425" marB="91425" marR="91425" marL="91425"/>
                </a:tc>
              </a:tr>
              <a:tr h="396200">
                <a:tc>
                  <a:txBody>
                    <a:bodyPr/>
                    <a:lstStyle/>
                    <a:p>
                      <a:pPr indent="0" lvl="0" marL="0" rtl="0" algn="l">
                        <a:spcBef>
                          <a:spcPts val="0"/>
                        </a:spcBef>
                        <a:spcAft>
                          <a:spcPts val="0"/>
                        </a:spcAft>
                        <a:buNone/>
                      </a:pPr>
                      <a:r>
                        <a:rPr lang="en"/>
                        <a:t>Cache Optimizations</a:t>
                      </a:r>
                      <a:endParaRPr/>
                    </a:p>
                  </a:txBody>
                  <a:tcPr marT="91425" marB="91425" marR="91425" marL="91425"/>
                </a:tc>
                <a:tc>
                  <a:txBody>
                    <a:bodyPr/>
                    <a:lstStyle/>
                    <a:p>
                      <a:pPr indent="0" lvl="0" marL="0" rtl="0" algn="l">
                        <a:spcBef>
                          <a:spcPts val="0"/>
                        </a:spcBef>
                        <a:spcAft>
                          <a:spcPts val="0"/>
                        </a:spcAft>
                        <a:buNone/>
                      </a:pPr>
                      <a:r>
                        <a:rPr lang="en"/>
                        <a:t>~10x</a:t>
                      </a:r>
                      <a:endParaRPr/>
                    </a:p>
                  </a:txBody>
                  <a:tcPr marT="91425" marB="91425" marR="91425" marL="91425"/>
                </a:tc>
                <a:tc>
                  <a:txBody>
                    <a:bodyPr/>
                    <a:lstStyle/>
                    <a:p>
                      <a:pPr indent="0" lvl="0" marL="0" rtl="0" algn="l">
                        <a:spcBef>
                          <a:spcPts val="0"/>
                        </a:spcBef>
                        <a:spcAft>
                          <a:spcPts val="0"/>
                        </a:spcAft>
                        <a:buNone/>
                      </a:pPr>
                      <a:r>
                        <a:rPr lang="en" sz="1200"/>
                        <a:t>Surprisingly good</a:t>
                      </a:r>
                      <a:endParaRPr sz="1200"/>
                    </a:p>
                  </a:txBody>
                  <a:tcPr marT="91425" marB="91425" marR="91425" marL="91425"/>
                </a:tc>
                <a:tc>
                  <a:txBody>
                    <a:bodyPr/>
                    <a:lstStyle/>
                    <a:p>
                      <a:pPr indent="0" lvl="0" marL="0" rtl="0" algn="l">
                        <a:spcBef>
                          <a:spcPts val="0"/>
                        </a:spcBef>
                        <a:spcAft>
                          <a:spcPts val="0"/>
                        </a:spcAft>
                        <a:buNone/>
                      </a:pPr>
                      <a:r>
                        <a:rPr lang="en" sz="1200"/>
                        <a:t>Often requires algorithmic changes</a:t>
                      </a:r>
                      <a:endParaRPr sz="1200"/>
                    </a:p>
                  </a:txBody>
                  <a:tcPr marT="91425" marB="91425" marR="91425" marL="91425"/>
                </a:tc>
              </a:tr>
              <a:tr h="396200">
                <a:tc>
                  <a:txBody>
                    <a:bodyPr/>
                    <a:lstStyle/>
                    <a:p>
                      <a:pPr indent="0" lvl="0" marL="0" rtl="0" algn="l">
                        <a:spcBef>
                          <a:spcPts val="0"/>
                        </a:spcBef>
                        <a:spcAft>
                          <a:spcPts val="0"/>
                        </a:spcAft>
                        <a:buNone/>
                      </a:pPr>
                      <a:r>
                        <a:rPr lang="en"/>
                        <a:t>SIMD</a:t>
                      </a:r>
                      <a:endParaRPr/>
                    </a:p>
                  </a:txBody>
                  <a:tcPr marT="91425" marB="91425" marR="91425" marL="91425"/>
                </a:tc>
                <a:tc>
                  <a:txBody>
                    <a:bodyPr/>
                    <a:lstStyle/>
                    <a:p>
                      <a:pPr indent="0" lvl="0" marL="0" rtl="0" algn="l">
                        <a:spcBef>
                          <a:spcPts val="0"/>
                        </a:spcBef>
                        <a:spcAft>
                          <a:spcPts val="0"/>
                        </a:spcAft>
                        <a:buNone/>
                      </a:pPr>
                      <a:r>
                        <a:rPr lang="en"/>
                        <a:t>~8x</a:t>
                      </a:r>
                      <a:endParaRPr/>
                    </a:p>
                  </a:txBody>
                  <a:tcPr marT="91425" marB="91425" marR="91425" marL="91425"/>
                </a:tc>
                <a:tc>
                  <a:txBody>
                    <a:bodyPr/>
                    <a:lstStyle/>
                    <a:p>
                      <a:pPr indent="0" lvl="0" marL="0" rtl="0" algn="l">
                        <a:spcBef>
                          <a:spcPts val="0"/>
                        </a:spcBef>
                        <a:spcAft>
                          <a:spcPts val="0"/>
                        </a:spcAft>
                        <a:buNone/>
                      </a:pPr>
                      <a:r>
                        <a:rPr lang="en" sz="1200"/>
                        <a:t>Fairly applicable, minimal overhead</a:t>
                      </a:r>
                      <a:endParaRPr sz="1200"/>
                    </a:p>
                  </a:txBody>
                  <a:tcPr marT="91425" marB="91425" marR="91425" marL="91425"/>
                </a:tc>
                <a:tc>
                  <a:txBody>
                    <a:bodyPr/>
                    <a:lstStyle/>
                    <a:p>
                      <a:pPr indent="0" lvl="0" marL="0" rtl="0" algn="l">
                        <a:spcBef>
                          <a:spcPts val="0"/>
                        </a:spcBef>
                        <a:spcAft>
                          <a:spcPts val="0"/>
                        </a:spcAft>
                        <a:buNone/>
                      </a:pPr>
                      <a:r>
                        <a:rPr lang="en" sz="1200"/>
                        <a:t>Limited by hardware, often hit hard by Amdahl's Law</a:t>
                      </a:r>
                      <a:endParaRPr sz="1200"/>
                    </a:p>
                  </a:txBody>
                  <a:tcPr marT="91425" marB="91425" marR="91425" marL="91425"/>
                </a:tc>
              </a:tr>
              <a:tr h="218725">
                <a:tc>
                  <a:txBody>
                    <a:bodyPr/>
                    <a:lstStyle/>
                    <a:p>
                      <a:pPr indent="0" lvl="0" marL="0" rtl="0" algn="l">
                        <a:spcBef>
                          <a:spcPts val="0"/>
                        </a:spcBef>
                        <a:spcAft>
                          <a:spcPts val="0"/>
                        </a:spcAft>
                        <a:buNone/>
                      </a:pPr>
                      <a:r>
                        <a:rPr lang="en"/>
                        <a:t>Multithreading/OpenMP</a:t>
                      </a:r>
                      <a:endParaRPr/>
                    </a:p>
                  </a:txBody>
                  <a:tcPr marT="91425" marB="91425" marR="91425" marL="91425"/>
                </a:tc>
                <a:tc>
                  <a:txBody>
                    <a:bodyPr/>
                    <a:lstStyle/>
                    <a:p>
                      <a:pPr indent="0" lvl="0" marL="0" rtl="0" algn="l">
                        <a:spcBef>
                          <a:spcPts val="0"/>
                        </a:spcBef>
                        <a:spcAft>
                          <a:spcPts val="0"/>
                        </a:spcAft>
                        <a:buNone/>
                      </a:pPr>
                      <a:r>
                        <a:rPr lang="en" sz="1100"/>
                        <a:t>#cores/node</a:t>
                      </a:r>
                      <a:endParaRPr sz="1100"/>
                    </a:p>
                  </a:txBody>
                  <a:tcPr marT="91425" marB="91425" marR="91425" marL="91425"/>
                </a:tc>
                <a:tc>
                  <a:txBody>
                    <a:bodyPr/>
                    <a:lstStyle/>
                    <a:p>
                      <a:pPr indent="0" lvl="0" marL="0" rtl="0" algn="l">
                        <a:spcBef>
                          <a:spcPts val="0"/>
                        </a:spcBef>
                        <a:spcAft>
                          <a:spcPts val="0"/>
                        </a:spcAft>
                        <a:buNone/>
                      </a:pPr>
                      <a:r>
                        <a:rPr lang="en" sz="1200"/>
                        <a:t>More flexible than SIMD and MPI, generally</a:t>
                      </a:r>
                      <a:endParaRPr sz="1200"/>
                    </a:p>
                  </a:txBody>
                  <a:tcPr marT="91425" marB="91425" marR="91425" marL="91425"/>
                </a:tc>
                <a:tc>
                  <a:txBody>
                    <a:bodyPr/>
                    <a:lstStyle/>
                    <a:p>
                      <a:pPr indent="0" lvl="0" marL="0" rtl="0" algn="l">
                        <a:spcBef>
                          <a:spcPts val="0"/>
                        </a:spcBef>
                        <a:spcAft>
                          <a:spcPts val="0"/>
                        </a:spcAft>
                        <a:buNone/>
                      </a:pPr>
                      <a:r>
                        <a:rPr lang="en" sz="1200"/>
                        <a:t>Concurrency issues, high overhead</a:t>
                      </a:r>
                      <a:endParaRPr sz="1200"/>
                    </a:p>
                  </a:txBody>
                  <a:tcPr marT="91425" marB="91425" marR="91425" marL="91425"/>
                </a:tc>
              </a:tr>
              <a:tr h="148375">
                <a:tc>
                  <a:txBody>
                    <a:bodyPr/>
                    <a:lstStyle/>
                    <a:p>
                      <a:pPr indent="0" lvl="0" marL="0" rtl="0" algn="l">
                        <a:spcBef>
                          <a:spcPts val="0"/>
                        </a:spcBef>
                        <a:spcAft>
                          <a:spcPts val="0"/>
                        </a:spcAft>
                        <a:buNone/>
                      </a:pPr>
                      <a:r>
                        <a:rPr lang="en"/>
                        <a:t>Multiprocess/Open MPI</a:t>
                      </a:r>
                      <a:endParaRPr/>
                    </a:p>
                  </a:txBody>
                  <a:tcPr marT="91425" marB="91425" marR="91425" marL="91425"/>
                </a:tc>
                <a:tc>
                  <a:txBody>
                    <a:bodyPr/>
                    <a:lstStyle/>
                    <a:p>
                      <a:pPr indent="0" lvl="0" marL="0" rtl="0" algn="l">
                        <a:spcBef>
                          <a:spcPts val="0"/>
                        </a:spcBef>
                        <a:spcAft>
                          <a:spcPts val="0"/>
                        </a:spcAft>
                        <a:buNone/>
                      </a:pPr>
                      <a:r>
                        <a:rPr lang="en"/>
                        <a:t>#cores</a:t>
                      </a:r>
                      <a:endParaRPr/>
                    </a:p>
                  </a:txBody>
                  <a:tcPr marT="91425" marB="91425" marR="91425" marL="91425"/>
                </a:tc>
                <a:tc>
                  <a:txBody>
                    <a:bodyPr/>
                    <a:lstStyle/>
                    <a:p>
                      <a:pPr indent="0" lvl="0" marL="0" rtl="0" algn="l">
                        <a:spcBef>
                          <a:spcPts val="0"/>
                        </a:spcBef>
                        <a:spcAft>
                          <a:spcPts val="0"/>
                        </a:spcAft>
                        <a:buNone/>
                      </a:pPr>
                      <a:r>
                        <a:rPr lang="en" sz="1200"/>
                        <a:t>Can be extended arbitrarily large</a:t>
                      </a:r>
                      <a:endParaRPr sz="1200"/>
                    </a:p>
                  </a:txBody>
                  <a:tcPr marT="91425" marB="91425" marR="91425" marL="91425"/>
                </a:tc>
                <a:tc>
                  <a:txBody>
                    <a:bodyPr/>
                    <a:lstStyle/>
                    <a:p>
                      <a:pPr indent="0" lvl="0" marL="0" rtl="0" algn="l">
                        <a:spcBef>
                          <a:spcPts val="0"/>
                        </a:spcBef>
                        <a:spcAft>
                          <a:spcPts val="0"/>
                        </a:spcAft>
                        <a:buNone/>
                      </a:pPr>
                      <a:r>
                        <a:rPr lang="en" sz="1200"/>
                        <a:t>Expensive communication, high overhead</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vs Multiprocess Code</a:t>
            </a:r>
            <a:endParaRPr/>
          </a:p>
        </p:txBody>
      </p:sp>
      <p:sp>
        <p:nvSpPr>
          <p:cNvPr id="163" name="Google Shape;163;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Threads: Different instruction sequences on the same process</a:t>
            </a:r>
            <a:endParaRPr>
              <a:solidFill>
                <a:srgbClr val="9E9E9E"/>
              </a:solidFill>
            </a:endParaRPr>
          </a:p>
          <a:p>
            <a:pPr indent="-317500" lvl="1" marL="914400" rtl="0" algn="l">
              <a:spcBef>
                <a:spcPts val="0"/>
              </a:spcBef>
              <a:spcAft>
                <a:spcPts val="0"/>
              </a:spcAft>
              <a:buClr>
                <a:srgbClr val="9E9E9E"/>
              </a:buClr>
              <a:buSzPts val="1400"/>
              <a:buChar char="○"/>
            </a:pPr>
            <a:r>
              <a:rPr lang="en">
                <a:solidFill>
                  <a:srgbClr val="9E9E9E"/>
                </a:solidFill>
              </a:rPr>
              <a:t>Threads on the same process share memory</a:t>
            </a:r>
            <a:endParaRPr>
              <a:solidFill>
                <a:srgbClr val="9E9E9E"/>
              </a:solidFill>
            </a:endParaRPr>
          </a:p>
          <a:p>
            <a:pPr indent="-317500" lvl="1" marL="914400" rtl="0" algn="l">
              <a:spcBef>
                <a:spcPts val="0"/>
              </a:spcBef>
              <a:spcAft>
                <a:spcPts val="0"/>
              </a:spcAft>
              <a:buClr>
                <a:srgbClr val="9E9E9E"/>
              </a:buClr>
              <a:buSzPts val="1400"/>
              <a:buChar char="○"/>
            </a:pPr>
            <a:r>
              <a:rPr lang="en">
                <a:solidFill>
                  <a:srgbClr val="9E9E9E"/>
                </a:solidFill>
              </a:rPr>
              <a:t>"Easy" to communicate</a:t>
            </a:r>
            <a:endParaRPr>
              <a:solidFill>
                <a:srgbClr val="9E9E9E"/>
              </a:solidFill>
            </a:endParaRPr>
          </a:p>
          <a:p>
            <a:pPr indent="-317500" lvl="1" marL="914400" rtl="0" algn="l">
              <a:spcBef>
                <a:spcPts val="0"/>
              </a:spcBef>
              <a:spcAft>
                <a:spcPts val="0"/>
              </a:spcAft>
              <a:buClr>
                <a:srgbClr val="9E9E9E"/>
              </a:buClr>
              <a:buSzPts val="1400"/>
              <a:buChar char="○"/>
            </a:pPr>
            <a:r>
              <a:rPr lang="en">
                <a:solidFill>
                  <a:srgbClr val="9E9E9E"/>
                </a:solidFill>
              </a:rPr>
              <a:t>Limited to a set of cores wired to the same memory block (1 node)</a:t>
            </a:r>
            <a:endParaRPr>
              <a:solidFill>
                <a:srgbClr val="9E9E9E"/>
              </a:solidFill>
            </a:endParaRPr>
          </a:p>
          <a:p>
            <a:pPr indent="-317500" lvl="1" marL="914400" rtl="0" algn="l">
              <a:spcBef>
                <a:spcPts val="0"/>
              </a:spcBef>
              <a:spcAft>
                <a:spcPts val="0"/>
              </a:spcAft>
              <a:buSzPts val="1400"/>
              <a:buChar char="○"/>
            </a:pPr>
            <a:r>
              <a:rPr lang="en"/>
              <a:t>Analogy: a "hive mind"; you can do multiple things at the same time, but it's still largely the same entity</a:t>
            </a:r>
            <a:endParaRPr/>
          </a:p>
          <a:p>
            <a:pPr indent="-342900" lvl="0" marL="457200" rtl="0" algn="l">
              <a:spcBef>
                <a:spcPts val="0"/>
              </a:spcBef>
              <a:spcAft>
                <a:spcPts val="0"/>
              </a:spcAft>
              <a:buClr>
                <a:srgbClr val="9E9E9E"/>
              </a:buClr>
              <a:buSzPts val="1800"/>
              <a:buChar char="●"/>
            </a:pPr>
            <a:r>
              <a:rPr lang="en">
                <a:solidFill>
                  <a:srgbClr val="9E9E9E"/>
                </a:solidFill>
              </a:rPr>
              <a:t>Processes: Largely independent from each other</a:t>
            </a:r>
            <a:endParaRPr>
              <a:solidFill>
                <a:srgbClr val="9E9E9E"/>
              </a:solidFill>
            </a:endParaRPr>
          </a:p>
          <a:p>
            <a:pPr indent="-317500" lvl="1" marL="914400" rtl="0" algn="l">
              <a:spcBef>
                <a:spcPts val="0"/>
              </a:spcBef>
              <a:spcAft>
                <a:spcPts val="0"/>
              </a:spcAft>
              <a:buClr>
                <a:srgbClr val="9E9E9E"/>
              </a:buClr>
              <a:buSzPts val="1400"/>
              <a:buChar char="○"/>
            </a:pPr>
            <a:r>
              <a:rPr lang="en">
                <a:solidFill>
                  <a:srgbClr val="9E9E9E"/>
                </a:solidFill>
              </a:rPr>
              <a:t>Different processes can't share memory</a:t>
            </a:r>
            <a:endParaRPr>
              <a:solidFill>
                <a:srgbClr val="9E9E9E"/>
              </a:solidFill>
            </a:endParaRPr>
          </a:p>
          <a:p>
            <a:pPr indent="-317500" lvl="1" marL="914400" rtl="0" algn="l">
              <a:spcBef>
                <a:spcPts val="0"/>
              </a:spcBef>
              <a:spcAft>
                <a:spcPts val="0"/>
              </a:spcAft>
              <a:buClr>
                <a:srgbClr val="9E9E9E"/>
              </a:buClr>
              <a:buSzPts val="1400"/>
              <a:buChar char="○"/>
            </a:pPr>
            <a:r>
              <a:rPr lang="en">
                <a:solidFill>
                  <a:srgbClr val="9E9E9E"/>
                </a:solidFill>
              </a:rPr>
              <a:t>"Difficult" and time consuming to communicate</a:t>
            </a:r>
            <a:endParaRPr>
              <a:solidFill>
                <a:srgbClr val="9E9E9E"/>
              </a:solidFill>
            </a:endParaRPr>
          </a:p>
          <a:p>
            <a:pPr indent="-317500" lvl="1" marL="914400" rtl="0" algn="l">
              <a:spcBef>
                <a:spcPts val="0"/>
              </a:spcBef>
              <a:spcAft>
                <a:spcPts val="0"/>
              </a:spcAft>
              <a:buClr>
                <a:srgbClr val="9E9E9E"/>
              </a:buClr>
              <a:buSzPts val="1400"/>
              <a:buChar char="○"/>
            </a:pPr>
            <a:r>
              <a:rPr lang="en">
                <a:solidFill>
                  <a:srgbClr val="9E9E9E"/>
                </a:solidFill>
              </a:rPr>
              <a:t>Can expand to as many cores as you have available, over as many nodes as you want</a:t>
            </a:r>
            <a:endParaRPr>
              <a:solidFill>
                <a:srgbClr val="9E9E9E"/>
              </a:solidFill>
            </a:endParaRPr>
          </a:p>
          <a:p>
            <a:pPr indent="-317500" lvl="1" marL="914400" rtl="0" algn="l">
              <a:spcBef>
                <a:spcPts val="0"/>
              </a:spcBef>
              <a:spcAft>
                <a:spcPts val="0"/>
              </a:spcAft>
              <a:buSzPts val="1400"/>
              <a:buChar char="○"/>
            </a:pPr>
            <a:r>
              <a:rPr lang="en"/>
              <a:t>Analogy: A group of people; each person does their own thing independently</a:t>
            </a:r>
            <a:endParaRPr/>
          </a:p>
        </p:txBody>
      </p:sp>
      <p:sp>
        <p:nvSpPr>
          <p:cNvPr id="164" name="Google Shape;16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animEffect filter="fade" transition="in">
                                      <p:cBhvr>
                                        <p:cTn dur="1000"/>
                                        <p:tgtEl>
                                          <p:spTgt spid="16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 Framework Overview</a:t>
            </a:r>
            <a:endParaRPr/>
          </a:p>
        </p:txBody>
      </p:sp>
      <p:sp>
        <p:nvSpPr>
          <p:cNvPr id="170" name="Google Shape;170;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While a multithreaded program is fundamentally one program, individual processes are essentially distinct program instances entirely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Different processes don't share memory, but generally can share the same file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a multithreaded program, the entire thing crashes if any single thread crashes. In a multiprocess program, each process runs independently, so if one process crashes/terminates, the others still keep going.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Can create "zombie processes" that stay alive past the main process, and just eat resources until a system restart happens.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Because you don't share memory, you can't use locks or concurrency primitives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Effectively restricts multiprocess programs to problems that can be split into entirely independent tasks</a:t>
            </a:r>
            <a:endParaRPr>
              <a:solidFill>
                <a:srgbClr val="000000"/>
              </a:solidFill>
            </a:endParaRPr>
          </a:p>
        </p:txBody>
      </p:sp>
      <p:sp>
        <p:nvSpPr>
          <p:cNvPr id="171" name="Google Shape;17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 Mayhem</a:t>
            </a:r>
            <a:endParaRPr/>
          </a:p>
        </p:txBody>
      </p:sp>
      <p:sp>
        <p:nvSpPr>
          <p:cNvPr id="177" name="Google Shape;177;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9E9E9E"/>
              </a:buClr>
              <a:buSzPct val="100000"/>
              <a:buChar char="●"/>
            </a:pPr>
            <a:r>
              <a:rPr lang="en">
                <a:solidFill>
                  <a:srgbClr val="9E9E9E"/>
                </a:solidFill>
              </a:rPr>
              <a:t>In a multiprocess program, each process runs independently, so if one process crashes/terminates, the others still keep going.</a:t>
            </a:r>
            <a:endParaRPr>
              <a:solidFill>
                <a:srgbClr val="9E9E9E"/>
              </a:solidFill>
            </a:endParaRPr>
          </a:p>
          <a:p>
            <a:pPr indent="-334327" lvl="0" marL="457200" rtl="0" algn="l">
              <a:spcBef>
                <a:spcPts val="0"/>
              </a:spcBef>
              <a:spcAft>
                <a:spcPts val="0"/>
              </a:spcAft>
              <a:buClr>
                <a:srgbClr val="000000"/>
              </a:buClr>
              <a:buSzPct val="100000"/>
              <a:buChar char="●"/>
            </a:pPr>
            <a:r>
              <a:rPr lang="en">
                <a:solidFill>
                  <a:srgbClr val="000000"/>
                </a:solidFill>
              </a:rPr>
              <a:t>Because each process is considered independent, it bypasses many of the restrictions the OS uses to police programs</a:t>
            </a:r>
            <a:endParaRPr>
              <a:solidFill>
                <a:srgbClr val="000000"/>
              </a:solidFill>
            </a:endParaRPr>
          </a:p>
          <a:p>
            <a:pPr indent="-310832" lvl="1" marL="914400" rtl="0" algn="l">
              <a:spcBef>
                <a:spcPts val="0"/>
              </a:spcBef>
              <a:spcAft>
                <a:spcPts val="0"/>
              </a:spcAft>
              <a:buClr>
                <a:srgbClr val="000000"/>
              </a:buClr>
              <a:buSzPct val="100000"/>
              <a:buChar char="○"/>
            </a:pPr>
            <a:r>
              <a:rPr lang="en">
                <a:solidFill>
                  <a:srgbClr val="000000"/>
                </a:solidFill>
              </a:rPr>
              <a:t>Use tons of memory? The OS will kill your program before it gets too big</a:t>
            </a:r>
            <a:endParaRPr>
              <a:solidFill>
                <a:srgbClr val="000000"/>
              </a:solidFill>
            </a:endParaRPr>
          </a:p>
          <a:p>
            <a:pPr indent="-310832" lvl="1" marL="914400" rtl="0" algn="l">
              <a:spcBef>
                <a:spcPts val="0"/>
              </a:spcBef>
              <a:spcAft>
                <a:spcPts val="0"/>
              </a:spcAft>
              <a:buClr>
                <a:srgbClr val="000000"/>
              </a:buClr>
              <a:buSzPct val="100000"/>
              <a:buChar char="○"/>
            </a:pPr>
            <a:r>
              <a:rPr lang="en">
                <a:solidFill>
                  <a:srgbClr val="000000"/>
                </a:solidFill>
              </a:rPr>
              <a:t>Try to access someone else's memory? The OS will force a segfault</a:t>
            </a:r>
            <a:endParaRPr>
              <a:solidFill>
                <a:srgbClr val="000000"/>
              </a:solidFill>
            </a:endParaRPr>
          </a:p>
          <a:p>
            <a:pPr indent="-310832" lvl="1" marL="914400" rtl="0" algn="l">
              <a:spcBef>
                <a:spcPts val="0"/>
              </a:spcBef>
              <a:spcAft>
                <a:spcPts val="0"/>
              </a:spcAft>
              <a:buClr>
                <a:srgbClr val="000000"/>
              </a:buClr>
              <a:buSzPct val="100000"/>
              <a:buChar char="○"/>
            </a:pPr>
            <a:r>
              <a:rPr lang="en">
                <a:solidFill>
                  <a:srgbClr val="000000"/>
                </a:solidFill>
              </a:rPr>
              <a:t>Run in an infinite loop? The OS will prioritize other programs to ensure everyone gets their share of computation time.</a:t>
            </a:r>
            <a:endParaRPr>
              <a:solidFill>
                <a:srgbClr val="000000"/>
              </a:solidFill>
            </a:endParaRPr>
          </a:p>
          <a:p>
            <a:pPr indent="-334327" lvl="0" marL="457200" rtl="0" algn="l">
              <a:spcBef>
                <a:spcPts val="0"/>
              </a:spcBef>
              <a:spcAft>
                <a:spcPts val="0"/>
              </a:spcAft>
              <a:buClr>
                <a:srgbClr val="000000"/>
              </a:buClr>
              <a:buSzPct val="100000"/>
              <a:buChar char="●"/>
            </a:pPr>
            <a:r>
              <a:rPr lang="en">
                <a:solidFill>
                  <a:srgbClr val="000000"/>
                </a:solidFill>
              </a:rPr>
              <a:t>Can be used to create what's known as a fork bomb: You write a program that creates two copies of itself to run.</a:t>
            </a:r>
            <a:endParaRPr>
              <a:solidFill>
                <a:srgbClr val="000000"/>
              </a:solidFill>
            </a:endParaRPr>
          </a:p>
          <a:p>
            <a:pPr indent="-310832" lvl="1" marL="914400" rtl="0" algn="l">
              <a:spcBef>
                <a:spcPts val="0"/>
              </a:spcBef>
              <a:spcAft>
                <a:spcPts val="0"/>
              </a:spcAft>
              <a:buClr>
                <a:srgbClr val="000000"/>
              </a:buClr>
              <a:buSzPct val="100000"/>
              <a:buChar char="○"/>
            </a:pPr>
            <a:r>
              <a:rPr lang="en">
                <a:solidFill>
                  <a:srgbClr val="000000"/>
                </a:solidFill>
              </a:rPr>
              <a:t>Ex. In Windows, %0|%0 (in a bash script) is a fork bomb</a:t>
            </a:r>
            <a:endParaRPr>
              <a:solidFill>
                <a:srgbClr val="000000"/>
              </a:solidFill>
            </a:endParaRPr>
          </a:p>
          <a:p>
            <a:pPr indent="-334327" lvl="0" marL="457200" rtl="0" algn="l">
              <a:spcBef>
                <a:spcPts val="0"/>
              </a:spcBef>
              <a:spcAft>
                <a:spcPts val="0"/>
              </a:spcAft>
              <a:buClr>
                <a:srgbClr val="000000"/>
              </a:buClr>
              <a:buSzPct val="100000"/>
              <a:buChar char="●"/>
            </a:pPr>
            <a:r>
              <a:rPr lang="en">
                <a:solidFill>
                  <a:srgbClr val="000000"/>
                </a:solidFill>
              </a:rPr>
              <a:t>Causes exponentially many copies of the same program to run, eventually crowding out all the "real" processes and causing the system to crash.</a:t>
            </a:r>
            <a:endParaRPr>
              <a:solidFill>
                <a:srgbClr val="000000"/>
              </a:solidFill>
            </a:endParaRPr>
          </a:p>
          <a:p>
            <a:pPr indent="-334327" lvl="0" marL="457200" rtl="0" algn="l">
              <a:spcBef>
                <a:spcPts val="0"/>
              </a:spcBef>
              <a:spcAft>
                <a:spcPts val="0"/>
              </a:spcAft>
              <a:buClr>
                <a:srgbClr val="000000"/>
              </a:buClr>
              <a:buSzPct val="100000"/>
              <a:buChar char="●"/>
            </a:pPr>
            <a:r>
              <a:rPr lang="en">
                <a:solidFill>
                  <a:srgbClr val="000000"/>
                </a:solidFill>
              </a:rPr>
              <a:t>Please don't try this at home. This is malware. I don't think it will permanently damage anything, but…</a:t>
            </a:r>
            <a:endParaRPr>
              <a:solidFill>
                <a:srgbClr val="000000"/>
              </a:solidFill>
            </a:endParaRPr>
          </a:p>
        </p:txBody>
      </p:sp>
      <p:sp>
        <p:nvSpPr>
          <p:cNvPr id="178" name="Google Shape;17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1000"/>
                                        <p:tgtEl>
                                          <p:spTgt spid="1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animEffect filter="fade" transition="in">
                                      <p:cBhvr>
                                        <p:cTn dur="1000"/>
                                        <p:tgtEl>
                                          <p:spTgt spid="17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 Framework Overview</a:t>
            </a:r>
            <a:endParaRPr/>
          </a:p>
        </p:txBody>
      </p:sp>
      <p:sp>
        <p:nvSpPr>
          <p:cNvPr id="184" name="Google Shape;184;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Inter-process communication is done by sending messages between nodes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Generally, messages take a lot of time to transmit/communicate: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Time to initialize a message packet &gt;&gt; time to send one byte of a message &gt;&gt; time to perform memory operations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Main engineering hurdle of a multiprocess program is to find a way to split a large problem into smaller independent problems while minimizing the number of message packets and total amount of data passed back and forth</a:t>
            </a:r>
            <a:endParaRPr>
              <a:solidFill>
                <a:srgbClr val="000000"/>
              </a:solidFill>
            </a:endParaRPr>
          </a:p>
        </p:txBody>
      </p:sp>
      <p:sp>
        <p:nvSpPr>
          <p:cNvPr id="185" name="Google Shape;18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a:t>
            </a:r>
            <a:endParaRPr/>
          </a:p>
        </p:txBody>
      </p:sp>
      <p:sp>
        <p:nvSpPr>
          <p:cNvPr id="191" name="Google Shape;191;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MPI is the system that we'll be using to showcase multiprocess computation</a:t>
            </a:r>
            <a:endParaRPr/>
          </a:p>
          <a:p>
            <a:pPr indent="-317500" lvl="1" marL="914400" rtl="0" algn="l">
              <a:spcBef>
                <a:spcPts val="0"/>
              </a:spcBef>
              <a:spcAft>
                <a:spcPts val="0"/>
              </a:spcAft>
              <a:buSzPts val="1400"/>
              <a:buChar char="○"/>
            </a:pPr>
            <a:r>
              <a:rPr lang="en"/>
              <a:t>Used in many supercomputers for distributed programs</a:t>
            </a:r>
            <a:endParaRPr/>
          </a:p>
          <a:p>
            <a:pPr indent="-317500" lvl="1" marL="914400" rtl="0" algn="l">
              <a:spcBef>
                <a:spcPts val="0"/>
              </a:spcBef>
              <a:spcAft>
                <a:spcPts val="0"/>
              </a:spcAft>
              <a:buSzPts val="1400"/>
              <a:buChar char="○"/>
            </a:pPr>
            <a:r>
              <a:rPr lang="en"/>
              <a:t>Relatively simple</a:t>
            </a:r>
            <a:endParaRPr/>
          </a:p>
          <a:p>
            <a:pPr indent="-342900" lvl="0" marL="457200" rtl="0" algn="l">
              <a:spcBef>
                <a:spcPts val="0"/>
              </a:spcBef>
              <a:spcAft>
                <a:spcPts val="0"/>
              </a:spcAft>
              <a:buSzPts val="1800"/>
              <a:buChar char="●"/>
            </a:pPr>
            <a:r>
              <a:rPr lang="en"/>
              <a:t>Primarily built for Linux systems, since all the major supercomputers nowadays are x86 Intel systems with a Linux OS.</a:t>
            </a:r>
            <a:endParaRPr/>
          </a:p>
          <a:p>
            <a:pPr indent="-342900" lvl="0" marL="457200" rtl="0" algn="l">
              <a:spcBef>
                <a:spcPts val="0"/>
              </a:spcBef>
              <a:spcAft>
                <a:spcPts val="0"/>
              </a:spcAft>
              <a:buSzPts val="1800"/>
              <a:buChar char="●"/>
            </a:pPr>
            <a:r>
              <a:rPr lang="en"/>
              <a:t>Unfortunately, it does NOT work on Windows.</a:t>
            </a:r>
            <a:endParaRPr/>
          </a:p>
          <a:p>
            <a:pPr indent="-317500" lvl="1" marL="914400" rtl="0" algn="l">
              <a:spcBef>
                <a:spcPts val="0"/>
              </a:spcBef>
              <a:spcAft>
                <a:spcPts val="0"/>
              </a:spcAft>
              <a:buSzPts val="1400"/>
              <a:buChar char="○"/>
            </a:pPr>
            <a:r>
              <a:rPr lang="en"/>
              <a:t>Sorry, no code demos today!</a:t>
            </a:r>
            <a:endParaRPr/>
          </a:p>
        </p:txBody>
      </p:sp>
      <p:sp>
        <p:nvSpPr>
          <p:cNvPr id="192" name="Google Shape;19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10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1000"/>
                                        <p:tgtEl>
                                          <p:spTgt spid="1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MPI</a:t>
            </a:r>
            <a:endParaRPr/>
          </a:p>
        </p:txBody>
      </p:sp>
      <p:sp>
        <p:nvSpPr>
          <p:cNvPr id="198" name="Google Shape;198;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Open MPI is the system that we'll be using to showcase multiprocess computation</a:t>
            </a:r>
            <a:endParaRPr>
              <a:solidFill>
                <a:srgbClr val="9E9E9E"/>
              </a:solidFill>
            </a:endParaRPr>
          </a:p>
          <a:p>
            <a:pPr indent="-342900" lvl="0" marL="457200" rtl="0" algn="l">
              <a:spcBef>
                <a:spcPts val="0"/>
              </a:spcBef>
              <a:spcAft>
                <a:spcPts val="0"/>
              </a:spcAft>
              <a:buSzPts val="1800"/>
              <a:buChar char="●"/>
            </a:pPr>
            <a:r>
              <a:rPr lang="en"/>
              <a:t>Compiled with mpicc, which is a wrapper for gcc that enables multiprocess code</a:t>
            </a:r>
            <a:endParaRPr/>
          </a:p>
          <a:p>
            <a:pPr indent="-317500" lvl="1" marL="914400" rtl="0" algn="l">
              <a:spcBef>
                <a:spcPts val="0"/>
              </a:spcBef>
              <a:spcAft>
                <a:spcPts val="0"/>
              </a:spcAft>
              <a:buSzPts val="1400"/>
              <a:buChar char="○"/>
            </a:pPr>
            <a:r>
              <a:rPr lang="en"/>
              <a:t>#include &lt;mpi.h&gt;</a:t>
            </a:r>
            <a:endParaRPr/>
          </a:p>
          <a:p>
            <a:pPr indent="-342900" lvl="0" marL="457200" rtl="0" algn="l">
              <a:spcBef>
                <a:spcPts val="0"/>
              </a:spcBef>
              <a:spcAft>
                <a:spcPts val="0"/>
              </a:spcAft>
              <a:buSzPts val="1800"/>
              <a:buChar char="●"/>
            </a:pPr>
            <a:r>
              <a:rPr lang="en"/>
              <a:t>Runs with mpirun command</a:t>
            </a:r>
            <a:endParaRPr/>
          </a:p>
          <a:p>
            <a:pPr indent="-317500" lvl="1" marL="914400" rtl="0" algn="l">
              <a:spcBef>
                <a:spcPts val="0"/>
              </a:spcBef>
              <a:spcAft>
                <a:spcPts val="0"/>
              </a:spcAft>
              <a:buSzPts val="1400"/>
              <a:buChar char="○"/>
            </a:pPr>
            <a:r>
              <a:rPr lang="en"/>
              <a:t>Syntax: mpirun -n &lt;number of processes&gt;</a:t>
            </a:r>
            <a:endParaRPr/>
          </a:p>
          <a:p>
            <a:pPr indent="-342900" lvl="0" marL="457200" rtl="0" algn="l">
              <a:spcBef>
                <a:spcPts val="0"/>
              </a:spcBef>
              <a:spcAft>
                <a:spcPts val="0"/>
              </a:spcAft>
              <a:buSzPts val="1800"/>
              <a:buChar char="●"/>
            </a:pPr>
            <a:r>
              <a:rPr lang="en"/>
              <a:t>When run, this command copies the program to all available nodes and loads the program repeatedly</a:t>
            </a:r>
            <a:endParaRPr/>
          </a:p>
          <a:p>
            <a:pPr indent="-317500" lvl="1" marL="914400" rtl="0" algn="l">
              <a:spcBef>
                <a:spcPts val="0"/>
              </a:spcBef>
              <a:spcAft>
                <a:spcPts val="0"/>
              </a:spcAft>
              <a:buSzPts val="1400"/>
              <a:buChar char="○"/>
            </a:pPr>
            <a:r>
              <a:rPr lang="en"/>
              <a:t>Compare OpenMP, which loads the program once, and does a fork/join during computation</a:t>
            </a:r>
            <a:endParaRPr/>
          </a:p>
        </p:txBody>
      </p:sp>
      <p:sp>
        <p:nvSpPr>
          <p:cNvPr id="199" name="Google Shape;19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1000"/>
                                        <p:tgtEl>
                                          <p:spTgt spid="1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Aside: Naming of OpenMP vs Open MPI</a:t>
            </a:r>
            <a:endParaRPr/>
          </a:p>
        </p:txBody>
      </p:sp>
      <p:sp>
        <p:nvSpPr>
          <p:cNvPr id="205" name="Google Shape;205;p4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What do you think OpenMP stands for?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Open Multi-Processing… for a multithreading library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do you think Open MPI stands for?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Open Message Passing Interface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As far as I can tell these two groups are entirely independent organizations that decided to name their systems really similarly to each other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Open is used to indicate that the system is open-source, I think?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They're about as different as Java vs Javascript.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moral of the story: Engineers are bad at names</a:t>
            </a:r>
            <a:endParaRPr>
              <a:solidFill>
                <a:srgbClr val="000000"/>
              </a:solidFill>
            </a:endParaRPr>
          </a:p>
        </p:txBody>
      </p:sp>
      <p:sp>
        <p:nvSpPr>
          <p:cNvPr id="206" name="Google Shape;20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10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1000"/>
                                        <p:tgtEl>
                                          <p:spTgt spid="2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animEffect filter="fade" transition="in">
                                      <p:cBhvr>
                                        <p:cTn dur="1000"/>
                                        <p:tgtEl>
                                          <p:spTgt spid="20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