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Mon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Mono-italic.fntdata"/><Relationship Id="rId23" Type="http://schemas.openxmlformats.org/officeDocument/2006/relationships/slide" Target="slides/slide17.xml"/><Relationship Id="rId45" Type="http://schemas.openxmlformats.org/officeDocument/2006/relationships/font" Target="fonts/RobotoMon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Mon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lHTsv06Yle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iki.pathfinderdigital.com/wiki/bit-error-rate-ber/" TargetMode="External"/><Relationship Id="rId3" Type="http://schemas.openxmlformats.org/officeDocument/2006/relationships/hyperlink" Target="http://www.cs.toronto.edu/~bianca/papers/sigmetrics09.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3db8a3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3db8a3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21941b5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21941b58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21941b5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21941b5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21941b5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21941b5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21941b58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21941b58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21941b58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21941b58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421941b58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421941b58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21941b5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421941b5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21941b58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21941b58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21941b58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21941b58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21941b58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421941b58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aaf244c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aaf244c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421941b58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421941b58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421941b58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421941b58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21941b58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21941b58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21941b58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21941b58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421941b58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421941b58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21941b5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421941b5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21941b58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421941b58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421941b58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421941b58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421941b58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421941b58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421941b58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421941b58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21941b58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21941b58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421941b58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421941b58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21941b58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421941b58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421941b58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421941b58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421941b58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421941b58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421941b58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421941b58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421941b58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421941b58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421941b58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421941b58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21941b58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421941b58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taken from Wikipedia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dcf36888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dcf36888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Pass the Wine - My Most Complex Machine Ever? - YouTube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21941b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21941b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dcf36888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dcf36888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Bit-Error Rate (BER) - PathFinder Digital Wiki</a:t>
            </a:r>
            <a:br>
              <a:rPr lang="en"/>
            </a:br>
            <a:r>
              <a:rPr lang="en" u="sng">
                <a:solidFill>
                  <a:schemeClr val="hlink"/>
                </a:solidFill>
                <a:hlinkClick r:id="rId3"/>
              </a:rPr>
              <a:t>paper.dvi (toronto.edu)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21941b5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21941b5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21941b5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21941b5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21941b5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21941b5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ubtitl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60" name="Google Shape;60;p14"/>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subtitle)">
  <p:cSld name="TITLE_1">
    <p:spTree>
      <p:nvGrpSpPr>
        <p:cNvPr id="61" name="Shape 61"/>
        <p:cNvGrpSpPr/>
        <p:nvPr/>
      </p:nvGrpSpPr>
      <p:grpSpPr>
        <a:xfrm>
          <a:off x="0" y="0"/>
          <a:ext cx="0" cy="0"/>
          <a:chOff x="0" y="0"/>
          <a:chExt cx="0" cy="0"/>
        </a:xfrm>
      </p:grpSpPr>
      <p:sp>
        <p:nvSpPr>
          <p:cNvPr id="62" name="Google Shape;62;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8"/>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2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20"/>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84" name="Shape 84"/>
        <p:cNvGrpSpPr/>
        <p:nvPr/>
      </p:nvGrpSpPr>
      <p:grpSpPr>
        <a:xfrm>
          <a:off x="0" y="0"/>
          <a:ext cx="0" cy="0"/>
          <a:chOff x="0" y="0"/>
          <a:chExt cx="0" cy="0"/>
        </a:xfrm>
      </p:grpSpPr>
      <p:sp>
        <p:nvSpPr>
          <p:cNvPr id="85" name="Google Shape;85;p2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1"/>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D9EAD3"/>
        </a:solidFill>
      </p:bgPr>
    </p:bg>
    <p:spTree>
      <p:nvGrpSpPr>
        <p:cNvPr id="88" name="Shape 88"/>
        <p:cNvGrpSpPr/>
        <p:nvPr/>
      </p:nvGrpSpPr>
      <p:grpSpPr>
        <a:xfrm>
          <a:off x="0" y="0"/>
          <a:ext cx="0" cy="0"/>
          <a:chOff x="0" y="0"/>
          <a:chExt cx="0" cy="0"/>
        </a:xfrm>
      </p:grpSpPr>
      <p:sp>
        <p:nvSpPr>
          <p:cNvPr id="89" name="Google Shape;8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D9EAD3"/>
        </a:solidFill>
      </p:bgPr>
    </p:bg>
    <p:spTree>
      <p:nvGrpSpPr>
        <p:cNvPr id="91" name="Shape 91"/>
        <p:cNvGrpSpPr/>
        <p:nvPr/>
      </p:nvGrpSpPr>
      <p:grpSpPr>
        <a:xfrm>
          <a:off x="0" y="0"/>
          <a:ext cx="0" cy="0"/>
          <a:chOff x="0" y="0"/>
          <a:chExt cx="0" cy="0"/>
        </a:xfrm>
      </p:grpSpPr>
      <p:sp>
        <p:nvSpPr>
          <p:cNvPr id="92" name="Google Shape;92;p2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D9EAD3"/>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4"/>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9" name="Google Shape;99;p24"/>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D9EAD3"/>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D9EAD3"/>
        </a:solidFill>
      </p:bgPr>
    </p:bg>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2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D9EAD3"/>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Dan Scope">
  <p:cSld name="SECTION_HEADER_1_1">
    <p:bg>
      <p:bgPr>
        <a:solidFill>
          <a:srgbClr val="FCE5CD"/>
        </a:solidFill>
      </p:bgPr>
    </p:bg>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Dan Scope">
  <p:cSld name="TITLE_AND_BODY_1_1">
    <p:bg>
      <p:bgPr>
        <a:solidFill>
          <a:srgbClr val="FCE5CD"/>
        </a:solidFill>
      </p:bgPr>
    </p:bg>
    <p:spTree>
      <p:nvGrpSpPr>
        <p:cNvPr id="114" name="Shape 114"/>
        <p:cNvGrpSpPr/>
        <p:nvPr/>
      </p:nvGrpSpPr>
      <p:grpSpPr>
        <a:xfrm>
          <a:off x="0" y="0"/>
          <a:ext cx="0" cy="0"/>
          <a:chOff x="0" y="0"/>
          <a:chExt cx="0" cy="0"/>
        </a:xfrm>
      </p:grpSpPr>
      <p:sp>
        <p:nvSpPr>
          <p:cNvPr id="115" name="Google Shape;115;p2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Dan Scope">
  <p:cSld name="TITLE_AND_TWO_COLUMNS_1_1">
    <p:bg>
      <p:bgPr>
        <a:solidFill>
          <a:srgbClr val="FCE5CD"/>
        </a:solidFill>
      </p:bgPr>
    </p:bg>
    <p:spTree>
      <p:nvGrpSpPr>
        <p:cNvPr id="118" name="Shape 118"/>
        <p:cNvGrpSpPr/>
        <p:nvPr/>
      </p:nvGrpSpPr>
      <p:grpSpPr>
        <a:xfrm>
          <a:off x="0" y="0"/>
          <a:ext cx="0" cy="0"/>
          <a:chOff x="0" y="0"/>
          <a:chExt cx="0" cy="0"/>
        </a:xfrm>
      </p:grpSpPr>
      <p:sp>
        <p:nvSpPr>
          <p:cNvPr id="119" name="Google Shape;119;p3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30"/>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2" name="Google Shape;122;p30"/>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Dan Scope">
  <p:cSld name="TITLE_ONLY_1_1">
    <p:bg>
      <p:bgPr>
        <a:solidFill>
          <a:srgbClr val="FCE5CD"/>
        </a:solidFill>
      </p:bgPr>
    </p:bg>
    <p:spTree>
      <p:nvGrpSpPr>
        <p:cNvPr id="123" name="Shape 123"/>
        <p:cNvGrpSpPr/>
        <p:nvPr/>
      </p:nvGrpSpPr>
      <p:grpSpPr>
        <a:xfrm>
          <a:off x="0" y="0"/>
          <a:ext cx="0" cy="0"/>
          <a:chOff x="0" y="0"/>
          <a:chExt cx="0" cy="0"/>
        </a:xfrm>
      </p:grpSpPr>
      <p:sp>
        <p:nvSpPr>
          <p:cNvPr id="124" name="Google Shape;124;p3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Dan Scope">
  <p:cSld name="ONE_COLUMN_TEXT_1_1">
    <p:bg>
      <p:bgPr>
        <a:solidFill>
          <a:srgbClr val="FCE5CD"/>
        </a:solidFill>
      </p:bgPr>
    </p:bg>
    <p:spTree>
      <p:nvGrpSpPr>
        <p:cNvPr id="126" name="Shape 126"/>
        <p:cNvGrpSpPr/>
        <p:nvPr/>
      </p:nvGrpSpPr>
      <p:grpSpPr>
        <a:xfrm>
          <a:off x="0" y="0"/>
          <a:ext cx="0" cy="0"/>
          <a:chOff x="0" y="0"/>
          <a:chExt cx="0" cy="0"/>
        </a:xfrm>
      </p:grpSpPr>
      <p:sp>
        <p:nvSpPr>
          <p:cNvPr id="127" name="Google Shape;12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3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3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Dan Scope">
  <p:cSld name="CUSTOM_1_1">
    <p:bg>
      <p:bgPr>
        <a:solidFill>
          <a:srgbClr val="FCE5CD"/>
        </a:solidFill>
      </p:bgPr>
    </p:bg>
    <p:spTree>
      <p:nvGrpSpPr>
        <p:cNvPr id="130" name="Shape 130"/>
        <p:cNvGrpSpPr/>
        <p:nvPr/>
      </p:nvGrpSpPr>
      <p:grpSpPr>
        <a:xfrm>
          <a:off x="0" y="0"/>
          <a:ext cx="0" cy="0"/>
          <a:chOff x="0" y="0"/>
          <a:chExt cx="0" cy="0"/>
        </a:xfrm>
      </p:grpSpPr>
      <p:sp>
        <p:nvSpPr>
          <p:cNvPr id="131" name="Google Shape;131;p3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33"/>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3" name="Google Shape;1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34"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2" name="Google Shape;142;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CS 61C</a:t>
            </a:r>
            <a:endParaRPr b="1" sz="600">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chemeClr val="lt1"/>
                </a:solidFill>
              </a:rPr>
              <a:t>Spring 2024</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148" name="Google Shape;148;p3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37: Dependability</a:t>
            </a:r>
            <a:endParaRPr/>
          </a:p>
        </p:txBody>
      </p:sp>
      <p:sp>
        <p:nvSpPr>
          <p:cNvPr id="149" name="Google Shape;149;p35"/>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Lisa Yan, Justin Yokota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Availability</a:t>
            </a:r>
            <a:endParaRPr/>
          </a:p>
        </p:txBody>
      </p:sp>
      <p:sp>
        <p:nvSpPr>
          <p:cNvPr id="203" name="Google Shape;203;p4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Common shorthand is "9s of reliability/availability"</a:t>
            </a:r>
            <a:endParaRPr/>
          </a:p>
          <a:p>
            <a:pPr indent="-342900" lvl="0" marL="457200" rtl="0" algn="l">
              <a:spcBef>
                <a:spcPts val="0"/>
              </a:spcBef>
              <a:spcAft>
                <a:spcPts val="0"/>
              </a:spcAft>
              <a:buSzPts val="1800"/>
              <a:buChar char="●"/>
            </a:pPr>
            <a:r>
              <a:rPr lang="en"/>
              <a:t>1 nine of availability -&gt; 90% available</a:t>
            </a:r>
            <a:endParaRPr/>
          </a:p>
          <a:p>
            <a:pPr indent="-342900" lvl="0" marL="457200" rtl="0" algn="l">
              <a:spcBef>
                <a:spcPts val="0"/>
              </a:spcBef>
              <a:spcAft>
                <a:spcPts val="0"/>
              </a:spcAft>
              <a:buSzPts val="1800"/>
              <a:buChar char="●"/>
            </a:pPr>
            <a:r>
              <a:rPr lang="en"/>
              <a:t>2 nines of availability -&gt; 99% available</a:t>
            </a:r>
            <a:endParaRPr/>
          </a:p>
          <a:p>
            <a:pPr indent="-342900" lvl="0" marL="457200" rtl="0" algn="l">
              <a:spcBef>
                <a:spcPts val="0"/>
              </a:spcBef>
              <a:spcAft>
                <a:spcPts val="0"/>
              </a:spcAft>
              <a:buSzPts val="1800"/>
              <a:buChar char="●"/>
            </a:pPr>
            <a:r>
              <a:rPr lang="en"/>
              <a:t>3 nines -&gt; 99.9%</a:t>
            </a:r>
            <a:endParaRPr/>
          </a:p>
          <a:p>
            <a:pPr indent="-342900" lvl="0" marL="457200" rtl="0" algn="l">
              <a:spcBef>
                <a:spcPts val="0"/>
              </a:spcBef>
              <a:spcAft>
                <a:spcPts val="0"/>
              </a:spcAft>
              <a:buSzPts val="1800"/>
              <a:buChar char="●"/>
            </a:pPr>
            <a:r>
              <a:rPr lang="en"/>
              <a:t>5 nines of availability -&gt;99.999% availability = 5 minutes of repair/year</a:t>
            </a:r>
            <a:endParaRPr/>
          </a:p>
          <a:p>
            <a:pPr indent="-317500" lvl="1" marL="914400" rtl="0" algn="l">
              <a:spcBef>
                <a:spcPts val="0"/>
              </a:spcBef>
              <a:spcAft>
                <a:spcPts val="0"/>
              </a:spcAft>
              <a:buSzPts val="1400"/>
              <a:buChar char="○"/>
            </a:pPr>
            <a:r>
              <a:rPr lang="en"/>
              <a:t>Extremely expensive to maintain</a:t>
            </a:r>
            <a:endParaRPr/>
          </a:p>
          <a:p>
            <a:pPr indent="-342900" lvl="0" marL="457200" rtl="0" algn="l">
              <a:spcBef>
                <a:spcPts val="0"/>
              </a:spcBef>
              <a:spcAft>
                <a:spcPts val="0"/>
              </a:spcAft>
              <a:buSzPts val="1800"/>
              <a:buChar char="●"/>
            </a:pPr>
            <a:r>
              <a:rPr lang="en"/>
              <a:t>Another common metric is Annualized Failure Rate: average number of failures per year.</a:t>
            </a:r>
            <a:endParaRPr/>
          </a:p>
          <a:p>
            <a:pPr indent="-317500" lvl="1" marL="914400" rtl="0" algn="l">
              <a:spcBef>
                <a:spcPts val="0"/>
              </a:spcBef>
              <a:spcAft>
                <a:spcPts val="0"/>
              </a:spcAft>
              <a:buSzPts val="1400"/>
              <a:buChar char="○"/>
            </a:pPr>
            <a:r>
              <a:rPr lang="en"/>
              <a:t>Often around 1-10%, for individual drives, depending on the age of the drive.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1000"/>
                                        <p:tgtEl>
                                          <p:spTgt spid="20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Availability</a:t>
            </a:r>
            <a:endParaRPr/>
          </a:p>
        </p:txBody>
      </p:sp>
      <p:sp>
        <p:nvSpPr>
          <p:cNvPr id="209" name="Google Shape;209;p4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What happens if we have multiple components?</a:t>
            </a:r>
            <a:endParaRPr/>
          </a:p>
          <a:p>
            <a:pPr indent="-342900" lvl="0" marL="457200" rtl="0" algn="l">
              <a:spcBef>
                <a:spcPts val="0"/>
              </a:spcBef>
              <a:spcAft>
                <a:spcPts val="0"/>
              </a:spcAft>
              <a:buSzPts val="1800"/>
              <a:buChar char="●"/>
            </a:pPr>
            <a:r>
              <a:rPr lang="en"/>
              <a:t>If all our components are critical, then we expect the overall system to fail </a:t>
            </a:r>
            <a:r>
              <a:rPr i="1" lang="en"/>
              <a:t>faster</a:t>
            </a:r>
            <a:r>
              <a:rPr lang="en"/>
              <a:t> than any individual component</a:t>
            </a:r>
            <a:endParaRPr/>
          </a:p>
          <a:p>
            <a:pPr indent="-317500" lvl="1" marL="914400" rtl="0" algn="l">
              <a:spcBef>
                <a:spcPts val="0"/>
              </a:spcBef>
              <a:spcAft>
                <a:spcPts val="0"/>
              </a:spcAft>
              <a:buSzPts val="1400"/>
              <a:buChar char="○"/>
            </a:pPr>
            <a:r>
              <a:rPr lang="en"/>
              <a:t>If your battery breaks every two years and your CPU breaks every two years, one of them will break (on average) </a:t>
            </a:r>
            <a:r>
              <a:rPr lang="en"/>
              <a:t>every</a:t>
            </a:r>
            <a:r>
              <a:rPr lang="en"/>
              <a:t> year.</a:t>
            </a:r>
            <a:endParaRPr/>
          </a:p>
          <a:p>
            <a:pPr indent="-342900" lvl="0" marL="457200" rtl="0" algn="l">
              <a:spcBef>
                <a:spcPts val="0"/>
              </a:spcBef>
              <a:spcAft>
                <a:spcPts val="0"/>
              </a:spcAft>
              <a:buSzPts val="1800"/>
              <a:buChar char="●"/>
            </a:pPr>
            <a:r>
              <a:rPr lang="en"/>
              <a:t>On the other hand, if we have two copies of the same system and only need one of them to work, it's extremely unlikely to have both systems fail simultaneously</a:t>
            </a:r>
            <a:endParaRPr/>
          </a:p>
          <a:p>
            <a:pPr indent="-317500" lvl="1" marL="914400" rtl="0" algn="l">
              <a:spcBef>
                <a:spcPts val="0"/>
              </a:spcBef>
              <a:spcAft>
                <a:spcPts val="0"/>
              </a:spcAft>
              <a:buSzPts val="1400"/>
              <a:buChar char="○"/>
            </a:pPr>
            <a:r>
              <a:rPr lang="en"/>
              <a:t>If two different batteries have an availability of 99%, at least one battery will be working 99.99% of the time.</a:t>
            </a:r>
            <a:endParaRPr/>
          </a:p>
          <a:p>
            <a:pPr indent="-317500" lvl="2" marL="1371600" rtl="0" algn="l">
              <a:spcBef>
                <a:spcPts val="0"/>
              </a:spcBef>
              <a:spcAft>
                <a:spcPts val="0"/>
              </a:spcAft>
              <a:buSzPts val="1400"/>
              <a:buChar char="■"/>
            </a:pPr>
            <a:r>
              <a:rPr lang="en"/>
              <a:t>On the other hand, you'll be at half efficiency 2% of the time.</a:t>
            </a:r>
            <a:endParaRPr/>
          </a:p>
          <a:p>
            <a:pPr indent="-342900" lvl="0" marL="457200" rtl="0" algn="l">
              <a:spcBef>
                <a:spcPts val="0"/>
              </a:spcBef>
              <a:spcAft>
                <a:spcPts val="0"/>
              </a:spcAft>
              <a:buSzPts val="1800"/>
              <a:buChar char="●"/>
            </a:pPr>
            <a:r>
              <a:rPr lang="en"/>
              <a:t>Major principle in engineering: Add redundancy to systems to reduce the chance of failure</a:t>
            </a:r>
            <a:endParaRPr/>
          </a:p>
          <a:p>
            <a:pPr indent="-317500" lvl="1" marL="914400" rtl="0" algn="l">
              <a:spcBef>
                <a:spcPts val="0"/>
              </a:spcBef>
              <a:spcAft>
                <a:spcPts val="0"/>
              </a:spcAft>
              <a:buSzPts val="1400"/>
              <a:buChar char="○"/>
            </a:pPr>
            <a:r>
              <a:rPr lang="en"/>
              <a:t>Eliminate all single points of failure.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Dependability</a:t>
            </a:r>
            <a:r>
              <a:rPr lang="en"/>
              <a:t> Through Redundancy</a:t>
            </a:r>
            <a:endParaRPr/>
          </a:p>
        </p:txBody>
      </p:sp>
      <p:sp>
        <p:nvSpPr>
          <p:cNvPr id="215" name="Google Shape;215;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ends up showing up a lot in various engineering components</a:t>
            </a:r>
            <a:endParaRPr/>
          </a:p>
          <a:p>
            <a:pPr indent="-317500" lvl="1" marL="914400" rtl="0" algn="l">
              <a:spcBef>
                <a:spcPts val="0"/>
              </a:spcBef>
              <a:spcAft>
                <a:spcPts val="0"/>
              </a:spcAft>
              <a:buSzPts val="1400"/>
              <a:buChar char="○"/>
            </a:pPr>
            <a:r>
              <a:rPr lang="en"/>
              <a:t>From a hardware perspective, laptops are </a:t>
            </a:r>
            <a:r>
              <a:rPr lang="en"/>
              <a:t>designed to "fail slowly" by shunting work to any remaining working components</a:t>
            </a:r>
            <a:endParaRPr/>
          </a:p>
          <a:p>
            <a:pPr indent="-317500" lvl="2" marL="1371600" rtl="0" algn="l">
              <a:spcBef>
                <a:spcPts val="0"/>
              </a:spcBef>
              <a:spcAft>
                <a:spcPts val="0"/>
              </a:spcAft>
              <a:buSzPts val="1400"/>
              <a:buChar char="■"/>
            </a:pPr>
            <a:r>
              <a:rPr lang="en"/>
              <a:t>This is why laptops tend to get slower as they age</a:t>
            </a:r>
            <a:endParaRPr/>
          </a:p>
          <a:p>
            <a:pPr indent="-342900" lvl="0" marL="457200" rtl="0" algn="l">
              <a:spcBef>
                <a:spcPts val="0"/>
              </a:spcBef>
              <a:spcAft>
                <a:spcPts val="0"/>
              </a:spcAft>
              <a:buSzPts val="1800"/>
              <a:buChar char="●"/>
            </a:pPr>
            <a:r>
              <a:rPr lang="en"/>
              <a:t>Today, we'll discuss two specific cases of data redundancy:</a:t>
            </a:r>
            <a:endParaRPr/>
          </a:p>
          <a:p>
            <a:pPr indent="-342900" lvl="0" marL="457200" rtl="0" algn="l">
              <a:spcBef>
                <a:spcPts val="0"/>
              </a:spcBef>
              <a:spcAft>
                <a:spcPts val="0"/>
              </a:spcAft>
              <a:buSzPts val="1800"/>
              <a:buChar char="●"/>
            </a:pPr>
            <a:r>
              <a:rPr lang="en"/>
              <a:t>Error Correcting Codes</a:t>
            </a:r>
            <a:endParaRPr/>
          </a:p>
          <a:p>
            <a:pPr indent="-317500" lvl="1" marL="914400" rtl="0" algn="l">
              <a:spcBef>
                <a:spcPts val="0"/>
              </a:spcBef>
              <a:spcAft>
                <a:spcPts val="0"/>
              </a:spcAft>
              <a:buSzPts val="1400"/>
              <a:buChar char="○"/>
            </a:pPr>
            <a:r>
              <a:rPr lang="en"/>
              <a:t>Recover correct binary data even if some bits were corrupted</a:t>
            </a:r>
            <a:endParaRPr/>
          </a:p>
          <a:p>
            <a:pPr indent="-342900" lvl="0" marL="457200" rtl="0" algn="l">
              <a:spcBef>
                <a:spcPts val="0"/>
              </a:spcBef>
              <a:spcAft>
                <a:spcPts val="0"/>
              </a:spcAft>
              <a:buSzPts val="1800"/>
              <a:buChar char="●"/>
            </a:pPr>
            <a:r>
              <a:rPr lang="en"/>
              <a:t>RAID</a:t>
            </a:r>
            <a:endParaRPr/>
          </a:p>
          <a:p>
            <a:pPr indent="-317500" lvl="1" marL="914400" rtl="0" algn="l">
              <a:spcBef>
                <a:spcPts val="0"/>
              </a:spcBef>
              <a:spcAft>
                <a:spcPts val="0"/>
              </a:spcAft>
              <a:buSzPts val="1400"/>
              <a:buChar char="○"/>
            </a:pPr>
            <a:r>
              <a:rPr lang="en"/>
              <a:t>Connect multiple hard drives together so that even if one fails, all data is recoverable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221" name="Google Shape;221;p4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Dependability</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6AA84F"/>
                </a:solidFill>
              </a:rPr>
              <a:t>Error Correcting Codes</a:t>
            </a:r>
            <a:endParaRPr b="1">
              <a:solidFill>
                <a:srgbClr val="6AA84F"/>
              </a:solidFill>
            </a:endParaRPr>
          </a:p>
          <a:p>
            <a:pPr indent="-342900" lvl="0" marL="457200" rtl="0" algn="l">
              <a:spcBef>
                <a:spcPts val="0"/>
              </a:spcBef>
              <a:spcAft>
                <a:spcPts val="0"/>
              </a:spcAft>
              <a:buClr>
                <a:srgbClr val="000000"/>
              </a:buClr>
              <a:buSzPts val="1800"/>
              <a:buChar char="●"/>
            </a:pPr>
            <a:r>
              <a:rPr lang="en">
                <a:solidFill>
                  <a:srgbClr val="000000"/>
                </a:solidFill>
              </a:rPr>
              <a:t>RAID</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Correcting Codes</a:t>
            </a:r>
            <a:endParaRPr/>
          </a:p>
        </p:txBody>
      </p:sp>
      <p:sp>
        <p:nvSpPr>
          <p:cNvPr id="227" name="Google Shape;227;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When storing data, there's a very low (but still possible) chance that some of our bits get flipped by cosmic rays.</a:t>
            </a:r>
            <a:endParaRPr/>
          </a:p>
          <a:p>
            <a:pPr indent="-334327" lvl="0" marL="457200" rtl="0" algn="l">
              <a:spcBef>
                <a:spcPts val="0"/>
              </a:spcBef>
              <a:spcAft>
                <a:spcPts val="0"/>
              </a:spcAft>
              <a:buSzPct val="100000"/>
              <a:buChar char="●"/>
            </a:pPr>
            <a:r>
              <a:rPr lang="en"/>
              <a:t>In order to detect these, we need to store more bits than the initial data we received.</a:t>
            </a:r>
            <a:endParaRPr/>
          </a:p>
          <a:p>
            <a:pPr indent="-334327" lvl="0" marL="457200" rtl="0" algn="l">
              <a:spcBef>
                <a:spcPts val="0"/>
              </a:spcBef>
              <a:spcAft>
                <a:spcPts val="0"/>
              </a:spcAft>
              <a:buSzPct val="100000"/>
              <a:buChar char="●"/>
            </a:pPr>
            <a:r>
              <a:rPr lang="en"/>
              <a:t>Two major goals:</a:t>
            </a:r>
            <a:endParaRPr/>
          </a:p>
          <a:p>
            <a:pPr indent="-310832" lvl="1" marL="914400" rtl="0" algn="l">
              <a:spcBef>
                <a:spcPts val="0"/>
              </a:spcBef>
              <a:spcAft>
                <a:spcPts val="0"/>
              </a:spcAft>
              <a:buSzPct val="100000"/>
              <a:buChar char="○"/>
            </a:pPr>
            <a:r>
              <a:rPr lang="en"/>
              <a:t>Detect if an error </a:t>
            </a:r>
            <a:r>
              <a:rPr lang="en"/>
              <a:t>occurred</a:t>
            </a:r>
            <a:endParaRPr/>
          </a:p>
          <a:p>
            <a:pPr indent="-310832" lvl="2" marL="1371600" rtl="0" algn="l">
              <a:spcBef>
                <a:spcPts val="0"/>
              </a:spcBef>
              <a:spcAft>
                <a:spcPts val="0"/>
              </a:spcAft>
              <a:buSzPct val="100000"/>
              <a:buChar char="■"/>
            </a:pPr>
            <a:r>
              <a:rPr lang="en"/>
              <a:t>Even if we can't fix the error, we can try again/inform the user that something wrong happened.</a:t>
            </a:r>
            <a:endParaRPr/>
          </a:p>
          <a:p>
            <a:pPr indent="-310832" lvl="1" marL="914400" rtl="0" algn="l">
              <a:spcBef>
                <a:spcPts val="0"/>
              </a:spcBef>
              <a:spcAft>
                <a:spcPts val="0"/>
              </a:spcAft>
              <a:buSzPct val="100000"/>
              <a:buChar char="○"/>
            </a:pPr>
            <a:r>
              <a:rPr lang="en"/>
              <a:t>Correct an error that happened</a:t>
            </a:r>
            <a:endParaRPr/>
          </a:p>
          <a:p>
            <a:pPr indent="-310832" lvl="2" marL="1371600" rtl="0" algn="l">
              <a:spcBef>
                <a:spcPts val="0"/>
              </a:spcBef>
              <a:spcAft>
                <a:spcPts val="0"/>
              </a:spcAft>
              <a:buSzPct val="100000"/>
              <a:buChar char="■"/>
            </a:pPr>
            <a:r>
              <a:rPr lang="en"/>
              <a:t>Generally harder than just detecting an error, but lets you continue running the program even if an error happens.</a:t>
            </a:r>
            <a:endParaRPr/>
          </a:p>
          <a:p>
            <a:pPr indent="-334327" lvl="0" marL="457200" rtl="0" algn="l">
              <a:spcBef>
                <a:spcPts val="0"/>
              </a:spcBef>
              <a:spcAft>
                <a:spcPts val="0"/>
              </a:spcAft>
              <a:buSzPct val="100000"/>
              <a:buChar char="●"/>
            </a:pPr>
            <a:r>
              <a:rPr lang="en"/>
              <a:t>General assumption is that there's either a fixed number of errors (since it's rare to have multiple errors at once), or a fixed percentage of errors.</a:t>
            </a:r>
            <a:endParaRPr/>
          </a:p>
          <a:p>
            <a:pPr indent="-310832" lvl="1" marL="914400" rtl="0" algn="l">
              <a:spcBef>
                <a:spcPts val="0"/>
              </a:spcBef>
              <a:spcAft>
                <a:spcPts val="0"/>
              </a:spcAft>
              <a:buSzPct val="100000"/>
              <a:buChar char="○"/>
            </a:pPr>
            <a:r>
              <a:rPr lang="en"/>
              <a:t>Ex. A Hamming Code might be able to detect 2-bit errors, and correct 1-bit errors.</a:t>
            </a:r>
            <a:endParaRPr/>
          </a:p>
          <a:p>
            <a:pPr indent="-310832" lvl="1" marL="914400" rtl="0" algn="l">
              <a:spcBef>
                <a:spcPts val="0"/>
              </a:spcBef>
              <a:spcAft>
                <a:spcPts val="0"/>
              </a:spcAft>
              <a:buSzPct val="100000"/>
              <a:buChar char="○"/>
            </a:pPr>
            <a:r>
              <a:rPr lang="en"/>
              <a:t>Ex. QR codes use a Reed-Solomon code that can correct up to 7-30% errors, depending on the correction rate requested.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0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10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10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1000"/>
                                        <p:tgtEl>
                                          <p:spTgt spid="2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animEffect filter="fade" transition="in">
                                      <p:cBhvr>
                                        <p:cTn dur="1000"/>
                                        <p:tgtEl>
                                          <p:spTgt spid="2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animEffect filter="fade" transition="in">
                                      <p:cBhvr>
                                        <p:cTn dur="1000"/>
                                        <p:tgtEl>
                                          <p:spTgt spid="2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7" st="7"/>
                                            </p:txEl>
                                          </p:spTgt>
                                        </p:tgtEl>
                                        <p:attrNameLst>
                                          <p:attrName>style.visibility</p:attrName>
                                        </p:attrNameLst>
                                      </p:cBhvr>
                                      <p:to>
                                        <p:strVal val="visible"/>
                                      </p:to>
                                    </p:set>
                                    <p:animEffect filter="fade" transition="in">
                                      <p:cBhvr>
                                        <p:cTn dur="1000"/>
                                        <p:tgtEl>
                                          <p:spTgt spid="2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8" st="8"/>
                                            </p:txEl>
                                          </p:spTgt>
                                        </p:tgtEl>
                                        <p:attrNameLst>
                                          <p:attrName>style.visibility</p:attrName>
                                        </p:attrNameLst>
                                      </p:cBhvr>
                                      <p:to>
                                        <p:strVal val="visible"/>
                                      </p:to>
                                    </p:set>
                                    <p:animEffect filter="fade" transition="in">
                                      <p:cBhvr>
                                        <p:cTn dur="1000"/>
                                        <p:tgtEl>
                                          <p:spTgt spid="2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9" st="9"/>
                                            </p:txEl>
                                          </p:spTgt>
                                        </p:tgtEl>
                                        <p:attrNameLst>
                                          <p:attrName>style.visibility</p:attrName>
                                        </p:attrNameLst>
                                      </p:cBhvr>
                                      <p:to>
                                        <p:strVal val="visible"/>
                                      </p:to>
                                    </p:set>
                                    <p:animEffect filter="fade" transition="in">
                                      <p:cBhvr>
                                        <p:cTn dur="1000"/>
                                        <p:tgtEl>
                                          <p:spTgt spid="22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Correcting Codes</a:t>
            </a:r>
            <a:endParaRPr/>
          </a:p>
        </p:txBody>
      </p:sp>
      <p:sp>
        <p:nvSpPr>
          <p:cNvPr id="233" name="Google Shape;233;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We start with 4 data bits (16 possible data values)</a:t>
            </a:r>
            <a:endParaRPr/>
          </a:p>
          <a:p>
            <a:pPr indent="-342900" lvl="0" marL="457200" rtl="0" algn="l">
              <a:spcBef>
                <a:spcPts val="0"/>
              </a:spcBef>
              <a:spcAft>
                <a:spcPts val="0"/>
              </a:spcAft>
              <a:buSzPts val="1800"/>
              <a:buChar char="●"/>
            </a:pPr>
            <a:r>
              <a:rPr lang="en"/>
              <a:t>We use some function f to convert from 4 data bits to a 7-bit codeword</a:t>
            </a:r>
            <a:endParaRPr/>
          </a:p>
          <a:p>
            <a:pPr indent="-317500" lvl="1" marL="914400" rtl="0" algn="l">
              <a:spcBef>
                <a:spcPts val="0"/>
              </a:spcBef>
              <a:spcAft>
                <a:spcPts val="0"/>
              </a:spcAft>
              <a:buSzPts val="1400"/>
              <a:buChar char="○"/>
            </a:pPr>
            <a:r>
              <a:rPr lang="en"/>
              <a:t>The 16 possible outputs of f are considered the "valid" codewords, because they signify a lack of corruption.</a:t>
            </a:r>
            <a:endParaRPr/>
          </a:p>
          <a:p>
            <a:pPr indent="-342900" lvl="0" marL="457200" rtl="0" algn="l">
              <a:spcBef>
                <a:spcPts val="0"/>
              </a:spcBef>
              <a:spcAft>
                <a:spcPts val="0"/>
              </a:spcAft>
              <a:buSzPts val="1800"/>
              <a:buChar char="●"/>
            </a:pPr>
            <a:r>
              <a:rPr lang="en"/>
              <a:t>Someone takes that codeword and flips up to 1 bit.</a:t>
            </a:r>
            <a:endParaRPr/>
          </a:p>
          <a:p>
            <a:pPr indent="-317500" lvl="1" marL="914400" rtl="0" algn="l">
              <a:spcBef>
                <a:spcPts val="0"/>
              </a:spcBef>
              <a:spcAft>
                <a:spcPts val="0"/>
              </a:spcAft>
              <a:buSzPts val="1400"/>
              <a:buChar char="○"/>
            </a:pPr>
            <a:r>
              <a:rPr lang="en"/>
              <a:t>Defensive programming: Assume that the bit flip is malicious and actively trying to make your system fail.</a:t>
            </a:r>
            <a:endParaRPr/>
          </a:p>
          <a:p>
            <a:pPr indent="-342900" lvl="0" marL="457200" rtl="0" algn="l">
              <a:spcBef>
                <a:spcPts val="0"/>
              </a:spcBef>
              <a:spcAft>
                <a:spcPts val="0"/>
              </a:spcAft>
              <a:buSzPts val="1800"/>
              <a:buChar char="●"/>
            </a:pPr>
            <a:r>
              <a:rPr lang="en"/>
              <a:t>If we are guaranteed that a corruption doesn't get us to another valid codeword, we can detect 1-bit errors</a:t>
            </a:r>
            <a:endParaRPr/>
          </a:p>
          <a:p>
            <a:pPr indent="-342900" lvl="0" marL="457200" rtl="0" algn="l">
              <a:spcBef>
                <a:spcPts val="0"/>
              </a:spcBef>
              <a:spcAft>
                <a:spcPts val="0"/>
              </a:spcAft>
              <a:buSzPts val="1800"/>
              <a:buChar char="●"/>
            </a:pPr>
            <a:r>
              <a:rPr lang="en"/>
              <a:t>We receive those 7 bits (with potentially one corruption) and use some function g to convert back to 4 data bits.</a:t>
            </a:r>
            <a:endParaRPr/>
          </a:p>
          <a:p>
            <a:pPr indent="-342900" lvl="0" marL="457200" rtl="0" algn="l">
              <a:spcBef>
                <a:spcPts val="0"/>
              </a:spcBef>
              <a:spcAft>
                <a:spcPts val="0"/>
              </a:spcAft>
              <a:buSzPts val="1800"/>
              <a:buChar char="●"/>
            </a:pPr>
            <a:r>
              <a:rPr lang="en"/>
              <a:t>If we are guaranteed to get back our old data, we can correct 1-bit errors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animEffect filter="fade" transition="in">
                                      <p:cBhvr>
                                        <p:cTn dur="1000"/>
                                        <p:tgtEl>
                                          <p:spTgt spid="2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6" st="6"/>
                                            </p:txEl>
                                          </p:spTgt>
                                        </p:tgtEl>
                                        <p:attrNameLst>
                                          <p:attrName>style.visibility</p:attrName>
                                        </p:attrNameLst>
                                      </p:cBhvr>
                                      <p:to>
                                        <p:strVal val="visible"/>
                                      </p:to>
                                    </p:set>
                                    <p:animEffect filter="fade" transition="in">
                                      <p:cBhvr>
                                        <p:cTn dur="1000"/>
                                        <p:tgtEl>
                                          <p:spTgt spid="2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7" st="7"/>
                                            </p:txEl>
                                          </p:spTgt>
                                        </p:tgtEl>
                                        <p:attrNameLst>
                                          <p:attrName>style.visibility</p:attrName>
                                        </p:attrNameLst>
                                      </p:cBhvr>
                                      <p:to>
                                        <p:strVal val="visible"/>
                                      </p:to>
                                    </p:set>
                                    <p:animEffect filter="fade" transition="in">
                                      <p:cBhvr>
                                        <p:cTn dur="1000"/>
                                        <p:tgtEl>
                                          <p:spTgt spid="23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Correcting Codes: Graphic</a:t>
            </a:r>
            <a:endParaRPr/>
          </a:p>
        </p:txBody>
      </p:sp>
      <p:pic>
        <p:nvPicPr>
          <p:cNvPr id="239" name="Google Shape;239;p50"/>
          <p:cNvPicPr preferRelativeResize="0"/>
          <p:nvPr/>
        </p:nvPicPr>
        <p:blipFill>
          <a:blip r:embed="rId3">
            <a:alphaModFix/>
          </a:blip>
          <a:stretch>
            <a:fillRect/>
          </a:stretch>
        </p:blipFill>
        <p:spPr>
          <a:xfrm>
            <a:off x="761700" y="1148722"/>
            <a:ext cx="7620534" cy="399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Correcting Codes: Maximum to Detect Error</a:t>
            </a:r>
            <a:endParaRPr/>
          </a:p>
        </p:txBody>
      </p:sp>
      <p:pic>
        <p:nvPicPr>
          <p:cNvPr id="245" name="Google Shape;245;p51"/>
          <p:cNvPicPr preferRelativeResize="0"/>
          <p:nvPr/>
        </p:nvPicPr>
        <p:blipFill>
          <a:blip r:embed="rId3">
            <a:alphaModFix/>
          </a:blip>
          <a:stretch>
            <a:fillRect/>
          </a:stretch>
        </p:blipFill>
        <p:spPr>
          <a:xfrm>
            <a:off x="761700" y="1148722"/>
            <a:ext cx="7620534" cy="3995125"/>
          </a:xfrm>
          <a:prstGeom prst="rect">
            <a:avLst/>
          </a:prstGeom>
          <a:noFill/>
          <a:ln>
            <a:noFill/>
          </a:ln>
        </p:spPr>
      </p:pic>
      <p:cxnSp>
        <p:nvCxnSpPr>
          <p:cNvPr id="246" name="Google Shape;246;p51"/>
          <p:cNvCxnSpPr/>
          <p:nvPr/>
        </p:nvCxnSpPr>
        <p:spPr>
          <a:xfrm>
            <a:off x="2903825" y="1836975"/>
            <a:ext cx="551100" cy="4521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Correcting Codes: Maximum to Correct Error</a:t>
            </a:r>
            <a:endParaRPr/>
          </a:p>
        </p:txBody>
      </p:sp>
      <p:pic>
        <p:nvPicPr>
          <p:cNvPr id="252" name="Google Shape;252;p52"/>
          <p:cNvPicPr preferRelativeResize="0"/>
          <p:nvPr/>
        </p:nvPicPr>
        <p:blipFill>
          <a:blip r:embed="rId3">
            <a:alphaModFix/>
          </a:blip>
          <a:stretch>
            <a:fillRect/>
          </a:stretch>
        </p:blipFill>
        <p:spPr>
          <a:xfrm>
            <a:off x="761700" y="1148375"/>
            <a:ext cx="7620593" cy="3995125"/>
          </a:xfrm>
          <a:prstGeom prst="rect">
            <a:avLst/>
          </a:prstGeom>
          <a:noFill/>
          <a:ln>
            <a:noFill/>
          </a:ln>
        </p:spPr>
      </p:pic>
      <p:cxnSp>
        <p:nvCxnSpPr>
          <p:cNvPr id="253" name="Google Shape;253;p52"/>
          <p:cNvCxnSpPr/>
          <p:nvPr/>
        </p:nvCxnSpPr>
        <p:spPr>
          <a:xfrm>
            <a:off x="2903825" y="1836975"/>
            <a:ext cx="268500" cy="24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Correcting Codes</a:t>
            </a:r>
            <a:endParaRPr/>
          </a:p>
        </p:txBody>
      </p:sp>
      <p:sp>
        <p:nvSpPr>
          <p:cNvPr id="259" name="Google Shape;259;p5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Generally, you can detect about twice as many errors as you can correct.</a:t>
            </a:r>
            <a:endParaRPr/>
          </a:p>
          <a:p>
            <a:pPr indent="-342900" lvl="0" marL="457200" rtl="0" algn="l">
              <a:spcBef>
                <a:spcPts val="0"/>
              </a:spcBef>
              <a:spcAft>
                <a:spcPts val="0"/>
              </a:spcAft>
              <a:buSzPts val="1800"/>
              <a:buChar char="●"/>
            </a:pPr>
            <a:r>
              <a:rPr lang="en"/>
              <a:t>As long as your bit space is large enough, you can create an ECC. The goal is to try to find the smallest possible "box" (bit count) that lets us fulfill a given detection/correction requirement.</a:t>
            </a:r>
            <a:endParaRPr/>
          </a:p>
          <a:p>
            <a:pPr indent="-342900" lvl="0" marL="457200" rtl="0" algn="l">
              <a:spcBef>
                <a:spcPts val="0"/>
              </a:spcBef>
              <a:spcAft>
                <a:spcPts val="0"/>
              </a:spcAft>
              <a:buSzPts val="1800"/>
              <a:buChar char="●"/>
            </a:pPr>
            <a:r>
              <a:rPr lang="en"/>
              <a:t>Reality is more discrete, and n-dimensional, but otherwise the same as the 2-D version (the same concepts work as long as we use a metric space)</a:t>
            </a:r>
            <a:endParaRPr/>
          </a:p>
          <a:p>
            <a:pPr indent="-342900" lvl="0" marL="457200" rtl="0" algn="l">
              <a:spcBef>
                <a:spcPts val="0"/>
              </a:spcBef>
              <a:spcAft>
                <a:spcPts val="0"/>
              </a:spcAft>
              <a:buSzPts val="1800"/>
              <a:buChar char="●"/>
            </a:pPr>
            <a:r>
              <a:rPr lang="en"/>
              <a:t>Hamming Distance: Number of 1-bit</a:t>
            </a:r>
            <a:br>
              <a:rPr lang="en"/>
            </a:br>
            <a:r>
              <a:rPr lang="en"/>
              <a:t>corruptions needed to move from</a:t>
            </a:r>
            <a:br>
              <a:rPr lang="en"/>
            </a:br>
            <a:r>
              <a:rPr lang="en"/>
              <a:t>one bitstring to another</a:t>
            </a:r>
            <a:endParaRPr/>
          </a:p>
          <a:p>
            <a:pPr indent="-342900" lvl="0" marL="457200" rtl="0" algn="l">
              <a:spcBef>
                <a:spcPts val="0"/>
              </a:spcBef>
              <a:spcAft>
                <a:spcPts val="0"/>
              </a:spcAft>
              <a:buSzPts val="1800"/>
              <a:buChar char="●"/>
            </a:pPr>
            <a:r>
              <a:rPr lang="en"/>
              <a:t>Limited by the two closest codewords</a:t>
            </a:r>
            <a:endParaRPr/>
          </a:p>
        </p:txBody>
      </p:sp>
      <p:pic>
        <p:nvPicPr>
          <p:cNvPr id="260" name="Google Shape;260;p53"/>
          <p:cNvPicPr preferRelativeResize="0"/>
          <p:nvPr/>
        </p:nvPicPr>
        <p:blipFill>
          <a:blip r:embed="rId3">
            <a:alphaModFix/>
          </a:blip>
          <a:stretch>
            <a:fillRect/>
          </a:stretch>
        </p:blipFill>
        <p:spPr>
          <a:xfrm>
            <a:off x="4797300" y="3164375"/>
            <a:ext cx="4346700" cy="197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55" name="Google Shape;155;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Dependability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Error Correcting Codes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RAID</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Parity Bit</a:t>
            </a:r>
            <a:endParaRPr/>
          </a:p>
        </p:txBody>
      </p:sp>
      <p:sp>
        <p:nvSpPr>
          <p:cNvPr id="266" name="Google Shape;266;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Attempt 1: Store one extra bit so that the parity (number of 1 bits) of the string is even</a:t>
            </a:r>
            <a:endParaRPr/>
          </a:p>
          <a:p>
            <a:pPr indent="-317500" lvl="1" marL="914400" rtl="0" algn="l">
              <a:spcBef>
                <a:spcPts val="0"/>
              </a:spcBef>
              <a:spcAft>
                <a:spcPts val="0"/>
              </a:spcAft>
              <a:buSzPts val="1400"/>
              <a:buChar char="○"/>
            </a:pPr>
            <a:r>
              <a:rPr lang="en"/>
              <a:t>Ex. If we want to store data 0b1001 1000, our parity bit will be 1, so we store 0b 1 0011 0001</a:t>
            </a:r>
            <a:endParaRPr/>
          </a:p>
          <a:p>
            <a:pPr indent="-317500" lvl="1" marL="914400" rtl="0" algn="l">
              <a:spcBef>
                <a:spcPts val="0"/>
              </a:spcBef>
              <a:spcAft>
                <a:spcPts val="0"/>
              </a:spcAft>
              <a:buSzPts val="1400"/>
              <a:buChar char="○"/>
            </a:pPr>
            <a:r>
              <a:rPr lang="en"/>
              <a:t>Ex. If we want to store data 0b1001 1001, our parity bit will be 0, so we store 0b 1 0011 0010</a:t>
            </a:r>
            <a:endParaRPr/>
          </a:p>
          <a:p>
            <a:pPr indent="-342900" lvl="0" marL="457200" rtl="0" algn="l">
              <a:spcBef>
                <a:spcPts val="0"/>
              </a:spcBef>
              <a:spcAft>
                <a:spcPts val="0"/>
              </a:spcAft>
              <a:buSzPts val="1800"/>
              <a:buChar char="●"/>
            </a:pPr>
            <a:r>
              <a:rPr lang="en"/>
              <a:t>To convert back, we can just cut the parity bit.</a:t>
            </a:r>
            <a:endParaRPr/>
          </a:p>
          <a:p>
            <a:pPr indent="-342900" lvl="0" marL="457200" rtl="0" algn="l">
              <a:spcBef>
                <a:spcPts val="0"/>
              </a:spcBef>
              <a:spcAft>
                <a:spcPts val="0"/>
              </a:spcAft>
              <a:buSzPts val="1800"/>
              <a:buChar char="●"/>
            </a:pPr>
            <a:r>
              <a:rPr lang="en"/>
              <a:t>Can we detect 1-bit errors?</a:t>
            </a:r>
            <a:endParaRPr/>
          </a:p>
          <a:p>
            <a:pPr indent="-317500" lvl="1" marL="914400" rtl="0" algn="l">
              <a:spcBef>
                <a:spcPts val="0"/>
              </a:spcBef>
              <a:spcAft>
                <a:spcPts val="0"/>
              </a:spcAft>
              <a:buSzPts val="1400"/>
              <a:buChar char="○"/>
            </a:pPr>
            <a:r>
              <a:rPr lang="en"/>
              <a:t>Yes. If one bit gets corrupted, our parity will become odd instead</a:t>
            </a:r>
            <a:endParaRPr/>
          </a:p>
          <a:p>
            <a:pPr indent="-342900" lvl="0" marL="457200" rtl="0" algn="l">
              <a:spcBef>
                <a:spcPts val="0"/>
              </a:spcBef>
              <a:spcAft>
                <a:spcPts val="0"/>
              </a:spcAft>
              <a:buSzPts val="1800"/>
              <a:buChar char="●"/>
            </a:pPr>
            <a:r>
              <a:rPr lang="en"/>
              <a:t>Can we detect 2-bit errors/correct 1-bit errors?</a:t>
            </a:r>
            <a:endParaRPr/>
          </a:p>
          <a:p>
            <a:pPr indent="-317500" lvl="1" marL="914400" rtl="0" algn="l">
              <a:spcBef>
                <a:spcPts val="0"/>
              </a:spcBef>
              <a:spcAft>
                <a:spcPts val="0"/>
              </a:spcAft>
              <a:buSzPts val="1400"/>
              <a:buChar char="○"/>
            </a:pPr>
            <a:r>
              <a:rPr lang="en"/>
              <a:t>No: The two example codewords are Hamming distance 2 apart, so if we had two corruptions, we could go from one codeword to another.</a:t>
            </a:r>
            <a:endParaRPr/>
          </a:p>
          <a:p>
            <a:pPr indent="-342900" lvl="0" marL="457200" rtl="0" algn="l">
              <a:spcBef>
                <a:spcPts val="0"/>
              </a:spcBef>
              <a:spcAft>
                <a:spcPts val="0"/>
              </a:spcAft>
              <a:buSzPts val="1800"/>
              <a:buChar char="●"/>
            </a:pPr>
            <a:r>
              <a:rPr lang="en"/>
              <a:t>Is this optimal to detect 1-bit errors?</a:t>
            </a:r>
            <a:endParaRPr/>
          </a:p>
          <a:p>
            <a:pPr indent="-317500" lvl="1" marL="914400" rtl="0" algn="l">
              <a:spcBef>
                <a:spcPts val="0"/>
              </a:spcBef>
              <a:spcAft>
                <a:spcPts val="0"/>
              </a:spcAft>
              <a:buSzPts val="1400"/>
              <a:buChar char="○"/>
            </a:pPr>
            <a:r>
              <a:rPr lang="en"/>
              <a:t>Yes. We can't do better than "1 extra bit", since "0 extra bits" would have no invalid codewords.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0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10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10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10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10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1000"/>
                                        <p:tgtEl>
                                          <p:spTgt spid="2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8" st="8"/>
                                            </p:txEl>
                                          </p:spTgt>
                                        </p:tgtEl>
                                        <p:attrNameLst>
                                          <p:attrName>style.visibility</p:attrName>
                                        </p:attrNameLst>
                                      </p:cBhvr>
                                      <p:to>
                                        <p:strVal val="visible"/>
                                      </p:to>
                                    </p:set>
                                    <p:animEffect filter="fade" transition="in">
                                      <p:cBhvr>
                                        <p:cTn dur="1000"/>
                                        <p:tgtEl>
                                          <p:spTgt spid="2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9" st="9"/>
                                            </p:txEl>
                                          </p:spTgt>
                                        </p:tgtEl>
                                        <p:attrNameLst>
                                          <p:attrName>style.visibility</p:attrName>
                                        </p:attrNameLst>
                                      </p:cBhvr>
                                      <p:to>
                                        <p:strVal val="visible"/>
                                      </p:to>
                                    </p:set>
                                    <p:animEffect filter="fade" transition="in">
                                      <p:cBhvr>
                                        <p:cTn dur="1000"/>
                                        <p:tgtEl>
                                          <p:spTgt spid="26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Hamming Code</a:t>
            </a:r>
            <a:endParaRPr/>
          </a:p>
        </p:txBody>
      </p:sp>
      <p:sp>
        <p:nvSpPr>
          <p:cNvPr id="272" name="Google Shape;272;p55"/>
          <p:cNvSpPr txBox="1"/>
          <p:nvPr>
            <p:ph idx="1" type="body"/>
          </p:nvPr>
        </p:nvSpPr>
        <p:spPr>
          <a:xfrm>
            <a:off x="198500" y="2614150"/>
            <a:ext cx="8520600" cy="2398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Main idea of Hamming Codes: Include multiple parity bits (that look at a subset of all bits), so we can pinpoint which bit got corrupted</a:t>
            </a:r>
            <a:endParaRPr/>
          </a:p>
          <a:p>
            <a:pPr indent="-342900" lvl="0" marL="457200" rtl="0" algn="l">
              <a:spcBef>
                <a:spcPts val="0"/>
              </a:spcBef>
              <a:spcAft>
                <a:spcPts val="0"/>
              </a:spcAft>
              <a:buSzPts val="1800"/>
              <a:buChar char="●"/>
            </a:pPr>
            <a:r>
              <a:rPr lang="en"/>
              <a:t>In the above, d1, d2, … refer to the first, second, … data bits, and p1, p2, … are the parity bits.</a:t>
            </a:r>
            <a:endParaRPr/>
          </a:p>
          <a:p>
            <a:pPr indent="-342900" lvl="0" marL="457200" rtl="0" algn="l">
              <a:spcBef>
                <a:spcPts val="0"/>
              </a:spcBef>
              <a:spcAft>
                <a:spcPts val="0"/>
              </a:spcAft>
              <a:buSzPts val="1800"/>
              <a:buChar char="●"/>
            </a:pPr>
            <a:r>
              <a:rPr lang="en"/>
              <a:t>Parity bits are chosen such that the bits checked on each row have even parity</a:t>
            </a:r>
            <a:endParaRPr/>
          </a:p>
          <a:p>
            <a:pPr indent="-342900" lvl="0" marL="457200" rtl="0" algn="l">
              <a:spcBef>
                <a:spcPts val="0"/>
              </a:spcBef>
              <a:spcAft>
                <a:spcPts val="0"/>
              </a:spcAft>
              <a:buSzPts val="1800"/>
              <a:buChar char="●"/>
            </a:pPr>
            <a:r>
              <a:rPr lang="en"/>
              <a:t>Note that no row has multiple parity bits checked, so each parity bit is uniquely determined</a:t>
            </a:r>
            <a:endParaRPr/>
          </a:p>
        </p:txBody>
      </p:sp>
      <p:pic>
        <p:nvPicPr>
          <p:cNvPr id="273" name="Google Shape;273;p55"/>
          <p:cNvPicPr preferRelativeResize="0"/>
          <p:nvPr/>
        </p:nvPicPr>
        <p:blipFill>
          <a:blip r:embed="rId3">
            <a:alphaModFix/>
          </a:blip>
          <a:stretch>
            <a:fillRect/>
          </a:stretch>
        </p:blipFill>
        <p:spPr>
          <a:xfrm>
            <a:off x="1684163" y="1187625"/>
            <a:ext cx="5549275" cy="148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Hamming Code: Encoding</a:t>
            </a:r>
            <a:endParaRPr/>
          </a:p>
        </p:txBody>
      </p:sp>
      <p:sp>
        <p:nvSpPr>
          <p:cNvPr id="279" name="Google Shape;279;p56"/>
          <p:cNvSpPr txBox="1"/>
          <p:nvPr>
            <p:ph idx="1" type="body"/>
          </p:nvPr>
        </p:nvSpPr>
        <p:spPr>
          <a:xfrm>
            <a:off x="198500" y="2614150"/>
            <a:ext cx="8520600" cy="239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Encode 0b 011 0111 0110 as a Hamming code</a:t>
            </a:r>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__0_110_1110110</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00FF00"/>
                </a:highlight>
                <a:latin typeface="Roboto Mono"/>
                <a:ea typeface="Roboto Mono"/>
                <a:cs typeface="Roboto Mono"/>
                <a:sym typeface="Roboto Mono"/>
              </a:rPr>
              <a:t>_</a:t>
            </a:r>
            <a:r>
              <a:rPr lang="en">
                <a:latin typeface="Roboto Mono"/>
                <a:ea typeface="Roboto Mono"/>
                <a:cs typeface="Roboto Mono"/>
                <a:sym typeface="Roboto Mono"/>
              </a:rPr>
              <a:t>_</a:t>
            </a:r>
            <a:r>
              <a:rPr lang="en">
                <a:highlight>
                  <a:srgbClr val="00FF00"/>
                </a:highlight>
                <a:latin typeface="Roboto Mono"/>
                <a:ea typeface="Roboto Mono"/>
                <a:cs typeface="Roboto Mono"/>
                <a:sym typeface="Roboto Mono"/>
              </a:rPr>
              <a:t>0</a:t>
            </a:r>
            <a:r>
              <a:rPr lang="en">
                <a:latin typeface="Roboto Mono"/>
                <a:ea typeface="Roboto Mono"/>
                <a:cs typeface="Roboto Mono"/>
                <a:sym typeface="Roboto Mono"/>
              </a:rPr>
              <a:t>_</a:t>
            </a:r>
            <a:r>
              <a:rPr lang="en">
                <a:highlight>
                  <a:srgbClr val="00FF00"/>
                </a:highlight>
                <a:latin typeface="Roboto Mono"/>
                <a:ea typeface="Roboto Mono"/>
                <a:cs typeface="Roboto Mono"/>
                <a:sym typeface="Roboto Mono"/>
              </a:rPr>
              <a:t>1</a:t>
            </a:r>
            <a:r>
              <a:rPr lang="en">
                <a:latin typeface="Roboto Mono"/>
                <a:ea typeface="Roboto Mono"/>
                <a:cs typeface="Roboto Mono"/>
                <a:sym typeface="Roboto Mono"/>
              </a:rPr>
              <a:t>1</a:t>
            </a:r>
            <a:r>
              <a:rPr lang="en">
                <a:highlight>
                  <a:srgbClr val="00FF00"/>
                </a:highlight>
                <a:latin typeface="Roboto Mono"/>
                <a:ea typeface="Roboto Mono"/>
                <a:cs typeface="Roboto Mono"/>
                <a:sym typeface="Roboto Mono"/>
              </a:rPr>
              <a:t>0</a:t>
            </a:r>
            <a:r>
              <a:rPr lang="en">
                <a:latin typeface="Roboto Mono"/>
                <a:ea typeface="Roboto Mono"/>
                <a:cs typeface="Roboto Mono"/>
                <a:sym typeface="Roboto Mono"/>
              </a:rPr>
              <a:t>_</a:t>
            </a:r>
            <a:r>
              <a:rPr lang="en">
                <a:highlight>
                  <a:srgbClr val="00FF00"/>
                </a:highlight>
                <a:latin typeface="Roboto Mono"/>
                <a:ea typeface="Roboto Mono"/>
                <a:cs typeface="Roboto Mono"/>
                <a:sym typeface="Roboto Mono"/>
              </a:rPr>
              <a:t>1</a:t>
            </a:r>
            <a:r>
              <a:rPr lang="en">
                <a:latin typeface="Roboto Mono"/>
                <a:ea typeface="Roboto Mono"/>
                <a:cs typeface="Roboto Mono"/>
                <a:sym typeface="Roboto Mono"/>
              </a:rPr>
              <a:t>1</a:t>
            </a:r>
            <a:r>
              <a:rPr lang="en">
                <a:highlight>
                  <a:srgbClr val="00FF00"/>
                </a:highlight>
                <a:latin typeface="Roboto Mono"/>
                <a:ea typeface="Roboto Mono"/>
                <a:cs typeface="Roboto Mono"/>
                <a:sym typeface="Roboto Mono"/>
              </a:rPr>
              <a:t>1</a:t>
            </a:r>
            <a:r>
              <a:rPr lang="en">
                <a:latin typeface="Roboto Mono"/>
                <a:ea typeface="Roboto Mono"/>
                <a:cs typeface="Roboto Mono"/>
                <a:sym typeface="Roboto Mono"/>
              </a:rPr>
              <a:t>0</a:t>
            </a:r>
            <a:r>
              <a:rPr lang="en">
                <a:highlight>
                  <a:srgbClr val="00FF00"/>
                </a:highlight>
                <a:latin typeface="Roboto Mono"/>
                <a:ea typeface="Roboto Mono"/>
                <a:cs typeface="Roboto Mono"/>
                <a:sym typeface="Roboto Mono"/>
              </a:rPr>
              <a:t>1</a:t>
            </a:r>
            <a:r>
              <a:rPr lang="en">
                <a:latin typeface="Roboto Mono"/>
                <a:ea typeface="Roboto Mono"/>
                <a:cs typeface="Roboto Mono"/>
                <a:sym typeface="Roboto Mono"/>
              </a:rPr>
              <a:t>1</a:t>
            </a:r>
            <a:r>
              <a:rPr lang="en">
                <a:highlight>
                  <a:srgbClr val="00FF00"/>
                </a:highlight>
                <a:latin typeface="Roboto Mono"/>
                <a:ea typeface="Roboto Mono"/>
                <a:cs typeface="Roboto Mono"/>
                <a:sym typeface="Roboto Mono"/>
              </a:rPr>
              <a:t>0</a:t>
            </a:r>
            <a:r>
              <a:rPr lang="en">
                <a:highlight>
                  <a:srgbClr val="FFFFFF"/>
                </a:highlight>
                <a:latin typeface="Roboto Mono"/>
                <a:ea typeface="Roboto Mono"/>
                <a:cs typeface="Roboto Mono"/>
                <a:sym typeface="Roboto Mono"/>
              </a:rPr>
              <a:t>-&gt; Even parity, so p1=0</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0</a:t>
            </a:r>
            <a:r>
              <a:rPr lang="en">
                <a:highlight>
                  <a:srgbClr val="00FF00"/>
                </a:highlight>
                <a:latin typeface="Roboto Mono"/>
                <a:ea typeface="Roboto Mono"/>
                <a:cs typeface="Roboto Mono"/>
                <a:sym typeface="Roboto Mono"/>
              </a:rPr>
              <a:t>_0</a:t>
            </a:r>
            <a:r>
              <a:rPr lang="en">
                <a:highlight>
                  <a:srgbClr val="FFFFFF"/>
                </a:highlight>
                <a:latin typeface="Roboto Mono"/>
                <a:ea typeface="Roboto Mono"/>
                <a:cs typeface="Roboto Mono"/>
                <a:sym typeface="Roboto Mono"/>
              </a:rPr>
              <a:t>_1</a:t>
            </a:r>
            <a:r>
              <a:rPr lang="en">
                <a:highlight>
                  <a:srgbClr val="00FF00"/>
                </a:highlight>
                <a:latin typeface="Roboto Mono"/>
                <a:ea typeface="Roboto Mono"/>
                <a:cs typeface="Roboto Mono"/>
                <a:sym typeface="Roboto Mono"/>
              </a:rPr>
              <a:t>10</a:t>
            </a:r>
            <a:r>
              <a:rPr lang="en">
                <a:highlight>
                  <a:srgbClr val="FFFFFF"/>
                </a:highlight>
                <a:latin typeface="Roboto Mono"/>
                <a:ea typeface="Roboto Mono"/>
                <a:cs typeface="Roboto Mono"/>
                <a:sym typeface="Roboto Mono"/>
              </a:rPr>
              <a:t>_1</a:t>
            </a:r>
            <a:r>
              <a:rPr lang="en">
                <a:highlight>
                  <a:srgbClr val="00FF00"/>
                </a:highlight>
                <a:latin typeface="Roboto Mono"/>
                <a:ea typeface="Roboto Mono"/>
                <a:cs typeface="Roboto Mono"/>
                <a:sym typeface="Roboto Mono"/>
              </a:rPr>
              <a:t>11</a:t>
            </a:r>
            <a:r>
              <a:rPr lang="en">
                <a:highlight>
                  <a:srgbClr val="FFFFFF"/>
                </a:highlight>
                <a:latin typeface="Roboto Mono"/>
                <a:ea typeface="Roboto Mono"/>
                <a:cs typeface="Roboto Mono"/>
                <a:sym typeface="Roboto Mono"/>
              </a:rPr>
              <a:t>01</a:t>
            </a:r>
            <a:r>
              <a:rPr lang="en">
                <a:highlight>
                  <a:srgbClr val="00FF00"/>
                </a:highlight>
                <a:latin typeface="Roboto Mono"/>
                <a:ea typeface="Roboto Mono"/>
                <a:cs typeface="Roboto Mono"/>
                <a:sym typeface="Roboto Mono"/>
              </a:rPr>
              <a:t>10</a:t>
            </a:r>
            <a:r>
              <a:rPr lang="en">
                <a:highlight>
                  <a:srgbClr val="FFFFFF"/>
                </a:highlight>
                <a:latin typeface="Roboto Mono"/>
                <a:ea typeface="Roboto Mono"/>
                <a:cs typeface="Roboto Mono"/>
                <a:sym typeface="Roboto Mono"/>
              </a:rPr>
              <a:t>-&gt; Even parity, so p2=0</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000</a:t>
            </a:r>
            <a:r>
              <a:rPr lang="en">
                <a:highlight>
                  <a:srgbClr val="00FF00"/>
                </a:highlight>
                <a:latin typeface="Roboto Mono"/>
                <a:ea typeface="Roboto Mono"/>
                <a:cs typeface="Roboto Mono"/>
                <a:sym typeface="Roboto Mono"/>
              </a:rPr>
              <a:t>_110</a:t>
            </a:r>
            <a:r>
              <a:rPr lang="en">
                <a:highlight>
                  <a:srgbClr val="FFFFFF"/>
                </a:highlight>
                <a:latin typeface="Roboto Mono"/>
                <a:ea typeface="Roboto Mono"/>
                <a:cs typeface="Roboto Mono"/>
                <a:sym typeface="Roboto Mono"/>
              </a:rPr>
              <a:t>_111</a:t>
            </a:r>
            <a:r>
              <a:rPr lang="en">
                <a:highlight>
                  <a:srgbClr val="00FF00"/>
                </a:highlight>
                <a:latin typeface="Roboto Mono"/>
                <a:ea typeface="Roboto Mono"/>
                <a:cs typeface="Roboto Mono"/>
                <a:sym typeface="Roboto Mono"/>
              </a:rPr>
              <a:t>0110</a:t>
            </a:r>
            <a:r>
              <a:rPr lang="en">
                <a:highlight>
                  <a:srgbClr val="FFFFFF"/>
                </a:highlight>
                <a:latin typeface="Roboto Mono"/>
                <a:ea typeface="Roboto Mono"/>
                <a:cs typeface="Roboto Mono"/>
                <a:sym typeface="Roboto Mono"/>
              </a:rPr>
              <a:t>-&gt; Even parity, so p4=0</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0000110</a:t>
            </a:r>
            <a:r>
              <a:rPr lang="en">
                <a:highlight>
                  <a:srgbClr val="00FF00"/>
                </a:highlight>
                <a:latin typeface="Roboto Mono"/>
                <a:ea typeface="Roboto Mono"/>
                <a:cs typeface="Roboto Mono"/>
                <a:sym typeface="Roboto Mono"/>
              </a:rPr>
              <a:t>_1110110</a:t>
            </a:r>
            <a:r>
              <a:rPr lang="en">
                <a:highlight>
                  <a:srgbClr val="FFFFFF"/>
                </a:highlight>
                <a:latin typeface="Roboto Mono"/>
                <a:ea typeface="Roboto Mono"/>
                <a:cs typeface="Roboto Mono"/>
                <a:sym typeface="Roboto Mono"/>
              </a:rPr>
              <a:t>-&gt; Odd  parity, so p8=1</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000011011110110</a:t>
            </a:r>
            <a:endParaRPr>
              <a:highlight>
                <a:srgbClr val="FFFFFF"/>
              </a:highlight>
              <a:latin typeface="Roboto Mono"/>
              <a:ea typeface="Roboto Mono"/>
              <a:cs typeface="Roboto Mono"/>
              <a:sym typeface="Roboto Mono"/>
            </a:endParaRPr>
          </a:p>
        </p:txBody>
      </p:sp>
      <p:pic>
        <p:nvPicPr>
          <p:cNvPr id="280" name="Google Shape;280;p56"/>
          <p:cNvPicPr preferRelativeResize="0"/>
          <p:nvPr/>
        </p:nvPicPr>
        <p:blipFill>
          <a:blip r:embed="rId3">
            <a:alphaModFix/>
          </a:blip>
          <a:stretch>
            <a:fillRect/>
          </a:stretch>
        </p:blipFill>
        <p:spPr>
          <a:xfrm>
            <a:off x="1684163" y="1187625"/>
            <a:ext cx="5549275" cy="148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1000"/>
                                        <p:tgtEl>
                                          <p:spTgt spid="2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Effect filter="fade" transition="in">
                                      <p:cBhvr>
                                        <p:cTn dur="1000"/>
                                        <p:tgtEl>
                                          <p:spTgt spid="2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animEffect filter="fade" transition="in">
                                      <p:cBhvr>
                                        <p:cTn dur="1000"/>
                                        <p:tgtEl>
                                          <p:spTgt spid="2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animEffect filter="fade" transition="in">
                                      <p:cBhvr>
                                        <p:cTn dur="1000"/>
                                        <p:tgtEl>
                                          <p:spTgt spid="2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6" st="6"/>
                                            </p:txEl>
                                          </p:spTgt>
                                        </p:tgtEl>
                                        <p:attrNameLst>
                                          <p:attrName>style.visibility</p:attrName>
                                        </p:attrNameLst>
                                      </p:cBhvr>
                                      <p:to>
                                        <p:strVal val="visible"/>
                                      </p:to>
                                    </p:set>
                                    <p:animEffect filter="fade" transition="in">
                                      <p:cBhvr>
                                        <p:cTn dur="1000"/>
                                        <p:tgtEl>
                                          <p:spTgt spid="27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Hamming Code</a:t>
            </a:r>
            <a:endParaRPr/>
          </a:p>
        </p:txBody>
      </p:sp>
      <p:sp>
        <p:nvSpPr>
          <p:cNvPr id="286" name="Google Shape;286;p57"/>
          <p:cNvSpPr txBox="1"/>
          <p:nvPr>
            <p:ph idx="1" type="body"/>
          </p:nvPr>
        </p:nvSpPr>
        <p:spPr>
          <a:xfrm>
            <a:off x="198500" y="2614150"/>
            <a:ext cx="8520600" cy="2398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To decode a Hamming Code:</a:t>
            </a:r>
            <a:endParaRPr/>
          </a:p>
          <a:p>
            <a:pPr indent="-334327" lvl="0" marL="457200" rtl="0" algn="l">
              <a:spcBef>
                <a:spcPts val="0"/>
              </a:spcBef>
              <a:spcAft>
                <a:spcPts val="0"/>
              </a:spcAft>
              <a:buSzPct val="100000"/>
              <a:buChar char="●"/>
            </a:pPr>
            <a:r>
              <a:rPr lang="en"/>
              <a:t>Check the parity of each row. If all the rows are correct, no error occurred</a:t>
            </a:r>
            <a:endParaRPr/>
          </a:p>
          <a:p>
            <a:pPr indent="-334327" lvl="0" marL="457200" rtl="0" algn="l">
              <a:spcBef>
                <a:spcPts val="0"/>
              </a:spcBef>
              <a:spcAft>
                <a:spcPts val="0"/>
              </a:spcAft>
              <a:buSzPct val="100000"/>
              <a:buChar char="●"/>
            </a:pPr>
            <a:r>
              <a:rPr lang="en"/>
              <a:t>If one bit gets corrupted, that'll flip the parities on its column.</a:t>
            </a:r>
            <a:endParaRPr/>
          </a:p>
          <a:p>
            <a:pPr indent="-334327" lvl="0" marL="457200" rtl="0" algn="l">
              <a:spcBef>
                <a:spcPts val="0"/>
              </a:spcBef>
              <a:spcAft>
                <a:spcPts val="0"/>
              </a:spcAft>
              <a:buSzPct val="100000"/>
              <a:buChar char="●"/>
            </a:pPr>
            <a:r>
              <a:rPr lang="en"/>
              <a:t>Note: Each bit (including parity bits) has a unique set of parity bits it affects, so we can always identify which bit got corrupted</a:t>
            </a:r>
            <a:endParaRPr/>
          </a:p>
          <a:p>
            <a:pPr indent="-334327" lvl="0" marL="457200" rtl="0" algn="l">
              <a:spcBef>
                <a:spcPts val="0"/>
              </a:spcBef>
              <a:spcAft>
                <a:spcPts val="0"/>
              </a:spcAft>
              <a:buSzPct val="100000"/>
              <a:buChar char="●"/>
            </a:pPr>
            <a:r>
              <a:rPr lang="en"/>
              <a:t>Using that information, we can figure out fix the corrupted bit, and return the correct data</a:t>
            </a:r>
            <a:endParaRPr/>
          </a:p>
          <a:p>
            <a:pPr indent="-334327" lvl="0" marL="457200" rtl="0" algn="l">
              <a:spcBef>
                <a:spcPts val="0"/>
              </a:spcBef>
              <a:spcAft>
                <a:spcPts val="0"/>
              </a:spcAft>
              <a:buSzPct val="100000"/>
              <a:buChar char="●"/>
            </a:pPr>
            <a:r>
              <a:rPr lang="en"/>
              <a:t>Useful note: If we label bits from 1-n (left to right), the corrupted bit is exactly the binary representation of our parities</a:t>
            </a:r>
            <a:endParaRPr/>
          </a:p>
        </p:txBody>
      </p:sp>
      <p:pic>
        <p:nvPicPr>
          <p:cNvPr id="287" name="Google Shape;287;p57"/>
          <p:cNvPicPr preferRelativeResize="0"/>
          <p:nvPr/>
        </p:nvPicPr>
        <p:blipFill>
          <a:blip r:embed="rId3">
            <a:alphaModFix/>
          </a:blip>
          <a:stretch>
            <a:fillRect/>
          </a:stretch>
        </p:blipFill>
        <p:spPr>
          <a:xfrm>
            <a:off x="1684163" y="1187625"/>
            <a:ext cx="5549275" cy="148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10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10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1000"/>
                                        <p:tgtEl>
                                          <p:spTgt spid="2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Effect filter="fade" transition="in">
                                      <p:cBhvr>
                                        <p:cTn dur="1000"/>
                                        <p:tgtEl>
                                          <p:spTgt spid="2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animEffect filter="fade" transition="in">
                                      <p:cBhvr>
                                        <p:cTn dur="1000"/>
                                        <p:tgtEl>
                                          <p:spTgt spid="28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Hamming Code: Encoding</a:t>
            </a:r>
            <a:endParaRPr/>
          </a:p>
        </p:txBody>
      </p:sp>
      <p:sp>
        <p:nvSpPr>
          <p:cNvPr id="293" name="Google Shape;293;p58"/>
          <p:cNvSpPr txBox="1"/>
          <p:nvPr>
            <p:ph idx="1" type="body"/>
          </p:nvPr>
        </p:nvSpPr>
        <p:spPr>
          <a:xfrm>
            <a:off x="198500" y="2614150"/>
            <a:ext cx="8520600" cy="2398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Example: Decode 0b </a:t>
            </a:r>
            <a:r>
              <a:rPr lang="en"/>
              <a:t>000 0110 1110 0110</a:t>
            </a:r>
            <a:r>
              <a:rPr lang="en"/>
              <a:t> as a Hamming code</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00FF00"/>
                </a:highlight>
                <a:latin typeface="Roboto Mono"/>
                <a:ea typeface="Roboto Mono"/>
                <a:cs typeface="Roboto Mono"/>
                <a:sym typeface="Roboto Mono"/>
              </a:rPr>
              <a:t>0</a:t>
            </a:r>
            <a:r>
              <a:rPr lang="en">
                <a:latin typeface="Roboto Mono"/>
                <a:ea typeface="Roboto Mono"/>
                <a:cs typeface="Roboto Mono"/>
                <a:sym typeface="Roboto Mono"/>
              </a:rPr>
              <a:t>0</a:t>
            </a:r>
            <a:r>
              <a:rPr lang="en">
                <a:highlight>
                  <a:srgbClr val="00FF00"/>
                </a:highlight>
                <a:latin typeface="Roboto Mono"/>
                <a:ea typeface="Roboto Mono"/>
                <a:cs typeface="Roboto Mono"/>
                <a:sym typeface="Roboto Mono"/>
              </a:rPr>
              <a:t>0</a:t>
            </a:r>
            <a:r>
              <a:rPr lang="en">
                <a:latin typeface="Roboto Mono"/>
                <a:ea typeface="Roboto Mono"/>
                <a:cs typeface="Roboto Mono"/>
                <a:sym typeface="Roboto Mono"/>
              </a:rPr>
              <a:t>0</a:t>
            </a:r>
            <a:r>
              <a:rPr lang="en">
                <a:highlight>
                  <a:srgbClr val="00FF00"/>
                </a:highlight>
                <a:latin typeface="Roboto Mono"/>
                <a:ea typeface="Roboto Mono"/>
                <a:cs typeface="Roboto Mono"/>
                <a:sym typeface="Roboto Mono"/>
              </a:rPr>
              <a:t>1</a:t>
            </a:r>
            <a:r>
              <a:rPr lang="en">
                <a:latin typeface="Roboto Mono"/>
                <a:ea typeface="Roboto Mono"/>
                <a:cs typeface="Roboto Mono"/>
                <a:sym typeface="Roboto Mono"/>
              </a:rPr>
              <a:t>1</a:t>
            </a:r>
            <a:r>
              <a:rPr lang="en">
                <a:highlight>
                  <a:srgbClr val="00FF00"/>
                </a:highlight>
                <a:latin typeface="Roboto Mono"/>
                <a:ea typeface="Roboto Mono"/>
                <a:cs typeface="Roboto Mono"/>
                <a:sym typeface="Roboto Mono"/>
              </a:rPr>
              <a:t>0</a:t>
            </a:r>
            <a:r>
              <a:rPr lang="en">
                <a:latin typeface="Roboto Mono"/>
                <a:ea typeface="Roboto Mono"/>
                <a:cs typeface="Roboto Mono"/>
                <a:sym typeface="Roboto Mono"/>
              </a:rPr>
              <a:t>1</a:t>
            </a:r>
            <a:r>
              <a:rPr lang="en">
                <a:highlight>
                  <a:srgbClr val="00FF00"/>
                </a:highlight>
                <a:latin typeface="Roboto Mono"/>
                <a:ea typeface="Roboto Mono"/>
                <a:cs typeface="Roboto Mono"/>
                <a:sym typeface="Roboto Mono"/>
              </a:rPr>
              <a:t>1</a:t>
            </a:r>
            <a:r>
              <a:rPr lang="en">
                <a:latin typeface="Roboto Mono"/>
                <a:ea typeface="Roboto Mono"/>
                <a:cs typeface="Roboto Mono"/>
                <a:sym typeface="Roboto Mono"/>
              </a:rPr>
              <a:t>1</a:t>
            </a:r>
            <a:r>
              <a:rPr lang="en">
                <a:highlight>
                  <a:srgbClr val="00FF00"/>
                </a:highlight>
                <a:latin typeface="Roboto Mono"/>
                <a:ea typeface="Roboto Mono"/>
                <a:cs typeface="Roboto Mono"/>
                <a:sym typeface="Roboto Mono"/>
              </a:rPr>
              <a:t>0</a:t>
            </a:r>
            <a:r>
              <a:rPr lang="en">
                <a:latin typeface="Roboto Mono"/>
                <a:ea typeface="Roboto Mono"/>
                <a:cs typeface="Roboto Mono"/>
                <a:sym typeface="Roboto Mono"/>
              </a:rPr>
              <a:t>0</a:t>
            </a:r>
            <a:r>
              <a:rPr lang="en">
                <a:highlight>
                  <a:srgbClr val="00FF00"/>
                </a:highlight>
                <a:latin typeface="Roboto Mono"/>
                <a:ea typeface="Roboto Mono"/>
                <a:cs typeface="Roboto Mono"/>
                <a:sym typeface="Roboto Mono"/>
              </a:rPr>
              <a:t>1</a:t>
            </a:r>
            <a:r>
              <a:rPr lang="en">
                <a:latin typeface="Roboto Mono"/>
                <a:ea typeface="Roboto Mono"/>
                <a:cs typeface="Roboto Mono"/>
                <a:sym typeface="Roboto Mono"/>
              </a:rPr>
              <a:t>1</a:t>
            </a:r>
            <a:r>
              <a:rPr lang="en">
                <a:highlight>
                  <a:srgbClr val="00FF00"/>
                </a:highlight>
                <a:latin typeface="Roboto Mono"/>
                <a:ea typeface="Roboto Mono"/>
                <a:cs typeface="Roboto Mono"/>
                <a:sym typeface="Roboto Mono"/>
              </a:rPr>
              <a:t>0</a:t>
            </a:r>
            <a:r>
              <a:rPr lang="en">
                <a:highlight>
                  <a:srgbClr val="FFFFFF"/>
                </a:highlight>
                <a:latin typeface="Roboto Mono"/>
                <a:ea typeface="Roboto Mono"/>
                <a:cs typeface="Roboto Mono"/>
                <a:sym typeface="Roboto Mono"/>
              </a:rPr>
              <a:t>-&gt; Odd  parity, so 1</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0</a:t>
            </a:r>
            <a:r>
              <a:rPr lang="en">
                <a:highlight>
                  <a:srgbClr val="00FF00"/>
                </a:highlight>
                <a:latin typeface="Roboto Mono"/>
                <a:ea typeface="Roboto Mono"/>
                <a:cs typeface="Roboto Mono"/>
                <a:sym typeface="Roboto Mono"/>
              </a:rPr>
              <a:t>0</a:t>
            </a:r>
            <a:r>
              <a:rPr lang="en">
                <a:highlight>
                  <a:srgbClr val="00FF00"/>
                </a:highlight>
                <a:latin typeface="Roboto Mono"/>
                <a:ea typeface="Roboto Mono"/>
                <a:cs typeface="Roboto Mono"/>
                <a:sym typeface="Roboto Mono"/>
              </a:rPr>
              <a:t>0</a:t>
            </a:r>
            <a:r>
              <a:rPr lang="en">
                <a:highlight>
                  <a:srgbClr val="FFFFFF"/>
                </a:highlight>
                <a:latin typeface="Roboto Mono"/>
                <a:ea typeface="Roboto Mono"/>
                <a:cs typeface="Roboto Mono"/>
                <a:sym typeface="Roboto Mono"/>
              </a:rPr>
              <a:t>0</a:t>
            </a:r>
            <a:r>
              <a:rPr lang="en">
                <a:highlight>
                  <a:srgbClr val="FFFFFF"/>
                </a:highlight>
                <a:latin typeface="Roboto Mono"/>
                <a:ea typeface="Roboto Mono"/>
                <a:cs typeface="Roboto Mono"/>
                <a:sym typeface="Roboto Mono"/>
              </a:rPr>
              <a:t>1</a:t>
            </a:r>
            <a:r>
              <a:rPr lang="en">
                <a:highlight>
                  <a:srgbClr val="00FF00"/>
                </a:highlight>
                <a:latin typeface="Roboto Mono"/>
                <a:ea typeface="Roboto Mono"/>
                <a:cs typeface="Roboto Mono"/>
                <a:sym typeface="Roboto Mono"/>
              </a:rPr>
              <a:t>10</a:t>
            </a:r>
            <a:r>
              <a:rPr lang="en">
                <a:highlight>
                  <a:srgbClr val="FFFFFF"/>
                </a:highlight>
                <a:latin typeface="Roboto Mono"/>
                <a:ea typeface="Roboto Mono"/>
                <a:cs typeface="Roboto Mono"/>
                <a:sym typeface="Roboto Mono"/>
              </a:rPr>
              <a:t>1</a:t>
            </a:r>
            <a:r>
              <a:rPr lang="en">
                <a:highlight>
                  <a:srgbClr val="FFFFFF"/>
                </a:highlight>
                <a:latin typeface="Roboto Mono"/>
                <a:ea typeface="Roboto Mono"/>
                <a:cs typeface="Roboto Mono"/>
                <a:sym typeface="Roboto Mono"/>
              </a:rPr>
              <a:t>1</a:t>
            </a:r>
            <a:r>
              <a:rPr lang="en">
                <a:highlight>
                  <a:srgbClr val="00FF00"/>
                </a:highlight>
                <a:latin typeface="Roboto Mono"/>
                <a:ea typeface="Roboto Mono"/>
                <a:cs typeface="Roboto Mono"/>
                <a:sym typeface="Roboto Mono"/>
              </a:rPr>
              <a:t>10</a:t>
            </a:r>
            <a:r>
              <a:rPr lang="en">
                <a:highlight>
                  <a:srgbClr val="FFFFFF"/>
                </a:highlight>
                <a:latin typeface="Roboto Mono"/>
                <a:ea typeface="Roboto Mono"/>
                <a:cs typeface="Roboto Mono"/>
                <a:sym typeface="Roboto Mono"/>
              </a:rPr>
              <a:t>01</a:t>
            </a:r>
            <a:r>
              <a:rPr lang="en">
                <a:highlight>
                  <a:srgbClr val="00FF00"/>
                </a:highlight>
                <a:latin typeface="Roboto Mono"/>
                <a:ea typeface="Roboto Mono"/>
                <a:cs typeface="Roboto Mono"/>
                <a:sym typeface="Roboto Mono"/>
              </a:rPr>
              <a:t>10</a:t>
            </a:r>
            <a:r>
              <a:rPr lang="en">
                <a:highlight>
                  <a:srgbClr val="FFFFFF"/>
                </a:highlight>
                <a:latin typeface="Roboto Mono"/>
                <a:ea typeface="Roboto Mono"/>
                <a:cs typeface="Roboto Mono"/>
                <a:sym typeface="Roboto Mono"/>
              </a:rPr>
              <a:t>-&gt; Odd  parity, so 1</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000</a:t>
            </a:r>
            <a:r>
              <a:rPr lang="en">
                <a:highlight>
                  <a:srgbClr val="00FF00"/>
                </a:highlight>
                <a:latin typeface="Roboto Mono"/>
                <a:ea typeface="Roboto Mono"/>
                <a:cs typeface="Roboto Mono"/>
                <a:sym typeface="Roboto Mono"/>
              </a:rPr>
              <a:t>0</a:t>
            </a:r>
            <a:r>
              <a:rPr lang="en">
                <a:highlight>
                  <a:srgbClr val="00FF00"/>
                </a:highlight>
                <a:latin typeface="Roboto Mono"/>
                <a:ea typeface="Roboto Mono"/>
                <a:cs typeface="Roboto Mono"/>
                <a:sym typeface="Roboto Mono"/>
              </a:rPr>
              <a:t>110</a:t>
            </a:r>
            <a:r>
              <a:rPr lang="en">
                <a:highlight>
                  <a:srgbClr val="FFFFFF"/>
                </a:highlight>
                <a:latin typeface="Roboto Mono"/>
                <a:ea typeface="Roboto Mono"/>
                <a:cs typeface="Roboto Mono"/>
                <a:sym typeface="Roboto Mono"/>
              </a:rPr>
              <a:t>1</a:t>
            </a:r>
            <a:r>
              <a:rPr lang="en">
                <a:highlight>
                  <a:srgbClr val="FFFFFF"/>
                </a:highlight>
                <a:latin typeface="Roboto Mono"/>
                <a:ea typeface="Roboto Mono"/>
                <a:cs typeface="Roboto Mono"/>
                <a:sym typeface="Roboto Mono"/>
              </a:rPr>
              <a:t>110</a:t>
            </a:r>
            <a:r>
              <a:rPr lang="en">
                <a:highlight>
                  <a:srgbClr val="00FF00"/>
                </a:highlight>
                <a:latin typeface="Roboto Mono"/>
                <a:ea typeface="Roboto Mono"/>
                <a:cs typeface="Roboto Mono"/>
                <a:sym typeface="Roboto Mono"/>
              </a:rPr>
              <a:t>0110</a:t>
            </a:r>
            <a:r>
              <a:rPr lang="en">
                <a:highlight>
                  <a:srgbClr val="FFFFFF"/>
                </a:highlight>
                <a:latin typeface="Roboto Mono"/>
                <a:ea typeface="Roboto Mono"/>
                <a:cs typeface="Roboto Mono"/>
                <a:sym typeface="Roboto Mono"/>
              </a:rPr>
              <a:t>-&gt; Even parity, so 0</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0000110</a:t>
            </a:r>
            <a:r>
              <a:rPr lang="en">
                <a:highlight>
                  <a:srgbClr val="00FF00"/>
                </a:highlight>
                <a:latin typeface="Roboto Mono"/>
                <a:ea typeface="Roboto Mono"/>
                <a:cs typeface="Roboto Mono"/>
                <a:sym typeface="Roboto Mono"/>
              </a:rPr>
              <a:t>1</a:t>
            </a:r>
            <a:r>
              <a:rPr lang="en">
                <a:highlight>
                  <a:srgbClr val="00FF00"/>
                </a:highlight>
                <a:latin typeface="Roboto Mono"/>
                <a:ea typeface="Roboto Mono"/>
                <a:cs typeface="Roboto Mono"/>
                <a:sym typeface="Roboto Mono"/>
              </a:rPr>
              <a:t>1100110</a:t>
            </a:r>
            <a:r>
              <a:rPr lang="en">
                <a:highlight>
                  <a:srgbClr val="FFFFFF"/>
                </a:highlight>
                <a:latin typeface="Roboto Mono"/>
                <a:ea typeface="Roboto Mono"/>
                <a:cs typeface="Roboto Mono"/>
                <a:sym typeface="Roboto Mono"/>
              </a:rPr>
              <a:t>-&gt; Odd  parity, so 1</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Overall parity is 0b1011 = 11, so bit 11 is corrupted</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0000110111</a:t>
            </a:r>
            <a:r>
              <a:rPr lang="en">
                <a:highlight>
                  <a:srgbClr val="FF9900"/>
                </a:highlight>
                <a:latin typeface="Roboto Mono"/>
                <a:ea typeface="Roboto Mono"/>
                <a:cs typeface="Roboto Mono"/>
                <a:sym typeface="Roboto Mono"/>
              </a:rPr>
              <a:t>0</a:t>
            </a:r>
            <a:r>
              <a:rPr lang="en">
                <a:highlight>
                  <a:srgbClr val="FFFFFF"/>
                </a:highlight>
                <a:latin typeface="Roboto Mono"/>
                <a:ea typeface="Roboto Mono"/>
                <a:cs typeface="Roboto Mono"/>
                <a:sym typeface="Roboto Mono"/>
              </a:rPr>
              <a:t>0110</a:t>
            </a:r>
            <a:endParaRPr>
              <a:highlight>
                <a:srgbClr val="FFFFFF"/>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FFFFFF"/>
                </a:highlight>
                <a:latin typeface="Roboto Mono"/>
                <a:ea typeface="Roboto Mono"/>
                <a:cs typeface="Roboto Mono"/>
                <a:sym typeface="Roboto Mono"/>
              </a:rPr>
              <a:t>  </a:t>
            </a:r>
            <a:r>
              <a:rPr lang="en">
                <a:highlight>
                  <a:srgbClr val="FFFFFF"/>
                </a:highlight>
                <a:latin typeface="Roboto Mono"/>
                <a:ea typeface="Roboto Mono"/>
                <a:cs typeface="Roboto Mono"/>
                <a:sym typeface="Roboto Mono"/>
              </a:rPr>
              <a:t>0 110 1100110 (Remove parity bits)</a:t>
            </a:r>
            <a:endParaRPr>
              <a:highlight>
                <a:srgbClr val="FFFFFF"/>
              </a:highlight>
              <a:latin typeface="Roboto Mono"/>
              <a:ea typeface="Roboto Mono"/>
              <a:cs typeface="Roboto Mono"/>
              <a:sym typeface="Roboto Mono"/>
            </a:endParaRPr>
          </a:p>
        </p:txBody>
      </p:sp>
      <p:pic>
        <p:nvPicPr>
          <p:cNvPr id="294" name="Google Shape;294;p58"/>
          <p:cNvPicPr preferRelativeResize="0"/>
          <p:nvPr/>
        </p:nvPicPr>
        <p:blipFill>
          <a:blip r:embed="rId3">
            <a:alphaModFix/>
          </a:blip>
          <a:stretch>
            <a:fillRect/>
          </a:stretch>
        </p:blipFill>
        <p:spPr>
          <a:xfrm>
            <a:off x="1684163" y="1187625"/>
            <a:ext cx="5549275" cy="148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000"/>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000"/>
                                        <p:tgtEl>
                                          <p:spTgt spid="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1000"/>
                                        <p:tgtEl>
                                          <p:spTgt spid="2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1000"/>
                                        <p:tgtEl>
                                          <p:spTgt spid="2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Effect filter="fade" transition="in">
                                      <p:cBhvr>
                                        <p:cTn dur="1000"/>
                                        <p:tgtEl>
                                          <p:spTgt spid="2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animEffect filter="fade" transition="in">
                                      <p:cBhvr>
                                        <p:cTn dur="1000"/>
                                        <p:tgtEl>
                                          <p:spTgt spid="2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animEffect filter="fade" transition="in">
                                      <p:cBhvr>
                                        <p:cTn dur="1000"/>
                                        <p:tgtEl>
                                          <p:spTgt spid="29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Hamming Code</a:t>
            </a:r>
            <a:endParaRPr/>
          </a:p>
        </p:txBody>
      </p:sp>
      <p:sp>
        <p:nvSpPr>
          <p:cNvPr id="300" name="Google Shape;300;p59"/>
          <p:cNvSpPr txBox="1"/>
          <p:nvPr>
            <p:ph idx="1" type="body"/>
          </p:nvPr>
        </p:nvSpPr>
        <p:spPr>
          <a:xfrm>
            <a:off x="198500" y="2614150"/>
            <a:ext cx="8520600" cy="2398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Thus, allows for correcting 1-bit errors</a:t>
            </a:r>
            <a:endParaRPr/>
          </a:p>
          <a:p>
            <a:pPr indent="-325755" lvl="0" marL="457200" rtl="0" algn="l">
              <a:spcBef>
                <a:spcPts val="0"/>
              </a:spcBef>
              <a:spcAft>
                <a:spcPts val="0"/>
              </a:spcAft>
              <a:buSzPct val="100000"/>
              <a:buChar char="●"/>
            </a:pPr>
            <a:r>
              <a:rPr lang="en"/>
              <a:t>Can we detect 2-bit errors?</a:t>
            </a:r>
            <a:endParaRPr/>
          </a:p>
          <a:p>
            <a:pPr indent="-304165" lvl="1" marL="914400" rtl="0" algn="l">
              <a:spcBef>
                <a:spcPts val="0"/>
              </a:spcBef>
              <a:spcAft>
                <a:spcPts val="0"/>
              </a:spcAft>
              <a:buSzPct val="100000"/>
              <a:buChar char="○"/>
            </a:pPr>
            <a:r>
              <a:rPr lang="en"/>
              <a:t>Yes, since no two bits flip all parities an even number of times</a:t>
            </a:r>
            <a:endParaRPr/>
          </a:p>
          <a:p>
            <a:pPr indent="-325755" lvl="0" marL="457200" rtl="0" algn="l">
              <a:spcBef>
                <a:spcPts val="0"/>
              </a:spcBef>
              <a:spcAft>
                <a:spcPts val="0"/>
              </a:spcAft>
              <a:buSzPct val="100000"/>
              <a:buChar char="●"/>
            </a:pPr>
            <a:r>
              <a:rPr lang="en"/>
              <a:t>Can we detect 3-bit errors?</a:t>
            </a:r>
            <a:endParaRPr/>
          </a:p>
          <a:p>
            <a:pPr indent="-304165" lvl="1" marL="914400" rtl="0" algn="l">
              <a:spcBef>
                <a:spcPts val="0"/>
              </a:spcBef>
              <a:spcAft>
                <a:spcPts val="0"/>
              </a:spcAft>
              <a:buSzPct val="100000"/>
              <a:buChar char="○"/>
            </a:pPr>
            <a:r>
              <a:rPr lang="en"/>
              <a:t>No; if bits 1,2,3 were corrupted, all our parities would be even.</a:t>
            </a:r>
            <a:endParaRPr/>
          </a:p>
          <a:p>
            <a:pPr indent="-325755" lvl="0" marL="457200" rtl="0" algn="l">
              <a:spcBef>
                <a:spcPts val="0"/>
              </a:spcBef>
              <a:spcAft>
                <a:spcPts val="0"/>
              </a:spcAft>
              <a:buSzPct val="100000"/>
              <a:buChar char="●"/>
            </a:pPr>
            <a:r>
              <a:rPr lang="en"/>
              <a:t>Is this optimal to correct 1-bit errors?</a:t>
            </a:r>
            <a:endParaRPr/>
          </a:p>
          <a:p>
            <a:pPr indent="-304165" lvl="1" marL="914400" rtl="0" algn="l">
              <a:spcBef>
                <a:spcPts val="0"/>
              </a:spcBef>
              <a:spcAft>
                <a:spcPts val="0"/>
              </a:spcAft>
              <a:buSzPct val="100000"/>
              <a:buChar char="○"/>
            </a:pPr>
            <a:r>
              <a:rPr lang="en"/>
              <a:t>Yes, because the total "area" covered by circles almost equals the box size</a:t>
            </a:r>
            <a:endParaRPr/>
          </a:p>
          <a:p>
            <a:pPr indent="-304165" lvl="1" marL="914400" rtl="0" algn="l">
              <a:spcBef>
                <a:spcPts val="0"/>
              </a:spcBef>
              <a:spcAft>
                <a:spcPts val="0"/>
              </a:spcAft>
              <a:buSzPct val="100000"/>
              <a:buChar char="○"/>
            </a:pPr>
            <a:r>
              <a:rPr lang="en"/>
              <a:t>Note: CS 70 describes an ECC that can correct 1 error with 2 extra packets (Berlekamp-Welch). This doesn't apply here because Berlekamp-Welch allows only up to n packets sent at once, where n is the number of letters in our alphabet. For binary, Berlekamp-Welch would only be able to send at most 2 bits at a time.</a:t>
            </a:r>
            <a:endParaRPr/>
          </a:p>
        </p:txBody>
      </p:sp>
      <p:pic>
        <p:nvPicPr>
          <p:cNvPr id="301" name="Google Shape;301;p59"/>
          <p:cNvPicPr preferRelativeResize="0"/>
          <p:nvPr/>
        </p:nvPicPr>
        <p:blipFill>
          <a:blip r:embed="rId3">
            <a:alphaModFix/>
          </a:blip>
          <a:stretch>
            <a:fillRect/>
          </a:stretch>
        </p:blipFill>
        <p:spPr>
          <a:xfrm>
            <a:off x="1684163" y="1187625"/>
            <a:ext cx="5549275" cy="148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10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1000"/>
                                        <p:tgtEl>
                                          <p:spTgt spid="3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Effect filter="fade" transition="in">
                                      <p:cBhvr>
                                        <p:cTn dur="1000"/>
                                        <p:tgtEl>
                                          <p:spTgt spid="3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Effect filter="fade" transition="in">
                                      <p:cBhvr>
                                        <p:cTn dur="1000"/>
                                        <p:tgtEl>
                                          <p:spTgt spid="3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Effect filter="fade" transition="in">
                                      <p:cBhvr>
                                        <p:cTn dur="1000"/>
                                        <p:tgtEl>
                                          <p:spTgt spid="3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animEffect filter="fade" transition="in">
                                      <p:cBhvr>
                                        <p:cTn dur="1000"/>
                                        <p:tgtEl>
                                          <p:spTgt spid="3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animEffect filter="fade" transition="in">
                                      <p:cBhvr>
                                        <p:cTn dur="1000"/>
                                        <p:tgtEl>
                                          <p:spTgt spid="3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7" st="7"/>
                                            </p:txEl>
                                          </p:spTgt>
                                        </p:tgtEl>
                                        <p:attrNameLst>
                                          <p:attrName>style.visibility</p:attrName>
                                        </p:attrNameLst>
                                      </p:cBhvr>
                                      <p:to>
                                        <p:strVal val="visible"/>
                                      </p:to>
                                    </p:set>
                                    <p:animEffect filter="fade" transition="in">
                                      <p:cBhvr>
                                        <p:cTn dur="1000"/>
                                        <p:tgtEl>
                                          <p:spTgt spid="30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307" name="Google Shape;307;p6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Dependability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Error Correcting Codes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6AA84F"/>
                </a:solidFill>
              </a:rPr>
              <a:t>RAID</a:t>
            </a:r>
            <a:endParaRPr b="1">
              <a:solidFill>
                <a:srgbClr val="6AA84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RAID</a:t>
            </a:r>
            <a:endParaRPr/>
          </a:p>
        </p:txBody>
      </p:sp>
      <p:sp>
        <p:nvSpPr>
          <p:cNvPr id="313" name="Google Shape;313;p6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Generally, the larger you make a disk, the faster it breaks. As such, it's </a:t>
            </a:r>
            <a:r>
              <a:rPr lang="en"/>
              <a:t>useful</a:t>
            </a:r>
            <a:r>
              <a:rPr lang="en"/>
              <a:t> to set up a system where you use many disks together</a:t>
            </a:r>
            <a:endParaRPr/>
          </a:p>
          <a:p>
            <a:pPr indent="-317500" lvl="1" marL="914400" rtl="0" algn="l">
              <a:spcBef>
                <a:spcPts val="0"/>
              </a:spcBef>
              <a:spcAft>
                <a:spcPts val="0"/>
              </a:spcAft>
              <a:buSzPts val="1400"/>
              <a:buChar char="○"/>
            </a:pPr>
            <a:r>
              <a:rPr lang="en"/>
              <a:t>Goal: Ensure that even if some disks fail, you still have all your data</a:t>
            </a:r>
            <a:endParaRPr/>
          </a:p>
          <a:p>
            <a:pPr indent="-317500" lvl="1" marL="914400" rtl="0" algn="l">
              <a:spcBef>
                <a:spcPts val="0"/>
              </a:spcBef>
              <a:spcAft>
                <a:spcPts val="0"/>
              </a:spcAft>
              <a:buSzPts val="1400"/>
              <a:buChar char="○"/>
            </a:pPr>
            <a:r>
              <a:rPr lang="en"/>
              <a:t>Goal: Maximize the amount of data you can store</a:t>
            </a:r>
            <a:endParaRPr/>
          </a:p>
          <a:p>
            <a:pPr indent="-342900" lvl="0" marL="457200" rtl="0" algn="l">
              <a:spcBef>
                <a:spcPts val="0"/>
              </a:spcBef>
              <a:spcAft>
                <a:spcPts val="0"/>
              </a:spcAft>
              <a:buSzPts val="1800"/>
              <a:buChar char="●"/>
            </a:pPr>
            <a:r>
              <a:rPr lang="en"/>
              <a:t>RAID: </a:t>
            </a:r>
            <a:r>
              <a:rPr lang="en"/>
              <a:t>Redundant Array of Independent Disks</a:t>
            </a:r>
            <a:endParaRPr/>
          </a:p>
          <a:p>
            <a:pPr indent="-342900" lvl="0" marL="457200" rtl="0" algn="l">
              <a:spcBef>
                <a:spcPts val="0"/>
              </a:spcBef>
              <a:spcAft>
                <a:spcPts val="0"/>
              </a:spcAft>
              <a:buSzPts val="1800"/>
              <a:buChar char="●"/>
            </a:pPr>
            <a:r>
              <a:rPr lang="en"/>
              <a:t>7 different formats (called levels) that can be used to save data (RAID 0 to RAID 6)</a:t>
            </a:r>
            <a:endParaRPr/>
          </a:p>
          <a:p>
            <a:pPr indent="-342900" lvl="0" marL="457200" rtl="0" algn="l">
              <a:spcBef>
                <a:spcPts val="0"/>
              </a:spcBef>
              <a:spcAft>
                <a:spcPts val="0"/>
              </a:spcAft>
              <a:buSzPts val="1800"/>
              <a:buChar char="●"/>
            </a:pPr>
            <a:r>
              <a:rPr lang="en"/>
              <a:t>RAIDs 2, 3, and 4 are mostly obsolete nowadays, but we'll still mention them (since they lead into RAID 5)</a:t>
            </a:r>
            <a:endParaRPr/>
          </a:p>
          <a:p>
            <a:pPr indent="-342900" lvl="0" marL="457200" rtl="0" algn="l">
              <a:spcBef>
                <a:spcPts val="0"/>
              </a:spcBef>
              <a:spcAft>
                <a:spcPts val="0"/>
              </a:spcAft>
              <a:buSzPts val="1800"/>
              <a:buChar char="●"/>
            </a:pPr>
            <a:r>
              <a:rPr lang="en"/>
              <a:t>Note: The data written on the disks get Hamming-encoded, so single-bit errors aren't a concern. If a disk fails, we'll know which disk failed, and will lose all data on it.</a:t>
            </a:r>
            <a:endParaRPr/>
          </a:p>
          <a:p>
            <a:pPr indent="-342900" lvl="0" marL="457200" rtl="0" algn="l">
              <a:spcBef>
                <a:spcPts val="0"/>
              </a:spcBef>
              <a:spcAft>
                <a:spcPts val="0"/>
              </a:spcAft>
              <a:buSzPts val="1800"/>
              <a:buChar char="●"/>
            </a:pPr>
            <a:r>
              <a:rPr lang="en"/>
              <a:t>We'll use for most of these examples a system where we have 4 1 TiB disks we want to put into a RAID array.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0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10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10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1000"/>
                                        <p:tgtEl>
                                          <p:spTgt spid="3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animEffect filter="fade" transition="in">
                                      <p:cBhvr>
                                        <p:cTn dur="1000"/>
                                        <p:tgtEl>
                                          <p:spTgt spid="3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animEffect filter="fade" transition="in">
                                      <p:cBhvr>
                                        <p:cTn dur="1000"/>
                                        <p:tgtEl>
                                          <p:spTgt spid="3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RAID 0</a:t>
            </a:r>
            <a:endParaRPr/>
          </a:p>
        </p:txBody>
      </p:sp>
      <p:sp>
        <p:nvSpPr>
          <p:cNvPr id="319" name="Google Shape;319;p6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redundancy</a:t>
            </a:r>
            <a:endParaRPr/>
          </a:p>
          <a:p>
            <a:pPr indent="-342900" lvl="0" marL="457200" rtl="0" algn="l">
              <a:spcBef>
                <a:spcPts val="0"/>
              </a:spcBef>
              <a:spcAft>
                <a:spcPts val="0"/>
              </a:spcAft>
              <a:buSzPts val="1800"/>
              <a:buChar char="●"/>
            </a:pPr>
            <a:r>
              <a:rPr lang="en"/>
              <a:t>Split data over all disks</a:t>
            </a:r>
            <a:endParaRPr/>
          </a:p>
          <a:p>
            <a:pPr indent="-342900" lvl="0" marL="457200" rtl="0" algn="l">
              <a:spcBef>
                <a:spcPts val="0"/>
              </a:spcBef>
              <a:spcAft>
                <a:spcPts val="0"/>
              </a:spcAft>
              <a:buSzPts val="1800"/>
              <a:buChar char="●"/>
            </a:pPr>
            <a:r>
              <a:rPr lang="en"/>
              <a:t>Ex. 4 1TiB drives combine to store 4 TiB total</a:t>
            </a:r>
            <a:endParaRPr/>
          </a:p>
          <a:p>
            <a:pPr indent="-342900" lvl="0" marL="457200" rtl="0" algn="l">
              <a:spcBef>
                <a:spcPts val="0"/>
              </a:spcBef>
              <a:spcAft>
                <a:spcPts val="0"/>
              </a:spcAft>
              <a:buSzPts val="1800"/>
              <a:buChar char="●"/>
            </a:pPr>
            <a:r>
              <a:rPr lang="en"/>
              <a:t>Likely better than a single 4 TiB drive because each disk can output data independently (so 4x bandwidth)</a:t>
            </a:r>
            <a:endParaRPr/>
          </a:p>
          <a:p>
            <a:pPr indent="-342900" lvl="0" marL="457200" rtl="0" algn="l">
              <a:spcBef>
                <a:spcPts val="0"/>
              </a:spcBef>
              <a:spcAft>
                <a:spcPts val="0"/>
              </a:spcAft>
              <a:buSzPts val="1800"/>
              <a:buChar char="●"/>
            </a:pPr>
            <a:r>
              <a:rPr lang="en"/>
              <a:t>Generally useful if redundancy isn't needed</a:t>
            </a:r>
            <a:endParaRPr/>
          </a:p>
          <a:p>
            <a:pPr indent="-342900" lvl="0" marL="457200" rtl="0" algn="l">
              <a:spcBef>
                <a:spcPts val="0"/>
              </a:spcBef>
              <a:spcAft>
                <a:spcPts val="0"/>
              </a:spcAft>
              <a:buSzPts val="1800"/>
              <a:buChar char="●"/>
            </a:pPr>
            <a:r>
              <a:rPr lang="en"/>
              <a:t>On the other hand, if any disk fails, the entire array fails (because data was lost)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1000"/>
                                        <p:tgtEl>
                                          <p:spTgt spid="3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1000"/>
                                        <p:tgtEl>
                                          <p:spTgt spid="3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animEffect filter="fade" transition="in">
                                      <p:cBhvr>
                                        <p:cTn dur="1000"/>
                                        <p:tgtEl>
                                          <p:spTgt spid="31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RAID 1</a:t>
            </a:r>
            <a:endParaRPr/>
          </a:p>
        </p:txBody>
      </p:sp>
      <p:sp>
        <p:nvSpPr>
          <p:cNvPr id="325" name="Google Shape;325;p6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Maximum redundancy</a:t>
            </a:r>
            <a:endParaRPr/>
          </a:p>
          <a:p>
            <a:pPr indent="-342900" lvl="0" marL="457200" rtl="0" algn="l">
              <a:spcBef>
                <a:spcPts val="0"/>
              </a:spcBef>
              <a:spcAft>
                <a:spcPts val="0"/>
              </a:spcAft>
              <a:buSzPts val="1800"/>
              <a:buChar char="●"/>
            </a:pPr>
            <a:r>
              <a:rPr lang="en"/>
              <a:t>Each disk stores an exact copy of the data</a:t>
            </a:r>
            <a:endParaRPr/>
          </a:p>
          <a:p>
            <a:pPr indent="-342900" lvl="0" marL="457200" rtl="0" algn="l">
              <a:spcBef>
                <a:spcPts val="0"/>
              </a:spcBef>
              <a:spcAft>
                <a:spcPts val="0"/>
              </a:spcAft>
              <a:buSzPts val="1800"/>
              <a:buChar char="●"/>
            </a:pPr>
            <a:r>
              <a:rPr lang="en"/>
              <a:t>Ex. 4 1 TiB drives combine to store 1 TiB, and</a:t>
            </a:r>
            <a:br>
              <a:rPr lang="en"/>
            </a:br>
            <a:r>
              <a:rPr lang="en"/>
              <a:t>three backups</a:t>
            </a:r>
            <a:endParaRPr/>
          </a:p>
          <a:p>
            <a:pPr indent="-342900" lvl="0" marL="457200" rtl="0" algn="l">
              <a:spcBef>
                <a:spcPts val="0"/>
              </a:spcBef>
              <a:spcAft>
                <a:spcPts val="0"/>
              </a:spcAft>
              <a:buSzPts val="1800"/>
              <a:buChar char="●"/>
            </a:pPr>
            <a:r>
              <a:rPr lang="en"/>
              <a:t>Very reliable (almost always available), but also</a:t>
            </a:r>
            <a:br>
              <a:rPr lang="en"/>
            </a:br>
            <a:r>
              <a:rPr lang="en"/>
              <a:t>extremely expensive</a:t>
            </a:r>
            <a:endParaRPr/>
          </a:p>
          <a:p>
            <a:pPr indent="-342900" lvl="0" marL="457200" rtl="0" algn="l">
              <a:spcBef>
                <a:spcPts val="0"/>
              </a:spcBef>
              <a:spcAft>
                <a:spcPts val="0"/>
              </a:spcAft>
              <a:buSzPts val="1800"/>
              <a:buChar char="●"/>
            </a:pPr>
            <a:r>
              <a:rPr lang="en"/>
              <a:t>Useful for when a system cannot be allowed to fail (ex. life support systems), or when memory use isn't too important.</a:t>
            </a:r>
            <a:endParaRPr/>
          </a:p>
        </p:txBody>
      </p:sp>
      <p:pic>
        <p:nvPicPr>
          <p:cNvPr id="326" name="Google Shape;326;p63"/>
          <p:cNvPicPr preferRelativeResize="0"/>
          <p:nvPr/>
        </p:nvPicPr>
        <p:blipFill>
          <a:blip r:embed="rId3">
            <a:alphaModFix/>
          </a:blip>
          <a:stretch>
            <a:fillRect/>
          </a:stretch>
        </p:blipFill>
        <p:spPr>
          <a:xfrm>
            <a:off x="6298325" y="1246813"/>
            <a:ext cx="2114550" cy="132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1000"/>
                                        <p:tgtEl>
                                          <p:spTgt spid="3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animEffect filter="fade" transition="in">
                                      <p:cBhvr>
                                        <p:cTn dur="1000"/>
                                        <p:tgtEl>
                                          <p:spTgt spid="3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animEffect filter="fade" transition="in">
                                      <p:cBhvr>
                                        <p:cTn dur="1000"/>
                                        <p:tgtEl>
                                          <p:spTgt spid="3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animEffect filter="fade" transition="in">
                                      <p:cBhvr>
                                        <p:cTn dur="1000"/>
                                        <p:tgtEl>
                                          <p:spTgt spid="3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animEffect filter="fade" transition="in">
                                      <p:cBhvr>
                                        <p:cTn dur="1000"/>
                                        <p:tgtEl>
                                          <p:spTgt spid="3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61" name="Google Shape;161;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a:solidFill>
                  <a:srgbClr val="6AA84F"/>
                </a:solidFill>
              </a:rPr>
              <a:t>Dependability</a:t>
            </a:r>
            <a:endParaRPr b="1">
              <a:solidFill>
                <a:srgbClr val="6AA84F"/>
              </a:solidFill>
            </a:endParaRPr>
          </a:p>
          <a:p>
            <a:pPr indent="-342900" lvl="0" marL="457200" rtl="0" algn="l">
              <a:spcBef>
                <a:spcPts val="0"/>
              </a:spcBef>
              <a:spcAft>
                <a:spcPts val="0"/>
              </a:spcAft>
              <a:buClr>
                <a:srgbClr val="000000"/>
              </a:buClr>
              <a:buSzPts val="1800"/>
              <a:buChar char="●"/>
            </a:pPr>
            <a:r>
              <a:rPr lang="en">
                <a:solidFill>
                  <a:srgbClr val="000000"/>
                </a:solidFill>
              </a:rPr>
              <a:t>Error Correcting Codes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RAID</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RAID 2</a:t>
            </a:r>
            <a:endParaRPr/>
          </a:p>
        </p:txBody>
      </p:sp>
      <p:sp>
        <p:nvSpPr>
          <p:cNvPr id="332" name="Google Shape;332;p64"/>
          <p:cNvSpPr txBox="1"/>
          <p:nvPr>
            <p:ph idx="1" type="body"/>
          </p:nvPr>
        </p:nvSpPr>
        <p:spPr>
          <a:xfrm>
            <a:off x="198500" y="2571750"/>
            <a:ext cx="8520600" cy="244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Split the data into several data disks</a:t>
            </a:r>
            <a:endParaRPr/>
          </a:p>
          <a:p>
            <a:pPr indent="-342900" lvl="0" marL="457200" rtl="0" algn="l">
              <a:spcBef>
                <a:spcPts val="0"/>
              </a:spcBef>
              <a:spcAft>
                <a:spcPts val="0"/>
              </a:spcAft>
              <a:buSzPts val="1800"/>
              <a:buChar char="●"/>
            </a:pPr>
            <a:r>
              <a:rPr lang="en"/>
              <a:t>Each bit gets encoded with a Hamming Code, split across all disks</a:t>
            </a:r>
            <a:endParaRPr/>
          </a:p>
          <a:p>
            <a:pPr indent="-342900" lvl="0" marL="457200" rtl="0" algn="l">
              <a:spcBef>
                <a:spcPts val="0"/>
              </a:spcBef>
              <a:spcAft>
                <a:spcPts val="0"/>
              </a:spcAft>
              <a:buSzPts val="1800"/>
              <a:buChar char="●"/>
            </a:pPr>
            <a:r>
              <a:rPr lang="en"/>
              <a:t>Ex. If we had 7 1 TiB disks, we would save 4 TiB worth of data. The remaining 3 disks will be used to store parity bits such that the first bit of each disk form a valid 7-bit Hamming code, and so on.</a:t>
            </a:r>
            <a:endParaRPr/>
          </a:p>
          <a:p>
            <a:pPr indent="-342900" lvl="0" marL="457200" rtl="0" algn="l">
              <a:spcBef>
                <a:spcPts val="0"/>
              </a:spcBef>
              <a:spcAft>
                <a:spcPts val="0"/>
              </a:spcAft>
              <a:buSzPts val="1800"/>
              <a:buChar char="●"/>
            </a:pPr>
            <a:r>
              <a:rPr lang="en"/>
              <a:t>Basically never used; if you want to recover from two disk failures, use RAID 6</a:t>
            </a:r>
            <a:endParaRPr/>
          </a:p>
        </p:txBody>
      </p:sp>
      <p:pic>
        <p:nvPicPr>
          <p:cNvPr id="333" name="Google Shape;333;p64"/>
          <p:cNvPicPr preferRelativeResize="0"/>
          <p:nvPr/>
        </p:nvPicPr>
        <p:blipFill>
          <a:blip r:embed="rId3">
            <a:alphaModFix/>
          </a:blip>
          <a:stretch>
            <a:fillRect/>
          </a:stretch>
        </p:blipFill>
        <p:spPr>
          <a:xfrm>
            <a:off x="1258400" y="1362063"/>
            <a:ext cx="6400800"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10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10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1000"/>
                                        <p:tgtEl>
                                          <p:spTgt spid="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1000"/>
                                        <p:tgtEl>
                                          <p:spTgt spid="3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RAID 3</a:t>
            </a:r>
            <a:endParaRPr/>
          </a:p>
        </p:txBody>
      </p:sp>
      <p:sp>
        <p:nvSpPr>
          <p:cNvPr id="339" name="Google Shape;339;p65"/>
          <p:cNvSpPr txBox="1"/>
          <p:nvPr>
            <p:ph idx="1" type="body"/>
          </p:nvPr>
        </p:nvSpPr>
        <p:spPr>
          <a:xfrm>
            <a:off x="198500" y="1312475"/>
            <a:ext cx="4373400" cy="370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Split the data into several data disks</a:t>
            </a:r>
            <a:endParaRPr/>
          </a:p>
          <a:p>
            <a:pPr indent="-342900" lvl="0" marL="457200" rtl="0" algn="l">
              <a:spcBef>
                <a:spcPts val="0"/>
              </a:spcBef>
              <a:spcAft>
                <a:spcPts val="0"/>
              </a:spcAft>
              <a:buSzPts val="1800"/>
              <a:buChar char="●"/>
            </a:pPr>
            <a:r>
              <a:rPr lang="en"/>
              <a:t>The last disk is a parity disk, and stores the parity bits of the remaining disks</a:t>
            </a:r>
            <a:endParaRPr/>
          </a:p>
          <a:p>
            <a:pPr indent="-342900" lvl="0" marL="457200" rtl="0" algn="l">
              <a:spcBef>
                <a:spcPts val="0"/>
              </a:spcBef>
              <a:spcAft>
                <a:spcPts val="0"/>
              </a:spcAft>
              <a:buSzPts val="1800"/>
              <a:buChar char="●"/>
            </a:pPr>
            <a:r>
              <a:rPr lang="en"/>
              <a:t>Ex. 4 1 TiB disks will have 3 TiB of storage and 1 parity disk</a:t>
            </a:r>
            <a:endParaRPr/>
          </a:p>
          <a:p>
            <a:pPr indent="-342900" lvl="0" marL="457200" rtl="0" algn="l">
              <a:spcBef>
                <a:spcPts val="0"/>
              </a:spcBef>
              <a:spcAft>
                <a:spcPts val="0"/>
              </a:spcAft>
              <a:buSzPts val="1800"/>
              <a:buChar char="●"/>
            </a:pPr>
            <a:r>
              <a:rPr lang="en"/>
              <a:t>If a disk fails, we can recover the old data by taking the parity of all remaining disks. Thus, we can recover from one disk failure.</a:t>
            </a:r>
            <a:endParaRPr/>
          </a:p>
          <a:p>
            <a:pPr indent="-336550" lvl="0" marL="457200" rtl="0" algn="l">
              <a:spcBef>
                <a:spcPts val="0"/>
              </a:spcBef>
              <a:spcAft>
                <a:spcPts val="0"/>
              </a:spcAft>
              <a:buSzPts val="1700"/>
              <a:buChar char="●"/>
            </a:pPr>
            <a:r>
              <a:rPr lang="en" sz="1700"/>
              <a:t>Never used, since worse than RAID 4</a:t>
            </a:r>
            <a:endParaRPr sz="1700"/>
          </a:p>
        </p:txBody>
      </p:sp>
      <p:pic>
        <p:nvPicPr>
          <p:cNvPr id="340" name="Google Shape;340;p65"/>
          <p:cNvPicPr preferRelativeResize="0"/>
          <p:nvPr/>
        </p:nvPicPr>
        <p:blipFill>
          <a:blip r:embed="rId3">
            <a:alphaModFix/>
          </a:blip>
          <a:stretch>
            <a:fillRect/>
          </a:stretch>
        </p:blipFill>
        <p:spPr>
          <a:xfrm>
            <a:off x="5070425" y="1429025"/>
            <a:ext cx="3981450" cy="3467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000"/>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000"/>
                                        <p:tgtEl>
                                          <p:spTgt spid="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1000"/>
                                        <p:tgtEl>
                                          <p:spTgt spid="3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RAID 4</a:t>
            </a:r>
            <a:endParaRPr/>
          </a:p>
        </p:txBody>
      </p:sp>
      <p:sp>
        <p:nvSpPr>
          <p:cNvPr id="346" name="Google Shape;346;p66"/>
          <p:cNvSpPr txBox="1"/>
          <p:nvPr>
            <p:ph idx="1" type="body"/>
          </p:nvPr>
        </p:nvSpPr>
        <p:spPr>
          <a:xfrm>
            <a:off x="198500" y="1312475"/>
            <a:ext cx="4373400" cy="370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Same as RAID 3, but we instead work at a block level</a:t>
            </a:r>
            <a:endParaRPr/>
          </a:p>
          <a:p>
            <a:pPr indent="-342900" lvl="0" marL="457200" rtl="0" algn="l">
              <a:spcBef>
                <a:spcPts val="0"/>
              </a:spcBef>
              <a:spcAft>
                <a:spcPts val="0"/>
              </a:spcAft>
              <a:buSzPts val="1800"/>
              <a:buChar char="●"/>
            </a:pPr>
            <a:r>
              <a:rPr lang="en"/>
              <a:t>Instead of writing one byte at a time, chunk memory into blocks of ~100 KiB, and read/write blocks as needed</a:t>
            </a:r>
            <a:endParaRPr/>
          </a:p>
          <a:p>
            <a:pPr indent="-342900" lvl="0" marL="457200" rtl="0" algn="l">
              <a:spcBef>
                <a:spcPts val="0"/>
              </a:spcBef>
              <a:spcAft>
                <a:spcPts val="0"/>
              </a:spcAft>
              <a:buSzPts val="1800"/>
              <a:buChar char="●"/>
            </a:pPr>
            <a:r>
              <a:rPr lang="en"/>
              <a:t>Use caches to combine multiple small reads/writes in a single operation</a:t>
            </a:r>
            <a:endParaRPr/>
          </a:p>
        </p:txBody>
      </p:sp>
      <p:pic>
        <p:nvPicPr>
          <p:cNvPr id="347" name="Google Shape;347;p66"/>
          <p:cNvPicPr preferRelativeResize="0"/>
          <p:nvPr/>
        </p:nvPicPr>
        <p:blipFill>
          <a:blip r:embed="rId3">
            <a:alphaModFix/>
          </a:blip>
          <a:stretch>
            <a:fillRect/>
          </a:stretch>
        </p:blipFill>
        <p:spPr>
          <a:xfrm>
            <a:off x="5358900" y="1165013"/>
            <a:ext cx="3608804" cy="399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with </a:t>
            </a:r>
            <a:r>
              <a:rPr lang="en"/>
              <a:t>RAID 4</a:t>
            </a:r>
            <a:endParaRPr/>
          </a:p>
        </p:txBody>
      </p:sp>
      <p:sp>
        <p:nvSpPr>
          <p:cNvPr id="353" name="Google Shape;353;p67"/>
          <p:cNvSpPr txBox="1"/>
          <p:nvPr>
            <p:ph idx="1" type="body"/>
          </p:nvPr>
        </p:nvSpPr>
        <p:spPr>
          <a:xfrm>
            <a:off x="198500" y="1312475"/>
            <a:ext cx="4373400" cy="370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Generally, it is possible to do one operation per disk (A single disk can do a single read/write at a time)</a:t>
            </a:r>
            <a:endParaRPr/>
          </a:p>
          <a:p>
            <a:pPr indent="-334327" lvl="0" marL="457200" rtl="0" algn="l">
              <a:spcBef>
                <a:spcPts val="0"/>
              </a:spcBef>
              <a:spcAft>
                <a:spcPts val="0"/>
              </a:spcAft>
              <a:buSzPct val="100000"/>
              <a:buChar char="●"/>
            </a:pPr>
            <a:r>
              <a:rPr lang="en"/>
              <a:t>It's also possible to do reads/writes from two different disks at the same time.</a:t>
            </a:r>
            <a:endParaRPr/>
          </a:p>
          <a:p>
            <a:pPr indent="-334327" lvl="0" marL="457200" rtl="0" algn="l">
              <a:spcBef>
                <a:spcPts val="0"/>
              </a:spcBef>
              <a:spcAft>
                <a:spcPts val="0"/>
              </a:spcAft>
              <a:buSzPct val="100000"/>
              <a:buChar char="●"/>
            </a:pPr>
            <a:r>
              <a:rPr lang="en"/>
              <a:t>Ex. In the image on the left (5 disks), if we want to read D0 and D5, we can do so at the same time (1 unit of time). If we wanted to read D0 and D4, though, it would take 2 units of time.</a:t>
            </a:r>
            <a:endParaRPr/>
          </a:p>
          <a:p>
            <a:pPr indent="-334327" lvl="0" marL="457200" rtl="0" algn="l">
              <a:spcBef>
                <a:spcPts val="0"/>
              </a:spcBef>
              <a:spcAft>
                <a:spcPts val="0"/>
              </a:spcAft>
              <a:buSzPct val="100000"/>
              <a:buChar char="●"/>
            </a:pPr>
            <a:r>
              <a:rPr lang="en"/>
              <a:t>Memory accesses are way longer than math operations, so we only really care about disk reads/writes</a:t>
            </a:r>
            <a:endParaRPr/>
          </a:p>
        </p:txBody>
      </p:sp>
      <p:pic>
        <p:nvPicPr>
          <p:cNvPr id="354" name="Google Shape;354;p67"/>
          <p:cNvPicPr preferRelativeResize="0"/>
          <p:nvPr/>
        </p:nvPicPr>
        <p:blipFill>
          <a:blip r:embed="rId3">
            <a:alphaModFix/>
          </a:blip>
          <a:stretch>
            <a:fillRect/>
          </a:stretch>
        </p:blipFill>
        <p:spPr>
          <a:xfrm>
            <a:off x="5358900" y="1165013"/>
            <a:ext cx="3608804" cy="399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1000"/>
                                        <p:tgtEl>
                                          <p:spTgt spid="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1000"/>
                                        <p:tgtEl>
                                          <p:spTgt spid="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1000"/>
                                        <p:tgtEl>
                                          <p:spTgt spid="3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animEffect filter="fade" transition="in">
                                      <p:cBhvr>
                                        <p:cTn dur="1000"/>
                                        <p:tgtEl>
                                          <p:spTgt spid="3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RAID 5</a:t>
            </a:r>
            <a:endParaRPr/>
          </a:p>
        </p:txBody>
      </p:sp>
      <p:sp>
        <p:nvSpPr>
          <p:cNvPr id="360" name="Google Shape;360;p68"/>
          <p:cNvSpPr txBox="1"/>
          <p:nvPr>
            <p:ph idx="1" type="body"/>
          </p:nvPr>
        </p:nvSpPr>
        <p:spPr>
          <a:xfrm>
            <a:off x="198500" y="1312475"/>
            <a:ext cx="4373400" cy="370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Same as RAID 4, but this time, we interleave parity blocks over all disks</a:t>
            </a:r>
            <a:endParaRPr/>
          </a:p>
          <a:p>
            <a:pPr indent="-342900" lvl="0" marL="457200" rtl="0" algn="l">
              <a:spcBef>
                <a:spcPts val="0"/>
              </a:spcBef>
              <a:spcAft>
                <a:spcPts val="0"/>
              </a:spcAft>
              <a:buSzPts val="1800"/>
              <a:buChar char="●"/>
            </a:pPr>
            <a:r>
              <a:rPr lang="en"/>
              <a:t>If we want to write to both D0 and D5, disks 1, 2, 4, and 5 all get one write each, so we can </a:t>
            </a:r>
            <a:r>
              <a:rPr lang="en"/>
              <a:t>finish</a:t>
            </a:r>
            <a:r>
              <a:rPr lang="en"/>
              <a:t> all writes in 1 unit of time</a:t>
            </a:r>
            <a:endParaRPr/>
          </a:p>
          <a:p>
            <a:pPr indent="-342900" lvl="0" marL="457200" rtl="0" algn="l">
              <a:spcBef>
                <a:spcPts val="0"/>
              </a:spcBef>
              <a:spcAft>
                <a:spcPts val="0"/>
              </a:spcAft>
              <a:buSzPts val="1800"/>
              <a:buChar char="●"/>
            </a:pPr>
            <a:r>
              <a:rPr lang="en"/>
              <a:t>If we want to write to 100 random blocks, each disk will get ~40 accesses each, so this evens up the work</a:t>
            </a:r>
            <a:endParaRPr/>
          </a:p>
        </p:txBody>
      </p:sp>
      <p:pic>
        <p:nvPicPr>
          <p:cNvPr id="361" name="Google Shape;361;p68"/>
          <p:cNvPicPr preferRelativeResize="0"/>
          <p:nvPr/>
        </p:nvPicPr>
        <p:blipFill>
          <a:blip r:embed="rId3">
            <a:alphaModFix/>
          </a:blip>
          <a:stretch>
            <a:fillRect/>
          </a:stretch>
        </p:blipFill>
        <p:spPr>
          <a:xfrm>
            <a:off x="5474300" y="1165013"/>
            <a:ext cx="3583449" cy="399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1000"/>
                                        <p:tgtEl>
                                          <p:spTgt spid="3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Effect filter="fade" transition="in">
                                      <p:cBhvr>
                                        <p:cTn dur="1000"/>
                                        <p:tgtEl>
                                          <p:spTgt spid="3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Effect filter="fade" transition="in">
                                      <p:cBhvr>
                                        <p:cTn dur="1000"/>
                                        <p:tgtEl>
                                          <p:spTgt spid="3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RAID 6</a:t>
            </a:r>
            <a:endParaRPr/>
          </a:p>
        </p:txBody>
      </p:sp>
      <p:sp>
        <p:nvSpPr>
          <p:cNvPr id="367" name="Google Shape;367;p69"/>
          <p:cNvSpPr txBox="1"/>
          <p:nvPr>
            <p:ph idx="1" type="body"/>
          </p:nvPr>
        </p:nvSpPr>
        <p:spPr>
          <a:xfrm>
            <a:off x="198500" y="1312475"/>
            <a:ext cx="8787000" cy="370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RAID 5's good if we only want to handle one disk failure at a time</a:t>
            </a:r>
            <a:endParaRPr/>
          </a:p>
          <a:p>
            <a:pPr indent="-317500" lvl="1" marL="914400" rtl="0" algn="l">
              <a:spcBef>
                <a:spcPts val="0"/>
              </a:spcBef>
              <a:spcAft>
                <a:spcPts val="0"/>
              </a:spcAft>
              <a:buSzPts val="1400"/>
              <a:buChar char="○"/>
            </a:pPr>
            <a:r>
              <a:rPr lang="en"/>
              <a:t>As long as disk failures are independent, RAID 5 will likely work</a:t>
            </a:r>
            <a:endParaRPr/>
          </a:p>
          <a:p>
            <a:pPr indent="-342900" lvl="0" marL="457200" rtl="0" algn="l">
              <a:spcBef>
                <a:spcPts val="0"/>
              </a:spcBef>
              <a:spcAft>
                <a:spcPts val="0"/>
              </a:spcAft>
              <a:buSzPts val="1800"/>
              <a:buChar char="●"/>
            </a:pPr>
            <a:r>
              <a:rPr lang="en"/>
              <a:t>However, failures often happen in close proximity</a:t>
            </a:r>
            <a:endParaRPr/>
          </a:p>
          <a:p>
            <a:pPr indent="-317500" lvl="1" marL="914400" rtl="0" algn="l">
              <a:spcBef>
                <a:spcPts val="0"/>
              </a:spcBef>
              <a:spcAft>
                <a:spcPts val="0"/>
              </a:spcAft>
              <a:buSzPts val="1400"/>
              <a:buChar char="○"/>
            </a:pPr>
            <a:r>
              <a:rPr lang="en"/>
              <a:t>If the Golden Gate Bridge collapses due to earthquake, there's a good chance the Hayward Bridge will also collapse due to earthquake </a:t>
            </a:r>
            <a:r>
              <a:rPr lang="en"/>
              <a:t>fairly</a:t>
            </a:r>
            <a:r>
              <a:rPr lang="en"/>
              <a:t> soon…</a:t>
            </a:r>
            <a:endParaRPr/>
          </a:p>
          <a:p>
            <a:pPr indent="-342900" lvl="0" marL="457200" rtl="0" algn="l">
              <a:spcBef>
                <a:spcPts val="0"/>
              </a:spcBef>
              <a:spcAft>
                <a:spcPts val="0"/>
              </a:spcAft>
              <a:buSzPts val="1800"/>
              <a:buChar char="●"/>
            </a:pPr>
            <a:r>
              <a:rPr lang="en"/>
              <a:t>RAID 6 introduces a second parity block, (so we get one fewer disk to store data).</a:t>
            </a:r>
            <a:endParaRPr/>
          </a:p>
          <a:p>
            <a:pPr indent="-342900" lvl="0" marL="457200" rtl="0" algn="l">
              <a:spcBef>
                <a:spcPts val="0"/>
              </a:spcBef>
              <a:spcAft>
                <a:spcPts val="0"/>
              </a:spcAft>
              <a:buSzPts val="1800"/>
              <a:buChar char="●"/>
            </a:pPr>
            <a:r>
              <a:rPr lang="en"/>
              <a:t>This allows us to handle up to two disk failures</a:t>
            </a:r>
            <a:endParaRPr/>
          </a:p>
          <a:p>
            <a:pPr indent="-317500" lvl="1" marL="914400" rtl="0" algn="l">
              <a:spcBef>
                <a:spcPts val="0"/>
              </a:spcBef>
              <a:spcAft>
                <a:spcPts val="0"/>
              </a:spcAft>
              <a:buSzPts val="1400"/>
              <a:buChar char="○"/>
            </a:pPr>
            <a:r>
              <a:rPr lang="en"/>
              <a:t>Since we work with blocks instead of bits, the number of disks is less than the number of letters in our alphabet, so we don't need to do Hamming Encoding, and can just do Berlekamp-Welch or a derivative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1000"/>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Effect filter="fade" transition="in">
                                      <p:cBhvr>
                                        <p:cTn dur="1000"/>
                                        <p:tgtEl>
                                          <p:spTgt spid="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Effect filter="fade" transition="in">
                                      <p:cBhvr>
                                        <p:cTn dur="1000"/>
                                        <p:tgtEl>
                                          <p:spTgt spid="3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animEffect filter="fade" transition="in">
                                      <p:cBhvr>
                                        <p:cTn dur="1000"/>
                                        <p:tgtEl>
                                          <p:spTgt spid="3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animEffect filter="fade" transition="in">
                                      <p:cBhvr>
                                        <p:cTn dur="1000"/>
                                        <p:tgtEl>
                                          <p:spTgt spid="3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animEffect filter="fade" transition="in">
                                      <p:cBhvr>
                                        <p:cTn dur="1000"/>
                                        <p:tgtEl>
                                          <p:spTgt spid="3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6" st="6"/>
                                            </p:txEl>
                                          </p:spTgt>
                                        </p:tgtEl>
                                        <p:attrNameLst>
                                          <p:attrName>style.visibility</p:attrName>
                                        </p:attrNameLst>
                                      </p:cBhvr>
                                      <p:to>
                                        <p:strVal val="visible"/>
                                      </p:to>
                                    </p:set>
                                    <p:animEffect filter="fade" transition="in">
                                      <p:cBhvr>
                                        <p:cTn dur="1000"/>
                                        <p:tgtEl>
                                          <p:spTgt spid="36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RAID options</a:t>
            </a:r>
            <a:endParaRPr/>
          </a:p>
        </p:txBody>
      </p:sp>
      <p:sp>
        <p:nvSpPr>
          <p:cNvPr id="373" name="Google Shape;373;p70"/>
          <p:cNvSpPr txBox="1"/>
          <p:nvPr>
            <p:ph idx="1" type="body"/>
          </p:nvPr>
        </p:nvSpPr>
        <p:spPr>
          <a:xfrm>
            <a:off x="198500" y="1312475"/>
            <a:ext cx="8787000" cy="370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nest RAID levels to fine-tune our array to the situation</a:t>
            </a:r>
            <a:endParaRPr/>
          </a:p>
          <a:p>
            <a:pPr indent="-317500" lvl="1" marL="914400" rtl="0" algn="l">
              <a:spcBef>
                <a:spcPts val="0"/>
              </a:spcBef>
              <a:spcAft>
                <a:spcPts val="0"/>
              </a:spcAft>
              <a:buSzPts val="1400"/>
              <a:buChar char="○"/>
            </a:pPr>
            <a:r>
              <a:rPr lang="en"/>
              <a:t>Ex. If we have 4 disks, we can treat it as two sets of 2 disks each, with the disks in a set having identical data. This is called RAID 10, since it's two RAID 1 systems that combine in a RAID 0 format.</a:t>
            </a:r>
            <a:endParaRPr/>
          </a:p>
          <a:p>
            <a:pPr indent="-342900" lvl="0" marL="457200" rtl="0" algn="l">
              <a:spcBef>
                <a:spcPts val="0"/>
              </a:spcBef>
              <a:spcAft>
                <a:spcPts val="0"/>
              </a:spcAft>
              <a:buSzPts val="1800"/>
              <a:buChar char="●"/>
            </a:pPr>
            <a:r>
              <a:rPr lang="en"/>
              <a:t>We can also keep a spare disk entirely unused (but already installed), so we can replace it quickly when one disk fails, to reduce the chance that a third disk fails before we finish repairing the first one.</a:t>
            </a:r>
            <a:endParaRPr/>
          </a:p>
          <a:p>
            <a:pPr indent="-317500" lvl="1" marL="914400" rtl="0" algn="l">
              <a:spcBef>
                <a:spcPts val="0"/>
              </a:spcBef>
              <a:spcAft>
                <a:spcPts val="0"/>
              </a:spcAft>
              <a:buSzPts val="1400"/>
              <a:buChar char="○"/>
            </a:pPr>
            <a:r>
              <a:rPr lang="en"/>
              <a:t>Called a "hot spare".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1000"/>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Effect filter="fade" transition="in">
                                      <p:cBhvr>
                                        <p:cTn dur="1000"/>
                                        <p:tgtEl>
                                          <p:spTgt spid="3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animEffect filter="fade" transition="in">
                                      <p:cBhvr>
                                        <p:cTn dur="1000"/>
                                        <p:tgtEl>
                                          <p:spTgt spid="3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3" st="3"/>
                                            </p:txEl>
                                          </p:spTgt>
                                        </p:tgtEl>
                                        <p:attrNameLst>
                                          <p:attrName>style.visibility</p:attrName>
                                        </p:attrNameLst>
                                      </p:cBhvr>
                                      <p:to>
                                        <p:strVal val="visible"/>
                                      </p:to>
                                    </p:set>
                                    <p:animEffect filter="fade" transition="in">
                                      <p:cBhvr>
                                        <p:cTn dur="1000"/>
                                        <p:tgtEl>
                                          <p:spTgt spid="3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79" name="Google Shape;379;p71"/>
          <p:cNvSpPr txBox="1"/>
          <p:nvPr>
            <p:ph idx="1" type="body"/>
          </p:nvPr>
        </p:nvSpPr>
        <p:spPr>
          <a:xfrm>
            <a:off x="198500" y="1312475"/>
            <a:ext cx="8787000" cy="370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Failures will occur</a:t>
            </a:r>
            <a:endParaRPr/>
          </a:p>
          <a:p>
            <a:pPr indent="-342900" lvl="0" marL="457200" rtl="0" algn="l">
              <a:spcBef>
                <a:spcPts val="0"/>
              </a:spcBef>
              <a:spcAft>
                <a:spcPts val="0"/>
              </a:spcAft>
              <a:buSzPts val="1800"/>
              <a:buChar char="●"/>
            </a:pPr>
            <a:r>
              <a:rPr lang="en"/>
              <a:t>However, we have ways to mitigate the damage</a:t>
            </a:r>
            <a:endParaRPr/>
          </a:p>
          <a:p>
            <a:pPr indent="-342900" lvl="0" marL="457200" rtl="0" algn="l">
              <a:spcBef>
                <a:spcPts val="0"/>
              </a:spcBef>
              <a:spcAft>
                <a:spcPts val="0"/>
              </a:spcAft>
              <a:buSzPts val="1800"/>
              <a:buChar char="●"/>
            </a:pPr>
            <a:r>
              <a:rPr lang="en"/>
              <a:t>Generally, there's a tradeoff between dependability and memory use/runtime, so this ends up being another factor to consider when making design decisions.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animEffect filter="fade" transition="in">
                                      <p:cBhvr>
                                        <p:cTn dur="1000"/>
                                        <p:tgtEl>
                                          <p:spTgt spid="3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animEffect filter="fade" transition="in">
                                      <p:cBhvr>
                                        <p:cTn dur="1000"/>
                                        <p:tgtEl>
                                          <p:spTgt spid="3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animEffect filter="fade" transition="in">
                                      <p:cBhvr>
                                        <p:cTn dur="1000"/>
                                        <p:tgtEl>
                                          <p:spTgt spid="3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Rube Goldberg Machines</a:t>
            </a:r>
            <a:endParaRPr/>
          </a:p>
        </p:txBody>
      </p:sp>
      <p:pic>
        <p:nvPicPr>
          <p:cNvPr id="167" name="Google Shape;167;p38"/>
          <p:cNvPicPr preferRelativeResize="0"/>
          <p:nvPr/>
        </p:nvPicPr>
        <p:blipFill>
          <a:blip r:embed="rId3">
            <a:alphaModFix/>
          </a:blip>
          <a:stretch>
            <a:fillRect/>
          </a:stretch>
        </p:blipFill>
        <p:spPr>
          <a:xfrm>
            <a:off x="2143125" y="1760375"/>
            <a:ext cx="4857750" cy="291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Rube Goldberg Machines</a:t>
            </a:r>
            <a:endParaRPr/>
          </a:p>
        </p:txBody>
      </p:sp>
      <p:sp>
        <p:nvSpPr>
          <p:cNvPr id="173" name="Google Shape;173;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big problem with Rube Goldberg Machines is that every step needs to go exactly right for the entire machine to work</a:t>
            </a:r>
            <a:endParaRPr/>
          </a:p>
          <a:p>
            <a:pPr indent="-342900" lvl="0" marL="457200" rtl="0" algn="l">
              <a:spcBef>
                <a:spcPts val="0"/>
              </a:spcBef>
              <a:spcAft>
                <a:spcPts val="0"/>
              </a:spcAft>
              <a:buSzPts val="1800"/>
              <a:buChar char="●"/>
            </a:pPr>
            <a:r>
              <a:rPr lang="en"/>
              <a:t>Each step adds some (ideally small) chance of failure</a:t>
            </a:r>
            <a:endParaRPr/>
          </a:p>
          <a:p>
            <a:pPr indent="-342900" lvl="0" marL="457200" rtl="0" algn="l">
              <a:spcBef>
                <a:spcPts val="0"/>
              </a:spcBef>
              <a:spcAft>
                <a:spcPts val="0"/>
              </a:spcAft>
              <a:buSzPts val="1800"/>
              <a:buChar char="●"/>
            </a:pPr>
            <a:r>
              <a:rPr lang="en"/>
              <a:t>20 steps at 95% success rate gives ~37% chance of success overall</a:t>
            </a:r>
            <a:endParaRPr/>
          </a:p>
          <a:p>
            <a:pPr indent="-342900" lvl="0" marL="457200" rtl="0" algn="l">
              <a:spcBef>
                <a:spcPts val="0"/>
              </a:spcBef>
              <a:spcAft>
                <a:spcPts val="0"/>
              </a:spcAft>
              <a:buSzPts val="1800"/>
              <a:buChar char="●"/>
            </a:pPr>
            <a:r>
              <a:rPr lang="en"/>
              <a:t>100 steps at 95% success rate gives ~1/168 chance of success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1000"/>
                                        <p:tgtEl>
                                          <p:spTgt spid="1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Dependability</a:t>
            </a:r>
            <a:endParaRPr/>
          </a:p>
        </p:txBody>
      </p:sp>
      <p:sp>
        <p:nvSpPr>
          <p:cNvPr id="179" name="Google Shape;179;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Computers are effectively electrical Rube Goldberg machines</a:t>
            </a:r>
            <a:endParaRPr/>
          </a:p>
          <a:p>
            <a:pPr indent="-342900" lvl="0" marL="457200" rtl="0" algn="l">
              <a:spcBef>
                <a:spcPts val="0"/>
              </a:spcBef>
              <a:spcAft>
                <a:spcPts val="0"/>
              </a:spcAft>
              <a:buSzPts val="1800"/>
              <a:buChar char="●"/>
            </a:pPr>
            <a:r>
              <a:rPr lang="en"/>
              <a:t>Modern systems are fairly reliable, but errors still happen occasionally</a:t>
            </a:r>
            <a:endParaRPr/>
          </a:p>
          <a:p>
            <a:pPr indent="-317500" lvl="1" marL="914400" rtl="0" algn="l">
              <a:spcBef>
                <a:spcPts val="0"/>
              </a:spcBef>
              <a:spcAft>
                <a:spcPts val="0"/>
              </a:spcAft>
              <a:buSzPts val="1400"/>
              <a:buChar char="○"/>
            </a:pPr>
            <a:r>
              <a:rPr lang="en"/>
              <a:t>Network systems: ~10</a:t>
            </a:r>
            <a:r>
              <a:rPr baseline="30000" lang="en"/>
              <a:t>-9</a:t>
            </a:r>
            <a:r>
              <a:rPr lang="en"/>
              <a:t> chance of bit flip</a:t>
            </a:r>
            <a:endParaRPr/>
          </a:p>
          <a:p>
            <a:pPr indent="-317500" lvl="1" marL="914400" rtl="0" algn="l">
              <a:spcBef>
                <a:spcPts val="0"/>
              </a:spcBef>
              <a:spcAft>
                <a:spcPts val="0"/>
              </a:spcAft>
              <a:buSzPts val="1400"/>
              <a:buChar char="○"/>
            </a:pPr>
            <a:r>
              <a:rPr lang="en"/>
              <a:t>DRAM: Cosmic rays at Earth sea level give a ~10</a:t>
            </a:r>
            <a:r>
              <a:rPr baseline="30000" lang="en"/>
              <a:t>-13</a:t>
            </a:r>
            <a:r>
              <a:rPr lang="en"/>
              <a:t> chance of a specific bit flipping per second (2009).</a:t>
            </a:r>
            <a:endParaRPr/>
          </a:p>
          <a:p>
            <a:pPr indent="-317500" lvl="1" marL="914400" rtl="0" algn="l">
              <a:spcBef>
                <a:spcPts val="0"/>
              </a:spcBef>
              <a:spcAft>
                <a:spcPts val="0"/>
              </a:spcAft>
              <a:buSzPts val="1400"/>
              <a:buChar char="○"/>
            </a:pPr>
            <a:r>
              <a:rPr lang="en"/>
              <a:t>Error rates are higher for more modern systems (due to there being lower difference </a:t>
            </a:r>
            <a:r>
              <a:rPr lang="en"/>
              <a:t>between</a:t>
            </a:r>
            <a:r>
              <a:rPr lang="en"/>
              <a:t> a 1 bit and a 0 bit), and generally higher in space/high altitude environments.</a:t>
            </a:r>
            <a:endParaRPr/>
          </a:p>
          <a:p>
            <a:pPr indent="-317500" lvl="1" marL="914400" rtl="0" algn="l">
              <a:spcBef>
                <a:spcPts val="0"/>
              </a:spcBef>
              <a:spcAft>
                <a:spcPts val="0"/>
              </a:spcAft>
              <a:buSzPts val="1400"/>
              <a:buChar char="○"/>
            </a:pPr>
            <a:r>
              <a:rPr lang="en"/>
              <a:t>Larger failures could damage the entire disk, with probability ~1% per year.</a:t>
            </a:r>
            <a:endParaRPr/>
          </a:p>
          <a:p>
            <a:pPr indent="-342900" lvl="0" marL="457200" rtl="0" algn="l">
              <a:spcBef>
                <a:spcPts val="0"/>
              </a:spcBef>
              <a:spcAft>
                <a:spcPts val="0"/>
              </a:spcAft>
              <a:buSzPts val="1800"/>
              <a:buChar char="●"/>
            </a:pPr>
            <a:r>
              <a:rPr lang="en"/>
              <a:t>Seems like a small amount, but we often deal with GiB at a time.</a:t>
            </a:r>
            <a:endParaRPr/>
          </a:p>
          <a:p>
            <a:pPr indent="-317500" lvl="1" marL="914400" rtl="0" algn="l">
              <a:spcBef>
                <a:spcPts val="0"/>
              </a:spcBef>
              <a:spcAft>
                <a:spcPts val="0"/>
              </a:spcAft>
              <a:buSzPts val="1400"/>
              <a:buChar char="○"/>
            </a:pPr>
            <a:r>
              <a:rPr lang="en"/>
              <a:t>Downloading a 2 hour movie would have ~2 GiB * 10</a:t>
            </a:r>
            <a:r>
              <a:rPr baseline="30000" lang="en"/>
              <a:t>-9</a:t>
            </a:r>
            <a:r>
              <a:rPr lang="en"/>
              <a:t> = 10-20 bit errors in the download</a:t>
            </a:r>
            <a:endParaRPr/>
          </a:p>
          <a:p>
            <a:pPr indent="-342900" lvl="0" marL="457200" rtl="0" algn="l">
              <a:spcBef>
                <a:spcPts val="0"/>
              </a:spcBef>
              <a:spcAft>
                <a:spcPts val="0"/>
              </a:spcAft>
              <a:buSzPts val="1800"/>
              <a:buChar char="●"/>
            </a:pPr>
            <a:r>
              <a:rPr lang="en"/>
              <a:t>Conclusion: Failure is not an option. It is mandatory.</a:t>
            </a:r>
            <a:endParaRPr/>
          </a:p>
          <a:p>
            <a:pPr indent="-342900" lvl="0" marL="457200" rtl="0" algn="l">
              <a:spcBef>
                <a:spcPts val="0"/>
              </a:spcBef>
              <a:spcAft>
                <a:spcPts val="0"/>
              </a:spcAft>
              <a:buSzPts val="1800"/>
              <a:buChar char="●"/>
            </a:pPr>
            <a:r>
              <a:rPr lang="en"/>
              <a:t>We need a way to mitigate the effects of failure.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10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10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1000"/>
                                        <p:tgtEl>
                                          <p:spTgt spid="17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Availability: Definitions</a:t>
            </a:r>
            <a:endParaRPr/>
          </a:p>
        </p:txBody>
      </p:sp>
      <p:sp>
        <p:nvSpPr>
          <p:cNvPr id="185" name="Google Shape;185;p4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Motivating example: You have some tool/service. Every now and then it fails, so it's unavailable until you fix it.</a:t>
            </a:r>
            <a:endParaRPr/>
          </a:p>
          <a:p>
            <a:pPr indent="-342900" lvl="0" marL="457200" rtl="0" algn="l">
              <a:spcBef>
                <a:spcPts val="0"/>
              </a:spcBef>
              <a:spcAft>
                <a:spcPts val="0"/>
              </a:spcAft>
              <a:buSzPts val="1800"/>
              <a:buChar char="●"/>
            </a:pPr>
            <a:r>
              <a:rPr lang="en"/>
              <a:t>Mean Time to Failure (MTTF): Average time it takes for an entirely new system to fail.</a:t>
            </a:r>
            <a:endParaRPr/>
          </a:p>
          <a:p>
            <a:pPr indent="-342900" lvl="0" marL="457200" rtl="0" algn="l">
              <a:spcBef>
                <a:spcPts val="0"/>
              </a:spcBef>
              <a:spcAft>
                <a:spcPts val="0"/>
              </a:spcAft>
              <a:buSzPts val="1800"/>
              <a:buChar char="●"/>
            </a:pPr>
            <a:r>
              <a:rPr lang="en"/>
              <a:t>Mean Time to Repair (MTTR): Average time it takes to fix the tool once it breaks. </a:t>
            </a:r>
            <a:endParaRPr/>
          </a:p>
          <a:p>
            <a:pPr indent="-342900" lvl="0" marL="457200" rtl="0" algn="l">
              <a:spcBef>
                <a:spcPts val="0"/>
              </a:spcBef>
              <a:spcAft>
                <a:spcPts val="0"/>
              </a:spcAft>
              <a:buSzPts val="1800"/>
              <a:buChar char="●"/>
            </a:pPr>
            <a:r>
              <a:rPr lang="en"/>
              <a:t>Mean Time Between Failures (MTBF): Average time to complete one "cycle" of working-&gt;broken-&gt;working. </a:t>
            </a:r>
            <a:endParaRPr/>
          </a:p>
          <a:p>
            <a:pPr indent="-317500" lvl="1" marL="914400" rtl="0" algn="l">
              <a:spcBef>
                <a:spcPts val="0"/>
              </a:spcBef>
              <a:spcAft>
                <a:spcPts val="0"/>
              </a:spcAft>
              <a:buSzPts val="1400"/>
              <a:buChar char="○"/>
            </a:pPr>
            <a:r>
              <a:rPr lang="en"/>
              <a:t>Equal to MTTF+MTTR</a:t>
            </a:r>
            <a:endParaRPr/>
          </a:p>
          <a:p>
            <a:pPr indent="-342900" lvl="0" marL="457200" rtl="0" algn="l">
              <a:spcBef>
                <a:spcPts val="0"/>
              </a:spcBef>
              <a:spcAft>
                <a:spcPts val="0"/>
              </a:spcAft>
              <a:buSzPts val="1800"/>
              <a:buChar char="●"/>
            </a:pPr>
            <a:r>
              <a:rPr lang="en"/>
              <a:t>Availability: Percentage of the time that the service is available</a:t>
            </a:r>
            <a:endParaRPr/>
          </a:p>
          <a:p>
            <a:pPr indent="-317500" lvl="1" marL="914400" rtl="0" algn="l">
              <a:spcBef>
                <a:spcPts val="0"/>
              </a:spcBef>
              <a:spcAft>
                <a:spcPts val="0"/>
              </a:spcAft>
              <a:buSzPts val="1400"/>
              <a:buChar char="○"/>
            </a:pPr>
            <a:r>
              <a:rPr lang="en"/>
              <a:t>Equal to MTTF/MTBF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10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10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10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10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1000"/>
                                        <p:tgtEl>
                                          <p:spTgt spid="1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1000"/>
                                        <p:tgtEl>
                                          <p:spTgt spid="1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animEffect filter="fade" transition="in">
                                      <p:cBhvr>
                                        <p:cTn dur="1000"/>
                                        <p:tgtEl>
                                          <p:spTgt spid="18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Availability Example</a:t>
            </a:r>
            <a:endParaRPr/>
          </a:p>
        </p:txBody>
      </p:sp>
      <p:sp>
        <p:nvSpPr>
          <p:cNvPr id="191" name="Google Shape;191;p4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 laptop broke three times in 2022 (right after the warranty expired…)</a:t>
            </a:r>
            <a:endParaRPr/>
          </a:p>
          <a:p>
            <a:pPr indent="-342900" lvl="0" marL="457200" rtl="0" algn="l">
              <a:spcBef>
                <a:spcPts val="0"/>
              </a:spcBef>
              <a:spcAft>
                <a:spcPts val="0"/>
              </a:spcAft>
              <a:buSzPts val="1800"/>
              <a:buChar char="●"/>
            </a:pPr>
            <a:r>
              <a:rPr lang="en"/>
              <a:t>Each failure prevented me from using the laptop for ~1 week (needed to find parts online, have them shipped, borrow a repair kit, etc.)</a:t>
            </a:r>
            <a:endParaRPr/>
          </a:p>
          <a:p>
            <a:pPr indent="-342900" lvl="0" marL="457200" rtl="0" algn="l">
              <a:spcBef>
                <a:spcPts val="0"/>
              </a:spcBef>
              <a:spcAft>
                <a:spcPts val="0"/>
              </a:spcAft>
              <a:buSzPts val="1800"/>
              <a:buChar char="●"/>
            </a:pPr>
            <a:r>
              <a:rPr lang="en"/>
              <a:t>MTBF: 1 year / 3 (failures) = </a:t>
            </a:r>
            <a:r>
              <a:rPr lang="en"/>
              <a:t>1/3</a:t>
            </a:r>
            <a:r>
              <a:rPr lang="en"/>
              <a:t> year or ~120 days</a:t>
            </a:r>
            <a:endParaRPr/>
          </a:p>
          <a:p>
            <a:pPr indent="-342900" lvl="0" marL="457200" rtl="0" algn="l">
              <a:spcBef>
                <a:spcPts val="0"/>
              </a:spcBef>
              <a:spcAft>
                <a:spcPts val="0"/>
              </a:spcAft>
              <a:buSzPts val="1800"/>
              <a:buChar char="●"/>
            </a:pPr>
            <a:r>
              <a:rPr lang="en"/>
              <a:t>MTTR: 7 days</a:t>
            </a:r>
            <a:endParaRPr/>
          </a:p>
          <a:p>
            <a:pPr indent="-342900" lvl="0" marL="457200" rtl="0" algn="l">
              <a:spcBef>
                <a:spcPts val="0"/>
              </a:spcBef>
              <a:spcAft>
                <a:spcPts val="0"/>
              </a:spcAft>
              <a:buSzPts val="1800"/>
              <a:buChar char="●"/>
            </a:pPr>
            <a:r>
              <a:rPr lang="en"/>
              <a:t>MTTF: 120 days between failures, but the laptop wasn't in use for 7 of those days. In terms of the actual time I was using the laptop, it failed ~113 days after it got fixed.</a:t>
            </a:r>
            <a:endParaRPr/>
          </a:p>
          <a:p>
            <a:pPr indent="-342900" lvl="0" marL="457200" rtl="0" algn="l">
              <a:spcBef>
                <a:spcPts val="0"/>
              </a:spcBef>
              <a:spcAft>
                <a:spcPts val="0"/>
              </a:spcAft>
              <a:buSzPts val="1800"/>
              <a:buChar char="●"/>
            </a:pPr>
            <a:r>
              <a:rPr lang="en"/>
              <a:t>Availability: 113 days / 120 days = 113/120 or about 95%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1000"/>
                                        <p:tgtEl>
                                          <p:spTgt spid="1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animEffect filter="fade" transition="in">
                                      <p:cBhvr>
                                        <p:cTn dur="1000"/>
                                        <p:tgtEl>
                                          <p:spTgt spid="19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Availability Example</a:t>
            </a:r>
            <a:endParaRPr/>
          </a:p>
        </p:txBody>
      </p:sp>
      <p:pic>
        <p:nvPicPr>
          <p:cNvPr id="197" name="Google Shape;197;p43"/>
          <p:cNvPicPr preferRelativeResize="0"/>
          <p:nvPr/>
        </p:nvPicPr>
        <p:blipFill>
          <a:blip r:embed="rId3">
            <a:alphaModFix/>
          </a:blip>
          <a:stretch>
            <a:fillRect/>
          </a:stretch>
        </p:blipFill>
        <p:spPr>
          <a:xfrm>
            <a:off x="152400" y="1787275"/>
            <a:ext cx="8839200" cy="24896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