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Helvetica Neue"/>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9ED3EA-8111-47C4-BFCF-05E12E113BC4}">
  <a:tblStyle styleId="{CB9ED3EA-8111-47C4-BFCF-05E12E113B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HelveticaNeue-boldItalic.fntdata"/><Relationship Id="rId100" Type="http://schemas.openxmlformats.org/officeDocument/2006/relationships/font" Target="fonts/HelveticaNeue-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HelveticaNeue-bold.fntdata"/><Relationship Id="rId10" Type="http://schemas.openxmlformats.org/officeDocument/2006/relationships/slide" Target="slides/slide4.xml"/><Relationship Id="rId98" Type="http://schemas.openxmlformats.org/officeDocument/2006/relationships/font" Target="fonts/HelveticaNeue-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614f610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614f610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614f610c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614f610c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614f610c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614f610c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614f610c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614f610c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614f610c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614f610c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614f610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614f610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minutes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614f610c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614f610c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614f610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614f610c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6861e39f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6861e39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614f610c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614f610c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304323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b304323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614f610c8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614f610c8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614f610c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614f610c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614f610c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614f610c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614f610c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614f610c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614f610c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614f610c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614f610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614f61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minutes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614f610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614f610c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614f610c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614f610c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614f610c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614f610c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6861e39f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6861e39f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614f61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614f61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6861e39f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6861e39f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6861e39f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6861e39f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6861e39f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6861e39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614f610c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614f610c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6861e39f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6861e39f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6903410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66903410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614f610c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614f610c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6861e39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6861e39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6903410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66903410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614f610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3614f610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14f610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14f610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614f610c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614f610c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614f610c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614f610c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614f610c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3614f610c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6903410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66903410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6903410f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6903410f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6903410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66903410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66903410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66903410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6903410f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6903410f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66903410f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66903410f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6903410f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66903410f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614f610c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614f610c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66903410f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66903410f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66903410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66903410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614f610c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614f610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66903410f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66903410f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66903410f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66903410f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66903410f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66903410f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66903410f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66903410f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66903410f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66903410f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66903410f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66903410f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66903410f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66903410f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614f610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614f610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3614f610c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3614f610c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3614f610c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3614f610c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3614f610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3614f610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66903410f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66903410f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66903410f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66903410f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66903410f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66903410f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66903410f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66903410f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3614f610c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3614f610c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614f610c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3614f610c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3614f610c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3614f610c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614f610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614f610c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3614f610c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3614f610c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3614f610c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3614f610c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614f610c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3614f610c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3614f610c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3614f610c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3614f610c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3614f610c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66903410f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66903410f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3614f610c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3614f610c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66903410f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66903410f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66903410f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66903410f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3614f610c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3614f610c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614f610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614f610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3614f610c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3614f610c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3614f610c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3614f610c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66903410fb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66903410fb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66903410f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66903410f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3614f610c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3614f610c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66903410fb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66903410fb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66903410f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66903410f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66903410f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66903410f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3614f610c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3614f610c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3614f610c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3614f610c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614f610c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614f610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e78f565f0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e78f565f0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e78f565f0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e78f565f0c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15" name="Google Shape;15;p2"/>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46" name="Shape 46"/>
        <p:cNvGrpSpPr/>
        <p:nvPr/>
      </p:nvGrpSpPr>
      <p:grpSpPr>
        <a:xfrm>
          <a:off x="0" y="0"/>
          <a:ext cx="0" cy="0"/>
          <a:chOff x="0" y="0"/>
          <a:chExt cx="0" cy="0"/>
        </a:xfrm>
      </p:grpSpPr>
      <p:sp>
        <p:nvSpPr>
          <p:cNvPr id="47" name="Google Shape;47;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2"/>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 name="Google Shape;54;p12"/>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58" name="Shape 58"/>
        <p:cNvGrpSpPr/>
        <p:nvPr/>
      </p:nvGrpSpPr>
      <p:grpSpPr>
        <a:xfrm>
          <a:off x="0" y="0"/>
          <a:ext cx="0" cy="0"/>
          <a:chOff x="0" y="0"/>
          <a:chExt cx="0" cy="0"/>
        </a:xfrm>
      </p:grpSpPr>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4"/>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73" name="Shape 73"/>
        <p:cNvGrpSpPr/>
        <p:nvPr/>
      </p:nvGrpSpPr>
      <p:grpSpPr>
        <a:xfrm>
          <a:off x="0" y="0"/>
          <a:ext cx="0" cy="0"/>
          <a:chOff x="0" y="0"/>
          <a:chExt cx="0" cy="0"/>
        </a:xfrm>
      </p:grpSpPr>
      <p:sp>
        <p:nvSpPr>
          <p:cNvPr id="74" name="Google Shape;74;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78" name="Shape 78"/>
        <p:cNvGrpSpPr/>
        <p:nvPr/>
      </p:nvGrpSpPr>
      <p:grpSpPr>
        <a:xfrm>
          <a:off x="0" y="0"/>
          <a:ext cx="0" cy="0"/>
          <a:chOff x="0" y="0"/>
          <a:chExt cx="0" cy="0"/>
        </a:xfrm>
      </p:grpSpPr>
      <p:sp>
        <p:nvSpPr>
          <p:cNvPr id="79" name="Google Shape;79;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81" name="Shape 81"/>
        <p:cNvGrpSpPr/>
        <p:nvPr/>
      </p:nvGrpSpPr>
      <p:grpSpPr>
        <a:xfrm>
          <a:off x="0" y="0"/>
          <a:ext cx="0" cy="0"/>
          <a:chOff x="0" y="0"/>
          <a:chExt cx="0" cy="0"/>
        </a:xfrm>
      </p:grpSpPr>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3"/>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89" name="Shape 89"/>
        <p:cNvGrpSpPr/>
        <p:nvPr/>
      </p:nvGrpSpPr>
      <p:grpSpPr>
        <a:xfrm>
          <a:off x="0" y="0"/>
          <a:ext cx="0" cy="0"/>
          <a:chOff x="0" y="0"/>
          <a:chExt cx="0" cy="0"/>
        </a:xfrm>
      </p:grpSpPr>
      <p:grpSp>
        <p:nvGrpSpPr>
          <p:cNvPr id="90" name="Google Shape;90;p22"/>
          <p:cNvGrpSpPr/>
          <p:nvPr/>
        </p:nvGrpSpPr>
        <p:grpSpPr>
          <a:xfrm>
            <a:off x="6098378" y="5"/>
            <a:ext cx="3045625" cy="2030570"/>
            <a:chOff x="6098378" y="5"/>
            <a:chExt cx="3045625" cy="2030570"/>
          </a:xfrm>
        </p:grpSpPr>
        <p:sp>
          <p:nvSpPr>
            <p:cNvPr id="91" name="Google Shape;91;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7" name="Google Shape;97;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One Column">
    <p:spTree>
      <p:nvGrpSpPr>
        <p:cNvPr id="98" name="Shape 98"/>
        <p:cNvGrpSpPr/>
        <p:nvPr/>
      </p:nvGrpSpPr>
      <p:grpSpPr>
        <a:xfrm>
          <a:off x="0" y="0"/>
          <a:ext cx="0" cy="0"/>
          <a:chOff x="0" y="0"/>
          <a:chExt cx="0" cy="0"/>
        </a:xfrm>
      </p:grpSpPr>
      <p:sp>
        <p:nvSpPr>
          <p:cNvPr id="99" name="Google Shape;99;p23"/>
          <p:cNvSpPr txBox="1"/>
          <p:nvPr>
            <p:ph idx="1" type="body"/>
          </p:nvPr>
        </p:nvSpPr>
        <p:spPr>
          <a:xfrm>
            <a:off x="2286000" y="681037"/>
            <a:ext cx="6429300" cy="4024200"/>
          </a:xfrm>
          <a:prstGeom prst="rect">
            <a:avLst/>
          </a:prstGeom>
          <a:noFill/>
          <a:ln>
            <a:noFill/>
          </a:ln>
        </p:spPr>
        <p:txBody>
          <a:bodyPr anchorCtr="0" anchor="t" bIns="65300" lIns="130600" spcFirstLastPara="1" rIns="130600" wrap="square" tIns="65300">
            <a:normAutofit/>
          </a:bodyPr>
          <a:lstStyle>
            <a:lvl1pPr indent="-337185" lvl="0" marL="457200" rtl="0" algn="l">
              <a:spcBef>
                <a:spcPts val="625"/>
              </a:spcBef>
              <a:spcAft>
                <a:spcPts val="0"/>
              </a:spcAft>
              <a:buSzPts val="1710"/>
              <a:buChar char="●"/>
              <a:defRPr/>
            </a:lvl1pPr>
            <a:lvl2pPr indent="-331469" lvl="1" marL="914400" rtl="0" algn="l">
              <a:spcBef>
                <a:spcPts val="360"/>
              </a:spcBef>
              <a:spcAft>
                <a:spcPts val="0"/>
              </a:spcAft>
              <a:buClr>
                <a:srgbClr val="C5DBC3"/>
              </a:buClr>
              <a:buSzPts val="1620"/>
              <a:buChar char="○"/>
              <a:defRPr/>
            </a:lvl2pPr>
            <a:lvl3pPr indent="-363537" lvl="2" marL="1371600" rtl="0" algn="l">
              <a:spcBef>
                <a:spcPts val="425"/>
              </a:spcBef>
              <a:spcAft>
                <a:spcPts val="0"/>
              </a:spcAft>
              <a:buClr>
                <a:srgbClr val="00BEE2"/>
              </a:buClr>
              <a:buSzPts val="2125"/>
              <a:buChar char="■"/>
              <a:defRPr>
                <a:solidFill>
                  <a:srgbClr val="00BEE2"/>
                </a:solidFill>
              </a:defRPr>
            </a:lvl3pPr>
            <a:lvl4pPr indent="-347662" lvl="3" marL="1828800" rtl="0" algn="l">
              <a:spcBef>
                <a:spcPts val="375"/>
              </a:spcBef>
              <a:spcAft>
                <a:spcPts val="0"/>
              </a:spcAft>
              <a:buClr>
                <a:srgbClr val="FFC117"/>
              </a:buClr>
              <a:buSzPts val="1875"/>
              <a:buFont typeface="Arial"/>
              <a:buChar char="•"/>
              <a:defRPr>
                <a:solidFill>
                  <a:srgbClr val="FFC117"/>
                </a:solidFill>
              </a:defRPr>
            </a:lvl4pPr>
            <a:lvl5pPr indent="-343725" lvl="4" marL="2286000" rtl="0" algn="l">
              <a:spcBef>
                <a:spcPts val="363"/>
              </a:spcBef>
              <a:spcAft>
                <a:spcPts val="0"/>
              </a:spcAft>
              <a:buClr>
                <a:srgbClr val="E4DDD2"/>
              </a:buClr>
              <a:buSzPts val="1813"/>
              <a:buChar char="○"/>
              <a:defRPr>
                <a:solidFill>
                  <a:srgbClr val="E4DDD2"/>
                </a:solidFill>
              </a:defRPr>
            </a:lvl5pPr>
            <a:lvl6pPr indent="-342900" lvl="5" marL="2743200" rtl="0" algn="l">
              <a:spcBef>
                <a:spcPts val="36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100" name="Google Shape;100;p23"/>
          <p:cNvSpPr txBox="1"/>
          <p:nvPr>
            <p:ph type="title"/>
          </p:nvPr>
        </p:nvSpPr>
        <p:spPr>
          <a:xfrm>
            <a:off x="838200" y="57150"/>
            <a:ext cx="7877100" cy="571500"/>
          </a:xfrm>
          <a:prstGeom prst="rect">
            <a:avLst/>
          </a:prstGeom>
          <a:noFill/>
          <a:ln>
            <a:noFill/>
          </a:ln>
        </p:spPr>
        <p:txBody>
          <a:bodyPr anchorCtr="0" anchor="t" bIns="65300" lIns="130600" spcFirstLastPara="1" rIns="130600" wrap="square" tIns="653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01" name="Google Shape;101;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2" name="Shape 102"/>
        <p:cNvGrpSpPr/>
        <p:nvPr/>
      </p:nvGrpSpPr>
      <p:grpSpPr>
        <a:xfrm>
          <a:off x="0" y="0"/>
          <a:ext cx="0" cy="0"/>
          <a:chOff x="0" y="0"/>
          <a:chExt cx="0" cy="0"/>
        </a:xfrm>
      </p:grpSpPr>
      <p:sp>
        <p:nvSpPr>
          <p:cNvPr id="103" name="Google Shape;103;p24"/>
          <p:cNvSpPr txBox="1"/>
          <p:nvPr>
            <p:ph type="title"/>
          </p:nvPr>
        </p:nvSpPr>
        <p:spPr>
          <a:xfrm>
            <a:off x="685800" y="102394"/>
            <a:ext cx="4368300" cy="420600"/>
          </a:xfrm>
          <a:prstGeom prst="rect">
            <a:avLst/>
          </a:prstGeom>
          <a:noFill/>
          <a:ln>
            <a:noFill/>
          </a:ln>
        </p:spPr>
        <p:txBody>
          <a:bodyPr anchorCtr="0" anchor="t" bIns="65300" lIns="130600" spcFirstLastPara="1" rIns="130600" wrap="square" tIns="653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04" name="Google Shape;104;p24"/>
          <p:cNvSpPr txBox="1"/>
          <p:nvPr>
            <p:ph idx="1" type="body"/>
          </p:nvPr>
        </p:nvSpPr>
        <p:spPr>
          <a:xfrm>
            <a:off x="685800" y="800101"/>
            <a:ext cx="7924800" cy="1694700"/>
          </a:xfrm>
          <a:prstGeom prst="rect">
            <a:avLst/>
          </a:prstGeom>
          <a:noFill/>
          <a:ln>
            <a:noFill/>
          </a:ln>
        </p:spPr>
        <p:txBody>
          <a:bodyPr anchorCtr="0" anchor="t" bIns="65300" lIns="130600" spcFirstLastPara="1" rIns="130600" wrap="square" tIns="65300">
            <a:normAutofit/>
          </a:bodyPr>
          <a:lstStyle>
            <a:lvl1pPr indent="-337185" lvl="0" marL="457200" rtl="0" algn="l">
              <a:spcBef>
                <a:spcPts val="625"/>
              </a:spcBef>
              <a:spcAft>
                <a:spcPts val="0"/>
              </a:spcAft>
              <a:buSzPts val="1710"/>
              <a:buChar char="●"/>
              <a:defRPr/>
            </a:lvl1pPr>
            <a:lvl2pPr indent="-331469" lvl="1" marL="914400" rtl="0" algn="l">
              <a:spcBef>
                <a:spcPts val="360"/>
              </a:spcBef>
              <a:spcAft>
                <a:spcPts val="0"/>
              </a:spcAft>
              <a:buClr>
                <a:srgbClr val="C5DBC3"/>
              </a:buClr>
              <a:buSzPts val="1620"/>
              <a:buChar char="○"/>
              <a:defRPr/>
            </a:lvl2pPr>
            <a:lvl3pPr indent="-342900" lvl="2" marL="1371600" rtl="0" algn="l">
              <a:spcBef>
                <a:spcPts val="360"/>
              </a:spcBef>
              <a:spcAft>
                <a:spcPts val="0"/>
              </a:spcAft>
              <a:buClr>
                <a:srgbClr val="00BEE2"/>
              </a:buClr>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105" name="Google Shape;105;p24"/>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875">
                <a:solidFill>
                  <a:schemeClr val="accent1"/>
                </a:solidFill>
                <a:latin typeface="Helvetica Neue"/>
                <a:ea typeface="Helvetica Neue"/>
                <a:cs typeface="Helvetica Neue"/>
                <a:sym typeface="Helvetica Neue"/>
              </a:defRPr>
            </a:lvl1pPr>
            <a:lvl2pPr lvl="1"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2pPr>
            <a:lvl3pPr lvl="2"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3pPr>
            <a:lvl4pPr lvl="3"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4pPr>
            <a:lvl5pPr lvl="4"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5pPr>
            <a:lvl6pPr lvl="5"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6pPr>
            <a:lvl7pPr lvl="6"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7pPr>
            <a:lvl8pPr lvl="7"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8pPr>
            <a:lvl9pPr lvl="8"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9pPr>
          </a:lstStyle>
          <a:p/>
        </p:txBody>
      </p:sp>
      <p:sp>
        <p:nvSpPr>
          <p:cNvPr id="106" name="Google Shape;106;p24"/>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875">
                <a:solidFill>
                  <a:schemeClr val="accent1"/>
                </a:solidFill>
                <a:latin typeface="Helvetica Neue"/>
                <a:ea typeface="Helvetica Neue"/>
                <a:cs typeface="Helvetica Neue"/>
                <a:sym typeface="Helvetica Neue"/>
              </a:defRPr>
            </a:lvl1pPr>
            <a:lvl2pPr lvl="1"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2pPr>
            <a:lvl3pPr lvl="2"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3pPr>
            <a:lvl4pPr lvl="3"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4pPr>
            <a:lvl5pPr lvl="4"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5pPr>
            <a:lvl6pPr lvl="5"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6pPr>
            <a:lvl7pPr lvl="6"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7pPr>
            <a:lvl8pPr lvl="7"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8pPr>
            <a:lvl9pPr lvl="8" marR="0" rtl="0" algn="l">
              <a:spcBef>
                <a:spcPts val="0"/>
              </a:spcBef>
              <a:spcAft>
                <a:spcPts val="0"/>
              </a:spcAft>
              <a:buSzPts val="1400"/>
              <a:buNone/>
              <a:defRPr b="0" i="0" sz="22875" u="none" cap="none" strike="noStrike">
                <a:solidFill>
                  <a:schemeClr val="accent1"/>
                </a:solidFill>
                <a:latin typeface="Helvetica Neue"/>
                <a:ea typeface="Helvetica Neue"/>
                <a:cs typeface="Helvetica Neue"/>
                <a:sym typeface="Helvetica Neue"/>
              </a:defRPr>
            </a:lvl9pPr>
          </a:lstStyle>
          <a:p/>
        </p:txBody>
      </p:sp>
      <p:sp>
        <p:nvSpPr>
          <p:cNvPr id="107" name="Google Shape;107;p24"/>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rmAutofit fontScale="25000" lnSpcReduction="20000"/>
          </a:bodyPr>
          <a:lstStyle>
            <a:lvl1pPr indent="0" lvl="0" marL="0" marR="0" rtl="0" algn="l">
              <a:spcBef>
                <a:spcPts val="0"/>
              </a:spcBef>
              <a:spcAft>
                <a:spcPts val="0"/>
              </a:spcAft>
              <a:buNone/>
              <a:defRPr sz="22875">
                <a:solidFill>
                  <a:schemeClr val="accent1"/>
                </a:solidFill>
                <a:latin typeface="Helvetica Neue"/>
                <a:ea typeface="Helvetica Neue"/>
                <a:cs typeface="Helvetica Neue"/>
                <a:sym typeface="Helvetica Neue"/>
              </a:defRPr>
            </a:lvl1pPr>
            <a:lvl2pPr indent="0" lvl="1" marL="0" marR="0" rtl="0" algn="l">
              <a:spcBef>
                <a:spcPts val="0"/>
              </a:spcBef>
              <a:spcAft>
                <a:spcPts val="0"/>
              </a:spcAft>
              <a:buNone/>
              <a:defRPr sz="22875">
                <a:solidFill>
                  <a:schemeClr val="accent1"/>
                </a:solidFill>
                <a:latin typeface="Helvetica Neue"/>
                <a:ea typeface="Helvetica Neue"/>
                <a:cs typeface="Helvetica Neue"/>
                <a:sym typeface="Helvetica Neue"/>
              </a:defRPr>
            </a:lvl2pPr>
            <a:lvl3pPr indent="0" lvl="2" marL="0" marR="0" rtl="0" algn="l">
              <a:spcBef>
                <a:spcPts val="0"/>
              </a:spcBef>
              <a:spcAft>
                <a:spcPts val="0"/>
              </a:spcAft>
              <a:buNone/>
              <a:defRPr sz="22875">
                <a:solidFill>
                  <a:schemeClr val="accent1"/>
                </a:solidFill>
                <a:latin typeface="Helvetica Neue"/>
                <a:ea typeface="Helvetica Neue"/>
                <a:cs typeface="Helvetica Neue"/>
                <a:sym typeface="Helvetica Neue"/>
              </a:defRPr>
            </a:lvl3pPr>
            <a:lvl4pPr indent="0" lvl="3" marL="0" marR="0" rtl="0" algn="l">
              <a:spcBef>
                <a:spcPts val="0"/>
              </a:spcBef>
              <a:spcAft>
                <a:spcPts val="0"/>
              </a:spcAft>
              <a:buNone/>
              <a:defRPr sz="22875">
                <a:solidFill>
                  <a:schemeClr val="accent1"/>
                </a:solidFill>
                <a:latin typeface="Helvetica Neue"/>
                <a:ea typeface="Helvetica Neue"/>
                <a:cs typeface="Helvetica Neue"/>
                <a:sym typeface="Helvetica Neue"/>
              </a:defRPr>
            </a:lvl4pPr>
            <a:lvl5pPr indent="0" lvl="4" marL="0" marR="0" rtl="0" algn="l">
              <a:spcBef>
                <a:spcPts val="0"/>
              </a:spcBef>
              <a:spcAft>
                <a:spcPts val="0"/>
              </a:spcAft>
              <a:buNone/>
              <a:defRPr sz="22875">
                <a:solidFill>
                  <a:schemeClr val="accent1"/>
                </a:solidFill>
                <a:latin typeface="Helvetica Neue"/>
                <a:ea typeface="Helvetica Neue"/>
                <a:cs typeface="Helvetica Neue"/>
                <a:sym typeface="Helvetica Neue"/>
              </a:defRPr>
            </a:lvl5pPr>
            <a:lvl6pPr indent="0" lvl="5" marL="0" marR="0" rtl="0" algn="l">
              <a:spcBef>
                <a:spcPts val="0"/>
              </a:spcBef>
              <a:spcAft>
                <a:spcPts val="0"/>
              </a:spcAft>
              <a:buNone/>
              <a:defRPr sz="22875">
                <a:solidFill>
                  <a:schemeClr val="accent1"/>
                </a:solidFill>
                <a:latin typeface="Helvetica Neue"/>
                <a:ea typeface="Helvetica Neue"/>
                <a:cs typeface="Helvetica Neue"/>
                <a:sym typeface="Helvetica Neue"/>
              </a:defRPr>
            </a:lvl6pPr>
            <a:lvl7pPr indent="0" lvl="6" marL="0" marR="0" rtl="0" algn="l">
              <a:spcBef>
                <a:spcPts val="0"/>
              </a:spcBef>
              <a:spcAft>
                <a:spcPts val="0"/>
              </a:spcAft>
              <a:buNone/>
              <a:defRPr sz="22875">
                <a:solidFill>
                  <a:schemeClr val="accent1"/>
                </a:solidFill>
                <a:latin typeface="Helvetica Neue"/>
                <a:ea typeface="Helvetica Neue"/>
                <a:cs typeface="Helvetica Neue"/>
                <a:sym typeface="Helvetica Neue"/>
              </a:defRPr>
            </a:lvl7pPr>
            <a:lvl8pPr indent="0" lvl="7" marL="0" marR="0" rtl="0" algn="l">
              <a:spcBef>
                <a:spcPts val="0"/>
              </a:spcBef>
              <a:spcAft>
                <a:spcPts val="0"/>
              </a:spcAft>
              <a:buNone/>
              <a:defRPr sz="22875">
                <a:solidFill>
                  <a:schemeClr val="accent1"/>
                </a:solidFill>
                <a:latin typeface="Helvetica Neue"/>
                <a:ea typeface="Helvetica Neue"/>
                <a:cs typeface="Helvetica Neue"/>
                <a:sym typeface="Helvetica Neue"/>
              </a:defRPr>
            </a:lvl8pPr>
            <a:lvl9pPr indent="0" lvl="8" marL="0" marR="0" rtl="0" algn="l">
              <a:spcBef>
                <a:spcPts val="0"/>
              </a:spcBef>
              <a:spcAft>
                <a:spcPts val="0"/>
              </a:spcAft>
              <a:buNone/>
              <a:defRPr sz="22875">
                <a:solidFill>
                  <a:schemeClr val="accent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1">
  <p:cSld name="TITLE_1_1">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0" name="Google Shape;110;p2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11" name="Google Shape;11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112" name="Google Shape;112;p2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1" name="Google Shape;31;p6"/>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9" name="Shape 39"/>
        <p:cNvGrpSpPr/>
        <p:nvPr/>
      </p:nvGrpSpPr>
      <p:grpSpPr>
        <a:xfrm>
          <a:off x="0" y="0"/>
          <a:ext cx="0" cy="0"/>
          <a:chOff x="0" y="0"/>
          <a:chExt cx="0" cy="0"/>
        </a:xfrm>
      </p:grpSpPr>
      <p:sp>
        <p:nvSpPr>
          <p:cNvPr id="40" name="Google Shape;40;p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18" name="Google Shape;118;p26"/>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4: Number Representations</a:t>
            </a:r>
            <a:endParaRPr/>
          </a:p>
        </p:txBody>
      </p:sp>
      <p:sp>
        <p:nvSpPr>
          <p:cNvPr id="119" name="Google Shape;119;p26"/>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20" name="Google Shape;12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SI-prefixes</a:t>
            </a:r>
            <a:endParaRPr/>
          </a:p>
        </p:txBody>
      </p:sp>
      <p:sp>
        <p:nvSpPr>
          <p:cNvPr id="187" name="Google Shape;187;p3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Note: 2</a:t>
            </a:r>
            <a:r>
              <a:rPr baseline="30000" lang="en">
                <a:solidFill>
                  <a:srgbClr val="000000"/>
                </a:solidFill>
              </a:rPr>
              <a:t>10 </a:t>
            </a:r>
            <a:r>
              <a:rPr lang="en">
                <a:solidFill>
                  <a:srgbClr val="000000"/>
                </a:solidFill>
              </a:rPr>
              <a:t>= 1024 is extremely close to 1000. There’s absolutely no good reason for this; the numbers just happened to line up nicely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On the plus side, this means that we can approximate large powers of 2 in decimal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 2</a:t>
            </a:r>
            <a:r>
              <a:rPr baseline="30000" lang="en">
                <a:solidFill>
                  <a:srgbClr val="000000"/>
                </a:solidFill>
              </a:rPr>
              <a:t>32</a:t>
            </a:r>
            <a:r>
              <a:rPr lang="en">
                <a:solidFill>
                  <a:srgbClr val="000000"/>
                </a:solidFill>
              </a:rPr>
              <a:t> = 2</a:t>
            </a:r>
            <a:r>
              <a:rPr baseline="30000" lang="en">
                <a:solidFill>
                  <a:srgbClr val="000000"/>
                </a:solidFill>
              </a:rPr>
              <a:t>30</a:t>
            </a:r>
            <a:r>
              <a:rPr lang="en"/>
              <a:t> × </a:t>
            </a:r>
            <a:r>
              <a:rPr lang="en">
                <a:solidFill>
                  <a:srgbClr val="000000"/>
                </a:solidFill>
              </a:rPr>
              <a:t>2</a:t>
            </a:r>
            <a:r>
              <a:rPr baseline="30000" lang="en">
                <a:solidFill>
                  <a:srgbClr val="000000"/>
                </a:solidFill>
              </a:rPr>
              <a:t>2</a:t>
            </a:r>
            <a:endParaRPr baseline="300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(2</a:t>
            </a:r>
            <a:r>
              <a:rPr baseline="30000" lang="en">
                <a:solidFill>
                  <a:srgbClr val="000000"/>
                </a:solidFill>
              </a:rPr>
              <a:t>10</a:t>
            </a:r>
            <a:r>
              <a:rPr lang="en">
                <a:solidFill>
                  <a:srgbClr val="000000"/>
                </a:solidFill>
              </a:rPr>
              <a:t>)</a:t>
            </a:r>
            <a:r>
              <a:rPr baseline="30000" lang="en">
                <a:solidFill>
                  <a:srgbClr val="000000"/>
                </a:solidFill>
              </a:rPr>
              <a:t>3</a:t>
            </a:r>
            <a:r>
              <a:rPr lang="en">
                <a:solidFill>
                  <a:srgbClr val="000000"/>
                </a:solidFill>
              </a:rPr>
              <a:t> </a:t>
            </a:r>
            <a:r>
              <a:rPr lang="en"/>
              <a:t>×</a:t>
            </a:r>
            <a:r>
              <a:rPr lang="en">
                <a:solidFill>
                  <a:srgbClr val="000000"/>
                </a:solidFill>
              </a:rPr>
              <a:t> 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4 </a:t>
            </a:r>
            <a:r>
              <a:rPr lang="en"/>
              <a:t>× </a:t>
            </a:r>
            <a:r>
              <a:rPr lang="en">
                <a:solidFill>
                  <a:srgbClr val="000000"/>
                </a:solidFill>
              </a:rPr>
              <a:t>(1000)</a:t>
            </a:r>
            <a:r>
              <a:rPr baseline="30000" lang="en">
                <a:solidFill>
                  <a:srgbClr val="000000"/>
                </a:solidFill>
              </a:rPr>
              <a:t>3</a:t>
            </a:r>
            <a:endParaRPr baseline="30000">
              <a:solidFill>
                <a:srgbClr val="000000"/>
              </a:solidFill>
            </a:endParaRPr>
          </a:p>
          <a:p>
            <a:pPr indent="-317500" lvl="1" marL="914400" rtl="0" algn="l">
              <a:spcBef>
                <a:spcPts val="0"/>
              </a:spcBef>
              <a:spcAft>
                <a:spcPts val="0"/>
              </a:spcAft>
              <a:buClr>
                <a:schemeClr val="dk1"/>
              </a:buClr>
              <a:buSzPts val="1400"/>
              <a:buChar char="○"/>
            </a:pPr>
            <a:r>
              <a:rPr lang="en">
                <a:solidFill>
                  <a:schemeClr val="dk1"/>
                </a:solidFill>
              </a:rPr>
              <a:t>≈ 4 billion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Actual value is 4,294,967,296, ~7% off</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also gets used in binary SI prefixes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“Kibi, Mebi, Gibi”... instead of “Kilo, Mega, Giga”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512 TiB = 512 Tebibytes = 2</a:t>
            </a:r>
            <a:r>
              <a:rPr baseline="30000" lang="en">
                <a:solidFill>
                  <a:schemeClr val="dk1"/>
                </a:solidFill>
              </a:rPr>
              <a:t>49</a:t>
            </a:r>
            <a:r>
              <a:rPr lang="en">
                <a:solidFill>
                  <a:schemeClr val="dk1"/>
                </a:solidFill>
              </a:rPr>
              <a:t> bytes.</a:t>
            </a:r>
            <a:endParaRPr>
              <a:solidFill>
                <a:schemeClr val="dk1"/>
              </a:solidFill>
            </a:endParaRPr>
          </a:p>
        </p:txBody>
      </p:sp>
      <p:sp>
        <p:nvSpPr>
          <p:cNvPr id="188" name="Google Shape;18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10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10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1000"/>
                                        <p:tgtEl>
                                          <p:spTgt spid="1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Effect filter="fade" transition="in">
                                      <p:cBhvr>
                                        <p:cTn dur="1000"/>
                                        <p:tgtEl>
                                          <p:spTgt spid="1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animEffect filter="fade" transition="in">
                                      <p:cBhvr>
                                        <p:cTn dur="1000"/>
                                        <p:tgtEl>
                                          <p:spTgt spid="18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a:t>
            </a:r>
            <a:endParaRPr/>
          </a:p>
        </p:txBody>
      </p:sp>
      <p:sp>
        <p:nvSpPr>
          <p:cNvPr id="194" name="Google Shape;194;p3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A system of storing data using just two digits: </a:t>
            </a:r>
            <a:r>
              <a:rPr lang="en">
                <a:solidFill>
                  <a:srgbClr val="999999"/>
                </a:solidFill>
                <a:latin typeface="Roboto Mono"/>
                <a:ea typeface="Roboto Mono"/>
                <a:cs typeface="Roboto Mono"/>
                <a:sym typeface="Roboto Mono"/>
              </a:rPr>
              <a:t>1</a:t>
            </a:r>
            <a:r>
              <a:rPr lang="en">
                <a:solidFill>
                  <a:srgbClr val="999999"/>
                </a:solidFill>
              </a:rPr>
              <a:t> and </a:t>
            </a:r>
            <a:r>
              <a:rPr lang="en">
                <a:solidFill>
                  <a:srgbClr val="999999"/>
                </a:solidFill>
                <a:latin typeface="Roboto Mono"/>
                <a:ea typeface="Roboto Mono"/>
                <a:cs typeface="Roboto Mono"/>
                <a:sym typeface="Roboto Mono"/>
              </a:rPr>
              <a:t>0</a:t>
            </a:r>
            <a:r>
              <a:rPr lang="en">
                <a:solidFill>
                  <a:srgbClr val="999999"/>
                </a:solidFill>
              </a:rPr>
              <a: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Everything in a computer is ultimately stored in binary (high voltage wire = 1, low voltage wire = 0)</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Generally rooted in the mathematical concept of binary (as a base 2 system of representing numbers)</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Since computers tend to “think” in binary, it is ultimately useful to work with values in binary. By convention we prepend any binary value with “</a:t>
            </a:r>
            <a:r>
              <a:rPr lang="en">
                <a:solidFill>
                  <a:srgbClr val="999999"/>
                </a:solidFill>
                <a:latin typeface="Roboto Mono"/>
                <a:ea typeface="Roboto Mono"/>
                <a:cs typeface="Roboto Mono"/>
                <a:sym typeface="Roboto Mono"/>
              </a:rPr>
              <a:t>0b</a:t>
            </a:r>
            <a:r>
              <a:rPr lang="en">
                <a:solidFill>
                  <a:srgbClr val="999999"/>
                </a:solidFill>
              </a:rPr>
              <a:t>”</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Generally too unwieldy to use directly, so </a:t>
            </a:r>
            <a:r>
              <a:rPr lang="en">
                <a:solidFill>
                  <a:srgbClr val="000000"/>
                </a:solidFill>
              </a:rPr>
              <a:t>binary data is often written using hexadecimal or octal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Binary numbers use almost 3 times as many digits as decimal, and it’s painful to read long binary strings, such as: </a:t>
            </a:r>
            <a:r>
              <a:rPr lang="en">
                <a:solidFill>
                  <a:srgbClr val="000000"/>
                </a:solidFill>
                <a:latin typeface="Roboto Mono"/>
                <a:ea typeface="Roboto Mono"/>
                <a:cs typeface="Roboto Mono"/>
                <a:sym typeface="Roboto Mono"/>
              </a:rPr>
              <a:t>0b0101 0000 0110 0001 0110 1001 0110 1110</a:t>
            </a:r>
            <a:endParaRPr>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Char char="○"/>
            </a:pPr>
            <a:r>
              <a:rPr lang="en">
                <a:solidFill>
                  <a:srgbClr val="000000"/>
                </a:solidFill>
              </a:rPr>
              <a:t>By convention, we often add spacing to long digit strings to help read them</a:t>
            </a:r>
            <a:endParaRPr>
              <a:solidFill>
                <a:srgbClr val="000000"/>
              </a:solidFill>
            </a:endParaRPr>
          </a:p>
        </p:txBody>
      </p:sp>
      <p:sp>
        <p:nvSpPr>
          <p:cNvPr id="195" name="Google Shape;19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10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1000"/>
                                        <p:tgtEl>
                                          <p:spTgt spid="19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a:t>
            </a:r>
            <a:endParaRPr/>
          </a:p>
        </p:txBody>
      </p:sp>
      <p:sp>
        <p:nvSpPr>
          <p:cNvPr id="201" name="Google Shape;201;p37"/>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system of storing numbers using 16 digits: 0123456789ABCDEF</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Numbers get written using multiple digits, with every integer having a unique representation: If I write “0x87”, this means: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8 </a:t>
            </a:r>
            <a:r>
              <a:rPr lang="en" sz="1400">
                <a:solidFill>
                  <a:schemeClr val="dk1"/>
                </a:solidFill>
              </a:rPr>
              <a:t>× </a:t>
            </a:r>
            <a:r>
              <a:rPr lang="en">
                <a:solidFill>
                  <a:schemeClr val="dk1"/>
                </a:solidFill>
              </a:rPr>
              <a:t>16</a:t>
            </a:r>
            <a:r>
              <a:rPr baseline="30000" lang="en">
                <a:solidFill>
                  <a:schemeClr val="dk1"/>
                </a:solidFill>
              </a:rPr>
              <a:t>1</a:t>
            </a:r>
            <a:r>
              <a:rPr lang="en">
                <a:solidFill>
                  <a:schemeClr val="dk1"/>
                </a:solidFill>
              </a:rPr>
              <a:t> + 7 </a:t>
            </a:r>
            <a:r>
              <a:rPr lang="en" sz="1400">
                <a:solidFill>
                  <a:schemeClr val="dk1"/>
                </a:solidFill>
              </a:rPr>
              <a:t>× </a:t>
            </a:r>
            <a:r>
              <a:rPr lang="en">
                <a:solidFill>
                  <a:schemeClr val="dk1"/>
                </a:solidFill>
              </a:rPr>
              <a:t>16</a:t>
            </a:r>
            <a:r>
              <a:rPr baseline="30000" lang="en">
                <a:solidFill>
                  <a:schemeClr val="dk1"/>
                </a:solidFill>
              </a:rPr>
              <a:t>0</a:t>
            </a:r>
            <a:endParaRPr>
              <a:solidFill>
                <a:schemeClr val="dk1"/>
              </a:solidFill>
            </a:endParaRPr>
          </a:p>
        </p:txBody>
      </p:sp>
      <p:graphicFrame>
        <p:nvGraphicFramePr>
          <p:cNvPr id="202" name="Google Shape;202;p37"/>
          <p:cNvGraphicFramePr/>
          <p:nvPr/>
        </p:nvGraphicFramePr>
        <p:xfrm>
          <a:off x="2762250" y="2887625"/>
          <a:ext cx="3000000" cy="3000000"/>
        </p:xfrm>
        <a:graphic>
          <a:graphicData uri="http://schemas.openxmlformats.org/drawingml/2006/table">
            <a:tbl>
              <a:tblPr>
                <a:noFill/>
                <a:tableStyleId>{CB9ED3EA-8111-47C4-BFCF-05E12E113BC4}</a:tableStyleId>
              </a:tblPr>
              <a:tblGrid>
                <a:gridCol w="1809750"/>
                <a:gridCol w="1809750"/>
              </a:tblGrid>
              <a:tr h="508225">
                <a:tc>
                  <a:txBody>
                    <a:bodyPr/>
                    <a:lstStyle/>
                    <a:p>
                      <a:pPr indent="0" lvl="0" marL="0" rtl="0" algn="ctr">
                        <a:spcBef>
                          <a:spcPts val="0"/>
                        </a:spcBef>
                        <a:spcAft>
                          <a:spcPts val="0"/>
                        </a:spcAft>
                        <a:buNone/>
                      </a:pPr>
                      <a:r>
                        <a:rPr lang="en" sz="2300"/>
                        <a:t>16</a:t>
                      </a:r>
                      <a:r>
                        <a:rPr baseline="30000" lang="en" sz="2300"/>
                        <a:t>1</a:t>
                      </a:r>
                      <a:endParaRPr baseline="30000" sz="2300"/>
                    </a:p>
                  </a:txBody>
                  <a:tcPr marT="91425" marB="91425" marR="91425" marL="91425"/>
                </a:tc>
                <a:tc>
                  <a:txBody>
                    <a:bodyPr/>
                    <a:lstStyle/>
                    <a:p>
                      <a:pPr indent="0" lvl="0" marL="0" rtl="0" algn="ctr">
                        <a:spcBef>
                          <a:spcPts val="0"/>
                        </a:spcBef>
                        <a:spcAft>
                          <a:spcPts val="0"/>
                        </a:spcAft>
                        <a:buNone/>
                      </a:pPr>
                      <a:r>
                        <a:rPr lang="en" sz="2300"/>
                        <a:t>16</a:t>
                      </a:r>
                      <a:r>
                        <a:rPr baseline="30000" lang="en" sz="2300"/>
                        <a:t>0</a:t>
                      </a:r>
                      <a:endParaRPr baseline="30000" sz="2300"/>
                    </a:p>
                  </a:txBody>
                  <a:tcPr marT="91425" marB="91425" marR="91425" marL="91425"/>
                </a:tc>
              </a:tr>
              <a:tr h="920025">
                <a:tc>
                  <a:txBody>
                    <a:bodyPr/>
                    <a:lstStyle/>
                    <a:p>
                      <a:pPr indent="0" lvl="0" marL="0" rtl="0" algn="ctr">
                        <a:spcBef>
                          <a:spcPts val="0"/>
                        </a:spcBef>
                        <a:spcAft>
                          <a:spcPts val="0"/>
                        </a:spcAft>
                        <a:buNone/>
                      </a:pPr>
                      <a:r>
                        <a:rPr lang="en" sz="4900"/>
                        <a:t>8</a:t>
                      </a:r>
                      <a:endParaRPr sz="4900"/>
                    </a:p>
                  </a:txBody>
                  <a:tcPr marT="91425" marB="91425" marR="91425" marL="91425"/>
                </a:tc>
                <a:tc>
                  <a:txBody>
                    <a:bodyPr/>
                    <a:lstStyle/>
                    <a:p>
                      <a:pPr indent="0" lvl="0" marL="0" rtl="0" algn="ctr">
                        <a:spcBef>
                          <a:spcPts val="0"/>
                        </a:spcBef>
                        <a:spcAft>
                          <a:spcPts val="0"/>
                        </a:spcAft>
                        <a:buNone/>
                      </a:pPr>
                      <a:r>
                        <a:rPr lang="en" sz="4900"/>
                        <a:t>7</a:t>
                      </a:r>
                      <a:endParaRPr sz="4900"/>
                    </a:p>
                  </a:txBody>
                  <a:tcPr marT="91425" marB="91425" marR="91425" marL="91425"/>
                </a:tc>
              </a:tr>
            </a:tbl>
          </a:graphicData>
        </a:graphic>
      </p:graphicFrame>
      <p:sp>
        <p:nvSpPr>
          <p:cNvPr id="203" name="Google Shape;20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a:t>
            </a:r>
            <a:r>
              <a:rPr lang="en"/>
              <a:t>Hexadecimal to Binary</a:t>
            </a:r>
            <a:endParaRPr/>
          </a:p>
        </p:txBody>
      </p:sp>
      <p:sp>
        <p:nvSpPr>
          <p:cNvPr id="209" name="Google Shape;209;p38"/>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Base 16 is specifically chosen because 16 = 2</a:t>
            </a:r>
            <a:r>
              <a:rPr baseline="30000" lang="en">
                <a:solidFill>
                  <a:schemeClr val="dk1"/>
                </a:solidFill>
              </a:rPr>
              <a:t>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makes conversion to binary very easy: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0x87 = 8 × 16</a:t>
            </a:r>
            <a:r>
              <a:rPr baseline="30000" lang="en">
                <a:solidFill>
                  <a:schemeClr val="dk1"/>
                </a:solidFill>
              </a:rPr>
              <a:t>1</a:t>
            </a:r>
            <a:r>
              <a:rPr lang="en">
                <a:solidFill>
                  <a:schemeClr val="dk1"/>
                </a:solidFill>
              </a:rPr>
              <a:t> + 7</a:t>
            </a:r>
            <a:r>
              <a:rPr lang="en">
                <a:solidFill>
                  <a:schemeClr val="dk1"/>
                </a:solidFill>
              </a:rPr>
              <a:t> × </a:t>
            </a:r>
            <a:r>
              <a:rPr lang="en">
                <a:solidFill>
                  <a:schemeClr val="dk1"/>
                </a:solidFill>
              </a:rPr>
              <a:t>16</a:t>
            </a:r>
            <a:r>
              <a:rPr baseline="30000" lang="en">
                <a:solidFill>
                  <a:schemeClr val="dk1"/>
                </a:solidFill>
              </a:rPr>
              <a:t>0</a:t>
            </a:r>
            <a:endParaRPr baseline="300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a:t>
            </a:r>
            <a:r>
              <a:rPr lang="en">
                <a:solidFill>
                  <a:schemeClr val="dk1"/>
                </a:solidFill>
                <a:latin typeface="Roboto Mono"/>
                <a:ea typeface="Roboto Mono"/>
                <a:cs typeface="Roboto Mono"/>
                <a:sym typeface="Roboto Mono"/>
              </a:rPr>
              <a:t>0b1000</a:t>
            </a:r>
            <a:r>
              <a:rPr lang="en">
                <a:solidFill>
                  <a:schemeClr val="dk1"/>
                </a:solidFill>
              </a:rPr>
              <a:t> × </a:t>
            </a:r>
            <a:r>
              <a:rPr lang="en">
                <a:solidFill>
                  <a:schemeClr val="dk1"/>
                </a:solidFill>
              </a:rPr>
              <a:t>2</a:t>
            </a:r>
            <a:r>
              <a:rPr baseline="30000" lang="en">
                <a:solidFill>
                  <a:schemeClr val="dk1"/>
                </a:solidFill>
              </a:rPr>
              <a:t>4</a:t>
            </a:r>
            <a:r>
              <a:rPr lang="en">
                <a:solidFill>
                  <a:schemeClr val="dk1"/>
                </a:solidFill>
              </a:rPr>
              <a:t> + </a:t>
            </a:r>
            <a:r>
              <a:rPr lang="en">
                <a:solidFill>
                  <a:schemeClr val="dk1"/>
                </a:solidFill>
                <a:latin typeface="Roboto Mono"/>
                <a:ea typeface="Roboto Mono"/>
                <a:cs typeface="Roboto Mono"/>
                <a:sym typeface="Roboto Mono"/>
              </a:rPr>
              <a:t>0b0111</a:t>
            </a:r>
            <a:r>
              <a:rPr lang="en">
                <a:solidFill>
                  <a:schemeClr val="dk1"/>
                </a:solidFill>
              </a:rPr>
              <a:t> × </a:t>
            </a:r>
            <a:r>
              <a:rPr lang="en">
                <a:solidFill>
                  <a:schemeClr val="dk1"/>
                </a:solidFill>
              </a:rPr>
              <a:t>2</a:t>
            </a:r>
            <a:r>
              <a:rPr baseline="30000" lang="en">
                <a:solidFill>
                  <a:schemeClr val="dk1"/>
                </a:solidFill>
              </a:rPr>
              <a:t>0</a:t>
            </a:r>
            <a:endParaRPr baseline="300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a:t>
            </a:r>
            <a:r>
              <a:rPr lang="en">
                <a:solidFill>
                  <a:schemeClr val="dk1"/>
                </a:solidFill>
                <a:latin typeface="Roboto Mono"/>
                <a:ea typeface="Roboto Mono"/>
                <a:cs typeface="Roboto Mono"/>
                <a:sym typeface="Roboto Mono"/>
              </a:rPr>
              <a:t>0b1000 0000 + 0b0111</a:t>
            </a:r>
            <a:endParaRPr>
              <a:solidFill>
                <a:schemeClr val="dk1"/>
              </a:solidFill>
              <a:latin typeface="Roboto Mono"/>
              <a:ea typeface="Roboto Mono"/>
              <a:cs typeface="Roboto Mono"/>
              <a:sym typeface="Roboto Mono"/>
            </a:endParaRPr>
          </a:p>
          <a:p>
            <a:pPr indent="-317500" lvl="1" marL="914400" rtl="0" algn="l">
              <a:spcBef>
                <a:spcPts val="0"/>
              </a:spcBef>
              <a:spcAft>
                <a:spcPts val="0"/>
              </a:spcAft>
              <a:buClr>
                <a:schemeClr val="dk1"/>
              </a:buClr>
              <a:buSzPts val="1400"/>
              <a:buChar char="○"/>
            </a:pPr>
            <a:r>
              <a:rPr lang="en">
                <a:solidFill>
                  <a:schemeClr val="dk1"/>
                </a:solidFill>
              </a:rPr>
              <a:t>= </a:t>
            </a:r>
            <a:r>
              <a:rPr lang="en">
                <a:solidFill>
                  <a:schemeClr val="dk1"/>
                </a:solidFill>
                <a:latin typeface="Roboto Mono"/>
                <a:ea typeface="Roboto Mono"/>
                <a:cs typeface="Roboto Mono"/>
                <a:sym typeface="Roboto Mono"/>
              </a:rPr>
              <a:t>0b1000 0111</a:t>
            </a:r>
            <a:endParaRPr>
              <a:solidFill>
                <a:schemeClr val="dk1"/>
              </a:solidFill>
              <a:latin typeface="Roboto Mono"/>
              <a:ea typeface="Roboto Mono"/>
              <a:cs typeface="Roboto Mono"/>
              <a:sym typeface="Roboto Mono"/>
            </a:endParaRPr>
          </a:p>
          <a:p>
            <a:pPr indent="-342900" lvl="0" marL="457200" rtl="0" algn="l">
              <a:spcBef>
                <a:spcPts val="0"/>
              </a:spcBef>
              <a:spcAft>
                <a:spcPts val="0"/>
              </a:spcAft>
              <a:buClr>
                <a:schemeClr val="dk1"/>
              </a:buClr>
              <a:buSzPts val="1800"/>
              <a:buChar char="●"/>
            </a:pPr>
            <a:r>
              <a:rPr lang="en">
                <a:solidFill>
                  <a:schemeClr val="dk1"/>
                </a:solidFill>
              </a:rPr>
              <a:t>Conclusion: To convert from hexadecimal to binary: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Convert each digit separately to binary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Concatenate the 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convert from binary to hexadecimal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Split the data into sets of 4 digits (prepending 0s to get a multiple of 4 digits)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Convert each set of 4 digits into its corresponding hex digit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Octal is Base 8, which does the same, but using 3 bits at a time instead.</a:t>
            </a:r>
            <a:endParaRPr>
              <a:solidFill>
                <a:schemeClr val="dk1"/>
              </a:solidFill>
            </a:endParaRPr>
          </a:p>
        </p:txBody>
      </p:sp>
      <p:sp>
        <p:nvSpPr>
          <p:cNvPr id="210" name="Google Shape;2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animEffect filter="fade" transition="in">
                                      <p:cBhvr>
                                        <p:cTn dur="1000"/>
                                        <p:tgtEl>
                                          <p:spTgt spid="2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animEffect filter="fade" transition="in">
                                      <p:cBhvr>
                                        <p:cTn dur="1000"/>
                                        <p:tgtEl>
                                          <p:spTgt spid="2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1" st="11"/>
                                            </p:txEl>
                                          </p:spTgt>
                                        </p:tgtEl>
                                        <p:attrNameLst>
                                          <p:attrName>style.visibility</p:attrName>
                                        </p:attrNameLst>
                                      </p:cBhvr>
                                      <p:to>
                                        <p:strVal val="visible"/>
                                      </p:to>
                                    </p:set>
                                    <p:animEffect filter="fade" transition="in">
                                      <p:cBhvr>
                                        <p:cTn dur="1000"/>
                                        <p:tgtEl>
                                          <p:spTgt spid="20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2" st="12"/>
                                            </p:txEl>
                                          </p:spTgt>
                                        </p:tgtEl>
                                        <p:attrNameLst>
                                          <p:attrName>style.visibility</p:attrName>
                                        </p:attrNameLst>
                                      </p:cBhvr>
                                      <p:to>
                                        <p:strVal val="visible"/>
                                      </p:to>
                                    </p:set>
                                    <p:animEffect filter="fade" transition="in">
                                      <p:cBhvr>
                                        <p:cTn dur="1000"/>
                                        <p:tgtEl>
                                          <p:spTgt spid="20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a:t>
            </a:r>
            <a:endParaRPr/>
          </a:p>
        </p:txBody>
      </p:sp>
      <p:sp>
        <p:nvSpPr>
          <p:cNvPr id="216" name="Google Shape;216;p3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 this course, hex is ALWAYS used as a proxy for binary; we write a hex value for brevity and readability, but the intent is that of the underlying binary.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Hexadecimal values are prepended with the “0x” prefix. All other bases not mentioned don’t have a specific prefix, but instead have the base written as a subscript.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0x14 == </a:t>
            </a:r>
            <a:r>
              <a:rPr lang="en">
                <a:solidFill>
                  <a:schemeClr val="dk1"/>
                </a:solidFill>
                <a:latin typeface="Roboto Mono"/>
                <a:ea typeface="Roboto Mono"/>
                <a:cs typeface="Roboto Mono"/>
                <a:sym typeface="Roboto Mono"/>
              </a:rPr>
              <a:t>0b10100</a:t>
            </a:r>
            <a:r>
              <a:rPr lang="en">
                <a:solidFill>
                  <a:schemeClr val="dk1"/>
                </a:solidFill>
              </a:rPr>
              <a:t> == 20</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43</a:t>
            </a:r>
            <a:r>
              <a:rPr baseline="-25000" lang="en">
                <a:solidFill>
                  <a:schemeClr val="dk1"/>
                </a:solidFill>
              </a:rPr>
              <a:t>5</a:t>
            </a:r>
            <a:r>
              <a:rPr lang="en">
                <a:solidFill>
                  <a:schemeClr val="dk1"/>
                </a:solidFill>
              </a:rPr>
              <a:t> (or 43_5) =</a:t>
            </a:r>
            <a:r>
              <a:rPr lang="en">
                <a:solidFill>
                  <a:schemeClr val="dk1"/>
                </a:solidFill>
              </a:rPr>
              <a:t>= 4</a:t>
            </a:r>
            <a:r>
              <a:rPr lang="en">
                <a:solidFill>
                  <a:schemeClr val="dk1"/>
                </a:solidFill>
              </a:rPr>
              <a:t> × </a:t>
            </a:r>
            <a:r>
              <a:rPr lang="en">
                <a:solidFill>
                  <a:schemeClr val="dk1"/>
                </a:solidFill>
              </a:rPr>
              <a:t>5</a:t>
            </a:r>
            <a:r>
              <a:rPr baseline="30000" lang="en">
                <a:solidFill>
                  <a:schemeClr val="dk1"/>
                </a:solidFill>
              </a:rPr>
              <a:t>1</a:t>
            </a:r>
            <a:r>
              <a:rPr lang="en">
                <a:solidFill>
                  <a:schemeClr val="dk1"/>
                </a:solidFill>
              </a:rPr>
              <a:t> + 3</a:t>
            </a:r>
            <a:r>
              <a:rPr lang="en">
                <a:solidFill>
                  <a:schemeClr val="dk1"/>
                </a:solidFill>
              </a:rPr>
              <a:t> × </a:t>
            </a:r>
            <a:r>
              <a:rPr lang="en">
                <a:solidFill>
                  <a:schemeClr val="dk1"/>
                </a:solidFill>
              </a:rPr>
              <a:t>5</a:t>
            </a:r>
            <a:r>
              <a:rPr baseline="30000" lang="en">
                <a:solidFill>
                  <a:schemeClr val="dk1"/>
                </a:solidFill>
              </a:rPr>
              <a:t>0</a:t>
            </a:r>
            <a:r>
              <a:rPr lang="en">
                <a:solidFill>
                  <a:schemeClr val="dk1"/>
                </a:solidFill>
              </a:rPr>
              <a:t> == 23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Hex to decimal or decimal to hex is about as difficult as binary to decimal.</a:t>
            </a:r>
            <a:endParaRPr>
              <a:solidFill>
                <a:schemeClr val="dk1"/>
              </a:solidFill>
            </a:endParaRPr>
          </a:p>
        </p:txBody>
      </p:sp>
      <p:sp>
        <p:nvSpPr>
          <p:cNvPr id="217" name="Google Shape;2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23" name="Google Shape;223;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Review: </a:t>
            </a:r>
            <a:r>
              <a:rPr lang="en"/>
              <a:t>Binary and Hexadecimal</a:t>
            </a:r>
            <a:endParaRPr/>
          </a:p>
          <a:p>
            <a:pPr indent="-342900" lvl="0" marL="457200" rtl="0" algn="l">
              <a:spcBef>
                <a:spcPts val="0"/>
              </a:spcBef>
              <a:spcAft>
                <a:spcPts val="0"/>
              </a:spcAft>
              <a:buClr>
                <a:srgbClr val="6AA84F"/>
              </a:buClr>
              <a:buSzPts val="1800"/>
              <a:buChar char="●"/>
            </a:pPr>
            <a:r>
              <a:rPr b="1" lang="en">
                <a:solidFill>
                  <a:srgbClr val="6AA84F"/>
                </a:solidFill>
              </a:rPr>
              <a:t>Representing Data Using Binary</a:t>
            </a:r>
            <a:endParaRPr/>
          </a:p>
          <a:p>
            <a:pPr indent="-317500" lvl="1" marL="914400" rtl="0" algn="l">
              <a:spcBef>
                <a:spcPts val="0"/>
              </a:spcBef>
              <a:spcAft>
                <a:spcPts val="0"/>
              </a:spcAft>
              <a:buSzPts val="1400"/>
              <a:buChar char="○"/>
            </a:pPr>
            <a:r>
              <a:rPr lang="en"/>
              <a:t>ASCII</a:t>
            </a:r>
            <a:endParaRPr/>
          </a:p>
          <a:p>
            <a:pPr indent="-342900" lvl="0" marL="457200" rtl="0" algn="l">
              <a:spcBef>
                <a:spcPts val="0"/>
              </a:spcBef>
              <a:spcAft>
                <a:spcPts val="0"/>
              </a:spcAft>
              <a:buSzPts val="1800"/>
              <a:buChar char="●"/>
            </a:pPr>
            <a:r>
              <a:rPr lang="en"/>
              <a:t>Binary Mathematics</a:t>
            </a:r>
            <a:endParaRPr/>
          </a:p>
          <a:p>
            <a:pPr indent="-342900" lvl="0" marL="457200" rtl="0" algn="l">
              <a:spcBef>
                <a:spcPts val="0"/>
              </a:spcBef>
              <a:spcAft>
                <a:spcPts val="0"/>
              </a:spcAft>
              <a:buSzPts val="1800"/>
              <a:buChar char="●"/>
            </a:pPr>
            <a:r>
              <a:rPr lang="en"/>
              <a:t>Integer representations</a:t>
            </a:r>
            <a:endParaRPr/>
          </a:p>
          <a:p>
            <a:pPr indent="-317500" lvl="1" marL="914400" rtl="0" algn="l">
              <a:spcBef>
                <a:spcPts val="0"/>
              </a:spcBef>
              <a:spcAft>
                <a:spcPts val="0"/>
              </a:spcAft>
              <a:buSzPts val="1400"/>
              <a:buChar char="○"/>
            </a:pPr>
            <a:r>
              <a:rPr lang="en"/>
              <a:t>Unsigned numbers</a:t>
            </a:r>
            <a:endParaRPr/>
          </a:p>
          <a:p>
            <a:pPr indent="-317500" lvl="1" marL="914400" rtl="0" algn="l">
              <a:spcBef>
                <a:spcPts val="0"/>
              </a:spcBef>
              <a:spcAft>
                <a:spcPts val="0"/>
              </a:spcAft>
              <a:buSzPts val="1400"/>
              <a:buChar char="○"/>
            </a:pPr>
            <a:r>
              <a:rPr lang="en"/>
              <a:t>Sign-Magnitude</a:t>
            </a:r>
            <a:endParaRPr/>
          </a:p>
          <a:p>
            <a:pPr indent="-317500" lvl="1" marL="914400" rtl="0" algn="l">
              <a:spcBef>
                <a:spcPts val="0"/>
              </a:spcBef>
              <a:spcAft>
                <a:spcPts val="0"/>
              </a:spcAft>
              <a:buSzPts val="1400"/>
              <a:buChar char="○"/>
            </a:pPr>
            <a:r>
              <a:rPr lang="en"/>
              <a:t>Bias</a:t>
            </a:r>
            <a:endParaRPr/>
          </a:p>
          <a:p>
            <a:pPr indent="-317500" lvl="1" marL="914400" rtl="0" algn="l">
              <a:spcBef>
                <a:spcPts val="0"/>
              </a:spcBef>
              <a:spcAft>
                <a:spcPts val="0"/>
              </a:spcAft>
              <a:buSzPts val="1400"/>
              <a:buChar char="○"/>
            </a:pPr>
            <a:r>
              <a:rPr lang="en"/>
              <a:t>Two’s Complement</a:t>
            </a:r>
            <a:endParaRPr/>
          </a:p>
        </p:txBody>
      </p:sp>
      <p:sp>
        <p:nvSpPr>
          <p:cNvPr id="224" name="Google Shape;2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Data using Binary</a:t>
            </a:r>
            <a:endParaRPr/>
          </a:p>
        </p:txBody>
      </p:sp>
      <p:sp>
        <p:nvSpPr>
          <p:cNvPr id="230" name="Google Shape;230;p4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What we’ve discussed so far is the definition of binary from a mathematical perspective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From the computer’s perspective, all it sees is a cluster of wires.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When we ask a computer to “do math”, all the computer sees is a set of wires whose values get “transformed” by being sent through a bunch of transistors. The computer doesn’t inherently know the meaning assigned to that data, so it doesn’t even know that it’s computing something.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such, whenever we deal with data in a computer, it’s up to the human creating the computer to: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Assign some meaning to each binary state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Put together some transistors so that the transformation induced acts equivalently to meaningful operations, ideally with intuitive edge case handling.</a:t>
            </a:r>
            <a:endParaRPr>
              <a:solidFill>
                <a:schemeClr val="dk1"/>
              </a:solidFill>
            </a:endParaRPr>
          </a:p>
        </p:txBody>
      </p:sp>
      <p:sp>
        <p:nvSpPr>
          <p:cNvPr id="231" name="Google Shape;23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Data using Binary</a:t>
            </a:r>
            <a:endParaRPr/>
          </a:p>
        </p:txBody>
      </p:sp>
      <p:sp>
        <p:nvSpPr>
          <p:cNvPr id="237" name="Google Shape;237;p4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Anything that we put in memory gets stored using some number of bits (e.g. a 1-bit boolean, an 8-bit integer)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Each possible sequence of 1s and 0s (bitstring) can get assigned to at most one meaning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general, if we use n bits in our data object, we can represent up to 2</a:t>
            </a:r>
            <a:r>
              <a:rPr baseline="30000" lang="en">
                <a:solidFill>
                  <a:schemeClr val="dk1"/>
                </a:solidFill>
              </a:rPr>
              <a:t>n</a:t>
            </a:r>
            <a:r>
              <a:rPr lang="en">
                <a:solidFill>
                  <a:schemeClr val="dk1"/>
                </a:solidFill>
              </a:rPr>
              <a:t> different bitstrings, and therefore 2</a:t>
            </a:r>
            <a:r>
              <a:rPr baseline="30000" lang="en">
                <a:solidFill>
                  <a:schemeClr val="dk1"/>
                </a:solidFill>
              </a:rPr>
              <a:t>n</a:t>
            </a:r>
            <a:r>
              <a:rPr lang="en">
                <a:solidFill>
                  <a:schemeClr val="dk1"/>
                </a:solidFill>
              </a:rPr>
              <a:t> different </a:t>
            </a:r>
            <a:r>
              <a:rPr lang="en">
                <a:solidFill>
                  <a:schemeClr val="dk1"/>
                </a:solidFill>
              </a:rPr>
              <a:t>meanings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2 choices for the first bit × 2 choices for the second bit …</a:t>
            </a:r>
            <a:endParaRPr>
              <a:solidFill>
                <a:schemeClr val="dk1"/>
              </a:solidFill>
            </a:endParaRPr>
          </a:p>
        </p:txBody>
      </p:sp>
      <p:sp>
        <p:nvSpPr>
          <p:cNvPr id="238" name="Google Shape;23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Boolean Values</a:t>
            </a:r>
            <a:endParaRPr/>
          </a:p>
        </p:txBody>
      </p:sp>
      <p:sp>
        <p:nvSpPr>
          <p:cNvPr id="244" name="Google Shape;244;p4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Only two possible states: TRUE and FALSE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 be stored in 1 bit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Assign “</a:t>
            </a:r>
            <a:r>
              <a:rPr lang="en">
                <a:solidFill>
                  <a:srgbClr val="000000"/>
                </a:solidFill>
                <a:latin typeface="Roboto Mono"/>
                <a:ea typeface="Roboto Mono"/>
                <a:cs typeface="Roboto Mono"/>
                <a:sym typeface="Roboto Mono"/>
              </a:rPr>
              <a:t>1</a:t>
            </a:r>
            <a:r>
              <a:rPr lang="en">
                <a:solidFill>
                  <a:srgbClr val="000000"/>
                </a:solidFill>
              </a:rPr>
              <a:t>” to mean TRUE, and “</a:t>
            </a:r>
            <a:r>
              <a:rPr lang="en">
                <a:solidFill>
                  <a:srgbClr val="000000"/>
                </a:solidFill>
                <a:latin typeface="Roboto Mono"/>
                <a:ea typeface="Roboto Mono"/>
                <a:cs typeface="Roboto Mono"/>
                <a:sym typeface="Roboto Mono"/>
              </a:rPr>
              <a:t>0</a:t>
            </a:r>
            <a:r>
              <a:rPr lang="en">
                <a:solidFill>
                  <a:srgbClr val="000000"/>
                </a:solidFill>
              </a:rPr>
              <a:t>” to mean FALSE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Meaningful operators: OR, AND, NOT, XOR</a:t>
            </a:r>
            <a:endParaRPr>
              <a:solidFill>
                <a:srgbClr val="000000"/>
              </a:solidFill>
            </a:endParaRPr>
          </a:p>
        </p:txBody>
      </p:sp>
      <p:sp>
        <p:nvSpPr>
          <p:cNvPr id="245" name="Google Shape;24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Boolean Values</a:t>
            </a:r>
            <a:endParaRPr/>
          </a:p>
        </p:txBody>
      </p:sp>
      <p:sp>
        <p:nvSpPr>
          <p:cNvPr id="251" name="Google Shape;251;p4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Only two possible states: TRUE and FALSE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 be stored in 1 bit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Assign “</a:t>
            </a:r>
            <a:r>
              <a:rPr lang="en">
                <a:solidFill>
                  <a:srgbClr val="000000"/>
                </a:solidFill>
                <a:latin typeface="Roboto Mono"/>
                <a:ea typeface="Roboto Mono"/>
                <a:cs typeface="Roboto Mono"/>
                <a:sym typeface="Roboto Mono"/>
              </a:rPr>
              <a:t>1</a:t>
            </a:r>
            <a:r>
              <a:rPr lang="en">
                <a:solidFill>
                  <a:srgbClr val="000000"/>
                </a:solidFill>
              </a:rPr>
              <a:t>” to mean TRUE, and “</a:t>
            </a:r>
            <a:r>
              <a:rPr lang="en">
                <a:solidFill>
                  <a:srgbClr val="000000"/>
                </a:solidFill>
                <a:latin typeface="Roboto Mono"/>
                <a:ea typeface="Roboto Mono"/>
                <a:cs typeface="Roboto Mono"/>
                <a:sym typeface="Roboto Mono"/>
              </a:rPr>
              <a:t>0</a:t>
            </a:r>
            <a:r>
              <a:rPr lang="en">
                <a:solidFill>
                  <a:srgbClr val="000000"/>
                </a:solidFill>
              </a:rPr>
              <a:t>” to mean FALSE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Meaningful operators: OR, AND, NOT, XOR</a:t>
            </a:r>
            <a:endParaRPr>
              <a:solidFill>
                <a:srgbClr val="000000"/>
              </a:solidFill>
            </a:endParaRPr>
          </a:p>
        </p:txBody>
      </p:sp>
      <p:graphicFrame>
        <p:nvGraphicFramePr>
          <p:cNvPr id="252" name="Google Shape;252;p44"/>
          <p:cNvGraphicFramePr/>
          <p:nvPr/>
        </p:nvGraphicFramePr>
        <p:xfrm>
          <a:off x="607500" y="2726975"/>
          <a:ext cx="3000000" cy="3000000"/>
        </p:xfrm>
        <a:graphic>
          <a:graphicData uri="http://schemas.openxmlformats.org/drawingml/2006/table">
            <a:tbl>
              <a:tblPr>
                <a:noFill/>
                <a:tableStyleId>{CB9ED3EA-8111-47C4-BFCF-05E12E113BC4}</a:tableStyleId>
              </a:tblPr>
              <a:tblGrid>
                <a:gridCol w="590050"/>
                <a:gridCol w="590050"/>
                <a:gridCol w="770400"/>
              </a:tblGrid>
              <a:tr h="396200">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y</a:t>
                      </a:r>
                      <a:endParaRPr/>
                    </a:p>
                  </a:txBody>
                  <a:tcPr marT="91425" marB="91425" marR="91425" marL="91425"/>
                </a:tc>
                <a:tc>
                  <a:txBody>
                    <a:bodyPr/>
                    <a:lstStyle/>
                    <a:p>
                      <a:pPr indent="0" lvl="0" marL="0" rtl="0" algn="ctr">
                        <a:spcBef>
                          <a:spcPts val="0"/>
                        </a:spcBef>
                        <a:spcAft>
                          <a:spcPts val="0"/>
                        </a:spcAft>
                        <a:buNone/>
                      </a:pPr>
                      <a:r>
                        <a:rPr lang="en"/>
                        <a:t>x OR y</a:t>
                      </a:r>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bl>
          </a:graphicData>
        </a:graphic>
      </p:graphicFrame>
      <p:graphicFrame>
        <p:nvGraphicFramePr>
          <p:cNvPr id="253" name="Google Shape;253;p44"/>
          <p:cNvGraphicFramePr/>
          <p:nvPr/>
        </p:nvGraphicFramePr>
        <p:xfrm>
          <a:off x="2685300" y="2726975"/>
          <a:ext cx="3000000" cy="3000000"/>
        </p:xfrm>
        <a:graphic>
          <a:graphicData uri="http://schemas.openxmlformats.org/drawingml/2006/table">
            <a:tbl>
              <a:tblPr>
                <a:noFill/>
                <a:tableStyleId>{CB9ED3EA-8111-47C4-BFCF-05E12E113BC4}</a:tableStyleId>
              </a:tblPr>
              <a:tblGrid>
                <a:gridCol w="590050"/>
                <a:gridCol w="590050"/>
                <a:gridCol w="895875"/>
              </a:tblGrid>
              <a:tr h="396200">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y</a:t>
                      </a:r>
                      <a:endParaRPr/>
                    </a:p>
                  </a:txBody>
                  <a:tcPr marT="91425" marB="91425" marR="91425" marL="91425"/>
                </a:tc>
                <a:tc>
                  <a:txBody>
                    <a:bodyPr/>
                    <a:lstStyle/>
                    <a:p>
                      <a:pPr indent="0" lvl="0" marL="0" rtl="0" algn="ctr">
                        <a:spcBef>
                          <a:spcPts val="0"/>
                        </a:spcBef>
                        <a:spcAft>
                          <a:spcPts val="0"/>
                        </a:spcAft>
                        <a:buNone/>
                      </a:pPr>
                      <a:r>
                        <a:rPr lang="en"/>
                        <a:t>x AND y</a:t>
                      </a:r>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bl>
          </a:graphicData>
        </a:graphic>
      </p:graphicFrame>
      <p:graphicFrame>
        <p:nvGraphicFramePr>
          <p:cNvPr id="254" name="Google Shape;254;p44"/>
          <p:cNvGraphicFramePr/>
          <p:nvPr/>
        </p:nvGraphicFramePr>
        <p:xfrm>
          <a:off x="4888575" y="2726975"/>
          <a:ext cx="3000000" cy="3000000"/>
        </p:xfrm>
        <a:graphic>
          <a:graphicData uri="http://schemas.openxmlformats.org/drawingml/2006/table">
            <a:tbl>
              <a:tblPr>
                <a:noFill/>
                <a:tableStyleId>{CB9ED3EA-8111-47C4-BFCF-05E12E113BC4}</a:tableStyleId>
              </a:tblPr>
              <a:tblGrid>
                <a:gridCol w="590050"/>
                <a:gridCol w="895875"/>
              </a:tblGrid>
              <a:tr h="396200">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NOT x</a:t>
                      </a:r>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bl>
          </a:graphicData>
        </a:graphic>
      </p:graphicFrame>
      <p:graphicFrame>
        <p:nvGraphicFramePr>
          <p:cNvPr id="255" name="Google Shape;255;p44"/>
          <p:cNvGraphicFramePr/>
          <p:nvPr/>
        </p:nvGraphicFramePr>
        <p:xfrm>
          <a:off x="6501800" y="2726975"/>
          <a:ext cx="3000000" cy="3000000"/>
        </p:xfrm>
        <a:graphic>
          <a:graphicData uri="http://schemas.openxmlformats.org/drawingml/2006/table">
            <a:tbl>
              <a:tblPr>
                <a:noFill/>
                <a:tableStyleId>{CB9ED3EA-8111-47C4-BFCF-05E12E113BC4}</a:tableStyleId>
              </a:tblPr>
              <a:tblGrid>
                <a:gridCol w="590050"/>
                <a:gridCol w="590050"/>
                <a:gridCol w="895875"/>
              </a:tblGrid>
              <a:tr h="396200">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y</a:t>
                      </a:r>
                      <a:endParaRPr/>
                    </a:p>
                  </a:txBody>
                  <a:tcPr marT="91425" marB="91425" marR="91425" marL="91425"/>
                </a:tc>
                <a:tc>
                  <a:txBody>
                    <a:bodyPr/>
                    <a:lstStyle/>
                    <a:p>
                      <a:pPr indent="0" lvl="0" marL="0" rtl="0" algn="ctr">
                        <a:spcBef>
                          <a:spcPts val="0"/>
                        </a:spcBef>
                        <a:spcAft>
                          <a:spcPts val="0"/>
                        </a:spcAft>
                        <a:buNone/>
                      </a:pPr>
                      <a:r>
                        <a:rPr lang="en"/>
                        <a:t>x XOR y</a:t>
                      </a:r>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r h="3962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r>
            </a:tbl>
          </a:graphicData>
        </a:graphic>
      </p:graphicFrame>
      <p:sp>
        <p:nvSpPr>
          <p:cNvPr id="256" name="Google Shape;25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26" name="Google Shape;126;p2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Review: Binary and Hexadecimal</a:t>
            </a:r>
            <a:endParaRPr/>
          </a:p>
          <a:p>
            <a:pPr indent="-342900" lvl="0" marL="457200" rtl="0" algn="l">
              <a:spcBef>
                <a:spcPts val="0"/>
              </a:spcBef>
              <a:spcAft>
                <a:spcPts val="0"/>
              </a:spcAft>
              <a:buSzPts val="1800"/>
              <a:buChar char="●"/>
            </a:pPr>
            <a:r>
              <a:rPr lang="en"/>
              <a:t>Representing Data using Binary</a:t>
            </a:r>
            <a:endParaRPr/>
          </a:p>
          <a:p>
            <a:pPr indent="-317500" lvl="1" marL="914400" rtl="0" algn="l">
              <a:spcBef>
                <a:spcPts val="0"/>
              </a:spcBef>
              <a:spcAft>
                <a:spcPts val="0"/>
              </a:spcAft>
              <a:buSzPts val="1400"/>
              <a:buChar char="○"/>
            </a:pPr>
            <a:r>
              <a:rPr lang="en"/>
              <a:t>ASCII</a:t>
            </a:r>
            <a:endParaRPr/>
          </a:p>
          <a:p>
            <a:pPr indent="-342900" lvl="0" marL="457200" rtl="0" algn="l">
              <a:spcBef>
                <a:spcPts val="0"/>
              </a:spcBef>
              <a:spcAft>
                <a:spcPts val="0"/>
              </a:spcAft>
              <a:buSzPts val="1800"/>
              <a:buChar char="●"/>
            </a:pPr>
            <a:r>
              <a:rPr lang="en"/>
              <a:t>Binary Mathematics</a:t>
            </a:r>
            <a:endParaRPr/>
          </a:p>
          <a:p>
            <a:pPr indent="-342900" lvl="0" marL="457200" rtl="0" algn="l">
              <a:spcBef>
                <a:spcPts val="0"/>
              </a:spcBef>
              <a:spcAft>
                <a:spcPts val="0"/>
              </a:spcAft>
              <a:buSzPts val="1800"/>
              <a:buChar char="●"/>
            </a:pPr>
            <a:r>
              <a:rPr lang="en"/>
              <a:t>Integer representations</a:t>
            </a:r>
            <a:endParaRPr/>
          </a:p>
          <a:p>
            <a:pPr indent="-317500" lvl="1" marL="914400" rtl="0" algn="l">
              <a:spcBef>
                <a:spcPts val="0"/>
              </a:spcBef>
              <a:spcAft>
                <a:spcPts val="0"/>
              </a:spcAft>
              <a:buSzPts val="1400"/>
              <a:buChar char="○"/>
            </a:pPr>
            <a:r>
              <a:rPr lang="en"/>
              <a:t>Unsigned numbers</a:t>
            </a:r>
            <a:endParaRPr/>
          </a:p>
          <a:p>
            <a:pPr indent="-317500" lvl="1" marL="914400" rtl="0" algn="l">
              <a:spcBef>
                <a:spcPts val="0"/>
              </a:spcBef>
              <a:spcAft>
                <a:spcPts val="0"/>
              </a:spcAft>
              <a:buSzPts val="1400"/>
              <a:buChar char="○"/>
            </a:pPr>
            <a:r>
              <a:rPr lang="en"/>
              <a:t>Sign-Magnitude</a:t>
            </a:r>
            <a:endParaRPr/>
          </a:p>
          <a:p>
            <a:pPr indent="-317500" lvl="1" marL="914400" rtl="0" algn="l">
              <a:spcBef>
                <a:spcPts val="0"/>
              </a:spcBef>
              <a:spcAft>
                <a:spcPts val="0"/>
              </a:spcAft>
              <a:buSzPts val="1400"/>
              <a:buChar char="○"/>
            </a:pPr>
            <a:r>
              <a:rPr lang="en"/>
              <a:t>Bias</a:t>
            </a:r>
            <a:endParaRPr/>
          </a:p>
          <a:p>
            <a:pPr indent="-317500" lvl="1" marL="914400" rtl="0" algn="l">
              <a:spcBef>
                <a:spcPts val="0"/>
              </a:spcBef>
              <a:spcAft>
                <a:spcPts val="0"/>
              </a:spcAft>
              <a:buSzPts val="1400"/>
              <a:buChar char="○"/>
            </a:pPr>
            <a:r>
              <a:rPr lang="en"/>
              <a:t>Two’s Complement</a:t>
            </a:r>
            <a:endParaRPr/>
          </a:p>
        </p:txBody>
      </p:sp>
      <p:sp>
        <p:nvSpPr>
          <p:cNvPr id="127" name="Google Shape;12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ASCII</a:t>
            </a:r>
            <a:endParaRPr/>
          </a:p>
        </p:txBody>
      </p:sp>
      <p:sp>
        <p:nvSpPr>
          <p:cNvPr id="262" name="Google Shape;262;p4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There’s no “natural” way to assign bitstrings to characters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Several options exist to map characters to bits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ASCII, UTF-8, UTF-32, Morse Code, Braille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For this class, we'll focus on ASCII</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ASCII standard, each character uses 7 bits of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2</a:t>
            </a:r>
            <a:r>
              <a:rPr baseline="30000" lang="en">
                <a:solidFill>
                  <a:srgbClr val="000000"/>
                </a:solidFill>
              </a:rPr>
              <a:t>7</a:t>
            </a:r>
            <a:r>
              <a:rPr lang="en">
                <a:solidFill>
                  <a:srgbClr val="000000"/>
                </a:solidFill>
              </a:rPr>
              <a:t>=128 different bitstrings correspond to 128 common meanings; lowercase letters, uppercase letters, numbers, punctuation, spacing, and control characters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next slide will have a shortened version of the ASCII table; this will be provided whenever ASCII translations are needed.</a:t>
            </a:r>
            <a:endParaRPr>
              <a:solidFill>
                <a:srgbClr val="000000"/>
              </a:solidFill>
            </a:endParaRPr>
          </a:p>
        </p:txBody>
      </p:sp>
      <p:sp>
        <p:nvSpPr>
          <p:cNvPr id="263" name="Google Shape;26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67" name="Shape 267"/>
        <p:cNvGrpSpPr/>
        <p:nvPr/>
      </p:nvGrpSpPr>
      <p:grpSpPr>
        <a:xfrm>
          <a:off x="0" y="0"/>
          <a:ext cx="0" cy="0"/>
          <a:chOff x="0" y="0"/>
          <a:chExt cx="0" cy="0"/>
        </a:xfrm>
      </p:grpSpPr>
      <p:sp>
        <p:nvSpPr>
          <p:cNvPr id="268" name="Google Shape;268;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table</a:t>
            </a:r>
            <a:endParaRPr/>
          </a:p>
        </p:txBody>
      </p:sp>
      <p:pic>
        <p:nvPicPr>
          <p:cNvPr id="269" name="Google Shape;269;p46"/>
          <p:cNvPicPr preferRelativeResize="0"/>
          <p:nvPr/>
        </p:nvPicPr>
        <p:blipFill>
          <a:blip r:embed="rId3">
            <a:alphaModFix/>
          </a:blip>
          <a:stretch>
            <a:fillRect/>
          </a:stretch>
        </p:blipFill>
        <p:spPr>
          <a:xfrm>
            <a:off x="102700" y="1172829"/>
            <a:ext cx="8986075" cy="3801100"/>
          </a:xfrm>
          <a:prstGeom prst="rect">
            <a:avLst/>
          </a:prstGeom>
          <a:noFill/>
          <a:ln>
            <a:noFill/>
          </a:ln>
        </p:spPr>
      </p:pic>
      <p:sp>
        <p:nvSpPr>
          <p:cNvPr id="270" name="Google Shape;27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D9EAD3"/>
        </a:solidFill>
      </p:bgPr>
    </p:bg>
    <p:spTree>
      <p:nvGrpSpPr>
        <p:cNvPr id="274" name="Shape 274"/>
        <p:cNvGrpSpPr/>
        <p:nvPr/>
      </p:nvGrpSpPr>
      <p:grpSpPr>
        <a:xfrm>
          <a:off x="0" y="0"/>
          <a:ext cx="0" cy="0"/>
          <a:chOff x="0" y="0"/>
          <a:chExt cx="0" cy="0"/>
        </a:xfrm>
      </p:grpSpPr>
      <p:sp>
        <p:nvSpPr>
          <p:cNvPr id="275" name="Google Shape;275;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DNA Segments</a:t>
            </a:r>
            <a:endParaRPr/>
          </a:p>
        </p:txBody>
      </p:sp>
      <p:sp>
        <p:nvSpPr>
          <p:cNvPr id="276" name="Google Shape;276;p47"/>
          <p:cNvSpPr txBox="1"/>
          <p:nvPr>
            <p:ph idx="1" type="body"/>
          </p:nvPr>
        </p:nvSpPr>
        <p:spPr>
          <a:xfrm>
            <a:off x="198500" y="1246825"/>
            <a:ext cx="57009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DNA base is one of A, C, T, or G</a:t>
            </a:r>
            <a:endParaRPr/>
          </a:p>
          <a:p>
            <a:pPr indent="-342900" lvl="0" marL="457200" rtl="0" algn="l">
              <a:spcBef>
                <a:spcPts val="0"/>
              </a:spcBef>
              <a:spcAft>
                <a:spcPts val="0"/>
              </a:spcAft>
              <a:buSzPts val="1800"/>
              <a:buChar char="●"/>
            </a:pPr>
            <a:r>
              <a:rPr lang="en"/>
              <a:t>Can represent a single DNA base with 2 bits</a:t>
            </a:r>
            <a:endParaRPr/>
          </a:p>
          <a:p>
            <a:pPr indent="-317500" lvl="1" marL="914400" rtl="0" algn="l">
              <a:spcBef>
                <a:spcPts val="0"/>
              </a:spcBef>
              <a:spcAft>
                <a:spcPts val="0"/>
              </a:spcAft>
              <a:buSzPts val="1400"/>
              <a:buChar char="○"/>
            </a:pPr>
            <a:r>
              <a:rPr lang="en"/>
              <a:t>A = </a:t>
            </a:r>
            <a:r>
              <a:rPr lang="en">
                <a:latin typeface="Roboto Mono"/>
                <a:ea typeface="Roboto Mono"/>
                <a:cs typeface="Roboto Mono"/>
                <a:sym typeface="Roboto Mono"/>
              </a:rPr>
              <a:t>00</a:t>
            </a:r>
            <a:r>
              <a:rPr lang="en"/>
              <a:t>, C = </a:t>
            </a:r>
            <a:r>
              <a:rPr lang="en">
                <a:latin typeface="Roboto Mono"/>
                <a:ea typeface="Roboto Mono"/>
                <a:cs typeface="Roboto Mono"/>
                <a:sym typeface="Roboto Mono"/>
              </a:rPr>
              <a:t>01</a:t>
            </a:r>
            <a:r>
              <a:rPr lang="en"/>
              <a:t>, T = </a:t>
            </a:r>
            <a:r>
              <a:rPr lang="en">
                <a:latin typeface="Roboto Mono"/>
                <a:ea typeface="Roboto Mono"/>
                <a:cs typeface="Roboto Mono"/>
                <a:sym typeface="Roboto Mono"/>
              </a:rPr>
              <a:t>10</a:t>
            </a:r>
            <a:r>
              <a:rPr lang="en"/>
              <a:t>, G = </a:t>
            </a:r>
            <a:r>
              <a:rPr lang="en">
                <a:latin typeface="Roboto Mono"/>
                <a:ea typeface="Roboto Mono"/>
                <a:cs typeface="Roboto Mono"/>
                <a:sym typeface="Roboto Mono"/>
              </a:rPr>
              <a:t>11</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How to represent whole genomes (say, of 100,000 DNA bases)?</a:t>
            </a:r>
            <a:endParaRPr/>
          </a:p>
          <a:p>
            <a:pPr indent="-317500" lvl="1" marL="914400" rtl="0" algn="l">
              <a:spcBef>
                <a:spcPts val="0"/>
              </a:spcBef>
              <a:spcAft>
                <a:spcPts val="0"/>
              </a:spcAft>
              <a:buSzPts val="1400"/>
              <a:buChar char="○"/>
            </a:pPr>
            <a:r>
              <a:rPr lang="en"/>
              <a:t>Idea: Express it as an array of bases</a:t>
            </a:r>
            <a:endParaRPr/>
          </a:p>
          <a:p>
            <a:pPr indent="-317500" lvl="1" marL="914400" rtl="0" algn="l">
              <a:spcBef>
                <a:spcPts val="0"/>
              </a:spcBef>
              <a:spcAft>
                <a:spcPts val="0"/>
              </a:spcAft>
              <a:buSzPts val="1400"/>
              <a:buChar char="○"/>
            </a:pPr>
            <a:r>
              <a:rPr lang="en"/>
              <a:t>In total, we can represent 100,000 DNA bases using 200,000 bits of data</a:t>
            </a:r>
            <a:endParaRPr/>
          </a:p>
          <a:p>
            <a:pPr indent="-342900" lvl="0" marL="457200" rtl="0" algn="l">
              <a:spcBef>
                <a:spcPts val="0"/>
              </a:spcBef>
              <a:spcAft>
                <a:spcPts val="0"/>
              </a:spcAft>
              <a:buSzPts val="1800"/>
              <a:buChar char="●"/>
            </a:pPr>
            <a:r>
              <a:rPr lang="en"/>
              <a:t>Example operator: Convert to the opposite DNA base</a:t>
            </a:r>
            <a:endParaRPr/>
          </a:p>
          <a:p>
            <a:pPr indent="-317500" lvl="1" marL="914400" rtl="0" algn="l">
              <a:spcBef>
                <a:spcPts val="0"/>
              </a:spcBef>
              <a:spcAft>
                <a:spcPts val="0"/>
              </a:spcAft>
              <a:buSzPts val="1400"/>
              <a:buChar char="○"/>
            </a:pPr>
            <a:r>
              <a:rPr lang="en"/>
              <a:t>Using the above encoding scheme, can be implemented by taking the NOT of the top bit</a:t>
            </a:r>
            <a:endParaRPr/>
          </a:p>
        </p:txBody>
      </p:sp>
      <p:graphicFrame>
        <p:nvGraphicFramePr>
          <p:cNvPr id="277" name="Google Shape;277;p47"/>
          <p:cNvGraphicFramePr/>
          <p:nvPr/>
        </p:nvGraphicFramePr>
        <p:xfrm>
          <a:off x="6579375" y="1581225"/>
          <a:ext cx="3000000" cy="3000000"/>
        </p:xfrm>
        <a:graphic>
          <a:graphicData uri="http://schemas.openxmlformats.org/drawingml/2006/table">
            <a:tbl>
              <a:tblPr>
                <a:noFill/>
                <a:tableStyleId>{CB9ED3EA-8111-47C4-BFCF-05E12E113BC4}</a:tableStyleId>
              </a:tblPr>
              <a:tblGrid>
                <a:gridCol w="927650"/>
                <a:gridCol w="927650"/>
              </a:tblGrid>
              <a:tr h="396200">
                <a:tc>
                  <a:txBody>
                    <a:bodyPr/>
                    <a:lstStyle/>
                    <a:p>
                      <a:pPr indent="0" lvl="0" marL="0" rtl="0" algn="l">
                        <a:spcBef>
                          <a:spcPts val="0"/>
                        </a:spcBef>
                        <a:spcAft>
                          <a:spcPts val="0"/>
                        </a:spcAft>
                        <a:buNone/>
                      </a:pPr>
                      <a:r>
                        <a:rPr lang="en"/>
                        <a:t>Input</a:t>
                      </a:r>
                      <a:endParaRPr/>
                    </a:p>
                  </a:txBody>
                  <a:tcPr marT="91425" marB="91425" marR="91425" marL="91425"/>
                </a:tc>
                <a:tc>
                  <a:txBody>
                    <a:bodyPr/>
                    <a:lstStyle/>
                    <a:p>
                      <a:pPr indent="0" lvl="0" marL="0" rtl="0" algn="l">
                        <a:spcBef>
                          <a:spcPts val="0"/>
                        </a:spcBef>
                        <a:spcAft>
                          <a:spcPts val="0"/>
                        </a:spcAft>
                        <a:buNone/>
                      </a:pPr>
                      <a:r>
                        <a:rPr lang="en"/>
                        <a:t>Output</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T</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G</a:t>
                      </a:r>
                      <a:endParaRPr/>
                    </a:p>
                  </a:txBody>
                  <a:tcPr marT="91425" marB="91425" marR="91425" marL="91425"/>
                </a:tc>
              </a:tr>
              <a:tr h="396200">
                <a:tc>
                  <a:txBody>
                    <a:bodyPr/>
                    <a:lstStyle/>
                    <a:p>
                      <a:pPr indent="0" lvl="0" marL="0" rtl="0" algn="l">
                        <a:spcBef>
                          <a:spcPts val="0"/>
                        </a:spcBef>
                        <a:spcAft>
                          <a:spcPts val="0"/>
                        </a:spcAft>
                        <a:buNone/>
                      </a:pPr>
                      <a:r>
                        <a:rPr lang="en"/>
                        <a:t>T</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r>
              <a:tr h="396200">
                <a:tc>
                  <a:txBody>
                    <a:bodyPr/>
                    <a:lstStyle/>
                    <a:p>
                      <a:pPr indent="0" lvl="0" marL="0" rtl="0" algn="l">
                        <a:spcBef>
                          <a:spcPts val="0"/>
                        </a:spcBef>
                        <a:spcAft>
                          <a:spcPts val="0"/>
                        </a:spcAft>
                        <a:buNone/>
                      </a:pPr>
                      <a:r>
                        <a:rPr lang="en"/>
                        <a:t>G</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r>
            </a:tbl>
          </a:graphicData>
        </a:graphic>
      </p:graphicFrame>
      <p:sp>
        <p:nvSpPr>
          <p:cNvPr id="278" name="Google Shape;27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Data using Binary</a:t>
            </a:r>
            <a:endParaRPr/>
          </a:p>
        </p:txBody>
      </p:sp>
      <p:sp>
        <p:nvSpPr>
          <p:cNvPr id="284" name="Google Shape;284;p48"/>
          <p:cNvSpPr txBox="1"/>
          <p:nvPr>
            <p:ph idx="1" type="body"/>
          </p:nvPr>
        </p:nvSpPr>
        <p:spPr>
          <a:xfrm>
            <a:off x="311700" y="1152475"/>
            <a:ext cx="8520600" cy="3668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Anything that we put in memory gets stored using some number of bits (e.g. a 1-bit boolean, an 8-bit integer)</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Each possible bitstring can get assigned to at most one meaning</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In general, if we use n bits in our data object, we can represent up to 2</a:t>
            </a:r>
            <a:r>
              <a:rPr baseline="30000" lang="en">
                <a:solidFill>
                  <a:srgbClr val="999999"/>
                </a:solidFill>
              </a:rPr>
              <a:t>n</a:t>
            </a:r>
            <a:r>
              <a:rPr lang="en">
                <a:solidFill>
                  <a:srgbClr val="999999"/>
                </a:solidFill>
              </a:rPr>
              <a:t> different bitstrings, and therefore 2</a:t>
            </a:r>
            <a:r>
              <a:rPr baseline="30000" lang="en">
                <a:solidFill>
                  <a:srgbClr val="999999"/>
                </a:solidFill>
              </a:rPr>
              <a:t>n</a:t>
            </a:r>
            <a:r>
              <a:rPr lang="en">
                <a:solidFill>
                  <a:srgbClr val="999999"/>
                </a:solidFill>
              </a:rPr>
              <a:t> different meanings</a:t>
            </a:r>
            <a:endParaRPr>
              <a:solidFill>
                <a:srgbClr val="999999"/>
              </a:solidFill>
            </a:endParaRPr>
          </a:p>
          <a:p>
            <a:pPr indent="-342900" lvl="0" marL="457200" rtl="0" algn="l">
              <a:spcBef>
                <a:spcPts val="0"/>
              </a:spcBef>
              <a:spcAft>
                <a:spcPts val="0"/>
              </a:spcAft>
              <a:buClr>
                <a:schemeClr val="dk1"/>
              </a:buClr>
              <a:buSzPts val="1800"/>
              <a:buChar char="●"/>
            </a:pPr>
            <a:r>
              <a:rPr lang="en"/>
              <a:t>G</a:t>
            </a:r>
            <a:r>
              <a:rPr lang="en">
                <a:solidFill>
                  <a:schemeClr val="dk1"/>
                </a:solidFill>
              </a:rPr>
              <a:t>enerally inefficient to work at the individual bit level. It’s often easier to add additional “</a:t>
            </a:r>
            <a:r>
              <a:rPr lang="en">
                <a:solidFill>
                  <a:schemeClr val="dk1"/>
                </a:solidFill>
                <a:latin typeface="Roboto Mono"/>
                <a:ea typeface="Roboto Mono"/>
                <a:cs typeface="Roboto Mono"/>
                <a:sym typeface="Roboto Mono"/>
              </a:rPr>
              <a:t>0</a:t>
            </a:r>
            <a:r>
              <a:rPr lang="en">
                <a:solidFill>
                  <a:schemeClr val="dk1"/>
                </a:solidFill>
              </a:rPr>
              <a:t>” bits to any data value up to the nearest multiple of 8 b</a:t>
            </a:r>
            <a:r>
              <a:rPr lang="en"/>
              <a:t>its</a:t>
            </a:r>
            <a:r>
              <a:rPr lang="en">
                <a:solidFill>
                  <a:schemeClr val="dk1"/>
                </a:solidFill>
              </a:rPr>
              <a:t> (so that each object is a whole number of bytes long).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 ASCII chars are normally given 8 bits </a:t>
            </a:r>
            <a:r>
              <a:rPr lang="en"/>
              <a:t>instead of just 7</a:t>
            </a:r>
            <a:r>
              <a:rPr lang="en">
                <a:solidFill>
                  <a:schemeClr val="dk1"/>
                </a:solidFill>
              </a:rPr>
              <a:t>.</a:t>
            </a:r>
            <a:endParaRPr>
              <a:solidFill>
                <a:schemeClr val="dk1"/>
              </a:solidFill>
            </a:endParaRPr>
          </a:p>
        </p:txBody>
      </p:sp>
      <p:sp>
        <p:nvSpPr>
          <p:cNvPr id="285" name="Google Shape;28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0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000"/>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D9EAD3"/>
        </a:solidFill>
      </p:bgPr>
    </p:bg>
    <p:spTree>
      <p:nvGrpSpPr>
        <p:cNvPr id="289" name="Shape 289"/>
        <p:cNvGrpSpPr/>
        <p:nvPr/>
      </p:nvGrpSpPr>
      <p:grpSpPr>
        <a:xfrm>
          <a:off x="0" y="0"/>
          <a:ext cx="0" cy="0"/>
          <a:chOff x="0" y="0"/>
          <a:chExt cx="0" cy="0"/>
        </a:xfrm>
      </p:grpSpPr>
      <p:sp>
        <p:nvSpPr>
          <p:cNvPr id="290" name="Google Shape;290;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File Permissions</a:t>
            </a:r>
            <a:endParaRPr/>
          </a:p>
        </p:txBody>
      </p:sp>
      <p:sp>
        <p:nvSpPr>
          <p:cNvPr id="291" name="Google Shape;291;p4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computer file system, keeps track of what a user is allowed to do with a file</a:t>
            </a:r>
            <a:endParaRPr/>
          </a:p>
          <a:p>
            <a:pPr indent="-342900" lvl="0" marL="457200" rtl="0" algn="l">
              <a:spcBef>
                <a:spcPts val="0"/>
              </a:spcBef>
              <a:spcAft>
                <a:spcPts val="0"/>
              </a:spcAft>
              <a:buSzPts val="1800"/>
              <a:buChar char="●"/>
            </a:pPr>
            <a:r>
              <a:rPr lang="en"/>
              <a:t>Generally composed of 9 True/False values</a:t>
            </a:r>
            <a:endParaRPr/>
          </a:p>
          <a:p>
            <a:pPr indent="-317500" lvl="1" marL="914400" rtl="0" algn="l">
              <a:spcBef>
                <a:spcPts val="0"/>
              </a:spcBef>
              <a:spcAft>
                <a:spcPts val="0"/>
              </a:spcAft>
              <a:buSzPts val="1400"/>
              <a:buChar char="○"/>
            </a:pPr>
            <a:r>
              <a:rPr lang="en"/>
              <a:t>3 levels of security with different permissions</a:t>
            </a:r>
            <a:endParaRPr/>
          </a:p>
          <a:p>
            <a:pPr indent="-317500" lvl="1" marL="914400" rtl="0" algn="l">
              <a:spcBef>
                <a:spcPts val="0"/>
              </a:spcBef>
              <a:spcAft>
                <a:spcPts val="0"/>
              </a:spcAft>
              <a:buSzPts val="1400"/>
              <a:buChar char="○"/>
            </a:pPr>
            <a:r>
              <a:rPr lang="en"/>
              <a:t>Read/Write/Execute permissions</a:t>
            </a:r>
            <a:endParaRPr/>
          </a:p>
          <a:p>
            <a:pPr indent="-342900" lvl="0" marL="457200" rtl="0" algn="l">
              <a:spcBef>
                <a:spcPts val="0"/>
              </a:spcBef>
              <a:spcAft>
                <a:spcPts val="0"/>
              </a:spcAft>
              <a:buSzPts val="1800"/>
              <a:buChar char="●"/>
            </a:pPr>
            <a:r>
              <a:rPr lang="en"/>
              <a:t>Can theoretically be saved as 9 different Booleans</a:t>
            </a:r>
            <a:endParaRPr/>
          </a:p>
          <a:p>
            <a:pPr indent="-342900" lvl="0" marL="457200" rtl="0" algn="l">
              <a:spcBef>
                <a:spcPts val="0"/>
              </a:spcBef>
              <a:spcAft>
                <a:spcPts val="0"/>
              </a:spcAft>
              <a:buSzPts val="1800"/>
              <a:buChar char="●"/>
            </a:pPr>
            <a:r>
              <a:rPr lang="en"/>
              <a:t>However, if we use 4 bytes per Bool, that would take 36 bytes</a:t>
            </a:r>
            <a:endParaRPr/>
          </a:p>
          <a:p>
            <a:pPr indent="-342900" lvl="0" marL="457200" rtl="0" algn="l">
              <a:spcBef>
                <a:spcPts val="0"/>
              </a:spcBef>
              <a:spcAft>
                <a:spcPts val="0"/>
              </a:spcAft>
              <a:buSzPts val="1800"/>
              <a:buChar char="●"/>
            </a:pPr>
            <a:r>
              <a:rPr lang="en"/>
              <a:t>Solution: </a:t>
            </a:r>
            <a:r>
              <a:rPr lang="en"/>
              <a:t>Treat a 32-bit integer as an array of 32 bits, and use 9 of them to store the relevant permissions.</a:t>
            </a:r>
            <a:endParaRPr/>
          </a:p>
          <a:p>
            <a:pPr indent="-317500" lvl="1" marL="914400" rtl="0" algn="l">
              <a:spcBef>
                <a:spcPts val="0"/>
              </a:spcBef>
              <a:spcAft>
                <a:spcPts val="0"/>
              </a:spcAft>
              <a:buSzPts val="1400"/>
              <a:buChar char="○"/>
            </a:pPr>
            <a:r>
              <a:rPr lang="en"/>
              <a:t>Use bitwise operations to modify individual bits within this integer</a:t>
            </a:r>
            <a:endParaRPr/>
          </a:p>
          <a:p>
            <a:pPr indent="-342900" lvl="0" marL="457200" rtl="0" algn="l">
              <a:spcBef>
                <a:spcPts val="0"/>
              </a:spcBef>
              <a:spcAft>
                <a:spcPts val="0"/>
              </a:spcAft>
              <a:buSzPts val="1800"/>
              <a:buChar char="●"/>
            </a:pPr>
            <a:r>
              <a:rPr lang="en"/>
              <a:t>Saves the file permissions as a single 32-bit integer.</a:t>
            </a:r>
            <a:endParaRPr/>
          </a:p>
        </p:txBody>
      </p:sp>
      <p:sp>
        <p:nvSpPr>
          <p:cNvPr id="292" name="Google Shape;29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1000"/>
                                        <p:tgtEl>
                                          <p:spTgt spid="2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7" st="7"/>
                                            </p:txEl>
                                          </p:spTgt>
                                        </p:tgtEl>
                                        <p:attrNameLst>
                                          <p:attrName>style.visibility</p:attrName>
                                        </p:attrNameLst>
                                      </p:cBhvr>
                                      <p:to>
                                        <p:strVal val="visible"/>
                                      </p:to>
                                    </p:set>
                                    <p:animEffect filter="fade" transition="in">
                                      <p:cBhvr>
                                        <p:cTn dur="1000"/>
                                        <p:tgtEl>
                                          <p:spTgt spid="2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8" st="8"/>
                                            </p:txEl>
                                          </p:spTgt>
                                        </p:tgtEl>
                                        <p:attrNameLst>
                                          <p:attrName>style.visibility</p:attrName>
                                        </p:attrNameLst>
                                      </p:cBhvr>
                                      <p:to>
                                        <p:strVal val="visible"/>
                                      </p:to>
                                    </p:set>
                                    <p:animEffect filter="fade" transition="in">
                                      <p:cBhvr>
                                        <p:cTn dur="1000"/>
                                        <p:tgtEl>
                                          <p:spTgt spid="29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98" name="Google Shape;298;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Review: </a:t>
            </a:r>
            <a:r>
              <a:rPr lang="en"/>
              <a:t>Binary and Hexadecimal</a:t>
            </a:r>
            <a:endParaRPr/>
          </a:p>
          <a:p>
            <a:pPr indent="-342900" lvl="0" marL="457200" rtl="0" algn="l">
              <a:spcBef>
                <a:spcPts val="0"/>
              </a:spcBef>
              <a:spcAft>
                <a:spcPts val="0"/>
              </a:spcAft>
              <a:buSzPts val="1800"/>
              <a:buChar char="●"/>
            </a:pPr>
            <a:r>
              <a:rPr lang="en"/>
              <a:t>Representing Data using Binary</a:t>
            </a:r>
            <a:endParaRPr/>
          </a:p>
          <a:p>
            <a:pPr indent="-317500" lvl="1" marL="914400" rtl="0" algn="l">
              <a:spcBef>
                <a:spcPts val="0"/>
              </a:spcBef>
              <a:spcAft>
                <a:spcPts val="0"/>
              </a:spcAft>
              <a:buSzPts val="1400"/>
              <a:buChar char="○"/>
            </a:pPr>
            <a:r>
              <a:rPr lang="en"/>
              <a:t>ASCII</a:t>
            </a:r>
            <a:endParaRPr/>
          </a:p>
          <a:p>
            <a:pPr indent="-342900" lvl="0" marL="457200" rtl="0" algn="l">
              <a:spcBef>
                <a:spcPts val="0"/>
              </a:spcBef>
              <a:spcAft>
                <a:spcPts val="0"/>
              </a:spcAft>
              <a:buClr>
                <a:srgbClr val="6AA84F"/>
              </a:buClr>
              <a:buSzPts val="1800"/>
              <a:buChar char="●"/>
            </a:pPr>
            <a:r>
              <a:rPr b="1" lang="en">
                <a:solidFill>
                  <a:srgbClr val="6AA84F"/>
                </a:solidFill>
              </a:rPr>
              <a:t>Binary Mathematics</a:t>
            </a:r>
            <a:endParaRPr b="1">
              <a:solidFill>
                <a:srgbClr val="6AA84F"/>
              </a:solidFill>
            </a:endParaRPr>
          </a:p>
          <a:p>
            <a:pPr indent="-342900" lvl="0" marL="457200" rtl="0" algn="l">
              <a:spcBef>
                <a:spcPts val="0"/>
              </a:spcBef>
              <a:spcAft>
                <a:spcPts val="0"/>
              </a:spcAft>
              <a:buSzPts val="1800"/>
              <a:buChar char="●"/>
            </a:pPr>
            <a:r>
              <a:rPr lang="en"/>
              <a:t>Integer representations</a:t>
            </a:r>
            <a:endParaRPr/>
          </a:p>
          <a:p>
            <a:pPr indent="-317500" lvl="1" marL="914400" rtl="0" algn="l">
              <a:spcBef>
                <a:spcPts val="0"/>
              </a:spcBef>
              <a:spcAft>
                <a:spcPts val="0"/>
              </a:spcAft>
              <a:buSzPts val="1400"/>
              <a:buChar char="○"/>
            </a:pPr>
            <a:r>
              <a:rPr lang="en"/>
              <a:t>Unsigned numbers</a:t>
            </a:r>
            <a:endParaRPr/>
          </a:p>
          <a:p>
            <a:pPr indent="-317500" lvl="1" marL="914400" rtl="0" algn="l">
              <a:spcBef>
                <a:spcPts val="0"/>
              </a:spcBef>
              <a:spcAft>
                <a:spcPts val="0"/>
              </a:spcAft>
              <a:buSzPts val="1400"/>
              <a:buChar char="○"/>
            </a:pPr>
            <a:r>
              <a:rPr lang="en"/>
              <a:t>Sign-Magnitude</a:t>
            </a:r>
            <a:endParaRPr/>
          </a:p>
          <a:p>
            <a:pPr indent="-317500" lvl="1" marL="914400" rtl="0" algn="l">
              <a:spcBef>
                <a:spcPts val="0"/>
              </a:spcBef>
              <a:spcAft>
                <a:spcPts val="0"/>
              </a:spcAft>
              <a:buSzPts val="1400"/>
              <a:buChar char="○"/>
            </a:pPr>
            <a:r>
              <a:rPr lang="en"/>
              <a:t>Bias</a:t>
            </a:r>
            <a:endParaRPr/>
          </a:p>
          <a:p>
            <a:pPr indent="-317500" lvl="1" marL="914400" rtl="0" algn="l">
              <a:spcBef>
                <a:spcPts val="0"/>
              </a:spcBef>
              <a:spcAft>
                <a:spcPts val="0"/>
              </a:spcAft>
              <a:buSzPts val="1400"/>
              <a:buChar char="○"/>
            </a:pPr>
            <a:r>
              <a:rPr lang="en"/>
              <a:t>Two’s Complement</a:t>
            </a:r>
            <a:endParaRPr/>
          </a:p>
          <a:p>
            <a:pPr indent="-342900" lvl="0" marL="457200" rtl="0" algn="l">
              <a:spcBef>
                <a:spcPts val="0"/>
              </a:spcBef>
              <a:spcAft>
                <a:spcPts val="0"/>
              </a:spcAft>
              <a:buSzPts val="1800"/>
              <a:buChar char="●"/>
            </a:pPr>
            <a:r>
              <a:rPr lang="en"/>
              <a:t>ASCII</a:t>
            </a:r>
            <a:endParaRPr/>
          </a:p>
          <a:p>
            <a:pPr indent="-342900" lvl="0" marL="457200" rtl="0" algn="l">
              <a:spcBef>
                <a:spcPts val="0"/>
              </a:spcBef>
              <a:spcAft>
                <a:spcPts val="0"/>
              </a:spcAft>
              <a:buSzPts val="1800"/>
              <a:buChar char="●"/>
            </a:pPr>
            <a:r>
              <a:rPr lang="en"/>
              <a:t>Summary</a:t>
            </a:r>
            <a:endParaRPr/>
          </a:p>
        </p:txBody>
      </p:sp>
      <p:sp>
        <p:nvSpPr>
          <p:cNvPr id="299" name="Google Shape;29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Nonnegative Integers</a:t>
            </a:r>
            <a:endParaRPr/>
          </a:p>
        </p:txBody>
      </p:sp>
      <p:sp>
        <p:nvSpPr>
          <p:cNvPr id="305" name="Google Shape;305;p5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Problem: There are infinitely many integers. Making a representation that could represent any integer would require infinitely many bits.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Solution 1: Treat an integer as an array of digits, extending the array as needed to save the entire integer.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Decimal numbers in math</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Python’s large integer primitive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require variable amounts of time to compute operations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Solution 2: Only allow for numbers up to a certain max value, using a fixed number of bits.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 C’s integer primitive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Requires edge case handling when math results exceed the maximum value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Often referred to as an n-bit unsigned integer, where we allow numbers from 0 to 2</a:t>
            </a:r>
            <a:r>
              <a:rPr baseline="30000" lang="en">
                <a:solidFill>
                  <a:schemeClr val="dk1"/>
                </a:solidFill>
              </a:rPr>
              <a:t>n</a:t>
            </a:r>
            <a:r>
              <a:rPr lang="en">
                <a:solidFill>
                  <a:schemeClr val="dk1"/>
                </a:solidFill>
              </a:rPr>
              <a:t>-1 (ex. 8-bit unsigned int goes from 0 to 255)</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To write an n-bit number, we always write out the full n bits, including leading zeros</a:t>
            </a:r>
            <a:endParaRPr>
              <a:solidFill>
                <a:schemeClr val="dk1"/>
              </a:solidFill>
            </a:endParaRPr>
          </a:p>
        </p:txBody>
      </p:sp>
      <p:sp>
        <p:nvSpPr>
          <p:cNvPr id="306" name="Google Shape;30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000"/>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1000"/>
                                        <p:tgtEl>
                                          <p:spTgt spid="3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animEffect filter="fade" transition="in">
                                      <p:cBhvr>
                                        <p:cTn dur="1000"/>
                                        <p:tgtEl>
                                          <p:spTgt spid="3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animEffect filter="fade" transition="in">
                                      <p:cBhvr>
                                        <p:cTn dur="1000"/>
                                        <p:tgtEl>
                                          <p:spTgt spid="3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6" st="6"/>
                                            </p:txEl>
                                          </p:spTgt>
                                        </p:tgtEl>
                                        <p:attrNameLst>
                                          <p:attrName>style.visibility</p:attrName>
                                        </p:attrNameLst>
                                      </p:cBhvr>
                                      <p:to>
                                        <p:strVal val="visible"/>
                                      </p:to>
                                    </p:set>
                                    <p:animEffect filter="fade" transition="in">
                                      <p:cBhvr>
                                        <p:cTn dur="1000"/>
                                        <p:tgtEl>
                                          <p:spTgt spid="3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7" st="7"/>
                                            </p:txEl>
                                          </p:spTgt>
                                        </p:tgtEl>
                                        <p:attrNameLst>
                                          <p:attrName>style.visibility</p:attrName>
                                        </p:attrNameLst>
                                      </p:cBhvr>
                                      <p:to>
                                        <p:strVal val="visible"/>
                                      </p:to>
                                    </p:set>
                                    <p:animEffect filter="fade" transition="in">
                                      <p:cBhvr>
                                        <p:cTn dur="1000"/>
                                        <p:tgtEl>
                                          <p:spTgt spid="3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8" st="8"/>
                                            </p:txEl>
                                          </p:spTgt>
                                        </p:tgtEl>
                                        <p:attrNameLst>
                                          <p:attrName>style.visibility</p:attrName>
                                        </p:attrNameLst>
                                      </p:cBhvr>
                                      <p:to>
                                        <p:strVal val="visible"/>
                                      </p:to>
                                    </p:set>
                                    <p:animEffect filter="fade" transition="in">
                                      <p:cBhvr>
                                        <p:cTn dur="1000"/>
                                        <p:tgtEl>
                                          <p:spTgt spid="3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9" st="9"/>
                                            </p:txEl>
                                          </p:spTgt>
                                        </p:tgtEl>
                                        <p:attrNameLst>
                                          <p:attrName>style.visibility</p:attrName>
                                        </p:attrNameLst>
                                      </p:cBhvr>
                                      <p:to>
                                        <p:strVal val="visible"/>
                                      </p:to>
                                    </p:set>
                                    <p:animEffect filter="fade" transition="in">
                                      <p:cBhvr>
                                        <p:cTn dur="1000"/>
                                        <p:tgtEl>
                                          <p:spTgt spid="3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Operations</a:t>
            </a:r>
            <a:endParaRPr/>
          </a:p>
        </p:txBody>
      </p:sp>
      <p:sp>
        <p:nvSpPr>
          <p:cNvPr id="312" name="Google Shape;312;p5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Common Bitwise Operations (C syntax)</a:t>
            </a:r>
            <a:r>
              <a:rPr lang="en" sz="2100">
                <a:solidFill>
                  <a:schemeClr val="dk1"/>
                </a:solidFill>
              </a:rPr>
              <a:t>: &amp;, |, ~, ^, &lt;&lt;, &gt;&gt;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first four correspond to the logical operators AND, OR, NOT, and XOR.</a:t>
            </a:r>
            <a:endParaRPr sz="21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There’s no real decimal meaning to these operations, but they tend to be useful when working with raw binary data.</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Note that C defines ^ as XOR, not exponentiation!</a:t>
            </a:r>
            <a:endParaRPr sz="17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To run these operations: </a:t>
            </a:r>
            <a:endParaRPr sz="21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Convert the numbers to binary </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Run the corresponding logical operator on each pair of bits (</a:t>
            </a:r>
            <a:r>
              <a:rPr lang="en" sz="1700">
                <a:solidFill>
                  <a:schemeClr val="dk1"/>
                </a:solidFill>
                <a:latin typeface="Roboto Mono"/>
                <a:ea typeface="Roboto Mono"/>
                <a:cs typeface="Roboto Mono"/>
                <a:sym typeface="Roboto Mono"/>
              </a:rPr>
              <a:t>1</a:t>
            </a:r>
            <a:r>
              <a:rPr lang="en" sz="1700">
                <a:solidFill>
                  <a:schemeClr val="dk1"/>
                </a:solidFill>
              </a:rPr>
              <a:t>=TRUE, </a:t>
            </a:r>
            <a:r>
              <a:rPr lang="en" sz="1700">
                <a:solidFill>
                  <a:schemeClr val="dk1"/>
                </a:solidFill>
                <a:latin typeface="Roboto Mono"/>
                <a:ea typeface="Roboto Mono"/>
                <a:cs typeface="Roboto Mono"/>
                <a:sym typeface="Roboto Mono"/>
              </a:rPr>
              <a:t>0</a:t>
            </a:r>
            <a:r>
              <a:rPr lang="en" sz="1700">
                <a:solidFill>
                  <a:schemeClr val="dk1"/>
                </a:solidFill>
              </a:rPr>
              <a:t>=FALSE)</a:t>
            </a:r>
            <a:endParaRPr sz="1700">
              <a:solidFill>
                <a:schemeClr val="dk1"/>
              </a:solidFill>
            </a:endParaRPr>
          </a:p>
        </p:txBody>
      </p:sp>
      <p:sp>
        <p:nvSpPr>
          <p:cNvPr id="313" name="Google Shape;31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10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1000"/>
                                        <p:tgtEl>
                                          <p:spTgt spid="3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Effect filter="fade" transition="in">
                                      <p:cBhvr>
                                        <p:cTn dur="1000"/>
                                        <p:tgtEl>
                                          <p:spTgt spid="3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Effect filter="fade" transition="in">
                                      <p:cBhvr>
                                        <p:cTn dur="1000"/>
                                        <p:tgtEl>
                                          <p:spTgt spid="3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Effect filter="fade" transition="in">
                                      <p:cBhvr>
                                        <p:cTn dur="1000"/>
                                        <p:tgtEl>
                                          <p:spTgt spid="3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6" st="6"/>
                                            </p:txEl>
                                          </p:spTgt>
                                        </p:tgtEl>
                                        <p:attrNameLst>
                                          <p:attrName>style.visibility</p:attrName>
                                        </p:attrNameLst>
                                      </p:cBhvr>
                                      <p:to>
                                        <p:strVal val="visible"/>
                                      </p:to>
                                    </p:set>
                                    <p:animEffect filter="fade" transition="in">
                                      <p:cBhvr>
                                        <p:cTn dur="1000"/>
                                        <p:tgtEl>
                                          <p:spTgt spid="3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r>
              <a:rPr lang="en"/>
              <a:t>Bitwise Operations</a:t>
            </a:r>
            <a:endParaRPr/>
          </a:p>
        </p:txBody>
      </p:sp>
      <p:sp>
        <p:nvSpPr>
          <p:cNvPr id="319" name="Google Shape;319;p5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Let’s assume we’re working with 4-bit integers. Compute:</a:t>
            </a:r>
            <a:endParaRPr>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&amp;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a:t>
            </a:r>
            <a:endParaRPr sz="1700">
              <a:solidFill>
                <a:srgbClr val="000000"/>
              </a:solidFill>
            </a:endParaRPr>
          </a:p>
        </p:txBody>
      </p:sp>
      <p:graphicFrame>
        <p:nvGraphicFramePr>
          <p:cNvPr id="320" name="Google Shape;320;p53"/>
          <p:cNvGraphicFramePr/>
          <p:nvPr/>
        </p:nvGraphicFramePr>
        <p:xfrm>
          <a:off x="2862888" y="1791650"/>
          <a:ext cx="3000000" cy="3000000"/>
        </p:xfrm>
        <a:graphic>
          <a:graphicData uri="http://schemas.openxmlformats.org/drawingml/2006/table">
            <a:tbl>
              <a:tblPr>
                <a:noFill/>
                <a:tableStyleId>{CB9ED3EA-8111-47C4-BFCF-05E12E113BC4}</a:tableStyleId>
              </a:tblPr>
              <a:tblGrid>
                <a:gridCol w="1697750"/>
                <a:gridCol w="359500"/>
                <a:gridCol w="359500"/>
                <a:gridCol w="359500"/>
                <a:gridCol w="359500"/>
                <a:gridCol w="734250"/>
              </a:tblGrid>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02900">
                <a:tc>
                  <a:txBody>
                    <a:bodyPr/>
                    <a:lstStyle/>
                    <a:p>
                      <a:pPr indent="0" lvl="0" marL="0" rtl="0" algn="r">
                        <a:spcBef>
                          <a:spcPts val="0"/>
                        </a:spcBef>
                        <a:spcAft>
                          <a:spcPts val="0"/>
                        </a:spcAft>
                        <a:buNone/>
                      </a:pPr>
                      <a:r>
                        <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21" name="Google Shape;32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000"/>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000"/>
                                        <p:tgtEl>
                                          <p:spTgt spid="3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Bitwise Operations</a:t>
            </a:r>
            <a:endParaRPr/>
          </a:p>
        </p:txBody>
      </p:sp>
      <p:sp>
        <p:nvSpPr>
          <p:cNvPr id="327" name="Google Shape;327;p5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Let’s assume we’re working with 4-bit integers. Compute:</a:t>
            </a:r>
            <a:endParaRPr>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&amp;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a:t>
            </a:r>
            <a:endParaRPr sz="1700">
              <a:solidFill>
                <a:srgbClr val="000000"/>
              </a:solidFill>
            </a:endParaRPr>
          </a:p>
        </p:txBody>
      </p:sp>
      <p:graphicFrame>
        <p:nvGraphicFramePr>
          <p:cNvPr id="328" name="Google Shape;328;p54"/>
          <p:cNvGraphicFramePr/>
          <p:nvPr/>
        </p:nvGraphicFramePr>
        <p:xfrm>
          <a:off x="2862888" y="1791650"/>
          <a:ext cx="3000000" cy="3000000"/>
        </p:xfrm>
        <a:graphic>
          <a:graphicData uri="http://schemas.openxmlformats.org/drawingml/2006/table">
            <a:tbl>
              <a:tblPr>
                <a:noFill/>
                <a:tableStyleId>{CB9ED3EA-8111-47C4-BFCF-05E12E113BC4}</a:tableStyleId>
              </a:tblPr>
              <a:tblGrid>
                <a:gridCol w="1697750"/>
                <a:gridCol w="359500"/>
                <a:gridCol w="359500"/>
                <a:gridCol w="359500"/>
                <a:gridCol w="359500"/>
                <a:gridCol w="734250"/>
              </a:tblGrid>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&amp;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=4</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29" name="Google Shape;329;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33" name="Google Shape;133;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AA84F"/>
              </a:buClr>
              <a:buSzPts val="1800"/>
              <a:buChar char="●"/>
            </a:pPr>
            <a:r>
              <a:rPr b="1" lang="en">
                <a:solidFill>
                  <a:srgbClr val="6AA84F"/>
                </a:solidFill>
              </a:rPr>
              <a:t>Review: </a:t>
            </a:r>
            <a:r>
              <a:rPr b="1" lang="en">
                <a:solidFill>
                  <a:srgbClr val="6AA84F"/>
                </a:solidFill>
              </a:rPr>
              <a:t>Binary and Hexadecimal</a:t>
            </a:r>
            <a:endParaRPr b="1">
              <a:solidFill>
                <a:srgbClr val="6AA84F"/>
              </a:solidFill>
            </a:endParaRPr>
          </a:p>
          <a:p>
            <a:pPr indent="-342900" lvl="0" marL="457200" rtl="0" algn="l">
              <a:spcBef>
                <a:spcPts val="0"/>
              </a:spcBef>
              <a:spcAft>
                <a:spcPts val="0"/>
              </a:spcAft>
              <a:buSzPts val="1800"/>
              <a:buChar char="●"/>
            </a:pPr>
            <a:r>
              <a:rPr lang="en"/>
              <a:t>Representing Data using Binary</a:t>
            </a:r>
            <a:endParaRPr/>
          </a:p>
          <a:p>
            <a:pPr indent="-317500" lvl="1" marL="914400" rtl="0" algn="l">
              <a:spcBef>
                <a:spcPts val="0"/>
              </a:spcBef>
              <a:spcAft>
                <a:spcPts val="0"/>
              </a:spcAft>
              <a:buSzPts val="1400"/>
              <a:buChar char="○"/>
            </a:pPr>
            <a:r>
              <a:rPr lang="en"/>
              <a:t>ASCII</a:t>
            </a:r>
            <a:endParaRPr/>
          </a:p>
          <a:p>
            <a:pPr indent="-342900" lvl="0" marL="457200" rtl="0" algn="l">
              <a:spcBef>
                <a:spcPts val="0"/>
              </a:spcBef>
              <a:spcAft>
                <a:spcPts val="0"/>
              </a:spcAft>
              <a:buSzPts val="1800"/>
              <a:buChar char="●"/>
            </a:pPr>
            <a:r>
              <a:rPr lang="en"/>
              <a:t>Binary Mathematics</a:t>
            </a:r>
            <a:endParaRPr/>
          </a:p>
          <a:p>
            <a:pPr indent="-342900" lvl="0" marL="457200" rtl="0" algn="l">
              <a:spcBef>
                <a:spcPts val="0"/>
              </a:spcBef>
              <a:spcAft>
                <a:spcPts val="0"/>
              </a:spcAft>
              <a:buSzPts val="1800"/>
              <a:buChar char="●"/>
            </a:pPr>
            <a:r>
              <a:rPr lang="en"/>
              <a:t>Integer representations</a:t>
            </a:r>
            <a:endParaRPr/>
          </a:p>
          <a:p>
            <a:pPr indent="-317500" lvl="1" marL="914400" rtl="0" algn="l">
              <a:spcBef>
                <a:spcPts val="0"/>
              </a:spcBef>
              <a:spcAft>
                <a:spcPts val="0"/>
              </a:spcAft>
              <a:buSzPts val="1400"/>
              <a:buChar char="○"/>
            </a:pPr>
            <a:r>
              <a:rPr lang="en"/>
              <a:t>Unsigned numbers</a:t>
            </a:r>
            <a:endParaRPr/>
          </a:p>
          <a:p>
            <a:pPr indent="-317500" lvl="1" marL="914400" rtl="0" algn="l">
              <a:spcBef>
                <a:spcPts val="0"/>
              </a:spcBef>
              <a:spcAft>
                <a:spcPts val="0"/>
              </a:spcAft>
              <a:buSzPts val="1400"/>
              <a:buChar char="○"/>
            </a:pPr>
            <a:r>
              <a:rPr lang="en"/>
              <a:t>Sign-Magnitude</a:t>
            </a:r>
            <a:endParaRPr/>
          </a:p>
          <a:p>
            <a:pPr indent="-317500" lvl="1" marL="914400" rtl="0" algn="l">
              <a:spcBef>
                <a:spcPts val="0"/>
              </a:spcBef>
              <a:spcAft>
                <a:spcPts val="0"/>
              </a:spcAft>
              <a:buSzPts val="1400"/>
              <a:buChar char="○"/>
            </a:pPr>
            <a:r>
              <a:rPr lang="en"/>
              <a:t>Bias</a:t>
            </a:r>
            <a:endParaRPr/>
          </a:p>
          <a:p>
            <a:pPr indent="-317500" lvl="1" marL="914400" rtl="0" algn="l">
              <a:spcBef>
                <a:spcPts val="0"/>
              </a:spcBef>
              <a:spcAft>
                <a:spcPts val="0"/>
              </a:spcAft>
              <a:buSzPts val="1400"/>
              <a:buChar char="○"/>
            </a:pPr>
            <a:r>
              <a:rPr lang="en"/>
              <a:t>Two’s Complement</a:t>
            </a:r>
            <a:endParaRPr/>
          </a:p>
        </p:txBody>
      </p:sp>
      <p:sp>
        <p:nvSpPr>
          <p:cNvPr id="134" name="Google Shape;13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Bitwise Operations</a:t>
            </a:r>
            <a:endParaRPr/>
          </a:p>
        </p:txBody>
      </p:sp>
      <p:sp>
        <p:nvSpPr>
          <p:cNvPr id="335" name="Google Shape;335;p5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Let’s assume we’re working with 4-bit integers. Compute:</a:t>
            </a:r>
            <a:endParaRPr>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&amp;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a:t>
            </a:r>
            <a:endParaRPr sz="1700">
              <a:solidFill>
                <a:srgbClr val="000000"/>
              </a:solidFill>
            </a:endParaRPr>
          </a:p>
        </p:txBody>
      </p:sp>
      <p:graphicFrame>
        <p:nvGraphicFramePr>
          <p:cNvPr id="336" name="Google Shape;336;p55"/>
          <p:cNvGraphicFramePr/>
          <p:nvPr/>
        </p:nvGraphicFramePr>
        <p:xfrm>
          <a:off x="2862888" y="1791650"/>
          <a:ext cx="3000000" cy="3000000"/>
        </p:xfrm>
        <a:graphic>
          <a:graphicData uri="http://schemas.openxmlformats.org/drawingml/2006/table">
            <a:tbl>
              <a:tblPr>
                <a:noFill/>
                <a:tableStyleId>{CB9ED3EA-8111-47C4-BFCF-05E12E113BC4}</a:tableStyleId>
              </a:tblPr>
              <a:tblGrid>
                <a:gridCol w="1697750"/>
                <a:gridCol w="359500"/>
                <a:gridCol w="359500"/>
                <a:gridCol w="359500"/>
                <a:gridCol w="359500"/>
                <a:gridCol w="734250"/>
              </a:tblGrid>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&amp;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=4</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=7</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37" name="Google Shape;33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Bitwise Operations</a:t>
            </a:r>
            <a:endParaRPr/>
          </a:p>
        </p:txBody>
      </p:sp>
      <p:sp>
        <p:nvSpPr>
          <p:cNvPr id="343" name="Google Shape;343;p5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Let’s assume we’re working with 4-bit integers. Compute:</a:t>
            </a:r>
            <a:endParaRPr>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&amp;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a:t>
            </a:r>
            <a:endParaRPr sz="1700">
              <a:solidFill>
                <a:srgbClr val="000000"/>
              </a:solidFill>
            </a:endParaRPr>
          </a:p>
        </p:txBody>
      </p:sp>
      <p:graphicFrame>
        <p:nvGraphicFramePr>
          <p:cNvPr id="344" name="Google Shape;344;p56"/>
          <p:cNvGraphicFramePr/>
          <p:nvPr/>
        </p:nvGraphicFramePr>
        <p:xfrm>
          <a:off x="2862888" y="1791650"/>
          <a:ext cx="3000000" cy="3000000"/>
        </p:xfrm>
        <a:graphic>
          <a:graphicData uri="http://schemas.openxmlformats.org/drawingml/2006/table">
            <a:tbl>
              <a:tblPr>
                <a:noFill/>
                <a:tableStyleId>{CB9ED3EA-8111-47C4-BFCF-05E12E113BC4}</a:tableStyleId>
              </a:tblPr>
              <a:tblGrid>
                <a:gridCol w="1697750"/>
                <a:gridCol w="359500"/>
                <a:gridCol w="359500"/>
                <a:gridCol w="359500"/>
                <a:gridCol w="359500"/>
                <a:gridCol w="734250"/>
              </a:tblGrid>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&amp;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=4</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=7</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=3</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45" name="Google Shape;3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Bitwise Operations</a:t>
            </a:r>
            <a:endParaRPr/>
          </a:p>
        </p:txBody>
      </p:sp>
      <p:sp>
        <p:nvSpPr>
          <p:cNvPr id="351" name="Google Shape;351;p57"/>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Let’s assume we’re working with 4-bit integers. Compute:</a:t>
            </a:r>
            <a:endParaRPr>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&amp;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 ^ 5</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~6</a:t>
            </a:r>
            <a:endParaRPr sz="1700">
              <a:solidFill>
                <a:srgbClr val="000000"/>
              </a:solidFill>
            </a:endParaRPr>
          </a:p>
        </p:txBody>
      </p:sp>
      <p:graphicFrame>
        <p:nvGraphicFramePr>
          <p:cNvPr id="352" name="Google Shape;352;p57"/>
          <p:cNvGraphicFramePr/>
          <p:nvPr/>
        </p:nvGraphicFramePr>
        <p:xfrm>
          <a:off x="2862888" y="1791650"/>
          <a:ext cx="3000000" cy="3000000"/>
        </p:xfrm>
        <a:graphic>
          <a:graphicData uri="http://schemas.openxmlformats.org/drawingml/2006/table">
            <a:tbl>
              <a:tblPr>
                <a:noFill/>
                <a:tableStyleId>{CB9ED3EA-8111-47C4-BFCF-05E12E113BC4}</a:tableStyleId>
              </a:tblPr>
              <a:tblGrid>
                <a:gridCol w="1697750"/>
                <a:gridCol w="359500"/>
                <a:gridCol w="359500"/>
                <a:gridCol w="359500"/>
                <a:gridCol w="359500"/>
                <a:gridCol w="734250"/>
              </a:tblGrid>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&amp;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=4</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=7</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5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=3</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2900">
                <a:tc>
                  <a:txBody>
                    <a:bodyPr/>
                    <a:lstStyle/>
                    <a:p>
                      <a:pPr indent="0" lvl="0" marL="0" rtl="0" algn="r">
                        <a:spcBef>
                          <a:spcPts val="0"/>
                        </a:spcBef>
                        <a:spcAft>
                          <a:spcPts val="0"/>
                        </a:spcAft>
                        <a:buNone/>
                      </a:pPr>
                      <a:r>
                        <a:rPr lang="en" sz="2100"/>
                        <a:t>~6 = </a:t>
                      </a:r>
                      <a:r>
                        <a:rPr lang="en" sz="2100">
                          <a:latin typeface="Roboto Mono"/>
                          <a:ea typeface="Roboto Mono"/>
                          <a:cs typeface="Roboto Mono"/>
                          <a:sym typeface="Roboto Mono"/>
                        </a:rPr>
                        <a:t>0b</a:t>
                      </a:r>
                      <a:endParaRPr sz="2100">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0</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latin typeface="Roboto Mono"/>
                          <a:ea typeface="Roboto Mono"/>
                          <a:cs typeface="Roboto Mono"/>
                          <a:sym typeface="Roboto Mono"/>
                        </a:rPr>
                        <a:t>1</a:t>
                      </a:r>
                      <a:endParaRPr sz="2100">
                        <a:latin typeface="Roboto Mono"/>
                        <a:ea typeface="Roboto Mono"/>
                        <a:cs typeface="Roboto Mono"/>
                        <a:sym typeface="Roboto Mono"/>
                      </a:endParaRPr>
                    </a:p>
                  </a:txBody>
                  <a:tcPr marT="91425" marB="91425" marR="27425" marL="27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2100"/>
                        <a:t>=9</a:t>
                      </a:r>
                      <a:endParaRPr sz="2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53" name="Google Shape;35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Operations</a:t>
            </a:r>
            <a:endParaRPr/>
          </a:p>
        </p:txBody>
      </p:sp>
      <p:sp>
        <p:nvSpPr>
          <p:cNvPr id="359" name="Google Shape;359;p58"/>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C gives access to the following bitwise operations: &amp;, |, ~, ^, &lt;&lt;, &gt;&gt;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The first four correspond to the logical operators AND, OR, NOT, and XOR.</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There’s no real decimal meaning to these operations, but they tend to be useful when working with raw binary data.</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Note that C defines ^ as XOR, not exponentiation!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To run these operations: </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Convert the numbers to binary </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Run the corresponding logical operator on each pair of bits (</a:t>
            </a:r>
            <a:r>
              <a:rPr lang="en">
                <a:solidFill>
                  <a:srgbClr val="999999"/>
                </a:solidFill>
                <a:latin typeface="Roboto Mono"/>
                <a:ea typeface="Roboto Mono"/>
                <a:cs typeface="Roboto Mono"/>
                <a:sym typeface="Roboto Mono"/>
              </a:rPr>
              <a:t>1</a:t>
            </a:r>
            <a:r>
              <a:rPr lang="en">
                <a:solidFill>
                  <a:srgbClr val="999999"/>
                </a:solidFill>
              </a:rPr>
              <a:t>=TRUE, </a:t>
            </a:r>
            <a:r>
              <a:rPr lang="en">
                <a:solidFill>
                  <a:srgbClr val="999999"/>
                </a:solidFill>
                <a:latin typeface="Roboto Mono"/>
                <a:ea typeface="Roboto Mono"/>
                <a:cs typeface="Roboto Mono"/>
                <a:sym typeface="Roboto Mono"/>
              </a:rPr>
              <a:t>0</a:t>
            </a:r>
            <a:r>
              <a:rPr lang="en">
                <a:solidFill>
                  <a:srgbClr val="999999"/>
                </a:solidFill>
              </a:rPr>
              <a:t>=FALSE)</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&lt;&lt; and &gt;&gt; are left shift and right shift, respectively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Left shift: Convert to binary, then move all bits left, appending </a:t>
            </a:r>
            <a:r>
              <a:rPr lang="en">
                <a:solidFill>
                  <a:srgbClr val="000000"/>
                </a:solidFill>
                <a:latin typeface="Roboto Mono"/>
                <a:ea typeface="Roboto Mono"/>
                <a:cs typeface="Roboto Mono"/>
                <a:sym typeface="Roboto Mono"/>
              </a:rPr>
              <a:t>0</a:t>
            </a:r>
            <a:r>
              <a:rPr lang="en">
                <a:solidFill>
                  <a:srgbClr val="000000"/>
                </a:solidFill>
              </a:rPr>
              <a:t>s as needed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Right shift (logical): Convert to binary, then move all bits right, prepending </a:t>
            </a:r>
            <a:r>
              <a:rPr lang="en">
                <a:solidFill>
                  <a:srgbClr val="000000"/>
                </a:solidFill>
                <a:latin typeface="Roboto Mono"/>
                <a:ea typeface="Roboto Mono"/>
                <a:cs typeface="Roboto Mono"/>
                <a:sym typeface="Roboto Mono"/>
              </a:rPr>
              <a:t>0</a:t>
            </a:r>
            <a:r>
              <a:rPr lang="en">
                <a:solidFill>
                  <a:srgbClr val="000000"/>
                </a:solidFill>
              </a:rPr>
              <a:t>s as needed</a:t>
            </a:r>
            <a:endParaRPr>
              <a:solidFill>
                <a:srgbClr val="000000"/>
              </a:solidFill>
            </a:endParaRPr>
          </a:p>
        </p:txBody>
      </p:sp>
      <p:sp>
        <p:nvSpPr>
          <p:cNvPr id="360" name="Google Shape;36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000"/>
                                        <p:tgtEl>
                                          <p:spTgt spid="3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1000"/>
                                        <p:tgtEl>
                                          <p:spTgt spid="3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1000"/>
                                        <p:tgtEl>
                                          <p:spTgt spid="3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animEffect filter="fade" transition="in">
                                      <p:cBhvr>
                                        <p:cTn dur="1000"/>
                                        <p:tgtEl>
                                          <p:spTgt spid="3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animEffect filter="fade" transition="in">
                                      <p:cBhvr>
                                        <p:cTn dur="1000"/>
                                        <p:tgtEl>
                                          <p:spTgt spid="3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animEffect filter="fade" transition="in">
                                      <p:cBhvr>
                                        <p:cTn dur="1000"/>
                                        <p:tgtEl>
                                          <p:spTgt spid="3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6" st="6"/>
                                            </p:txEl>
                                          </p:spTgt>
                                        </p:tgtEl>
                                        <p:attrNameLst>
                                          <p:attrName>style.visibility</p:attrName>
                                        </p:attrNameLst>
                                      </p:cBhvr>
                                      <p:to>
                                        <p:strVal val="visible"/>
                                      </p:to>
                                    </p:set>
                                    <p:animEffect filter="fade" transition="in">
                                      <p:cBhvr>
                                        <p:cTn dur="1000"/>
                                        <p:tgtEl>
                                          <p:spTgt spid="3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7" st="7"/>
                                            </p:txEl>
                                          </p:spTgt>
                                        </p:tgtEl>
                                        <p:attrNameLst>
                                          <p:attrName>style.visibility</p:attrName>
                                        </p:attrNameLst>
                                      </p:cBhvr>
                                      <p:to>
                                        <p:strVal val="visible"/>
                                      </p:to>
                                    </p:set>
                                    <p:animEffect filter="fade" transition="in">
                                      <p:cBhvr>
                                        <p:cTn dur="1000"/>
                                        <p:tgtEl>
                                          <p:spTgt spid="3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8" st="8"/>
                                            </p:txEl>
                                          </p:spTgt>
                                        </p:tgtEl>
                                        <p:attrNameLst>
                                          <p:attrName>style.visibility</p:attrName>
                                        </p:attrNameLst>
                                      </p:cBhvr>
                                      <p:to>
                                        <p:strVal val="visible"/>
                                      </p:to>
                                    </p:set>
                                    <p:animEffect filter="fade" transition="in">
                                      <p:cBhvr>
                                        <p:cTn dur="1000"/>
                                        <p:tgtEl>
                                          <p:spTgt spid="3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9" st="9"/>
                                            </p:txEl>
                                          </p:spTgt>
                                        </p:tgtEl>
                                        <p:attrNameLst>
                                          <p:attrName>style.visibility</p:attrName>
                                        </p:attrNameLst>
                                      </p:cBhvr>
                                      <p:to>
                                        <p:strVal val="visible"/>
                                      </p:to>
                                    </p:set>
                                    <p:animEffect filter="fade" transition="in">
                                      <p:cBhvr>
                                        <p:cTn dur="1000"/>
                                        <p:tgtEl>
                                          <p:spTgt spid="35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a:t>
            </a:r>
            <a:endParaRPr/>
          </a:p>
        </p:txBody>
      </p:sp>
      <p:sp>
        <p:nvSpPr>
          <p:cNvPr id="366" name="Google Shape;366;p5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&lt;&lt;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&gt;&gt; 2</a:t>
            </a:r>
            <a:endParaRPr>
              <a:solidFill>
                <a:srgbClr val="000000"/>
              </a:solidFill>
            </a:endParaRPr>
          </a:p>
        </p:txBody>
      </p:sp>
      <p:graphicFrame>
        <p:nvGraphicFramePr>
          <p:cNvPr id="367" name="Google Shape;367;p59"/>
          <p:cNvGraphicFramePr/>
          <p:nvPr/>
        </p:nvGraphicFramePr>
        <p:xfrm>
          <a:off x="1214313" y="3179375"/>
          <a:ext cx="3000000" cy="3000000"/>
        </p:xfrm>
        <a:graphic>
          <a:graphicData uri="http://schemas.openxmlformats.org/drawingml/2006/table">
            <a:tbl>
              <a:tblPr>
                <a:noFill/>
                <a:tableStyleId>{CB9ED3EA-8111-47C4-BFCF-05E12E113BC4}</a:tableStyleId>
              </a:tblPr>
              <a:tblGrid>
                <a:gridCol w="355500"/>
                <a:gridCol w="355500"/>
                <a:gridCol w="355500"/>
                <a:gridCol w="355500"/>
                <a:gridCol w="355500"/>
                <a:gridCol w="355500"/>
                <a:gridCol w="355500"/>
                <a:gridCol w="355500"/>
                <a:gridCol w="355500"/>
                <a:gridCol w="355500"/>
                <a:gridCol w="355500"/>
                <a:gridCol w="355500"/>
                <a:gridCol w="355500"/>
                <a:gridCol w="1867475"/>
              </a:tblGrid>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0b1011 0100</a:t>
                      </a:r>
                      <a:endParaRPr>
                        <a:latin typeface="Roboto Mono"/>
                        <a:ea typeface="Roboto Mono"/>
                        <a:cs typeface="Roboto Mono"/>
                        <a:sym typeface="Roboto Mono"/>
                      </a:endParaRPr>
                    </a:p>
                  </a:txBody>
                  <a:tcPr marT="91425" marB="91425" marR="91425" marL="91425"/>
                </a:tc>
              </a:tr>
            </a:tbl>
          </a:graphicData>
        </a:graphic>
      </p:graphicFrame>
      <p:sp>
        <p:nvSpPr>
          <p:cNvPr id="368" name="Google Shape;36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000"/>
                                        <p:tgtEl>
                                          <p:spTgt spid="3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a:t>
            </a:r>
            <a:endParaRPr/>
          </a:p>
        </p:txBody>
      </p:sp>
      <p:sp>
        <p:nvSpPr>
          <p:cNvPr id="374" name="Google Shape;374;p60"/>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&lt;&lt;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&gt;&gt; 2</a:t>
            </a:r>
            <a:endParaRPr>
              <a:solidFill>
                <a:srgbClr val="000000"/>
              </a:solidFill>
            </a:endParaRPr>
          </a:p>
        </p:txBody>
      </p:sp>
      <p:graphicFrame>
        <p:nvGraphicFramePr>
          <p:cNvPr id="375" name="Google Shape;375;p60"/>
          <p:cNvGraphicFramePr/>
          <p:nvPr/>
        </p:nvGraphicFramePr>
        <p:xfrm>
          <a:off x="1214313" y="3179375"/>
          <a:ext cx="3000000" cy="3000000"/>
        </p:xfrm>
        <a:graphic>
          <a:graphicData uri="http://schemas.openxmlformats.org/drawingml/2006/table">
            <a:tbl>
              <a:tblPr>
                <a:noFill/>
                <a:tableStyleId>{CB9ED3EA-8111-47C4-BFCF-05E12E113BC4}</a:tableStyleId>
              </a:tblPr>
              <a:tblGrid>
                <a:gridCol w="355500"/>
                <a:gridCol w="355500"/>
                <a:gridCol w="355500"/>
                <a:gridCol w="355500"/>
                <a:gridCol w="355500"/>
                <a:gridCol w="355500"/>
                <a:gridCol w="355500"/>
                <a:gridCol w="355500"/>
                <a:gridCol w="355500"/>
                <a:gridCol w="355500"/>
                <a:gridCol w="355500"/>
                <a:gridCol w="355500"/>
                <a:gridCol w="355500"/>
                <a:gridCol w="1867475"/>
              </a:tblGrid>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0b1011 0100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t/>
                      </a:r>
                      <a:endParaRPr>
                        <a:latin typeface="Roboto Mono"/>
                        <a:ea typeface="Roboto Mono"/>
                        <a:cs typeface="Roboto Mono"/>
                        <a:sym typeface="Roboto Mono"/>
                      </a:endParaRPr>
                    </a:p>
                  </a:txBody>
                  <a:tcPr marT="91425" marB="91425" marR="91425" marL="91425"/>
                </a:tc>
              </a:tr>
            </a:tbl>
          </a:graphicData>
        </a:graphic>
      </p:graphicFrame>
      <p:sp>
        <p:nvSpPr>
          <p:cNvPr id="376" name="Google Shape;376;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77" name="Google Shape;377;p60"/>
          <p:cNvCxnSpPr/>
          <p:nvPr/>
        </p:nvCxnSpPr>
        <p:spPr>
          <a:xfrm flipH="1">
            <a:off x="3876450" y="3400100"/>
            <a:ext cx="1054200" cy="354900"/>
          </a:xfrm>
          <a:prstGeom prst="straightConnector1">
            <a:avLst/>
          </a:prstGeom>
          <a:noFill/>
          <a:ln cap="flat" cmpd="sng" w="38100">
            <a:solidFill>
              <a:srgbClr val="FF0000"/>
            </a:solidFill>
            <a:prstDash val="solid"/>
            <a:round/>
            <a:headEnd len="med" w="med" type="none"/>
            <a:tailEnd len="med" w="med" type="triangle"/>
          </a:ln>
        </p:spPr>
      </p:cxnSp>
      <p:cxnSp>
        <p:nvCxnSpPr>
          <p:cNvPr id="378" name="Google Shape;378;p60"/>
          <p:cNvCxnSpPr/>
          <p:nvPr/>
        </p:nvCxnSpPr>
        <p:spPr>
          <a:xfrm flipH="1">
            <a:off x="1392750" y="3400100"/>
            <a:ext cx="1054200" cy="354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a:t>
            </a:r>
            <a:endParaRPr/>
          </a:p>
        </p:txBody>
      </p:sp>
      <p:sp>
        <p:nvSpPr>
          <p:cNvPr id="384" name="Google Shape;384;p6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&lt;&lt;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&gt;&gt; 2</a:t>
            </a:r>
            <a:endParaRPr>
              <a:solidFill>
                <a:srgbClr val="000000"/>
              </a:solidFill>
            </a:endParaRPr>
          </a:p>
        </p:txBody>
      </p:sp>
      <p:graphicFrame>
        <p:nvGraphicFramePr>
          <p:cNvPr id="385" name="Google Shape;385;p61"/>
          <p:cNvGraphicFramePr/>
          <p:nvPr/>
        </p:nvGraphicFramePr>
        <p:xfrm>
          <a:off x="1214313" y="3179375"/>
          <a:ext cx="3000000" cy="3000000"/>
        </p:xfrm>
        <a:graphic>
          <a:graphicData uri="http://schemas.openxmlformats.org/drawingml/2006/table">
            <a:tbl>
              <a:tblPr>
                <a:noFill/>
                <a:tableStyleId>{CB9ED3EA-8111-47C4-BFCF-05E12E113BC4}</a:tableStyleId>
              </a:tblPr>
              <a:tblGrid>
                <a:gridCol w="355500"/>
                <a:gridCol w="355500"/>
                <a:gridCol w="355500"/>
                <a:gridCol w="355500"/>
                <a:gridCol w="355500"/>
                <a:gridCol w="355500"/>
                <a:gridCol w="355500"/>
                <a:gridCol w="355500"/>
                <a:gridCol w="355500"/>
                <a:gridCol w="355500"/>
                <a:gridCol w="355500"/>
                <a:gridCol w="355500"/>
                <a:gridCol w="355500"/>
                <a:gridCol w="1867475"/>
              </a:tblGrid>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0b1011 0100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0</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0b1010 0000</a:t>
                      </a:r>
                      <a:endParaRPr>
                        <a:latin typeface="Roboto Mono"/>
                        <a:ea typeface="Roboto Mono"/>
                        <a:cs typeface="Roboto Mono"/>
                        <a:sym typeface="Roboto Mono"/>
                      </a:endParaRPr>
                    </a:p>
                  </a:txBody>
                  <a:tcPr marT="91425" marB="91425" marR="91425" marL="91425"/>
                </a:tc>
              </a:tr>
            </a:tbl>
          </a:graphicData>
        </a:graphic>
      </p:graphicFrame>
      <p:sp>
        <p:nvSpPr>
          <p:cNvPr id="386" name="Google Shape;38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a:t>
            </a:r>
            <a:endParaRPr/>
          </a:p>
        </p:txBody>
      </p:sp>
      <p:sp>
        <p:nvSpPr>
          <p:cNvPr id="392" name="Google Shape;392;p6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&lt;&lt;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&gt;&gt; 2</a:t>
            </a:r>
            <a:endParaRPr>
              <a:solidFill>
                <a:srgbClr val="000000"/>
              </a:solidFill>
            </a:endParaRPr>
          </a:p>
        </p:txBody>
      </p:sp>
      <p:graphicFrame>
        <p:nvGraphicFramePr>
          <p:cNvPr id="393" name="Google Shape;393;p62"/>
          <p:cNvGraphicFramePr/>
          <p:nvPr/>
        </p:nvGraphicFramePr>
        <p:xfrm>
          <a:off x="1214313" y="3179375"/>
          <a:ext cx="3000000" cy="3000000"/>
        </p:xfrm>
        <a:graphic>
          <a:graphicData uri="http://schemas.openxmlformats.org/drawingml/2006/table">
            <a:tbl>
              <a:tblPr>
                <a:noFill/>
                <a:tableStyleId>{CB9ED3EA-8111-47C4-BFCF-05E12E113BC4}</a:tableStyleId>
              </a:tblPr>
              <a:tblGrid>
                <a:gridCol w="355500"/>
                <a:gridCol w="355500"/>
                <a:gridCol w="355500"/>
                <a:gridCol w="355500"/>
                <a:gridCol w="355500"/>
                <a:gridCol w="355500"/>
                <a:gridCol w="355500"/>
                <a:gridCol w="355500"/>
                <a:gridCol w="355500"/>
                <a:gridCol w="355500"/>
                <a:gridCol w="355500"/>
                <a:gridCol w="355500"/>
                <a:gridCol w="355500"/>
                <a:gridCol w="1867475"/>
              </a:tblGrid>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0b1011 0100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0</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0b1010 0000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t/>
                      </a:r>
                      <a:endParaRPr>
                        <a:latin typeface="Roboto Mono"/>
                        <a:ea typeface="Roboto Mono"/>
                        <a:cs typeface="Roboto Mono"/>
                        <a:sym typeface="Roboto Mono"/>
                      </a:endParaRPr>
                    </a:p>
                  </a:txBody>
                  <a:tcPr marT="91425" marB="91425" marR="91425" marL="91425"/>
                </a:tc>
              </a:tr>
            </a:tbl>
          </a:graphicData>
        </a:graphic>
      </p:graphicFrame>
      <p:sp>
        <p:nvSpPr>
          <p:cNvPr id="394" name="Google Shape;394;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95" name="Google Shape;395;p62"/>
          <p:cNvCxnSpPr/>
          <p:nvPr/>
        </p:nvCxnSpPr>
        <p:spPr>
          <a:xfrm>
            <a:off x="4981350" y="3400100"/>
            <a:ext cx="658800" cy="669000"/>
          </a:xfrm>
          <a:prstGeom prst="straightConnector1">
            <a:avLst/>
          </a:prstGeom>
          <a:noFill/>
          <a:ln cap="flat" cmpd="sng" w="38100">
            <a:solidFill>
              <a:srgbClr val="0000FF"/>
            </a:solidFill>
            <a:prstDash val="solid"/>
            <a:round/>
            <a:headEnd len="med" w="med" type="none"/>
            <a:tailEnd len="med" w="med" type="triangle"/>
          </a:ln>
        </p:spPr>
      </p:cxnSp>
      <p:cxnSp>
        <p:nvCxnSpPr>
          <p:cNvPr id="396" name="Google Shape;396;p62"/>
          <p:cNvCxnSpPr/>
          <p:nvPr/>
        </p:nvCxnSpPr>
        <p:spPr>
          <a:xfrm>
            <a:off x="2487525" y="3439175"/>
            <a:ext cx="658800" cy="6690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a:t>
            </a:r>
            <a:endParaRPr/>
          </a:p>
        </p:txBody>
      </p:sp>
      <p:sp>
        <p:nvSpPr>
          <p:cNvPr id="402" name="Google Shape;402;p6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&lt;&lt;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0b1011 0100</a:t>
            </a:r>
            <a:r>
              <a:rPr lang="en">
                <a:solidFill>
                  <a:srgbClr val="000000"/>
                </a:solidFill>
              </a:rPr>
              <a:t> &gt;&gt; 2</a:t>
            </a:r>
            <a:endParaRPr>
              <a:solidFill>
                <a:srgbClr val="000000"/>
              </a:solidFill>
            </a:endParaRPr>
          </a:p>
        </p:txBody>
      </p:sp>
      <p:graphicFrame>
        <p:nvGraphicFramePr>
          <p:cNvPr id="403" name="Google Shape;403;p63"/>
          <p:cNvGraphicFramePr/>
          <p:nvPr/>
        </p:nvGraphicFramePr>
        <p:xfrm>
          <a:off x="1214313" y="3179375"/>
          <a:ext cx="3000000" cy="3000000"/>
        </p:xfrm>
        <a:graphic>
          <a:graphicData uri="http://schemas.openxmlformats.org/drawingml/2006/table">
            <a:tbl>
              <a:tblPr>
                <a:noFill/>
                <a:tableStyleId>{CB9ED3EA-8111-47C4-BFCF-05E12E113BC4}</a:tableStyleId>
              </a:tblPr>
              <a:tblGrid>
                <a:gridCol w="355500"/>
                <a:gridCol w="355500"/>
                <a:gridCol w="355500"/>
                <a:gridCol w="355500"/>
                <a:gridCol w="355500"/>
                <a:gridCol w="355500"/>
                <a:gridCol w="355500"/>
                <a:gridCol w="355500"/>
                <a:gridCol w="355500"/>
                <a:gridCol w="355500"/>
                <a:gridCol w="355500"/>
                <a:gridCol w="355500"/>
                <a:gridCol w="355500"/>
                <a:gridCol w="1867475"/>
              </a:tblGrid>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0b1011 0100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0</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1</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0b1010 0000</a:t>
                      </a:r>
                      <a:endParaRPr>
                        <a:latin typeface="Roboto Mono"/>
                        <a:ea typeface="Roboto Mono"/>
                        <a:cs typeface="Roboto Mono"/>
                        <a:sym typeface="Roboto Mono"/>
                      </a:endParaRPr>
                    </a:p>
                  </a:txBody>
                  <a:tcPr marT="91425" marB="91425" marR="91425" marL="91425"/>
                </a:tc>
              </a:tr>
              <a:tr h="381000">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solidFill>
                            <a:srgbClr val="999999"/>
                          </a:solidFill>
                          <a:latin typeface="Roboto Mono"/>
                          <a:ea typeface="Roboto Mono"/>
                          <a:cs typeface="Roboto Mono"/>
                          <a:sym typeface="Roboto Mono"/>
                        </a:rPr>
                        <a:t>0</a:t>
                      </a:r>
                      <a:endParaRPr>
                        <a:solidFill>
                          <a:srgbClr val="999999"/>
                        </a:solidFill>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solidFill>
                      <a:srgbClr val="FFFF00"/>
                    </a:solidFill>
                  </a:tcPr>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0</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strike="sngStrike">
                          <a:latin typeface="Roboto Mono"/>
                          <a:ea typeface="Roboto Mono"/>
                          <a:cs typeface="Roboto Mono"/>
                          <a:sym typeface="Roboto Mono"/>
                        </a:rPr>
                        <a:t>0</a:t>
                      </a:r>
                      <a:endParaRPr strike="sngStrike">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0b0010 1101</a:t>
                      </a:r>
                      <a:endParaRPr>
                        <a:latin typeface="Roboto Mono"/>
                        <a:ea typeface="Roboto Mono"/>
                        <a:cs typeface="Roboto Mono"/>
                        <a:sym typeface="Roboto Mono"/>
                      </a:endParaRPr>
                    </a:p>
                  </a:txBody>
                  <a:tcPr marT="91425" marB="91425" marR="91425" marL="91425"/>
                </a:tc>
              </a:tr>
            </a:tbl>
          </a:graphicData>
        </a:graphic>
      </p:graphicFrame>
      <p:sp>
        <p:nvSpPr>
          <p:cNvPr id="404" name="Google Shape;40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Decimal Analogue: Shifts</a:t>
            </a:r>
            <a:endParaRPr/>
          </a:p>
        </p:txBody>
      </p:sp>
      <p:sp>
        <p:nvSpPr>
          <p:cNvPr id="410" name="Google Shape;410;p6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For this slide, we’ll use &lt;&lt;</a:t>
            </a:r>
            <a:r>
              <a:rPr baseline="-25000" lang="en">
                <a:solidFill>
                  <a:srgbClr val="000000"/>
                </a:solidFill>
              </a:rPr>
              <a:t>10</a:t>
            </a:r>
            <a:r>
              <a:rPr lang="en">
                <a:solidFill>
                  <a:srgbClr val="000000"/>
                </a:solidFill>
              </a:rPr>
              <a:t> and &gt;&gt;</a:t>
            </a:r>
            <a:r>
              <a:rPr baseline="-25000" lang="en">
                <a:solidFill>
                  <a:srgbClr val="000000"/>
                </a:solidFill>
              </a:rPr>
              <a:t>10</a:t>
            </a:r>
            <a:r>
              <a:rPr lang="en">
                <a:solidFill>
                  <a:srgbClr val="000000"/>
                </a:solidFill>
              </a:rPr>
              <a:t> to refer to decimal shifts instead of our normal binary shifts. </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1234 </a:t>
            </a:r>
            <a:r>
              <a:rPr lang="en">
                <a:solidFill>
                  <a:schemeClr val="dk1"/>
                </a:solidFill>
              </a:rPr>
              <a:t>&lt;&lt;</a:t>
            </a:r>
            <a:r>
              <a:rPr baseline="-25000" lang="en">
                <a:solidFill>
                  <a:schemeClr val="dk1"/>
                </a:solidFill>
              </a:rPr>
              <a:t>10 </a:t>
            </a:r>
            <a:r>
              <a:rPr lang="en">
                <a:solidFill>
                  <a:schemeClr val="dk1"/>
                </a:solidFill>
              </a:rPr>
              <a:t>1 means: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all the digits one spot left, and add a zero to the end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1234 -&gt; 12340</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Equivalent to multiplying by 10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1234 &gt;&gt;</a:t>
            </a:r>
            <a:r>
              <a:rPr baseline="-25000" lang="en">
                <a:solidFill>
                  <a:schemeClr val="dk1"/>
                </a:solidFill>
              </a:rPr>
              <a:t>10</a:t>
            </a:r>
            <a:r>
              <a:rPr lang="en">
                <a:solidFill>
                  <a:schemeClr val="dk1"/>
                </a:solidFill>
              </a:rPr>
              <a:t> 1 means: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all the digits one spot right, cutting off the last digit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1234 -&gt; 123</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Equivalent to dividing by 10 (rounding down)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general: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Decimal left shifting by n multiplies a number by 10</a:t>
            </a:r>
            <a:r>
              <a:rPr baseline="30000" lang="en">
                <a:solidFill>
                  <a:schemeClr val="dk1"/>
                </a:solidFill>
              </a:rPr>
              <a:t>n</a:t>
            </a:r>
            <a:endParaRPr baseline="300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Decimal right shifting by n divides a number by 10</a:t>
            </a:r>
            <a:r>
              <a:rPr baseline="30000" lang="en">
                <a:solidFill>
                  <a:schemeClr val="dk1"/>
                </a:solidFill>
              </a:rPr>
              <a:t>n</a:t>
            </a:r>
            <a:r>
              <a:rPr lang="en">
                <a:solidFill>
                  <a:schemeClr val="dk1"/>
                </a:solidFill>
              </a:rPr>
              <a:t>, rounding down.</a:t>
            </a:r>
            <a:endParaRPr>
              <a:solidFill>
                <a:schemeClr val="dk1"/>
              </a:solidFill>
            </a:endParaRPr>
          </a:p>
        </p:txBody>
      </p:sp>
      <p:sp>
        <p:nvSpPr>
          <p:cNvPr id="411" name="Google Shape;411;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0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0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0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10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Effect filter="fade" transition="in">
                                      <p:cBhvr>
                                        <p:cTn dur="1000"/>
                                        <p:tgtEl>
                                          <p:spTgt spid="4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animEffect filter="fade" transition="in">
                                      <p:cBhvr>
                                        <p:cTn dur="1000"/>
                                        <p:tgtEl>
                                          <p:spTgt spid="4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6" st="6"/>
                                            </p:txEl>
                                          </p:spTgt>
                                        </p:tgtEl>
                                        <p:attrNameLst>
                                          <p:attrName>style.visibility</p:attrName>
                                        </p:attrNameLst>
                                      </p:cBhvr>
                                      <p:to>
                                        <p:strVal val="visible"/>
                                      </p:to>
                                    </p:set>
                                    <p:animEffect filter="fade" transition="in">
                                      <p:cBhvr>
                                        <p:cTn dur="1000"/>
                                        <p:tgtEl>
                                          <p:spTgt spid="4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7" st="7"/>
                                            </p:txEl>
                                          </p:spTgt>
                                        </p:tgtEl>
                                        <p:attrNameLst>
                                          <p:attrName>style.visibility</p:attrName>
                                        </p:attrNameLst>
                                      </p:cBhvr>
                                      <p:to>
                                        <p:strVal val="visible"/>
                                      </p:to>
                                    </p:set>
                                    <p:animEffect filter="fade" transition="in">
                                      <p:cBhvr>
                                        <p:cTn dur="1000"/>
                                        <p:tgtEl>
                                          <p:spTgt spid="4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8" st="8"/>
                                            </p:txEl>
                                          </p:spTgt>
                                        </p:tgtEl>
                                        <p:attrNameLst>
                                          <p:attrName>style.visibility</p:attrName>
                                        </p:attrNameLst>
                                      </p:cBhvr>
                                      <p:to>
                                        <p:strVal val="visible"/>
                                      </p:to>
                                    </p:set>
                                    <p:animEffect filter="fade" transition="in">
                                      <p:cBhvr>
                                        <p:cTn dur="1000"/>
                                        <p:tgtEl>
                                          <p:spTgt spid="4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9" st="9"/>
                                            </p:txEl>
                                          </p:spTgt>
                                        </p:tgtEl>
                                        <p:attrNameLst>
                                          <p:attrName>style.visibility</p:attrName>
                                        </p:attrNameLst>
                                      </p:cBhvr>
                                      <p:to>
                                        <p:strVal val="visible"/>
                                      </p:to>
                                    </p:set>
                                    <p:animEffect filter="fade" transition="in">
                                      <p:cBhvr>
                                        <p:cTn dur="1000"/>
                                        <p:tgtEl>
                                          <p:spTgt spid="4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0" st="10"/>
                                            </p:txEl>
                                          </p:spTgt>
                                        </p:tgtEl>
                                        <p:attrNameLst>
                                          <p:attrName>style.visibility</p:attrName>
                                        </p:attrNameLst>
                                      </p:cBhvr>
                                      <p:to>
                                        <p:strVal val="visible"/>
                                      </p:to>
                                    </p:set>
                                    <p:animEffect filter="fade" transition="in">
                                      <p:cBhvr>
                                        <p:cTn dur="1000"/>
                                        <p:tgtEl>
                                          <p:spTgt spid="4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1" st="11"/>
                                            </p:txEl>
                                          </p:spTgt>
                                        </p:tgtEl>
                                        <p:attrNameLst>
                                          <p:attrName>style.visibility</p:attrName>
                                        </p:attrNameLst>
                                      </p:cBhvr>
                                      <p:to>
                                        <p:strVal val="visible"/>
                                      </p:to>
                                    </p:set>
                                    <p:animEffect filter="fade" transition="in">
                                      <p:cBhvr>
                                        <p:cTn dur="1000"/>
                                        <p:tgtEl>
                                          <p:spTgt spid="41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a:t>
            </a:r>
            <a:endParaRPr/>
          </a:p>
        </p:txBody>
      </p:sp>
      <p:sp>
        <p:nvSpPr>
          <p:cNvPr id="140" name="Google Shape;140;p2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system of storing data using just two digits: </a:t>
            </a:r>
            <a:r>
              <a:rPr lang="en">
                <a:solidFill>
                  <a:schemeClr val="dk1"/>
                </a:solidFill>
                <a:latin typeface="Roboto Mono"/>
                <a:ea typeface="Roboto Mono"/>
                <a:cs typeface="Roboto Mono"/>
                <a:sym typeface="Roboto Mono"/>
              </a:rPr>
              <a:t>1</a:t>
            </a:r>
            <a:r>
              <a:rPr lang="en">
                <a:solidFill>
                  <a:schemeClr val="dk1"/>
                </a:solidFill>
              </a:rPr>
              <a:t> and </a:t>
            </a:r>
            <a:r>
              <a:rPr lang="en">
                <a:solidFill>
                  <a:schemeClr val="dk1"/>
                </a:solidFill>
                <a:latin typeface="Roboto Mono"/>
                <a:ea typeface="Roboto Mono"/>
                <a:cs typeface="Roboto Mono"/>
                <a:sym typeface="Roboto Mono"/>
              </a:rPr>
              <a:t>0</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Everything in a computer is ultimately stored in binary (high voltage wire = </a:t>
            </a:r>
            <a:r>
              <a:rPr lang="en">
                <a:solidFill>
                  <a:schemeClr val="dk1"/>
                </a:solidFill>
                <a:latin typeface="Roboto Mono"/>
                <a:ea typeface="Roboto Mono"/>
                <a:cs typeface="Roboto Mono"/>
                <a:sym typeface="Roboto Mono"/>
              </a:rPr>
              <a:t>1</a:t>
            </a:r>
            <a:r>
              <a:rPr lang="en">
                <a:solidFill>
                  <a:schemeClr val="dk1"/>
                </a:solidFill>
              </a:rPr>
              <a:t>, </a:t>
            </a:r>
            <a:r>
              <a:rPr lang="en">
                <a:solidFill>
                  <a:schemeClr val="dk1"/>
                </a:solidFill>
              </a:rPr>
              <a:t>low voltage wire = </a:t>
            </a:r>
            <a:r>
              <a:rPr lang="en">
                <a:solidFill>
                  <a:schemeClr val="dk1"/>
                </a:solidFill>
                <a:latin typeface="Roboto Mono"/>
                <a:ea typeface="Roboto Mono"/>
                <a:cs typeface="Roboto Mono"/>
                <a:sym typeface="Roboto Mono"/>
              </a:rPr>
              <a:t>0</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Generally rooted in the mathematical concept of binary (as a base 2 system of representing numbers)</a:t>
            </a:r>
            <a:endParaRPr>
              <a:solidFill>
                <a:schemeClr val="dk1"/>
              </a:solidFill>
            </a:endParaRPr>
          </a:p>
        </p:txBody>
      </p:sp>
      <p:sp>
        <p:nvSpPr>
          <p:cNvPr id="141" name="Google Shape;14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Operations</a:t>
            </a:r>
            <a:endParaRPr/>
          </a:p>
        </p:txBody>
      </p:sp>
      <p:sp>
        <p:nvSpPr>
          <p:cNvPr id="417" name="Google Shape;417;p6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C gives access to the following bitwise operations: &amp;, |, ~, ^, &lt;&lt;, &gt;&gt;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The first four correspond to the logical operators AND, OR, NOT, and XOR.</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There’s no real decimal meaning to these operations, but they tend to be useful when working with raw binary data.</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Note that C defines ^ as XOR, not exponentiation!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To run these operations: </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Convert the numbers to binary </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Run the corresponding logical operator on each pair of bits (1=TRUE, 0=FALSE)</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&lt;&lt; and &gt;&gt; are left shift and right shift, respectively</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Left shift: Convert to binary, then move all bits left, appending 0s as needed</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Right shift (logical): Convert to binary, then move all bits right, prepending 0s as needed</a:t>
            </a:r>
            <a:endParaRPr>
              <a:solidFill>
                <a:srgbClr val="999999"/>
              </a:solidFill>
            </a:endParaRPr>
          </a:p>
          <a:p>
            <a:pPr indent="-317500" lvl="1" marL="914400" rtl="0" algn="l">
              <a:spcBef>
                <a:spcPts val="0"/>
              </a:spcBef>
              <a:spcAft>
                <a:spcPts val="0"/>
              </a:spcAft>
              <a:buClr>
                <a:srgbClr val="000000"/>
              </a:buClr>
              <a:buSzPts val="1400"/>
              <a:buChar char="○"/>
            </a:pPr>
            <a:r>
              <a:rPr lang="en">
                <a:solidFill>
                  <a:srgbClr val="000000"/>
                </a:solidFill>
              </a:rPr>
              <a:t>Left shift: Equivalent to multiplying by a power of 2</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Right shift (logical): Equivalent to dividing by a power of 2</a:t>
            </a:r>
            <a:endParaRPr>
              <a:solidFill>
                <a:srgbClr val="000000"/>
              </a:solidFill>
            </a:endParaRPr>
          </a:p>
        </p:txBody>
      </p:sp>
      <p:sp>
        <p:nvSpPr>
          <p:cNvPr id="418" name="Google Shape;418;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0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0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000"/>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1000"/>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1000"/>
                                        <p:tgtEl>
                                          <p:spTgt spid="4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animEffect filter="fade" transition="in">
                                      <p:cBhvr>
                                        <p:cTn dur="1000"/>
                                        <p:tgtEl>
                                          <p:spTgt spid="4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6" st="6"/>
                                            </p:txEl>
                                          </p:spTgt>
                                        </p:tgtEl>
                                        <p:attrNameLst>
                                          <p:attrName>style.visibility</p:attrName>
                                        </p:attrNameLst>
                                      </p:cBhvr>
                                      <p:to>
                                        <p:strVal val="visible"/>
                                      </p:to>
                                    </p:set>
                                    <p:animEffect filter="fade" transition="in">
                                      <p:cBhvr>
                                        <p:cTn dur="1000"/>
                                        <p:tgtEl>
                                          <p:spTgt spid="4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7" st="7"/>
                                            </p:txEl>
                                          </p:spTgt>
                                        </p:tgtEl>
                                        <p:attrNameLst>
                                          <p:attrName>style.visibility</p:attrName>
                                        </p:attrNameLst>
                                      </p:cBhvr>
                                      <p:to>
                                        <p:strVal val="visible"/>
                                      </p:to>
                                    </p:set>
                                    <p:animEffect filter="fade" transition="in">
                                      <p:cBhvr>
                                        <p:cTn dur="1000"/>
                                        <p:tgtEl>
                                          <p:spTgt spid="4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8" st="8"/>
                                            </p:txEl>
                                          </p:spTgt>
                                        </p:tgtEl>
                                        <p:attrNameLst>
                                          <p:attrName>style.visibility</p:attrName>
                                        </p:attrNameLst>
                                      </p:cBhvr>
                                      <p:to>
                                        <p:strVal val="visible"/>
                                      </p:to>
                                    </p:set>
                                    <p:animEffect filter="fade" transition="in">
                                      <p:cBhvr>
                                        <p:cTn dur="1000"/>
                                        <p:tgtEl>
                                          <p:spTgt spid="4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9" st="9"/>
                                            </p:txEl>
                                          </p:spTgt>
                                        </p:tgtEl>
                                        <p:attrNameLst>
                                          <p:attrName>style.visibility</p:attrName>
                                        </p:attrNameLst>
                                      </p:cBhvr>
                                      <p:to>
                                        <p:strVal val="visible"/>
                                      </p:to>
                                    </p:set>
                                    <p:animEffect filter="fade" transition="in">
                                      <p:cBhvr>
                                        <p:cTn dur="1000"/>
                                        <p:tgtEl>
                                          <p:spTgt spid="4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0" st="10"/>
                                            </p:txEl>
                                          </p:spTgt>
                                        </p:tgtEl>
                                        <p:attrNameLst>
                                          <p:attrName>style.visibility</p:attrName>
                                        </p:attrNameLst>
                                      </p:cBhvr>
                                      <p:to>
                                        <p:strVal val="visible"/>
                                      </p:to>
                                    </p:set>
                                    <p:animEffect filter="fade" transition="in">
                                      <p:cBhvr>
                                        <p:cTn dur="1000"/>
                                        <p:tgtEl>
                                          <p:spTgt spid="4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1" st="11"/>
                                            </p:txEl>
                                          </p:spTgt>
                                        </p:tgtEl>
                                        <p:attrNameLst>
                                          <p:attrName>style.visibility</p:attrName>
                                        </p:attrNameLst>
                                      </p:cBhvr>
                                      <p:to>
                                        <p:strVal val="visible"/>
                                      </p:to>
                                    </p:set>
                                    <p:animEffect filter="fade" transition="in">
                                      <p:cBhvr>
                                        <p:cTn dur="1000"/>
                                        <p:tgtEl>
                                          <p:spTgt spid="41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a:t>
            </a:r>
            <a:r>
              <a:rPr lang="en"/>
              <a:t>Operations</a:t>
            </a:r>
            <a:endParaRPr/>
          </a:p>
        </p:txBody>
      </p:sp>
      <p:sp>
        <p:nvSpPr>
          <p:cNvPr id="424" name="Google Shape;424;p6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 also allows for mathematical operators: +, -, *, /, %, &lt;, &gt;, ==, etc.</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These operators are designed to match the behavior of decimal math as much as possible, so it’s always possible to do math with these operators by first converting to decimal, doing the operation, then converting back.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Since it takes time to convert to decimal, it’s often easier to do the math entirely in binary.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general approach for these is to follow a “grade-school algorithm”, but in binary instead of decimal.</a:t>
            </a:r>
            <a:endParaRPr>
              <a:solidFill>
                <a:srgbClr val="000000"/>
              </a:solidFill>
            </a:endParaRPr>
          </a:p>
        </p:txBody>
      </p:sp>
      <p:sp>
        <p:nvSpPr>
          <p:cNvPr id="425" name="Google Shape;425;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Effect filter="fade" transition="in">
                                      <p:cBhvr>
                                        <p:cTn dur="1000"/>
                                        <p:tgtEl>
                                          <p:spTgt spid="4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Effect filter="fade" transition="in">
                                      <p:cBhvr>
                                        <p:cTn dur="1000"/>
                                        <p:tgtEl>
                                          <p:spTgt spid="4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Effect filter="fade" transition="in">
                                      <p:cBhvr>
                                        <p:cTn dur="1000"/>
                                        <p:tgtEl>
                                          <p:spTgt spid="4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Effect filter="fade" transition="in">
                                      <p:cBhvr>
                                        <p:cTn dur="1000"/>
                                        <p:tgtEl>
                                          <p:spTgt spid="4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31" name="Google Shape;431;p67"/>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32" name="Google Shape;432;p67"/>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Consolas"/>
                <a:ea typeface="Consolas"/>
                <a:cs typeface="Consolas"/>
                <a:sym typeface="Consolas"/>
              </a:rPr>
              <a:t>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a:t>
            </a:r>
            <a:endParaRPr sz="3800">
              <a:latin typeface="Consolas"/>
              <a:ea typeface="Consolas"/>
              <a:cs typeface="Consolas"/>
              <a:sym typeface="Consolas"/>
            </a:endParaRPr>
          </a:p>
        </p:txBody>
      </p:sp>
      <p:cxnSp>
        <p:nvCxnSpPr>
          <p:cNvPr id="433" name="Google Shape;433;p67"/>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34" name="Google Shape;434;p67"/>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35" name="Google Shape;435;p67"/>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r>
              <a:rPr lang="en" sz="3800">
                <a:latin typeface="Roboto Mono"/>
                <a:ea typeface="Roboto Mono"/>
                <a:cs typeface="Roboto Mono"/>
                <a:sym typeface="Roboto Mono"/>
              </a:rPr>
              <a:t>0b    </a:t>
            </a:r>
            <a:endParaRPr sz="3800">
              <a:latin typeface="Roboto Mono"/>
              <a:ea typeface="Roboto Mono"/>
              <a:cs typeface="Roboto Mono"/>
              <a:sym typeface="Roboto Mono"/>
            </a:endParaRPr>
          </a:p>
        </p:txBody>
      </p:sp>
      <p:cxnSp>
        <p:nvCxnSpPr>
          <p:cNvPr id="436" name="Google Shape;436;p67"/>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37" name="Google Shape;43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43" name="Google Shape;443;p68"/>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44" name="Google Shape;444;p68"/>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 </a:t>
            </a:r>
            <a:endParaRPr sz="3800">
              <a:latin typeface="Consolas"/>
              <a:ea typeface="Consolas"/>
              <a:cs typeface="Consolas"/>
              <a:sym typeface="Consolas"/>
            </a:endParaRPr>
          </a:p>
        </p:txBody>
      </p:sp>
      <p:cxnSp>
        <p:nvCxnSpPr>
          <p:cNvPr id="445" name="Google Shape;445;p68"/>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46" name="Google Shape;446;p68"/>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47" name="Google Shape;447;p68"/>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a:t>
            </a:r>
            <a:endParaRPr sz="3800">
              <a:latin typeface="Roboto Mono"/>
              <a:ea typeface="Roboto Mono"/>
              <a:cs typeface="Roboto Mono"/>
              <a:sym typeface="Roboto Mono"/>
            </a:endParaRPr>
          </a:p>
        </p:txBody>
      </p:sp>
      <p:cxnSp>
        <p:nvCxnSpPr>
          <p:cNvPr id="448" name="Google Shape;448;p68"/>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49" name="Google Shape;449;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55" name="Google Shape;455;p69"/>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56" name="Google Shape;456;p69"/>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43 </a:t>
            </a:r>
            <a:endParaRPr sz="3800">
              <a:latin typeface="Consolas"/>
              <a:ea typeface="Consolas"/>
              <a:cs typeface="Consolas"/>
              <a:sym typeface="Consolas"/>
            </a:endParaRPr>
          </a:p>
        </p:txBody>
      </p:sp>
      <p:cxnSp>
        <p:nvCxnSpPr>
          <p:cNvPr id="457" name="Google Shape;457;p69"/>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58" name="Google Shape;458;p69"/>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59" name="Google Shape;459;p69"/>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a:t>
            </a:r>
            <a:endParaRPr sz="3800">
              <a:latin typeface="Roboto Mono"/>
              <a:ea typeface="Roboto Mono"/>
              <a:cs typeface="Roboto Mono"/>
              <a:sym typeface="Roboto Mono"/>
            </a:endParaRPr>
          </a:p>
        </p:txBody>
      </p:sp>
      <p:cxnSp>
        <p:nvCxnSpPr>
          <p:cNvPr id="460" name="Google Shape;460;p69"/>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61" name="Google Shape;46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67" name="Google Shape;467;p70"/>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68" name="Google Shape;468;p70"/>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543 </a:t>
            </a:r>
            <a:endParaRPr sz="3800">
              <a:latin typeface="Consolas"/>
              <a:ea typeface="Consolas"/>
              <a:cs typeface="Consolas"/>
              <a:sym typeface="Consolas"/>
            </a:endParaRPr>
          </a:p>
        </p:txBody>
      </p:sp>
      <p:cxnSp>
        <p:nvCxnSpPr>
          <p:cNvPr id="469" name="Google Shape;469;p70"/>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70" name="Google Shape;470;p70"/>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71" name="Google Shape;471;p70"/>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a:t>
            </a:r>
            <a:endParaRPr sz="3800">
              <a:latin typeface="Roboto Mono"/>
              <a:ea typeface="Roboto Mono"/>
              <a:cs typeface="Roboto Mono"/>
              <a:sym typeface="Roboto Mono"/>
            </a:endParaRPr>
          </a:p>
        </p:txBody>
      </p:sp>
      <p:cxnSp>
        <p:nvCxnSpPr>
          <p:cNvPr id="472" name="Google Shape;472;p70"/>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73" name="Google Shape;473;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79" name="Google Shape;479;p71"/>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80" name="Google Shape;480;p71"/>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8543 </a:t>
            </a:r>
            <a:endParaRPr sz="3800">
              <a:latin typeface="Consolas"/>
              <a:ea typeface="Consolas"/>
              <a:cs typeface="Consolas"/>
              <a:sym typeface="Consolas"/>
            </a:endParaRPr>
          </a:p>
        </p:txBody>
      </p:sp>
      <p:cxnSp>
        <p:nvCxnSpPr>
          <p:cNvPr id="481" name="Google Shape;481;p71"/>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82" name="Google Shape;482;p71"/>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83" name="Google Shape;483;p71"/>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a:t>
            </a:r>
            <a:endParaRPr sz="3800">
              <a:latin typeface="Roboto Mono"/>
              <a:ea typeface="Roboto Mono"/>
              <a:cs typeface="Roboto Mono"/>
              <a:sym typeface="Roboto Mono"/>
            </a:endParaRPr>
          </a:p>
        </p:txBody>
      </p:sp>
      <p:cxnSp>
        <p:nvCxnSpPr>
          <p:cNvPr id="484" name="Google Shape;484;p71"/>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85" name="Google Shape;485;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491" name="Google Shape;491;p72"/>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492" name="Google Shape;492;p72"/>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58543 </a:t>
            </a:r>
            <a:endParaRPr sz="3800">
              <a:latin typeface="Consolas"/>
              <a:ea typeface="Consolas"/>
              <a:cs typeface="Consolas"/>
              <a:sym typeface="Consolas"/>
            </a:endParaRPr>
          </a:p>
        </p:txBody>
      </p:sp>
      <p:cxnSp>
        <p:nvCxnSpPr>
          <p:cNvPr id="493" name="Google Shape;493;p72"/>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494" name="Google Shape;494;p72"/>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495" name="Google Shape;495;p72"/>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a:t>
            </a:r>
            <a:endParaRPr sz="3800">
              <a:latin typeface="Roboto Mono"/>
              <a:ea typeface="Roboto Mono"/>
              <a:cs typeface="Roboto Mono"/>
              <a:sym typeface="Roboto Mono"/>
            </a:endParaRPr>
          </a:p>
        </p:txBody>
      </p:sp>
      <p:cxnSp>
        <p:nvCxnSpPr>
          <p:cNvPr id="496" name="Google Shape;496;p72"/>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497" name="Google Shape;497;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503" name="Google Shape;503;p73"/>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04" name="Google Shape;504;p73"/>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58543 </a:t>
            </a:r>
            <a:endParaRPr sz="3800">
              <a:latin typeface="Consolas"/>
              <a:ea typeface="Consolas"/>
              <a:cs typeface="Consolas"/>
              <a:sym typeface="Consolas"/>
            </a:endParaRPr>
          </a:p>
        </p:txBody>
      </p:sp>
      <p:cxnSp>
        <p:nvCxnSpPr>
          <p:cNvPr id="505" name="Google Shape;505;p73"/>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506" name="Google Shape;506;p73"/>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07" name="Google Shape;507;p73"/>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1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0</a:t>
            </a:r>
            <a:endParaRPr sz="3800">
              <a:latin typeface="Roboto Mono"/>
              <a:ea typeface="Roboto Mono"/>
              <a:cs typeface="Roboto Mono"/>
              <a:sym typeface="Roboto Mono"/>
            </a:endParaRPr>
          </a:p>
        </p:txBody>
      </p:sp>
      <p:cxnSp>
        <p:nvCxnSpPr>
          <p:cNvPr id="508" name="Google Shape;508;p73"/>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515" name="Google Shape;515;p74"/>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16" name="Google Shape;516;p74"/>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58543 </a:t>
            </a:r>
            <a:endParaRPr sz="3800">
              <a:latin typeface="Consolas"/>
              <a:ea typeface="Consolas"/>
              <a:cs typeface="Consolas"/>
              <a:sym typeface="Consolas"/>
            </a:endParaRPr>
          </a:p>
        </p:txBody>
      </p:sp>
      <p:cxnSp>
        <p:nvCxnSpPr>
          <p:cNvPr id="517" name="Google Shape;517;p74"/>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518" name="Google Shape;518;p74"/>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19" name="Google Shape;519;p74"/>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11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00</a:t>
            </a:r>
            <a:endParaRPr sz="3800">
              <a:latin typeface="Roboto Mono"/>
              <a:ea typeface="Roboto Mono"/>
              <a:cs typeface="Roboto Mono"/>
              <a:sym typeface="Roboto Mono"/>
            </a:endParaRPr>
          </a:p>
        </p:txBody>
      </p:sp>
      <p:cxnSp>
        <p:nvCxnSpPr>
          <p:cNvPr id="520" name="Google Shape;520;p74"/>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521" name="Google Shape;521;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Analogous System: Decimal</a:t>
            </a:r>
            <a:endParaRPr/>
          </a:p>
        </p:txBody>
      </p:sp>
      <p:sp>
        <p:nvSpPr>
          <p:cNvPr id="147" name="Google Shape;147;p30"/>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system of storing numbers using ten digits: 0, 1, 2, 3, 4, 5, 6, 7, 8, and 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Numbers get written using multiple digits, with every integer having a unique representation: If I write “5678”, this means: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5</a:t>
            </a:r>
            <a:r>
              <a:rPr lang="en">
                <a:solidFill>
                  <a:schemeClr val="dk1"/>
                </a:solidFill>
              </a:rPr>
              <a:t> </a:t>
            </a:r>
            <a:r>
              <a:rPr lang="en" sz="1400">
                <a:solidFill>
                  <a:schemeClr val="dk1"/>
                </a:solidFill>
              </a:rPr>
              <a:t>× </a:t>
            </a:r>
            <a:r>
              <a:rPr lang="en">
                <a:solidFill>
                  <a:schemeClr val="dk1"/>
                </a:solidFill>
              </a:rPr>
              <a:t>10</a:t>
            </a:r>
            <a:r>
              <a:rPr baseline="30000" lang="en">
                <a:solidFill>
                  <a:schemeClr val="dk1"/>
                </a:solidFill>
              </a:rPr>
              <a:t>3</a:t>
            </a:r>
            <a:r>
              <a:rPr lang="en">
                <a:solidFill>
                  <a:schemeClr val="dk1"/>
                </a:solidFill>
              </a:rPr>
              <a:t> + 6</a:t>
            </a:r>
            <a:r>
              <a:rPr lang="en">
                <a:solidFill>
                  <a:schemeClr val="dk1"/>
                </a:solidFill>
              </a:rPr>
              <a:t> </a:t>
            </a:r>
            <a:r>
              <a:rPr lang="en" sz="1400">
                <a:solidFill>
                  <a:schemeClr val="dk1"/>
                </a:solidFill>
              </a:rPr>
              <a:t>× </a:t>
            </a:r>
            <a:r>
              <a:rPr lang="en">
                <a:solidFill>
                  <a:schemeClr val="dk1"/>
                </a:solidFill>
              </a:rPr>
              <a:t>10</a:t>
            </a:r>
            <a:r>
              <a:rPr baseline="30000" lang="en">
                <a:solidFill>
                  <a:schemeClr val="dk1"/>
                </a:solidFill>
              </a:rPr>
              <a:t>2</a:t>
            </a:r>
            <a:r>
              <a:rPr lang="en">
                <a:solidFill>
                  <a:schemeClr val="dk1"/>
                </a:solidFill>
              </a:rPr>
              <a:t> + 7</a:t>
            </a:r>
            <a:r>
              <a:rPr lang="en">
                <a:solidFill>
                  <a:schemeClr val="dk1"/>
                </a:solidFill>
              </a:rPr>
              <a:t> </a:t>
            </a:r>
            <a:r>
              <a:rPr lang="en" sz="1400">
                <a:solidFill>
                  <a:schemeClr val="dk1"/>
                </a:solidFill>
              </a:rPr>
              <a:t>× </a:t>
            </a:r>
            <a:r>
              <a:rPr lang="en">
                <a:solidFill>
                  <a:schemeClr val="dk1"/>
                </a:solidFill>
              </a:rPr>
              <a:t>10</a:t>
            </a:r>
            <a:r>
              <a:rPr baseline="30000" lang="en">
                <a:solidFill>
                  <a:schemeClr val="dk1"/>
                </a:solidFill>
              </a:rPr>
              <a:t>1</a:t>
            </a:r>
            <a:r>
              <a:rPr lang="en">
                <a:solidFill>
                  <a:schemeClr val="dk1"/>
                </a:solidFill>
              </a:rPr>
              <a:t> + 8</a:t>
            </a:r>
            <a:r>
              <a:rPr lang="en">
                <a:solidFill>
                  <a:schemeClr val="dk1"/>
                </a:solidFill>
              </a:rPr>
              <a:t> </a:t>
            </a:r>
            <a:r>
              <a:rPr lang="en" sz="1400">
                <a:solidFill>
                  <a:schemeClr val="dk1"/>
                </a:solidFill>
              </a:rPr>
              <a:t>× </a:t>
            </a:r>
            <a:r>
              <a:rPr lang="en">
                <a:solidFill>
                  <a:schemeClr val="dk1"/>
                </a:solidFill>
              </a:rPr>
              <a:t>10</a:t>
            </a:r>
            <a:r>
              <a:rPr baseline="30000" lang="en">
                <a:solidFill>
                  <a:schemeClr val="dk1"/>
                </a:solidFill>
              </a:rPr>
              <a:t>0</a:t>
            </a:r>
            <a:endParaRPr>
              <a:solidFill>
                <a:schemeClr val="dk1"/>
              </a:solidFill>
            </a:endParaRPr>
          </a:p>
        </p:txBody>
      </p:sp>
      <p:graphicFrame>
        <p:nvGraphicFramePr>
          <p:cNvPr id="148" name="Google Shape;148;p30"/>
          <p:cNvGraphicFramePr/>
          <p:nvPr/>
        </p:nvGraphicFramePr>
        <p:xfrm>
          <a:off x="952500" y="2877075"/>
          <a:ext cx="3000000" cy="3000000"/>
        </p:xfrm>
        <a:graphic>
          <a:graphicData uri="http://schemas.openxmlformats.org/drawingml/2006/table">
            <a:tbl>
              <a:tblPr>
                <a:noFill/>
                <a:tableStyleId>{CB9ED3EA-8111-47C4-BFCF-05E12E113BC4}</a:tableStyleId>
              </a:tblPr>
              <a:tblGrid>
                <a:gridCol w="1809750"/>
                <a:gridCol w="1809750"/>
                <a:gridCol w="1809750"/>
                <a:gridCol w="1809750"/>
              </a:tblGrid>
              <a:tr h="508225">
                <a:tc>
                  <a:txBody>
                    <a:bodyPr/>
                    <a:lstStyle/>
                    <a:p>
                      <a:pPr indent="0" lvl="0" marL="0" rtl="0" algn="ctr">
                        <a:spcBef>
                          <a:spcPts val="0"/>
                        </a:spcBef>
                        <a:spcAft>
                          <a:spcPts val="0"/>
                        </a:spcAft>
                        <a:buNone/>
                      </a:pPr>
                      <a:r>
                        <a:rPr lang="en" sz="2300"/>
                        <a:t>10</a:t>
                      </a:r>
                      <a:r>
                        <a:rPr baseline="30000" lang="en" sz="2300"/>
                        <a:t>3</a:t>
                      </a:r>
                      <a:endParaRPr baseline="30000" sz="2300"/>
                    </a:p>
                  </a:txBody>
                  <a:tcPr marT="91425" marB="91425" marR="91425" marL="91425"/>
                </a:tc>
                <a:tc>
                  <a:txBody>
                    <a:bodyPr/>
                    <a:lstStyle/>
                    <a:p>
                      <a:pPr indent="0" lvl="0" marL="0" rtl="0" algn="ctr">
                        <a:spcBef>
                          <a:spcPts val="0"/>
                        </a:spcBef>
                        <a:spcAft>
                          <a:spcPts val="0"/>
                        </a:spcAft>
                        <a:buNone/>
                      </a:pPr>
                      <a:r>
                        <a:rPr lang="en" sz="2300"/>
                        <a:t>10</a:t>
                      </a:r>
                      <a:r>
                        <a:rPr baseline="30000" lang="en" sz="2300"/>
                        <a:t>2</a:t>
                      </a:r>
                      <a:endParaRPr baseline="30000" sz="2300"/>
                    </a:p>
                  </a:txBody>
                  <a:tcPr marT="91425" marB="91425" marR="91425" marL="91425"/>
                </a:tc>
                <a:tc>
                  <a:txBody>
                    <a:bodyPr/>
                    <a:lstStyle/>
                    <a:p>
                      <a:pPr indent="0" lvl="0" marL="0" rtl="0" algn="ctr">
                        <a:spcBef>
                          <a:spcPts val="0"/>
                        </a:spcBef>
                        <a:spcAft>
                          <a:spcPts val="0"/>
                        </a:spcAft>
                        <a:buNone/>
                      </a:pPr>
                      <a:r>
                        <a:rPr lang="en" sz="2300"/>
                        <a:t>10</a:t>
                      </a:r>
                      <a:r>
                        <a:rPr baseline="30000" lang="en" sz="2300"/>
                        <a:t>1</a:t>
                      </a:r>
                      <a:endParaRPr baseline="30000" sz="2300"/>
                    </a:p>
                  </a:txBody>
                  <a:tcPr marT="91425" marB="91425" marR="91425" marL="91425"/>
                </a:tc>
                <a:tc>
                  <a:txBody>
                    <a:bodyPr/>
                    <a:lstStyle/>
                    <a:p>
                      <a:pPr indent="0" lvl="0" marL="0" rtl="0" algn="ctr">
                        <a:spcBef>
                          <a:spcPts val="0"/>
                        </a:spcBef>
                        <a:spcAft>
                          <a:spcPts val="0"/>
                        </a:spcAft>
                        <a:buNone/>
                      </a:pPr>
                      <a:r>
                        <a:rPr lang="en" sz="2300"/>
                        <a:t>10</a:t>
                      </a:r>
                      <a:r>
                        <a:rPr baseline="30000" lang="en" sz="2300"/>
                        <a:t>0</a:t>
                      </a:r>
                      <a:endParaRPr baseline="30000" sz="2300"/>
                    </a:p>
                  </a:txBody>
                  <a:tcPr marT="91425" marB="91425" marR="91425" marL="91425"/>
                </a:tc>
              </a:tr>
              <a:tr h="920025">
                <a:tc>
                  <a:txBody>
                    <a:bodyPr/>
                    <a:lstStyle/>
                    <a:p>
                      <a:pPr indent="0" lvl="0" marL="0" rtl="0" algn="ctr">
                        <a:spcBef>
                          <a:spcPts val="0"/>
                        </a:spcBef>
                        <a:spcAft>
                          <a:spcPts val="0"/>
                        </a:spcAft>
                        <a:buNone/>
                      </a:pPr>
                      <a:r>
                        <a:rPr lang="en" sz="4900"/>
                        <a:t>5</a:t>
                      </a:r>
                      <a:endParaRPr sz="4900"/>
                    </a:p>
                  </a:txBody>
                  <a:tcPr marT="91425" marB="91425" marR="91425" marL="91425"/>
                </a:tc>
                <a:tc>
                  <a:txBody>
                    <a:bodyPr/>
                    <a:lstStyle/>
                    <a:p>
                      <a:pPr indent="0" lvl="0" marL="0" rtl="0" algn="ctr">
                        <a:spcBef>
                          <a:spcPts val="0"/>
                        </a:spcBef>
                        <a:spcAft>
                          <a:spcPts val="0"/>
                        </a:spcAft>
                        <a:buNone/>
                      </a:pPr>
                      <a:r>
                        <a:rPr lang="en" sz="4900"/>
                        <a:t>6</a:t>
                      </a:r>
                      <a:endParaRPr sz="4900"/>
                    </a:p>
                  </a:txBody>
                  <a:tcPr marT="91425" marB="91425" marR="91425" marL="91425"/>
                </a:tc>
                <a:tc>
                  <a:txBody>
                    <a:bodyPr/>
                    <a:lstStyle/>
                    <a:p>
                      <a:pPr indent="0" lvl="0" marL="0" rtl="0" algn="ctr">
                        <a:spcBef>
                          <a:spcPts val="0"/>
                        </a:spcBef>
                        <a:spcAft>
                          <a:spcPts val="0"/>
                        </a:spcAft>
                        <a:buNone/>
                      </a:pPr>
                      <a:r>
                        <a:rPr lang="en" sz="4900"/>
                        <a:t>7</a:t>
                      </a:r>
                      <a:endParaRPr sz="4900"/>
                    </a:p>
                  </a:txBody>
                  <a:tcPr marT="91425" marB="91425" marR="91425" marL="91425"/>
                </a:tc>
                <a:tc>
                  <a:txBody>
                    <a:bodyPr/>
                    <a:lstStyle/>
                    <a:p>
                      <a:pPr indent="0" lvl="0" marL="0" rtl="0" algn="ctr">
                        <a:spcBef>
                          <a:spcPts val="0"/>
                        </a:spcBef>
                        <a:spcAft>
                          <a:spcPts val="0"/>
                        </a:spcAft>
                        <a:buNone/>
                      </a:pPr>
                      <a:r>
                        <a:rPr lang="en" sz="4900"/>
                        <a:t>8</a:t>
                      </a:r>
                      <a:endParaRPr sz="4900"/>
                    </a:p>
                  </a:txBody>
                  <a:tcPr marT="91425" marB="91425" marR="91425" marL="91425"/>
                </a:tc>
              </a:tr>
            </a:tbl>
          </a:graphicData>
        </a:graphic>
      </p:graphicFrame>
      <p:sp>
        <p:nvSpPr>
          <p:cNvPr id="149" name="Google Shape;14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527" name="Google Shape;527;p75"/>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28" name="Google Shape;528;p75"/>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58543 </a:t>
            </a:r>
            <a:endParaRPr sz="3800">
              <a:latin typeface="Consolas"/>
              <a:ea typeface="Consolas"/>
              <a:cs typeface="Consolas"/>
              <a:sym typeface="Consolas"/>
            </a:endParaRPr>
          </a:p>
        </p:txBody>
      </p:sp>
      <p:cxnSp>
        <p:nvCxnSpPr>
          <p:cNvPr id="529" name="Google Shape;529;p75"/>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530" name="Google Shape;530;p75"/>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31" name="Google Shape;531;p75"/>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11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a:t>
            </a:r>
            <a:endParaRPr sz="3800">
              <a:latin typeface="Roboto Mono"/>
              <a:ea typeface="Roboto Mono"/>
              <a:cs typeface="Roboto Mono"/>
              <a:sym typeface="Roboto Mono"/>
            </a:endParaRPr>
          </a:p>
        </p:txBody>
      </p:sp>
      <p:cxnSp>
        <p:nvCxnSpPr>
          <p:cNvPr id="532" name="Google Shape;532;p75"/>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533" name="Google Shape;53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Addition</a:t>
            </a:r>
            <a:endParaRPr/>
          </a:p>
        </p:txBody>
      </p:sp>
      <p:sp>
        <p:nvSpPr>
          <p:cNvPr id="539" name="Google Shape;539;p76"/>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40" name="Google Shape;540;p76"/>
          <p:cNvSpPr txBox="1"/>
          <p:nvPr/>
        </p:nvSpPr>
        <p:spPr>
          <a:xfrm>
            <a:off x="635875" y="1582625"/>
            <a:ext cx="23244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1  </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+27128</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58543</a:t>
            </a:r>
            <a:endParaRPr sz="3800">
              <a:latin typeface="Consolas"/>
              <a:ea typeface="Consolas"/>
              <a:cs typeface="Consolas"/>
              <a:sym typeface="Consolas"/>
            </a:endParaRPr>
          </a:p>
        </p:txBody>
      </p:sp>
      <p:cxnSp>
        <p:nvCxnSpPr>
          <p:cNvPr id="541" name="Google Shape;541;p76"/>
          <p:cNvCxnSpPr/>
          <p:nvPr/>
        </p:nvCxnSpPr>
        <p:spPr>
          <a:xfrm flipH="1" rot="10800000">
            <a:off x="679400" y="3398300"/>
            <a:ext cx="1807500" cy="21300"/>
          </a:xfrm>
          <a:prstGeom prst="straightConnector1">
            <a:avLst/>
          </a:prstGeom>
          <a:noFill/>
          <a:ln cap="flat" cmpd="sng" w="9525">
            <a:solidFill>
              <a:schemeClr val="dk2"/>
            </a:solidFill>
            <a:prstDash val="solid"/>
            <a:round/>
            <a:headEnd len="med" w="med" type="none"/>
            <a:tailEnd len="med" w="med" type="none"/>
          </a:ln>
        </p:spPr>
      </p:cxnSp>
      <p:sp>
        <p:nvSpPr>
          <p:cNvPr id="542" name="Google Shape;542;p76"/>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43" name="Google Shape;543;p76"/>
          <p:cNvSpPr txBox="1"/>
          <p:nvPr/>
        </p:nvSpPr>
        <p:spPr>
          <a:xfrm>
            <a:off x="5539050" y="1582625"/>
            <a:ext cx="27486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a:t>
            </a:r>
            <a:r>
              <a:rPr lang="en" sz="3800">
                <a:latin typeface="Roboto Mono"/>
                <a:ea typeface="Roboto Mono"/>
                <a:cs typeface="Roboto Mono"/>
                <a:sym typeface="Roboto Mono"/>
              </a:rPr>
              <a:t>   11     </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+0b0011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0b1100</a:t>
            </a:r>
            <a:endParaRPr sz="3800">
              <a:latin typeface="Roboto Mono"/>
              <a:ea typeface="Roboto Mono"/>
              <a:cs typeface="Roboto Mono"/>
              <a:sym typeface="Roboto Mono"/>
            </a:endParaRPr>
          </a:p>
        </p:txBody>
      </p:sp>
      <p:cxnSp>
        <p:nvCxnSpPr>
          <p:cNvPr id="544" name="Google Shape;544;p76"/>
          <p:cNvCxnSpPr/>
          <p:nvPr/>
        </p:nvCxnSpPr>
        <p:spPr>
          <a:xfrm>
            <a:off x="5602750" y="3419575"/>
            <a:ext cx="1921800" cy="7200"/>
          </a:xfrm>
          <a:prstGeom prst="straightConnector1">
            <a:avLst/>
          </a:prstGeom>
          <a:noFill/>
          <a:ln cap="flat" cmpd="sng" w="9525">
            <a:solidFill>
              <a:schemeClr val="dk2"/>
            </a:solidFill>
            <a:prstDash val="solid"/>
            <a:round/>
            <a:headEnd len="med" w="med" type="none"/>
            <a:tailEnd len="med" w="med" type="none"/>
          </a:ln>
        </p:spPr>
      </p:cxnSp>
      <p:sp>
        <p:nvSpPr>
          <p:cNvPr id="545" name="Google Shape;545;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551" name="Google Shape;551;p77"/>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52" name="Google Shape;552;p77"/>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a:t>
            </a:r>
            <a:r>
              <a:rPr lang="en" sz="3800">
                <a:latin typeface="Consolas"/>
                <a:ea typeface="Consolas"/>
                <a:cs typeface="Consolas"/>
                <a:sym typeface="Consolas"/>
              </a:rPr>
              <a:t>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p:txBody>
      </p:sp>
      <p:cxnSp>
        <p:nvCxnSpPr>
          <p:cNvPr id="553" name="Google Shape;553;p77"/>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554" name="Google Shape;554;p77"/>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55" name="Google Shape;555;p77"/>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a:t>
            </a:r>
            <a:r>
              <a:rPr lang="en" sz="3800">
                <a:latin typeface="Roboto Mono"/>
                <a:ea typeface="Roboto Mono"/>
                <a:cs typeface="Roboto Mono"/>
                <a:sym typeface="Roboto Mono"/>
              </a:rPr>
              <a:t>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556" name="Google Shape;556;p77"/>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77"/>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77"/>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559" name="Google Shape;559;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565" name="Google Shape;565;p78"/>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66" name="Google Shape;566;p78"/>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p:txBody>
      </p:sp>
      <p:cxnSp>
        <p:nvCxnSpPr>
          <p:cNvPr id="567" name="Google Shape;567;p78"/>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568" name="Google Shape;568;p78"/>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69" name="Google Shape;569;p78"/>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570" name="Google Shape;570;p78"/>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78"/>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78"/>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573" name="Google Shape;573;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579" name="Google Shape;579;p79"/>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80" name="Google Shape;580;p79"/>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p:txBody>
      </p:sp>
      <p:cxnSp>
        <p:nvCxnSpPr>
          <p:cNvPr id="581" name="Google Shape;581;p79"/>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582" name="Google Shape;582;p79"/>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83" name="Google Shape;583;p79"/>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584" name="Google Shape;584;p79"/>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79"/>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79"/>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587" name="Google Shape;587;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593" name="Google Shape;593;p80"/>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594" name="Google Shape;594;p80"/>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31415</a:t>
            </a:r>
            <a:endParaRPr sz="3800">
              <a:latin typeface="Consolas"/>
              <a:ea typeface="Consolas"/>
              <a:cs typeface="Consolas"/>
              <a:sym typeface="Consolas"/>
            </a:endParaRPr>
          </a:p>
          <a:p>
            <a:pPr indent="0" lvl="0" marL="0" rtl="0" algn="l">
              <a:spcBef>
                <a:spcPts val="0"/>
              </a:spcBef>
              <a:spcAft>
                <a:spcPts val="0"/>
              </a:spcAft>
              <a:buNone/>
            </a:pPr>
            <a:r>
              <a:t/>
            </a:r>
            <a:endParaRPr sz="3800">
              <a:latin typeface="Consolas"/>
              <a:ea typeface="Consolas"/>
              <a:cs typeface="Consolas"/>
              <a:sym typeface="Consolas"/>
            </a:endParaRPr>
          </a:p>
        </p:txBody>
      </p:sp>
      <p:cxnSp>
        <p:nvCxnSpPr>
          <p:cNvPr id="595" name="Google Shape;595;p80"/>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596" name="Google Shape;596;p80"/>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597" name="Google Shape;597;p80"/>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598" name="Google Shape;598;p80"/>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80"/>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80"/>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601" name="Google Shape;601;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607" name="Google Shape;607;p81"/>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608" name="Google Shape;608;p81"/>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3864045</a:t>
            </a:r>
            <a:endParaRPr sz="3800">
              <a:latin typeface="Consolas"/>
              <a:ea typeface="Consolas"/>
              <a:cs typeface="Consolas"/>
              <a:sym typeface="Consolas"/>
            </a:endParaRPr>
          </a:p>
        </p:txBody>
      </p:sp>
      <p:cxnSp>
        <p:nvCxnSpPr>
          <p:cNvPr id="609" name="Google Shape;609;p81"/>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610" name="Google Shape;610;p81"/>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611" name="Google Shape;611;p81"/>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612" name="Google Shape;612;p81"/>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81"/>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81"/>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615" name="Google Shape;615;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621" name="Google Shape;621;p82"/>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622" name="Google Shape;622;p82"/>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3864045</a:t>
            </a:r>
            <a:endParaRPr sz="3800">
              <a:latin typeface="Consolas"/>
              <a:ea typeface="Consolas"/>
              <a:cs typeface="Consolas"/>
              <a:sym typeface="Consolas"/>
            </a:endParaRPr>
          </a:p>
        </p:txBody>
      </p:sp>
      <p:cxnSp>
        <p:nvCxnSpPr>
          <p:cNvPr id="623" name="Google Shape;623;p82"/>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82"/>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625" name="Google Shape;625;p82"/>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1001</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626" name="Google Shape;626;p82"/>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82"/>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82"/>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629" name="Google Shape;629;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635" name="Google Shape;635;p83"/>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636" name="Google Shape;636;p83"/>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3864045</a:t>
            </a:r>
            <a:endParaRPr sz="3800">
              <a:latin typeface="Consolas"/>
              <a:ea typeface="Consolas"/>
              <a:cs typeface="Consolas"/>
              <a:sym typeface="Consolas"/>
            </a:endParaRPr>
          </a:p>
        </p:txBody>
      </p:sp>
      <p:cxnSp>
        <p:nvCxnSpPr>
          <p:cNvPr id="637" name="Google Shape;637;p83"/>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638" name="Google Shape;638;p83"/>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639" name="Google Shape;639;p83"/>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1001</a:t>
            </a:r>
            <a:endParaRPr sz="3800">
              <a:latin typeface="Roboto Mono"/>
              <a:ea typeface="Roboto Mono"/>
              <a:cs typeface="Roboto Mono"/>
              <a:sym typeface="Roboto Mono"/>
            </a:endParaRPr>
          </a:p>
          <a:p>
            <a:pPr indent="0" lvl="0" marL="0" rtl="0" algn="l">
              <a:spcBef>
                <a:spcPts val="0"/>
              </a:spcBef>
              <a:spcAft>
                <a:spcPts val="0"/>
              </a:spcAft>
              <a:buNone/>
            </a:pPr>
            <a:r>
              <a:t/>
            </a:r>
            <a:endParaRPr sz="3800">
              <a:latin typeface="Roboto Mono"/>
              <a:ea typeface="Roboto Mono"/>
              <a:cs typeface="Roboto Mono"/>
              <a:sym typeface="Roboto Mono"/>
            </a:endParaRPr>
          </a:p>
        </p:txBody>
      </p:sp>
      <p:cxnSp>
        <p:nvCxnSpPr>
          <p:cNvPr id="640" name="Google Shape;640;p83"/>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83"/>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83"/>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643" name="Google Shape;643;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Multiplication</a:t>
            </a:r>
            <a:endParaRPr/>
          </a:p>
        </p:txBody>
      </p:sp>
      <p:sp>
        <p:nvSpPr>
          <p:cNvPr id="649" name="Google Shape;649;p84"/>
          <p:cNvSpPr txBox="1"/>
          <p:nvPr>
            <p:ph idx="1" type="body"/>
          </p:nvPr>
        </p:nvSpPr>
        <p:spPr>
          <a:xfrm>
            <a:off x="198500"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Decimal</a:t>
            </a:r>
            <a:endParaRPr>
              <a:solidFill>
                <a:srgbClr val="000000"/>
              </a:solidFill>
            </a:endParaRPr>
          </a:p>
        </p:txBody>
      </p:sp>
      <p:sp>
        <p:nvSpPr>
          <p:cNvPr id="650" name="Google Shape;650;p84"/>
          <p:cNvSpPr txBox="1"/>
          <p:nvPr/>
        </p:nvSpPr>
        <p:spPr>
          <a:xfrm>
            <a:off x="635875" y="1582625"/>
            <a:ext cx="232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nsolas"/>
                <a:ea typeface="Consolas"/>
                <a:cs typeface="Consolas"/>
                <a:sym typeface="Consolas"/>
              </a:rPr>
              <a:t>  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x   123</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94245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 62830</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31415</a:t>
            </a:r>
            <a:endParaRPr sz="3800">
              <a:latin typeface="Consolas"/>
              <a:ea typeface="Consolas"/>
              <a:cs typeface="Consolas"/>
              <a:sym typeface="Consolas"/>
            </a:endParaRPr>
          </a:p>
          <a:p>
            <a:pPr indent="0" lvl="0" marL="0" rtl="0" algn="l">
              <a:spcBef>
                <a:spcPts val="0"/>
              </a:spcBef>
              <a:spcAft>
                <a:spcPts val="0"/>
              </a:spcAft>
              <a:buNone/>
            </a:pPr>
            <a:r>
              <a:rPr lang="en" sz="3800">
                <a:latin typeface="Consolas"/>
                <a:ea typeface="Consolas"/>
                <a:cs typeface="Consolas"/>
                <a:sym typeface="Consolas"/>
              </a:rPr>
              <a:t>3864045</a:t>
            </a:r>
            <a:endParaRPr sz="3800">
              <a:latin typeface="Consolas"/>
              <a:ea typeface="Consolas"/>
              <a:cs typeface="Consolas"/>
              <a:sym typeface="Consolas"/>
            </a:endParaRPr>
          </a:p>
        </p:txBody>
      </p:sp>
      <p:cxnSp>
        <p:nvCxnSpPr>
          <p:cNvPr id="651" name="Google Shape;651;p84"/>
          <p:cNvCxnSpPr/>
          <p:nvPr/>
        </p:nvCxnSpPr>
        <p:spPr>
          <a:xfrm>
            <a:off x="686475" y="2855375"/>
            <a:ext cx="1920600" cy="13200"/>
          </a:xfrm>
          <a:prstGeom prst="straightConnector1">
            <a:avLst/>
          </a:prstGeom>
          <a:noFill/>
          <a:ln cap="flat" cmpd="sng" w="9525">
            <a:solidFill>
              <a:schemeClr val="dk2"/>
            </a:solidFill>
            <a:prstDash val="solid"/>
            <a:round/>
            <a:headEnd len="med" w="med" type="none"/>
            <a:tailEnd len="med" w="med" type="none"/>
          </a:ln>
        </p:spPr>
      </p:cxnSp>
      <p:sp>
        <p:nvSpPr>
          <p:cNvPr id="652" name="Google Shape;652;p84"/>
          <p:cNvSpPr txBox="1"/>
          <p:nvPr>
            <p:ph idx="1" type="body"/>
          </p:nvPr>
        </p:nvSpPr>
        <p:spPr>
          <a:xfrm>
            <a:off x="5031125" y="1246825"/>
            <a:ext cx="1532400" cy="441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Binary</a:t>
            </a:r>
            <a:endParaRPr>
              <a:solidFill>
                <a:srgbClr val="000000"/>
              </a:solidFill>
            </a:endParaRPr>
          </a:p>
        </p:txBody>
      </p:sp>
      <p:sp>
        <p:nvSpPr>
          <p:cNvPr id="653" name="Google Shape;653;p84"/>
          <p:cNvSpPr txBox="1"/>
          <p:nvPr/>
        </p:nvSpPr>
        <p:spPr>
          <a:xfrm>
            <a:off x="5539050" y="1582625"/>
            <a:ext cx="305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Roboto Mono"/>
                <a:ea typeface="Roboto Mono"/>
                <a:cs typeface="Roboto Mono"/>
                <a:sym typeface="Roboto Mono"/>
              </a:rPr>
              <a:t> 0b001001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x0b000011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 1001</a:t>
            </a:r>
            <a:endParaRPr sz="3800">
              <a:latin typeface="Roboto Mono"/>
              <a:ea typeface="Roboto Mono"/>
              <a:cs typeface="Roboto Mono"/>
              <a:sym typeface="Roboto Mono"/>
            </a:endParaRPr>
          </a:p>
          <a:p>
            <a:pPr indent="0" lvl="0" marL="0" rtl="0" algn="l">
              <a:spcBef>
                <a:spcPts val="0"/>
              </a:spcBef>
              <a:spcAft>
                <a:spcPts val="0"/>
              </a:spcAft>
              <a:buNone/>
            </a:pPr>
            <a:r>
              <a:rPr lang="en" sz="3800">
                <a:latin typeface="Roboto Mono"/>
                <a:ea typeface="Roboto Mono"/>
                <a:cs typeface="Roboto Mono"/>
                <a:sym typeface="Roboto Mono"/>
              </a:rPr>
              <a:t> 0b011011</a:t>
            </a:r>
            <a:endParaRPr sz="3800">
              <a:latin typeface="Roboto Mono"/>
              <a:ea typeface="Roboto Mono"/>
              <a:cs typeface="Roboto Mono"/>
              <a:sym typeface="Roboto Mono"/>
            </a:endParaRPr>
          </a:p>
        </p:txBody>
      </p:sp>
      <p:cxnSp>
        <p:nvCxnSpPr>
          <p:cNvPr id="654" name="Google Shape;654;p84"/>
          <p:cNvCxnSpPr/>
          <p:nvPr/>
        </p:nvCxnSpPr>
        <p:spPr>
          <a:xfrm>
            <a:off x="5610950" y="2858375"/>
            <a:ext cx="2443500" cy="30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84"/>
          <p:cNvCxnSpPr/>
          <p:nvPr/>
        </p:nvCxnSpPr>
        <p:spPr>
          <a:xfrm>
            <a:off x="686475" y="4515725"/>
            <a:ext cx="1920600" cy="132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84"/>
          <p:cNvCxnSpPr/>
          <p:nvPr/>
        </p:nvCxnSpPr>
        <p:spPr>
          <a:xfrm>
            <a:off x="5610950" y="3981750"/>
            <a:ext cx="2443500" cy="3000"/>
          </a:xfrm>
          <a:prstGeom prst="straightConnector1">
            <a:avLst/>
          </a:prstGeom>
          <a:noFill/>
          <a:ln cap="flat" cmpd="sng" w="9525">
            <a:solidFill>
              <a:schemeClr val="dk2"/>
            </a:solidFill>
            <a:prstDash val="solid"/>
            <a:round/>
            <a:headEnd len="med" w="med" type="none"/>
            <a:tailEnd len="med" w="med" type="none"/>
          </a:ln>
        </p:spPr>
      </p:cxnSp>
      <p:sp>
        <p:nvSpPr>
          <p:cNvPr id="657" name="Google Shape;657;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a:t>
            </a:r>
            <a:endParaRPr/>
          </a:p>
        </p:txBody>
      </p:sp>
      <p:sp>
        <p:nvSpPr>
          <p:cNvPr id="155" name="Google Shape;155;p3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A system of storing numbers using two digits: 0, 1.</a:t>
            </a:r>
            <a:endParaRPr>
              <a:solidFill>
                <a:srgbClr val="9E9E9E"/>
              </a:solidFill>
            </a:endParaRPr>
          </a:p>
          <a:p>
            <a:pPr indent="-342900" lvl="0" marL="457200" rtl="0" algn="l">
              <a:spcBef>
                <a:spcPts val="0"/>
              </a:spcBef>
              <a:spcAft>
                <a:spcPts val="0"/>
              </a:spcAft>
              <a:buClr>
                <a:srgbClr val="000000"/>
              </a:buClr>
              <a:buSzPts val="1800"/>
              <a:buChar char="●"/>
            </a:pPr>
            <a:r>
              <a:rPr lang="en">
                <a:solidFill>
                  <a:srgbClr val="000000"/>
                </a:solidFill>
              </a:rPr>
              <a:t>Numbers get written using multiple digits</a:t>
            </a:r>
            <a:r>
              <a:rPr lang="en">
                <a:solidFill>
                  <a:srgbClr val="000000"/>
                </a:solidFill>
              </a:rPr>
              <a:t>, with every integer having a unique representation</a:t>
            </a:r>
            <a:r>
              <a:rPr lang="en">
                <a:solidFill>
                  <a:srgbClr val="000000"/>
                </a:solidFill>
              </a:rPr>
              <a:t>: If I write “</a:t>
            </a:r>
            <a:r>
              <a:rPr lang="en">
                <a:solidFill>
                  <a:srgbClr val="000000"/>
                </a:solidFill>
                <a:latin typeface="Roboto Mono"/>
                <a:ea typeface="Roboto Mono"/>
                <a:cs typeface="Roboto Mono"/>
                <a:sym typeface="Roboto Mono"/>
              </a:rPr>
              <a:t>0b1010</a:t>
            </a:r>
            <a:r>
              <a:rPr lang="en">
                <a:solidFill>
                  <a:srgbClr val="000000"/>
                </a:solidFill>
              </a:rPr>
              <a:t>”, this means:</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1 </a:t>
            </a:r>
            <a:r>
              <a:rPr lang="en" sz="1400">
                <a:solidFill>
                  <a:schemeClr val="dk1"/>
                </a:solidFill>
              </a:rPr>
              <a:t>× </a:t>
            </a:r>
            <a:r>
              <a:rPr lang="en">
                <a:solidFill>
                  <a:schemeClr val="dk1"/>
                </a:solidFill>
              </a:rPr>
              <a:t>2</a:t>
            </a:r>
            <a:r>
              <a:rPr baseline="30000" lang="en">
                <a:solidFill>
                  <a:schemeClr val="dk1"/>
                </a:solidFill>
              </a:rPr>
              <a:t>3</a:t>
            </a:r>
            <a:r>
              <a:rPr lang="en">
                <a:solidFill>
                  <a:schemeClr val="dk1"/>
                </a:solidFill>
              </a:rPr>
              <a:t> + 0</a:t>
            </a:r>
            <a:r>
              <a:rPr lang="en">
                <a:solidFill>
                  <a:schemeClr val="dk1"/>
                </a:solidFill>
              </a:rPr>
              <a:t> </a:t>
            </a:r>
            <a:r>
              <a:rPr lang="en" sz="1400">
                <a:solidFill>
                  <a:schemeClr val="dk1"/>
                </a:solidFill>
              </a:rPr>
              <a:t>× </a:t>
            </a:r>
            <a:r>
              <a:rPr lang="en">
                <a:solidFill>
                  <a:schemeClr val="dk1"/>
                </a:solidFill>
              </a:rPr>
              <a:t>2</a:t>
            </a:r>
            <a:r>
              <a:rPr baseline="30000" lang="en">
                <a:solidFill>
                  <a:schemeClr val="dk1"/>
                </a:solidFill>
              </a:rPr>
              <a:t>2</a:t>
            </a:r>
            <a:r>
              <a:rPr lang="en">
                <a:solidFill>
                  <a:schemeClr val="dk1"/>
                </a:solidFill>
              </a:rPr>
              <a:t> + 1</a:t>
            </a:r>
            <a:r>
              <a:rPr lang="en">
                <a:solidFill>
                  <a:schemeClr val="dk1"/>
                </a:solidFill>
              </a:rPr>
              <a:t> </a:t>
            </a:r>
            <a:r>
              <a:rPr lang="en" sz="1400">
                <a:solidFill>
                  <a:schemeClr val="dk1"/>
                </a:solidFill>
              </a:rPr>
              <a:t>× </a:t>
            </a:r>
            <a:r>
              <a:rPr lang="en">
                <a:solidFill>
                  <a:schemeClr val="dk1"/>
                </a:solidFill>
              </a:rPr>
              <a:t>2</a:t>
            </a:r>
            <a:r>
              <a:rPr baseline="30000" lang="en">
                <a:solidFill>
                  <a:schemeClr val="dk1"/>
                </a:solidFill>
              </a:rPr>
              <a:t>1</a:t>
            </a:r>
            <a:r>
              <a:rPr lang="en">
                <a:solidFill>
                  <a:schemeClr val="dk1"/>
                </a:solidFill>
              </a:rPr>
              <a:t> + 0</a:t>
            </a:r>
            <a:r>
              <a:rPr lang="en">
                <a:solidFill>
                  <a:schemeClr val="dk1"/>
                </a:solidFill>
              </a:rPr>
              <a:t> </a:t>
            </a:r>
            <a:r>
              <a:rPr lang="en" sz="1400">
                <a:solidFill>
                  <a:schemeClr val="dk1"/>
                </a:solidFill>
              </a:rPr>
              <a:t>× </a:t>
            </a:r>
            <a:r>
              <a:rPr lang="en">
                <a:solidFill>
                  <a:schemeClr val="dk1"/>
                </a:solidFill>
              </a:rPr>
              <a:t>2</a:t>
            </a:r>
            <a:r>
              <a:rPr baseline="30000" lang="en">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Since we only ever multiply by 1 or 0, we can just write the powers of 2 that have 1s in them: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latin typeface="Roboto Mono"/>
                <a:ea typeface="Roboto Mono"/>
                <a:cs typeface="Roboto Mono"/>
                <a:sym typeface="Roboto Mono"/>
              </a:rPr>
              <a:t>0b1010</a:t>
            </a:r>
            <a:r>
              <a:rPr lang="en">
                <a:solidFill>
                  <a:schemeClr val="dk1"/>
                </a:solidFill>
              </a:rPr>
              <a:t> = 2</a:t>
            </a:r>
            <a:r>
              <a:rPr baseline="30000" lang="en">
                <a:solidFill>
                  <a:schemeClr val="dk1"/>
                </a:solidFill>
              </a:rPr>
              <a:t>3</a:t>
            </a:r>
            <a:r>
              <a:rPr lang="en">
                <a:solidFill>
                  <a:schemeClr val="dk1"/>
                </a:solidFill>
              </a:rPr>
              <a:t> + 2</a:t>
            </a:r>
            <a:r>
              <a:rPr baseline="30000" lang="en">
                <a:solidFill>
                  <a:schemeClr val="dk1"/>
                </a:solidFill>
              </a:rPr>
              <a:t>1</a:t>
            </a:r>
            <a:endParaRPr baseline="300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As a </a:t>
            </a:r>
            <a:r>
              <a:rPr lang="en">
                <a:solidFill>
                  <a:schemeClr val="dk1"/>
                </a:solidFill>
              </a:rPr>
              <a:t>corollary</a:t>
            </a:r>
            <a:r>
              <a:rPr lang="en">
                <a:solidFill>
                  <a:schemeClr val="dk1"/>
                </a:solidFill>
              </a:rPr>
              <a:t>, every integer can be uniquely expressed as a sum of powers of 2.</a:t>
            </a:r>
            <a:endParaRPr>
              <a:solidFill>
                <a:schemeClr val="dk1"/>
              </a:solidFill>
            </a:endParaRPr>
          </a:p>
        </p:txBody>
      </p:sp>
      <p:sp>
        <p:nvSpPr>
          <p:cNvPr id="156" name="Google Shape;1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Operations</a:t>
            </a:r>
            <a:endParaRPr/>
          </a:p>
        </p:txBody>
      </p:sp>
      <p:sp>
        <p:nvSpPr>
          <p:cNvPr id="663" name="Google Shape;663;p8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999999"/>
              </a:buClr>
              <a:buSzPts val="1800"/>
              <a:buChar char="●"/>
            </a:pPr>
            <a:r>
              <a:rPr lang="en">
                <a:solidFill>
                  <a:srgbClr val="999999"/>
                </a:solidFill>
              </a:rPr>
              <a:t>C also allows for mathematical operators: +, -, *, /, %, &lt;, &gt;, ==, etc.</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W</a:t>
            </a:r>
            <a:r>
              <a:rPr lang="en">
                <a:solidFill>
                  <a:srgbClr val="000000"/>
                </a:solidFill>
              </a:rPr>
              <a:t>e only can represent a finite number of integers: need to handle cases where “correct” calculation yields a number outside range, ideally in a way that feels “natural”.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Three main cases (assuming an 8-bit unsigned integer):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Going too high</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200 + 200</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100 &lt;&lt; 2</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Called overflow</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Going too low</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100 - 200</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Also called overflow</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Fractional result</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10 / 3</a:t>
            </a:r>
            <a:endParaRPr>
              <a:solidFill>
                <a:srgbClr val="000000"/>
              </a:solidFill>
            </a:endParaRPr>
          </a:p>
        </p:txBody>
      </p:sp>
      <p:sp>
        <p:nvSpPr>
          <p:cNvPr id="664" name="Google Shape;664;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Effect filter="fade" transition="in">
                                      <p:cBhvr>
                                        <p:cTn dur="1000"/>
                                        <p:tgtEl>
                                          <p:spTgt spid="6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animEffect filter="fade" transition="in">
                                      <p:cBhvr>
                                        <p:cTn dur="1000"/>
                                        <p:tgtEl>
                                          <p:spTgt spid="6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2" st="2"/>
                                            </p:txEl>
                                          </p:spTgt>
                                        </p:tgtEl>
                                        <p:attrNameLst>
                                          <p:attrName>style.visibility</p:attrName>
                                        </p:attrNameLst>
                                      </p:cBhvr>
                                      <p:to>
                                        <p:strVal val="visible"/>
                                      </p:to>
                                    </p:set>
                                    <p:animEffect filter="fade" transition="in">
                                      <p:cBhvr>
                                        <p:cTn dur="1000"/>
                                        <p:tgtEl>
                                          <p:spTgt spid="6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3" st="3"/>
                                            </p:txEl>
                                          </p:spTgt>
                                        </p:tgtEl>
                                        <p:attrNameLst>
                                          <p:attrName>style.visibility</p:attrName>
                                        </p:attrNameLst>
                                      </p:cBhvr>
                                      <p:to>
                                        <p:strVal val="visible"/>
                                      </p:to>
                                    </p:set>
                                    <p:animEffect filter="fade" transition="in">
                                      <p:cBhvr>
                                        <p:cTn dur="1000"/>
                                        <p:tgtEl>
                                          <p:spTgt spid="6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4" st="4"/>
                                            </p:txEl>
                                          </p:spTgt>
                                        </p:tgtEl>
                                        <p:attrNameLst>
                                          <p:attrName>style.visibility</p:attrName>
                                        </p:attrNameLst>
                                      </p:cBhvr>
                                      <p:to>
                                        <p:strVal val="visible"/>
                                      </p:to>
                                    </p:set>
                                    <p:animEffect filter="fade" transition="in">
                                      <p:cBhvr>
                                        <p:cTn dur="1000"/>
                                        <p:tgtEl>
                                          <p:spTgt spid="6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5" st="5"/>
                                            </p:txEl>
                                          </p:spTgt>
                                        </p:tgtEl>
                                        <p:attrNameLst>
                                          <p:attrName>style.visibility</p:attrName>
                                        </p:attrNameLst>
                                      </p:cBhvr>
                                      <p:to>
                                        <p:strVal val="visible"/>
                                      </p:to>
                                    </p:set>
                                    <p:animEffect filter="fade" transition="in">
                                      <p:cBhvr>
                                        <p:cTn dur="1000"/>
                                        <p:tgtEl>
                                          <p:spTgt spid="6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6" st="6"/>
                                            </p:txEl>
                                          </p:spTgt>
                                        </p:tgtEl>
                                        <p:attrNameLst>
                                          <p:attrName>style.visibility</p:attrName>
                                        </p:attrNameLst>
                                      </p:cBhvr>
                                      <p:to>
                                        <p:strVal val="visible"/>
                                      </p:to>
                                    </p:set>
                                    <p:animEffect filter="fade" transition="in">
                                      <p:cBhvr>
                                        <p:cTn dur="1000"/>
                                        <p:tgtEl>
                                          <p:spTgt spid="6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7" st="7"/>
                                            </p:txEl>
                                          </p:spTgt>
                                        </p:tgtEl>
                                        <p:attrNameLst>
                                          <p:attrName>style.visibility</p:attrName>
                                        </p:attrNameLst>
                                      </p:cBhvr>
                                      <p:to>
                                        <p:strVal val="visible"/>
                                      </p:to>
                                    </p:set>
                                    <p:animEffect filter="fade" transition="in">
                                      <p:cBhvr>
                                        <p:cTn dur="1000"/>
                                        <p:tgtEl>
                                          <p:spTgt spid="6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8" st="8"/>
                                            </p:txEl>
                                          </p:spTgt>
                                        </p:tgtEl>
                                        <p:attrNameLst>
                                          <p:attrName>style.visibility</p:attrName>
                                        </p:attrNameLst>
                                      </p:cBhvr>
                                      <p:to>
                                        <p:strVal val="visible"/>
                                      </p:to>
                                    </p:set>
                                    <p:animEffect filter="fade" transition="in">
                                      <p:cBhvr>
                                        <p:cTn dur="1000"/>
                                        <p:tgtEl>
                                          <p:spTgt spid="6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9" st="9"/>
                                            </p:txEl>
                                          </p:spTgt>
                                        </p:tgtEl>
                                        <p:attrNameLst>
                                          <p:attrName>style.visibility</p:attrName>
                                        </p:attrNameLst>
                                      </p:cBhvr>
                                      <p:to>
                                        <p:strVal val="visible"/>
                                      </p:to>
                                    </p:set>
                                    <p:animEffect filter="fade" transition="in">
                                      <p:cBhvr>
                                        <p:cTn dur="1000"/>
                                        <p:tgtEl>
                                          <p:spTgt spid="6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10" st="10"/>
                                            </p:txEl>
                                          </p:spTgt>
                                        </p:tgtEl>
                                        <p:attrNameLst>
                                          <p:attrName>style.visibility</p:attrName>
                                        </p:attrNameLst>
                                      </p:cBhvr>
                                      <p:to>
                                        <p:strVal val="visible"/>
                                      </p:to>
                                    </p:set>
                                    <p:animEffect filter="fade" transition="in">
                                      <p:cBhvr>
                                        <p:cTn dur="1000"/>
                                        <p:tgtEl>
                                          <p:spTgt spid="66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xEl>
                                              <p:pRg end="11" st="11"/>
                                            </p:txEl>
                                          </p:spTgt>
                                        </p:tgtEl>
                                        <p:attrNameLst>
                                          <p:attrName>style.visibility</p:attrName>
                                        </p:attrNameLst>
                                      </p:cBhvr>
                                      <p:to>
                                        <p:strVal val="visible"/>
                                      </p:to>
                                    </p:set>
                                    <p:animEffect filter="fade" transition="in">
                                      <p:cBhvr>
                                        <p:cTn dur="1000"/>
                                        <p:tgtEl>
                                          <p:spTgt spid="66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Operations</a:t>
            </a:r>
            <a:endParaRPr/>
          </a:p>
        </p:txBody>
      </p:sp>
      <p:sp>
        <p:nvSpPr>
          <p:cNvPr id="670" name="Google Shape;670;p8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For fractional results: Treat division as floor division (similar to the // operator in Python)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 / 3 ==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For numbers too big or too small: “wrap around” so that the largest number representable + 1 becomes the smallest number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 In an 8-bit unsigned integer, 255+1 == 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Equivalent definition: Take the result mod 2</a:t>
            </a:r>
            <a:r>
              <a:rPr baseline="30000" lang="en">
                <a:solidFill>
                  <a:srgbClr val="000000"/>
                </a:solidFill>
              </a:rPr>
              <a:t>n</a:t>
            </a:r>
            <a:r>
              <a:rPr lang="en">
                <a:solidFill>
                  <a:srgbClr val="000000"/>
                </a:solidFill>
              </a:rPr>
              <a:t>, or take only the lowest n bits of the number.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200 + 200 is 400, which is (400-256 = 144) mod 256. Thus, 200 + 200 == 144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100 &lt;&lt; 2 == 144. Note that 100 == </a:t>
            </a:r>
            <a:r>
              <a:rPr lang="en">
                <a:solidFill>
                  <a:srgbClr val="000000"/>
                </a:solidFill>
                <a:latin typeface="Roboto Mono"/>
                <a:ea typeface="Roboto Mono"/>
                <a:cs typeface="Roboto Mono"/>
                <a:sym typeface="Roboto Mono"/>
              </a:rPr>
              <a:t>0b0110 0100</a:t>
            </a:r>
            <a:r>
              <a:rPr lang="en">
                <a:solidFill>
                  <a:srgbClr val="000000"/>
                </a:solidFill>
              </a:rPr>
              <a:t>, and 144 == </a:t>
            </a:r>
            <a:r>
              <a:rPr lang="en">
                <a:solidFill>
                  <a:srgbClr val="000000"/>
                </a:solidFill>
                <a:latin typeface="Roboto Mono"/>
                <a:ea typeface="Roboto Mono"/>
                <a:cs typeface="Roboto Mono"/>
                <a:sym typeface="Roboto Mono"/>
              </a:rPr>
              <a:t>0b1001 0000</a:t>
            </a:r>
            <a:r>
              <a:rPr lang="en">
                <a:solidFill>
                  <a:srgbClr val="000000"/>
                </a:solidFill>
              </a:rPr>
              <a:t>, matching the left shift behavior described earlier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100 - 200 == -100, which is (-100+256 = 156) mod 256. Thus, 100 - 200 == 156</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Note that all of the above values are correct only for math with 8-bit unsigned integers</a:t>
            </a:r>
            <a:endParaRPr>
              <a:solidFill>
                <a:srgbClr val="000000"/>
              </a:solidFill>
            </a:endParaRPr>
          </a:p>
        </p:txBody>
      </p:sp>
      <p:sp>
        <p:nvSpPr>
          <p:cNvPr id="671" name="Google Shape;671;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animEffect filter="fade" transition="in">
                                      <p:cBhvr>
                                        <p:cTn dur="1000"/>
                                        <p:tgtEl>
                                          <p:spTgt spid="6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animEffect filter="fade" transition="in">
                                      <p:cBhvr>
                                        <p:cTn dur="1000"/>
                                        <p:tgtEl>
                                          <p:spTgt spid="6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2" st="2"/>
                                            </p:txEl>
                                          </p:spTgt>
                                        </p:tgtEl>
                                        <p:attrNameLst>
                                          <p:attrName>style.visibility</p:attrName>
                                        </p:attrNameLst>
                                      </p:cBhvr>
                                      <p:to>
                                        <p:strVal val="visible"/>
                                      </p:to>
                                    </p:set>
                                    <p:animEffect filter="fade" transition="in">
                                      <p:cBhvr>
                                        <p:cTn dur="1000"/>
                                        <p:tgtEl>
                                          <p:spTgt spid="6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3" st="3"/>
                                            </p:txEl>
                                          </p:spTgt>
                                        </p:tgtEl>
                                        <p:attrNameLst>
                                          <p:attrName>style.visibility</p:attrName>
                                        </p:attrNameLst>
                                      </p:cBhvr>
                                      <p:to>
                                        <p:strVal val="visible"/>
                                      </p:to>
                                    </p:set>
                                    <p:animEffect filter="fade" transition="in">
                                      <p:cBhvr>
                                        <p:cTn dur="1000"/>
                                        <p:tgtEl>
                                          <p:spTgt spid="6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4" st="4"/>
                                            </p:txEl>
                                          </p:spTgt>
                                        </p:tgtEl>
                                        <p:attrNameLst>
                                          <p:attrName>style.visibility</p:attrName>
                                        </p:attrNameLst>
                                      </p:cBhvr>
                                      <p:to>
                                        <p:strVal val="visible"/>
                                      </p:to>
                                    </p:set>
                                    <p:animEffect filter="fade" transition="in">
                                      <p:cBhvr>
                                        <p:cTn dur="1000"/>
                                        <p:tgtEl>
                                          <p:spTgt spid="6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5" st="5"/>
                                            </p:txEl>
                                          </p:spTgt>
                                        </p:tgtEl>
                                        <p:attrNameLst>
                                          <p:attrName>style.visibility</p:attrName>
                                        </p:attrNameLst>
                                      </p:cBhvr>
                                      <p:to>
                                        <p:strVal val="visible"/>
                                      </p:to>
                                    </p:set>
                                    <p:animEffect filter="fade" transition="in">
                                      <p:cBhvr>
                                        <p:cTn dur="1000"/>
                                        <p:tgtEl>
                                          <p:spTgt spid="6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6" st="6"/>
                                            </p:txEl>
                                          </p:spTgt>
                                        </p:tgtEl>
                                        <p:attrNameLst>
                                          <p:attrName>style.visibility</p:attrName>
                                        </p:attrNameLst>
                                      </p:cBhvr>
                                      <p:to>
                                        <p:strVal val="visible"/>
                                      </p:to>
                                    </p:set>
                                    <p:animEffect filter="fade" transition="in">
                                      <p:cBhvr>
                                        <p:cTn dur="1000"/>
                                        <p:tgtEl>
                                          <p:spTgt spid="6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7" st="7"/>
                                            </p:txEl>
                                          </p:spTgt>
                                        </p:tgtEl>
                                        <p:attrNameLst>
                                          <p:attrName>style.visibility</p:attrName>
                                        </p:attrNameLst>
                                      </p:cBhvr>
                                      <p:to>
                                        <p:strVal val="visible"/>
                                      </p:to>
                                    </p:set>
                                    <p:animEffect filter="fade" transition="in">
                                      <p:cBhvr>
                                        <p:cTn dur="1000"/>
                                        <p:tgtEl>
                                          <p:spTgt spid="6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8" st="8"/>
                                            </p:txEl>
                                          </p:spTgt>
                                        </p:tgtEl>
                                        <p:attrNameLst>
                                          <p:attrName>style.visibility</p:attrName>
                                        </p:attrNameLst>
                                      </p:cBhvr>
                                      <p:to>
                                        <p:strVal val="visible"/>
                                      </p:to>
                                    </p:set>
                                    <p:animEffect filter="fade" transition="in">
                                      <p:cBhvr>
                                        <p:cTn dur="1000"/>
                                        <p:tgtEl>
                                          <p:spTgt spid="67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7" name="Google Shape;677;p8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Review: </a:t>
            </a:r>
            <a:r>
              <a:rPr lang="en"/>
              <a:t>Binary and Hexadecimal</a:t>
            </a:r>
            <a:endParaRPr/>
          </a:p>
          <a:p>
            <a:pPr indent="-342900" lvl="0" marL="457200" rtl="0" algn="l">
              <a:spcBef>
                <a:spcPts val="0"/>
              </a:spcBef>
              <a:spcAft>
                <a:spcPts val="0"/>
              </a:spcAft>
              <a:buSzPts val="1800"/>
              <a:buChar char="●"/>
            </a:pPr>
            <a:r>
              <a:rPr lang="en"/>
              <a:t>Representing Data using Binary</a:t>
            </a:r>
            <a:endParaRPr/>
          </a:p>
          <a:p>
            <a:pPr indent="-317500" lvl="1" marL="914400" rtl="0" algn="l">
              <a:spcBef>
                <a:spcPts val="0"/>
              </a:spcBef>
              <a:spcAft>
                <a:spcPts val="0"/>
              </a:spcAft>
              <a:buSzPts val="1400"/>
              <a:buChar char="○"/>
            </a:pPr>
            <a:r>
              <a:rPr lang="en"/>
              <a:t>ASCII</a:t>
            </a:r>
            <a:endParaRPr/>
          </a:p>
          <a:p>
            <a:pPr indent="-342900" lvl="0" marL="457200" rtl="0" algn="l">
              <a:spcBef>
                <a:spcPts val="0"/>
              </a:spcBef>
              <a:spcAft>
                <a:spcPts val="0"/>
              </a:spcAft>
              <a:buSzPts val="1800"/>
              <a:buChar char="●"/>
            </a:pPr>
            <a:r>
              <a:rPr lang="en"/>
              <a:t>Binary Mathematics</a:t>
            </a:r>
            <a:endParaRPr/>
          </a:p>
          <a:p>
            <a:pPr indent="-342900" lvl="0" marL="457200" rtl="0" algn="l">
              <a:spcBef>
                <a:spcPts val="0"/>
              </a:spcBef>
              <a:spcAft>
                <a:spcPts val="0"/>
              </a:spcAft>
              <a:buClr>
                <a:srgbClr val="6AA84F"/>
              </a:buClr>
              <a:buSzPts val="1800"/>
              <a:buChar char="●"/>
            </a:pPr>
            <a:r>
              <a:rPr b="1" lang="en">
                <a:solidFill>
                  <a:srgbClr val="6AA84F"/>
                </a:solidFill>
              </a:rPr>
              <a:t>Integer representations</a:t>
            </a:r>
            <a:endParaRPr b="1">
              <a:solidFill>
                <a:srgbClr val="6AA84F"/>
              </a:solidFill>
            </a:endParaRPr>
          </a:p>
          <a:p>
            <a:pPr indent="-317500" lvl="1" marL="914400" rtl="0" algn="l">
              <a:spcBef>
                <a:spcPts val="0"/>
              </a:spcBef>
              <a:spcAft>
                <a:spcPts val="0"/>
              </a:spcAft>
              <a:buSzPts val="1400"/>
              <a:buChar char="○"/>
            </a:pPr>
            <a:r>
              <a:rPr lang="en"/>
              <a:t>Unsigned numbers</a:t>
            </a:r>
            <a:endParaRPr/>
          </a:p>
          <a:p>
            <a:pPr indent="-317500" lvl="1" marL="914400" rtl="0" algn="l">
              <a:spcBef>
                <a:spcPts val="0"/>
              </a:spcBef>
              <a:spcAft>
                <a:spcPts val="0"/>
              </a:spcAft>
              <a:buSzPts val="1400"/>
              <a:buChar char="○"/>
            </a:pPr>
            <a:r>
              <a:rPr lang="en"/>
              <a:t>Sign-Magnitude</a:t>
            </a:r>
            <a:endParaRPr/>
          </a:p>
          <a:p>
            <a:pPr indent="-317500" lvl="1" marL="914400" rtl="0" algn="l">
              <a:spcBef>
                <a:spcPts val="0"/>
              </a:spcBef>
              <a:spcAft>
                <a:spcPts val="0"/>
              </a:spcAft>
              <a:buSzPts val="1400"/>
              <a:buChar char="○"/>
            </a:pPr>
            <a:r>
              <a:rPr lang="en"/>
              <a:t>Bias</a:t>
            </a:r>
            <a:endParaRPr/>
          </a:p>
          <a:p>
            <a:pPr indent="-317500" lvl="1" marL="914400" rtl="0" algn="l">
              <a:spcBef>
                <a:spcPts val="0"/>
              </a:spcBef>
              <a:spcAft>
                <a:spcPts val="0"/>
              </a:spcAft>
              <a:buSzPts val="1400"/>
              <a:buChar char="○"/>
            </a:pPr>
            <a:r>
              <a:rPr lang="en"/>
              <a:t>Two’s Complement</a:t>
            </a:r>
            <a:endParaRPr/>
          </a:p>
        </p:txBody>
      </p:sp>
      <p:sp>
        <p:nvSpPr>
          <p:cNvPr id="678" name="Google Shape;678;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2" name="Shape 682"/>
        <p:cNvGrpSpPr/>
        <p:nvPr/>
      </p:nvGrpSpPr>
      <p:grpSpPr>
        <a:xfrm>
          <a:off x="0" y="0"/>
          <a:ext cx="0" cy="0"/>
          <a:chOff x="0" y="0"/>
          <a:chExt cx="0" cy="0"/>
        </a:xfrm>
      </p:grpSpPr>
      <p:sp>
        <p:nvSpPr>
          <p:cNvPr id="683" name="Google Shape;683;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a:t>
            </a:r>
            <a:r>
              <a:rPr lang="en"/>
              <a:t>r</a:t>
            </a:r>
            <a:r>
              <a:rPr lang="en"/>
              <a:t>epresentation </a:t>
            </a:r>
            <a:r>
              <a:rPr lang="en"/>
              <a:t>s</a:t>
            </a:r>
            <a:r>
              <a:rPr lang="en"/>
              <a:t>chemes</a:t>
            </a:r>
            <a:endParaRPr/>
          </a:p>
        </p:txBody>
      </p:sp>
      <p:sp>
        <p:nvSpPr>
          <p:cNvPr id="684" name="Google Shape;684;p88"/>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An ideal representation scheme is: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Useful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Efficient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Intuitive</a:t>
            </a:r>
            <a:endParaRPr>
              <a:solidFill>
                <a:srgbClr val="000000"/>
              </a:solidFill>
            </a:endParaRPr>
          </a:p>
        </p:txBody>
      </p:sp>
      <p:sp>
        <p:nvSpPr>
          <p:cNvPr id="685" name="Google Shape;685;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animEffect filter="fade" transition="in">
                                      <p:cBhvr>
                                        <p:cTn dur="1000"/>
                                        <p:tgtEl>
                                          <p:spTgt spid="6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1" st="1"/>
                                            </p:txEl>
                                          </p:spTgt>
                                        </p:tgtEl>
                                        <p:attrNameLst>
                                          <p:attrName>style.visibility</p:attrName>
                                        </p:attrNameLst>
                                      </p:cBhvr>
                                      <p:to>
                                        <p:strVal val="visible"/>
                                      </p:to>
                                    </p:set>
                                    <p:animEffect filter="fade" transition="in">
                                      <p:cBhvr>
                                        <p:cTn dur="1000"/>
                                        <p:tgtEl>
                                          <p:spTgt spid="6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2" st="2"/>
                                            </p:txEl>
                                          </p:spTgt>
                                        </p:tgtEl>
                                        <p:attrNameLst>
                                          <p:attrName>style.visibility</p:attrName>
                                        </p:attrNameLst>
                                      </p:cBhvr>
                                      <p:to>
                                        <p:strVal val="visible"/>
                                      </p:to>
                                    </p:set>
                                    <p:animEffect filter="fade" transition="in">
                                      <p:cBhvr>
                                        <p:cTn dur="1000"/>
                                        <p:tgtEl>
                                          <p:spTgt spid="6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3" st="3"/>
                                            </p:txEl>
                                          </p:spTgt>
                                        </p:tgtEl>
                                        <p:attrNameLst>
                                          <p:attrName>style.visibility</p:attrName>
                                        </p:attrNameLst>
                                      </p:cBhvr>
                                      <p:to>
                                        <p:strVal val="visible"/>
                                      </p:to>
                                    </p:set>
                                    <p:animEffect filter="fade" transition="in">
                                      <p:cBhvr>
                                        <p:cTn dur="1000"/>
                                        <p:tgtEl>
                                          <p:spTgt spid="6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9" name="Shape 689"/>
        <p:cNvGrpSpPr/>
        <p:nvPr/>
      </p:nvGrpSpPr>
      <p:grpSpPr>
        <a:xfrm>
          <a:off x="0" y="0"/>
          <a:ext cx="0" cy="0"/>
          <a:chOff x="0" y="0"/>
          <a:chExt cx="0" cy="0"/>
        </a:xfrm>
      </p:grpSpPr>
      <p:sp>
        <p:nvSpPr>
          <p:cNvPr id="690" name="Google Shape;690;p8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a:t>
            </a:r>
            <a:r>
              <a:rPr lang="en"/>
              <a:t>representation schemes</a:t>
            </a:r>
            <a:r>
              <a:rPr lang="en"/>
              <a:t>: Useful</a:t>
            </a:r>
            <a:endParaRPr/>
          </a:p>
        </p:txBody>
      </p:sp>
      <p:sp>
        <p:nvSpPr>
          <p:cNvPr id="691" name="Google Shape;691;p8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In order to be useful, a representation scheme should be able to represent all the numbers we want to use.</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Ex. If you're trying to count sand grains on a </a:t>
            </a:r>
            <a:r>
              <a:rPr lang="en">
                <a:solidFill>
                  <a:srgbClr val="000000"/>
                </a:solidFill>
              </a:rPr>
              <a:t>beach, you probably want to be able to represent really large integers, but you probably don't need to represent negative numbers.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 subject matters need different value sets, so we often have several different options with various trade-offs</a:t>
            </a:r>
            <a:endParaRPr>
              <a:solidFill>
                <a:srgbClr val="000000"/>
              </a:solidFill>
            </a:endParaRPr>
          </a:p>
        </p:txBody>
      </p:sp>
      <p:sp>
        <p:nvSpPr>
          <p:cNvPr id="692" name="Google Shape;692;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1000"/>
                                        <p:tgtEl>
                                          <p:spTgt spid="6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1000"/>
                                        <p:tgtEl>
                                          <p:spTgt spid="6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1000"/>
                                        <p:tgtEl>
                                          <p:spTgt spid="6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6" name="Shape 696"/>
        <p:cNvGrpSpPr/>
        <p:nvPr/>
      </p:nvGrpSpPr>
      <p:grpSpPr>
        <a:xfrm>
          <a:off x="0" y="0"/>
          <a:ext cx="0" cy="0"/>
          <a:chOff x="0" y="0"/>
          <a:chExt cx="0" cy="0"/>
        </a:xfrm>
      </p:grpSpPr>
      <p:sp>
        <p:nvSpPr>
          <p:cNvPr id="697" name="Google Shape;697;p9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a:t>
            </a:r>
            <a:r>
              <a:rPr lang="en"/>
              <a:t>representation schemes</a:t>
            </a:r>
            <a:r>
              <a:rPr lang="en"/>
              <a:t>: Efficient</a:t>
            </a:r>
            <a:endParaRPr/>
          </a:p>
        </p:txBody>
      </p:sp>
      <p:sp>
        <p:nvSpPr>
          <p:cNvPr id="698" name="Google Shape;698;p90"/>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Two major types of efficiency</a:t>
            </a:r>
            <a:endParaRPr/>
          </a:p>
          <a:p>
            <a:pPr indent="-342900" lvl="0" marL="457200" rtl="0" algn="l">
              <a:spcBef>
                <a:spcPts val="1200"/>
              </a:spcBef>
              <a:spcAft>
                <a:spcPts val="0"/>
              </a:spcAft>
              <a:buSzPts val="1800"/>
              <a:buChar char="●"/>
            </a:pPr>
            <a:r>
              <a:rPr lang="en"/>
              <a:t>Memory use: As many possible bitstrings correspond to valid data values as possible</a:t>
            </a:r>
            <a:endParaRPr/>
          </a:p>
          <a:p>
            <a:pPr indent="-342900" lvl="1" marL="914400" rtl="0" algn="l">
              <a:spcBef>
                <a:spcPts val="0"/>
              </a:spcBef>
              <a:spcAft>
                <a:spcPts val="0"/>
              </a:spcAft>
              <a:buSzPts val="1800"/>
              <a:buChar char="○"/>
            </a:pPr>
            <a:r>
              <a:rPr lang="en" sz="1800"/>
              <a:t>Ideal goal: Make it so that every bitstring corresponds to a different, valid data value</a:t>
            </a:r>
            <a:endParaRPr sz="1800"/>
          </a:p>
          <a:p>
            <a:pPr indent="-342900" lvl="1" marL="914400" rtl="0" algn="l">
              <a:spcBef>
                <a:spcPts val="0"/>
              </a:spcBef>
              <a:spcAft>
                <a:spcPts val="0"/>
              </a:spcAft>
              <a:buSzPts val="1800"/>
              <a:buChar char="○"/>
            </a:pPr>
            <a:r>
              <a:rPr lang="en" sz="1800"/>
              <a:t>Ex. If we have an 8-bit scheme, try to represent 256 different numbers</a:t>
            </a:r>
            <a:endParaRPr sz="1800"/>
          </a:p>
          <a:p>
            <a:pPr indent="-342900" lvl="0" marL="457200" rtl="0" algn="l">
              <a:spcBef>
                <a:spcPts val="0"/>
              </a:spcBef>
              <a:spcAft>
                <a:spcPts val="0"/>
              </a:spcAft>
              <a:buSzPts val="1800"/>
              <a:buChar char="●"/>
            </a:pPr>
            <a:r>
              <a:rPr lang="en"/>
              <a:t>Operator cost: The operators we define are simple to make in circuitry, and require few transistors</a:t>
            </a:r>
            <a:endParaRPr/>
          </a:p>
          <a:p>
            <a:pPr indent="-342900" lvl="1" marL="914400" rtl="0" algn="l">
              <a:spcBef>
                <a:spcPts val="0"/>
              </a:spcBef>
              <a:spcAft>
                <a:spcPts val="0"/>
              </a:spcAft>
              <a:buSzPts val="1800"/>
              <a:buChar char="○"/>
            </a:pPr>
            <a:r>
              <a:rPr lang="en" sz="1800"/>
              <a:t>Ideal goal: If we can reuse an existing circuit, then we don’t need to add any additional circuitry!</a:t>
            </a:r>
            <a:endParaRPr sz="1800">
              <a:solidFill>
                <a:srgbClr val="000000"/>
              </a:solidFill>
            </a:endParaRPr>
          </a:p>
        </p:txBody>
      </p:sp>
      <p:sp>
        <p:nvSpPr>
          <p:cNvPr id="699" name="Google Shape;699;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animEffect filter="fade" transition="in">
                                      <p:cBhvr>
                                        <p:cTn dur="1000"/>
                                        <p:tgtEl>
                                          <p:spTgt spid="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animEffect filter="fade" transition="in">
                                      <p:cBhvr>
                                        <p:cTn dur="1000"/>
                                        <p:tgtEl>
                                          <p:spTgt spid="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animEffect filter="fade" transition="in">
                                      <p:cBhvr>
                                        <p:cTn dur="1000"/>
                                        <p:tgtEl>
                                          <p:spTgt spid="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animEffect filter="fade" transition="in">
                                      <p:cBhvr>
                                        <p:cTn dur="1000"/>
                                        <p:tgtEl>
                                          <p:spTgt spid="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animEffect filter="fade" transition="in">
                                      <p:cBhvr>
                                        <p:cTn dur="1000"/>
                                        <p:tgtEl>
                                          <p:spTgt spid="6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animEffect filter="fade" transition="in">
                                      <p:cBhvr>
                                        <p:cTn dur="1000"/>
                                        <p:tgtEl>
                                          <p:spTgt spid="69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3" name="Shape 703"/>
        <p:cNvGrpSpPr/>
        <p:nvPr/>
      </p:nvGrpSpPr>
      <p:grpSpPr>
        <a:xfrm>
          <a:off x="0" y="0"/>
          <a:ext cx="0" cy="0"/>
          <a:chOff x="0" y="0"/>
          <a:chExt cx="0" cy="0"/>
        </a:xfrm>
      </p:grpSpPr>
      <p:sp>
        <p:nvSpPr>
          <p:cNvPr id="704" name="Google Shape;704;p9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representation schemes: Intuitive</a:t>
            </a:r>
            <a:endParaRPr/>
          </a:p>
        </p:txBody>
      </p:sp>
      <p:sp>
        <p:nvSpPr>
          <p:cNvPr id="705" name="Google Shape;705;p9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If a system’s too complicated, no one will use it. </a:t>
            </a:r>
            <a:endParaRPr/>
          </a:p>
          <a:p>
            <a:pPr indent="-342900" lvl="0" marL="457200" rtl="0" algn="l">
              <a:spcBef>
                <a:spcPts val="1200"/>
              </a:spcBef>
              <a:spcAft>
                <a:spcPts val="0"/>
              </a:spcAft>
              <a:buSzPts val="1800"/>
              <a:buChar char="●"/>
            </a:pPr>
            <a:r>
              <a:rPr lang="en" sz="1800"/>
              <a:t>Often goes together with small operator cost, as well as adaptability to other systems</a:t>
            </a:r>
            <a:endParaRPr sz="1800"/>
          </a:p>
          <a:p>
            <a:pPr indent="-342900" lvl="0" marL="457200" rtl="0" algn="l">
              <a:spcBef>
                <a:spcPts val="0"/>
              </a:spcBef>
              <a:spcAft>
                <a:spcPts val="0"/>
              </a:spcAft>
              <a:buSzPts val="1800"/>
              <a:buChar char="●"/>
            </a:pPr>
            <a:r>
              <a:rPr lang="en" sz="1800"/>
              <a:t>Though if you manage to abstract away a lot of the complexity, you can get away with a less-intuitive system…</a:t>
            </a:r>
            <a:endParaRPr sz="1800"/>
          </a:p>
        </p:txBody>
      </p:sp>
      <p:sp>
        <p:nvSpPr>
          <p:cNvPr id="706" name="Google Shape;706;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animEffect filter="fade" transition="in">
                                      <p:cBhvr>
                                        <p:cTn dur="1000"/>
                                        <p:tgtEl>
                                          <p:spTgt spid="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animEffect filter="fade" transition="in">
                                      <p:cBhvr>
                                        <p:cTn dur="1000"/>
                                        <p:tgtEl>
                                          <p:spTgt spid="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animEffect filter="fade" transition="in">
                                      <p:cBhvr>
                                        <p:cTn dur="1000"/>
                                        <p:tgtEl>
                                          <p:spTgt spid="7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Unsigned Numbers</a:t>
            </a:r>
            <a:endParaRPr/>
          </a:p>
        </p:txBody>
      </p:sp>
      <p:sp>
        <p:nvSpPr>
          <p:cNvPr id="712" name="Google Shape;712;p9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unsigned number system is the system that we’ve been describing up to now:</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For n bits of data, we represent 0~(2</a:t>
            </a:r>
            <a:r>
              <a:rPr baseline="30000" lang="en">
                <a:solidFill>
                  <a:srgbClr val="000000"/>
                </a:solidFill>
              </a:rPr>
              <a:t>n</a:t>
            </a:r>
            <a:r>
              <a:rPr lang="en">
                <a:solidFill>
                  <a:srgbClr val="000000"/>
                </a:solidFill>
              </a:rPr>
              <a:t>-1), translating our value into its (mathematical) binary value.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Arithmetic operations use modular arithmetic to account for overflows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Called “unsigned” because we don’t handle negative numbers, so we don’t account for positive/negative sign</a:t>
            </a:r>
            <a:endParaRPr>
              <a:solidFill>
                <a:srgbClr val="000000"/>
              </a:solidFill>
            </a:endParaRPr>
          </a:p>
        </p:txBody>
      </p:sp>
      <p:sp>
        <p:nvSpPr>
          <p:cNvPr id="713" name="Google Shape;713;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9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Unsigned Numbers</a:t>
            </a:r>
            <a:endParaRPr/>
          </a:p>
        </p:txBody>
      </p:sp>
      <p:sp>
        <p:nvSpPr>
          <p:cNvPr id="719" name="Google Shape;719;p9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Useful?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you often need to store positive/nonnegative integers in your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Memory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every possible bitstring yields a different, valid integer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Operator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Somewhat: Bitwise operations, comparators, and addition/subtraction only require O(n) transistors to construct. Multiplication, division, and modulo arithmetic require O(n</a:t>
            </a:r>
            <a:r>
              <a:rPr baseline="30000" lang="en">
                <a:solidFill>
                  <a:srgbClr val="000000"/>
                </a:solidFill>
              </a:rPr>
              <a:t>2</a:t>
            </a:r>
            <a:r>
              <a:rPr lang="en">
                <a:solidFill>
                  <a:srgbClr val="000000"/>
                </a:solidFill>
              </a:rPr>
              <a:t>) transistors, so they’re generally slower</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For this reason, some languages like RISC-V don’t support multiplication/division operators in their base instruction 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Intuitive?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most aspects of this system are directly analogous to decimal math</a:t>
            </a:r>
            <a:endParaRPr>
              <a:solidFill>
                <a:srgbClr val="000000"/>
              </a:solidFill>
            </a:endParaRPr>
          </a:p>
        </p:txBody>
      </p:sp>
      <p:sp>
        <p:nvSpPr>
          <p:cNvPr id="720" name="Google Shape;720;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0" st="0"/>
                                            </p:txEl>
                                          </p:spTgt>
                                        </p:tgtEl>
                                        <p:attrNameLst>
                                          <p:attrName>style.visibility</p:attrName>
                                        </p:attrNameLst>
                                      </p:cBhvr>
                                      <p:to>
                                        <p:strVal val="visible"/>
                                      </p:to>
                                    </p:set>
                                    <p:animEffect filter="fade" transition="in">
                                      <p:cBhvr>
                                        <p:cTn dur="1000"/>
                                        <p:tgtEl>
                                          <p:spTgt spid="7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 st="1"/>
                                            </p:txEl>
                                          </p:spTgt>
                                        </p:tgtEl>
                                        <p:attrNameLst>
                                          <p:attrName>style.visibility</p:attrName>
                                        </p:attrNameLst>
                                      </p:cBhvr>
                                      <p:to>
                                        <p:strVal val="visible"/>
                                      </p:to>
                                    </p:set>
                                    <p:animEffect filter="fade" transition="in">
                                      <p:cBhvr>
                                        <p:cTn dur="1000"/>
                                        <p:tgtEl>
                                          <p:spTgt spid="7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2" st="2"/>
                                            </p:txEl>
                                          </p:spTgt>
                                        </p:tgtEl>
                                        <p:attrNameLst>
                                          <p:attrName>style.visibility</p:attrName>
                                        </p:attrNameLst>
                                      </p:cBhvr>
                                      <p:to>
                                        <p:strVal val="visible"/>
                                      </p:to>
                                    </p:set>
                                    <p:animEffect filter="fade" transition="in">
                                      <p:cBhvr>
                                        <p:cTn dur="1000"/>
                                        <p:tgtEl>
                                          <p:spTgt spid="7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3" st="3"/>
                                            </p:txEl>
                                          </p:spTgt>
                                        </p:tgtEl>
                                        <p:attrNameLst>
                                          <p:attrName>style.visibility</p:attrName>
                                        </p:attrNameLst>
                                      </p:cBhvr>
                                      <p:to>
                                        <p:strVal val="visible"/>
                                      </p:to>
                                    </p:set>
                                    <p:animEffect filter="fade" transition="in">
                                      <p:cBhvr>
                                        <p:cTn dur="1000"/>
                                        <p:tgtEl>
                                          <p:spTgt spid="7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4" st="4"/>
                                            </p:txEl>
                                          </p:spTgt>
                                        </p:tgtEl>
                                        <p:attrNameLst>
                                          <p:attrName>style.visibility</p:attrName>
                                        </p:attrNameLst>
                                      </p:cBhvr>
                                      <p:to>
                                        <p:strVal val="visible"/>
                                      </p:to>
                                    </p:set>
                                    <p:animEffect filter="fade" transition="in">
                                      <p:cBhvr>
                                        <p:cTn dur="1000"/>
                                        <p:tgtEl>
                                          <p:spTgt spid="7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5" st="5"/>
                                            </p:txEl>
                                          </p:spTgt>
                                        </p:tgtEl>
                                        <p:attrNameLst>
                                          <p:attrName>style.visibility</p:attrName>
                                        </p:attrNameLst>
                                      </p:cBhvr>
                                      <p:to>
                                        <p:strVal val="visible"/>
                                      </p:to>
                                    </p:set>
                                    <p:animEffect filter="fade" transition="in">
                                      <p:cBhvr>
                                        <p:cTn dur="1000"/>
                                        <p:tgtEl>
                                          <p:spTgt spid="7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6" st="6"/>
                                            </p:txEl>
                                          </p:spTgt>
                                        </p:tgtEl>
                                        <p:attrNameLst>
                                          <p:attrName>style.visibility</p:attrName>
                                        </p:attrNameLst>
                                      </p:cBhvr>
                                      <p:to>
                                        <p:strVal val="visible"/>
                                      </p:to>
                                    </p:set>
                                    <p:animEffect filter="fade" transition="in">
                                      <p:cBhvr>
                                        <p:cTn dur="1000"/>
                                        <p:tgtEl>
                                          <p:spTgt spid="7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7" st="7"/>
                                            </p:txEl>
                                          </p:spTgt>
                                        </p:tgtEl>
                                        <p:attrNameLst>
                                          <p:attrName>style.visibility</p:attrName>
                                        </p:attrNameLst>
                                      </p:cBhvr>
                                      <p:to>
                                        <p:strVal val="visible"/>
                                      </p:to>
                                    </p:set>
                                    <p:animEffect filter="fade" transition="in">
                                      <p:cBhvr>
                                        <p:cTn dur="1000"/>
                                        <p:tgtEl>
                                          <p:spTgt spid="7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8" st="8"/>
                                            </p:txEl>
                                          </p:spTgt>
                                        </p:tgtEl>
                                        <p:attrNameLst>
                                          <p:attrName>style.visibility</p:attrName>
                                        </p:attrNameLst>
                                      </p:cBhvr>
                                      <p:to>
                                        <p:strVal val="visible"/>
                                      </p:to>
                                    </p:set>
                                    <p:animEffect filter="fade" transition="in">
                                      <p:cBhvr>
                                        <p:cTn dur="1000"/>
                                        <p:tgtEl>
                                          <p:spTgt spid="71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Unsigned Numbers</a:t>
            </a:r>
            <a:endParaRPr/>
          </a:p>
        </p:txBody>
      </p:sp>
      <p:sp>
        <p:nvSpPr>
          <p:cNvPr id="726" name="Google Shape;726;p9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The unsigned number system is the system that we’ve been describing up to now:</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For n bits of data, we represent 0-(2</a:t>
            </a:r>
            <a:r>
              <a:rPr baseline="30000" lang="en">
                <a:solidFill>
                  <a:srgbClr val="999999"/>
                </a:solidFill>
              </a:rPr>
              <a:t>n</a:t>
            </a:r>
            <a:r>
              <a:rPr lang="en">
                <a:solidFill>
                  <a:srgbClr val="999999"/>
                </a:solidFill>
              </a:rPr>
              <a:t>-1), translating our value into its (mathematical) binary value.</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Arithmetic operations use modular arithmetic to account for overflows</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Called “unsigned” because we don’t handle negative numbers, so we don’t account for positive/negative sign</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Often used in programs when you don’t need negative numbers, or when dealing with bitwise operations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8-bit unsigned number: values from 0-255, arithmetic done mod 256</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16-bit unsigned number: values from 0-65535, arithmetic done mod 65536</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32-bit unsigned number: values from 0-~4 billion</a:t>
            </a:r>
            <a:endParaRPr>
              <a:solidFill>
                <a:srgbClr val="000000"/>
              </a:solidFill>
            </a:endParaRPr>
          </a:p>
        </p:txBody>
      </p:sp>
      <p:sp>
        <p:nvSpPr>
          <p:cNvPr id="727" name="Google Shape;727;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Effect filter="fade" transition="in">
                                      <p:cBhvr>
                                        <p:cTn dur="1000"/>
                                        <p:tgtEl>
                                          <p:spTgt spid="7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Effect filter="fade" transition="in">
                                      <p:cBhvr>
                                        <p:cTn dur="1000"/>
                                        <p:tgtEl>
                                          <p:spTgt spid="7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animEffect filter="fade" transition="in">
                                      <p:cBhvr>
                                        <p:cTn dur="1000"/>
                                        <p:tgtEl>
                                          <p:spTgt spid="7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3" st="3"/>
                                            </p:txEl>
                                          </p:spTgt>
                                        </p:tgtEl>
                                        <p:attrNameLst>
                                          <p:attrName>style.visibility</p:attrName>
                                        </p:attrNameLst>
                                      </p:cBhvr>
                                      <p:to>
                                        <p:strVal val="visible"/>
                                      </p:to>
                                    </p:set>
                                    <p:animEffect filter="fade" transition="in">
                                      <p:cBhvr>
                                        <p:cTn dur="1000"/>
                                        <p:tgtEl>
                                          <p:spTgt spid="7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4" st="4"/>
                                            </p:txEl>
                                          </p:spTgt>
                                        </p:tgtEl>
                                        <p:attrNameLst>
                                          <p:attrName>style.visibility</p:attrName>
                                        </p:attrNameLst>
                                      </p:cBhvr>
                                      <p:to>
                                        <p:strVal val="visible"/>
                                      </p:to>
                                    </p:set>
                                    <p:animEffect filter="fade" transition="in">
                                      <p:cBhvr>
                                        <p:cTn dur="1000"/>
                                        <p:tgtEl>
                                          <p:spTgt spid="7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5" st="5"/>
                                            </p:txEl>
                                          </p:spTgt>
                                        </p:tgtEl>
                                        <p:attrNameLst>
                                          <p:attrName>style.visibility</p:attrName>
                                        </p:attrNameLst>
                                      </p:cBhvr>
                                      <p:to>
                                        <p:strVal val="visible"/>
                                      </p:to>
                                    </p:set>
                                    <p:animEffect filter="fade" transition="in">
                                      <p:cBhvr>
                                        <p:cTn dur="1000"/>
                                        <p:tgtEl>
                                          <p:spTgt spid="7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6" st="6"/>
                                            </p:txEl>
                                          </p:spTgt>
                                        </p:tgtEl>
                                        <p:attrNameLst>
                                          <p:attrName>style.visibility</p:attrName>
                                        </p:attrNameLst>
                                      </p:cBhvr>
                                      <p:to>
                                        <p:strVal val="visible"/>
                                      </p:to>
                                    </p:set>
                                    <p:animEffect filter="fade" transition="in">
                                      <p:cBhvr>
                                        <p:cTn dur="1000"/>
                                        <p:tgtEl>
                                          <p:spTgt spid="7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xEl>
                                              <p:pRg end="7" st="7"/>
                                            </p:txEl>
                                          </p:spTgt>
                                        </p:tgtEl>
                                        <p:attrNameLst>
                                          <p:attrName>style.visibility</p:attrName>
                                        </p:attrNameLst>
                                      </p:cBhvr>
                                      <p:to>
                                        <p:strVal val="visible"/>
                                      </p:to>
                                    </p:set>
                                    <p:animEffect filter="fade" transition="in">
                                      <p:cBhvr>
                                        <p:cTn dur="1000"/>
                                        <p:tgtEl>
                                          <p:spTgt spid="72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a:t>
            </a:r>
            <a:endParaRPr/>
          </a:p>
        </p:txBody>
      </p:sp>
      <p:sp>
        <p:nvSpPr>
          <p:cNvPr id="162" name="Google Shape;162;p3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A system of storing data using just two digits: </a:t>
            </a:r>
            <a:r>
              <a:rPr lang="en">
                <a:solidFill>
                  <a:srgbClr val="999999"/>
                </a:solidFill>
                <a:latin typeface="Roboto Mono"/>
                <a:ea typeface="Roboto Mono"/>
                <a:cs typeface="Roboto Mono"/>
                <a:sym typeface="Roboto Mono"/>
              </a:rPr>
              <a:t>1</a:t>
            </a:r>
            <a:r>
              <a:rPr lang="en">
                <a:solidFill>
                  <a:srgbClr val="999999"/>
                </a:solidFill>
              </a:rPr>
              <a:t> and </a:t>
            </a:r>
            <a:r>
              <a:rPr lang="en">
                <a:solidFill>
                  <a:srgbClr val="999999"/>
                </a:solidFill>
                <a:latin typeface="Roboto Mono"/>
                <a:ea typeface="Roboto Mono"/>
                <a:cs typeface="Roboto Mono"/>
                <a:sym typeface="Roboto Mono"/>
              </a:rPr>
              <a:t>0</a:t>
            </a:r>
            <a:r>
              <a:rPr lang="en">
                <a:solidFill>
                  <a:srgbClr val="999999"/>
                </a:solidFill>
              </a:rPr>
              <a: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Everything in a computer is ultimately stored in binary (high voltage wire = 1, low voltage wire = 0)</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Generally rooted in the mathematical concept of binary (as a base 2 system of representing numbers)</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Since computers tend to “think” in binary, it is ultimately useful to work with values in binary. By convention we prepend any binary value with “</a:t>
            </a:r>
            <a:r>
              <a:rPr lang="en">
                <a:solidFill>
                  <a:srgbClr val="000000"/>
                </a:solidFill>
                <a:latin typeface="Roboto Mono"/>
                <a:ea typeface="Roboto Mono"/>
                <a:cs typeface="Roboto Mono"/>
                <a:sym typeface="Roboto Mono"/>
              </a:rPr>
              <a:t>0b</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 </a:t>
            </a:r>
            <a:r>
              <a:rPr lang="en">
                <a:solidFill>
                  <a:srgbClr val="000000"/>
                </a:solidFill>
                <a:latin typeface="Roboto Mono"/>
                <a:ea typeface="Roboto Mono"/>
                <a:cs typeface="Roboto Mono"/>
                <a:sym typeface="Roboto Mono"/>
              </a:rPr>
              <a:t>0b11</a:t>
            </a:r>
            <a:r>
              <a:rPr lang="en">
                <a:solidFill>
                  <a:srgbClr val="000000"/>
                </a:solidFill>
              </a:rPr>
              <a:t> means 3, while 11 means </a:t>
            </a:r>
            <a:r>
              <a:rPr lang="en">
                <a:solidFill>
                  <a:srgbClr val="000000"/>
                </a:solidFill>
                <a:latin typeface="Roboto Mono"/>
                <a:ea typeface="Roboto Mono"/>
                <a:cs typeface="Roboto Mono"/>
                <a:sym typeface="Roboto Mono"/>
              </a:rPr>
              <a:t>0b1011</a:t>
            </a:r>
            <a:endParaRPr>
              <a:solidFill>
                <a:srgbClr val="000000"/>
              </a:solidFill>
              <a:latin typeface="Roboto Mono"/>
              <a:ea typeface="Roboto Mono"/>
              <a:cs typeface="Roboto Mono"/>
              <a:sym typeface="Roboto Mono"/>
            </a:endParaRPr>
          </a:p>
        </p:txBody>
      </p:sp>
      <p:sp>
        <p:nvSpPr>
          <p:cNvPr id="163" name="Google Shape;16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What if we want to handle negative numbers?</a:t>
            </a:r>
            <a:endParaRPr/>
          </a:p>
        </p:txBody>
      </p:sp>
      <p:sp>
        <p:nvSpPr>
          <p:cNvPr id="733" name="Google Shape;733;p9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Need to specify some encoding that includes negative values as well as positive values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Immediately, there’s one issue: we won’t be able to represent as many positive numbers as before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With an unsigned number, every possible bitstring was assigned a nonnegative number. If we want to represent negative numbers, we’ll have to replace some positive numbers, so our max value will be smaller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most signed systems, we want to have about as many positive numbers as negative numbers</a:t>
            </a:r>
            <a:endParaRPr>
              <a:solidFill>
                <a:srgbClr val="000000"/>
              </a:solidFill>
            </a:endParaRPr>
          </a:p>
        </p:txBody>
      </p:sp>
      <p:sp>
        <p:nvSpPr>
          <p:cNvPr id="734" name="Google Shape;734;p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xEl>
                                              <p:pRg end="0" st="0"/>
                                            </p:txEl>
                                          </p:spTgt>
                                        </p:tgtEl>
                                        <p:attrNameLst>
                                          <p:attrName>style.visibility</p:attrName>
                                        </p:attrNameLst>
                                      </p:cBhvr>
                                      <p:to>
                                        <p:strVal val="visible"/>
                                      </p:to>
                                    </p:set>
                                    <p:animEffect filter="fade" transition="in">
                                      <p:cBhvr>
                                        <p:cTn dur="1000"/>
                                        <p:tgtEl>
                                          <p:spTgt spid="7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xEl>
                                              <p:pRg end="1" st="1"/>
                                            </p:txEl>
                                          </p:spTgt>
                                        </p:tgtEl>
                                        <p:attrNameLst>
                                          <p:attrName>style.visibility</p:attrName>
                                        </p:attrNameLst>
                                      </p:cBhvr>
                                      <p:to>
                                        <p:strVal val="visible"/>
                                      </p:to>
                                    </p:set>
                                    <p:animEffect filter="fade" transition="in">
                                      <p:cBhvr>
                                        <p:cTn dur="1000"/>
                                        <p:tgtEl>
                                          <p:spTgt spid="7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xEl>
                                              <p:pRg end="2" st="2"/>
                                            </p:txEl>
                                          </p:spTgt>
                                        </p:tgtEl>
                                        <p:attrNameLst>
                                          <p:attrName>style.visibility</p:attrName>
                                        </p:attrNameLst>
                                      </p:cBhvr>
                                      <p:to>
                                        <p:strVal val="visible"/>
                                      </p:to>
                                    </p:set>
                                    <p:animEffect filter="fade" transition="in">
                                      <p:cBhvr>
                                        <p:cTn dur="1000"/>
                                        <p:tgtEl>
                                          <p:spTgt spid="7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xEl>
                                              <p:pRg end="3" st="3"/>
                                            </p:txEl>
                                          </p:spTgt>
                                        </p:tgtEl>
                                        <p:attrNameLst>
                                          <p:attrName>style.visibility</p:attrName>
                                        </p:attrNameLst>
                                      </p:cBhvr>
                                      <p:to>
                                        <p:strVal val="visible"/>
                                      </p:to>
                                    </p:set>
                                    <p:animEffect filter="fade" transition="in">
                                      <p:cBhvr>
                                        <p:cTn dur="1000"/>
                                        <p:tgtEl>
                                          <p:spTgt spid="7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Sign-Magnitude Numbers</a:t>
            </a:r>
            <a:endParaRPr/>
          </a:p>
        </p:txBody>
      </p:sp>
      <p:sp>
        <p:nvSpPr>
          <p:cNvPr id="740" name="Google Shape;740;p9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Main idea: In decimal, we write negative numbers by first writing a “-” sign, then the absolute value of that number.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 “-1234”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For completeness, let’s also imagine that we use “+” for positive numbers, as in “+1234”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Binary equivalent: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 the first bit of the data to store the sign (1 is negative, 0 is positive), then use the remaining bits to store the absolute value of the number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graphicFrame>
        <p:nvGraphicFramePr>
          <p:cNvPr id="741" name="Google Shape;741;p96"/>
          <p:cNvGraphicFramePr/>
          <p:nvPr/>
        </p:nvGraphicFramePr>
        <p:xfrm>
          <a:off x="2174900" y="3427150"/>
          <a:ext cx="3000000" cy="3000000"/>
        </p:xfrm>
        <a:graphic>
          <a:graphicData uri="http://schemas.openxmlformats.org/drawingml/2006/table">
            <a:tbl>
              <a:tblPr>
                <a:noFill/>
                <a:tableStyleId>{CB9ED3EA-8111-47C4-BFCF-05E12E113BC4}</a:tableStyleId>
              </a:tblPr>
              <a:tblGrid>
                <a:gridCol w="570975"/>
                <a:gridCol w="570975"/>
                <a:gridCol w="570975"/>
                <a:gridCol w="570975"/>
                <a:gridCol w="570975"/>
                <a:gridCol w="570975"/>
                <a:gridCol w="570975"/>
                <a:gridCol w="570975"/>
              </a:tblGrid>
              <a:tr h="281400">
                <a:tc>
                  <a:txBody>
                    <a:bodyPr/>
                    <a:lstStyle/>
                    <a:p>
                      <a:pPr indent="0" lvl="0" marL="0" rtl="0" algn="ctr">
                        <a:spcBef>
                          <a:spcPts val="0"/>
                        </a:spcBef>
                        <a:spcAft>
                          <a:spcPts val="0"/>
                        </a:spcAft>
                        <a:buNone/>
                      </a:pPr>
                      <a:r>
                        <a:rPr lang="en"/>
                        <a:t>Sign</a:t>
                      </a:r>
                      <a:endParaRPr/>
                    </a:p>
                  </a:txBody>
                  <a:tcPr marT="91425" marB="91425" marR="91425" marL="91425"/>
                </a:tc>
                <a:tc gridSpan="7">
                  <a:txBody>
                    <a:bodyPr/>
                    <a:lstStyle/>
                    <a:p>
                      <a:pPr indent="0" lvl="0" marL="0" rtl="0" algn="ctr">
                        <a:spcBef>
                          <a:spcPts val="0"/>
                        </a:spcBef>
                        <a:spcAft>
                          <a:spcPts val="0"/>
                        </a:spcAft>
                        <a:buNone/>
                      </a:pPr>
                      <a:r>
                        <a:rPr lang="en"/>
                        <a:t>Magnitude</a:t>
                      </a:r>
                      <a:endParaRPr/>
                    </a:p>
                  </a:txBody>
                  <a:tcPr marT="91425" marB="91425" marR="91425" marL="91425"/>
                </a:tc>
                <a:tc hMerge="1"/>
                <a:tc hMerge="1"/>
                <a:tc hMerge="1"/>
                <a:tc hMerge="1"/>
                <a:tc hMerge="1"/>
                <a:tc hMerge="1"/>
              </a:tr>
              <a:tr h="281400">
                <a:tc>
                  <a:txBody>
                    <a:bodyPr/>
                    <a:lstStyle/>
                    <a:p>
                      <a:pPr indent="0" lvl="0" marL="0" rtl="0" algn="ctr">
                        <a:spcBef>
                          <a:spcPts val="0"/>
                        </a:spcBef>
                        <a:spcAft>
                          <a:spcPts val="0"/>
                        </a:spcAft>
                        <a:buNone/>
                      </a:pPr>
                      <a:r>
                        <a:rPr lang="en"/>
                        <a:t>-</a:t>
                      </a:r>
                      <a:endParaRPr/>
                    </a:p>
                  </a:txBody>
                  <a:tcPr marT="91425" marB="91425" marR="91425" marL="91425"/>
                </a:tc>
                <a:tc gridSpan="7">
                  <a:txBody>
                    <a:bodyPr/>
                    <a:lstStyle/>
                    <a:p>
                      <a:pPr indent="0" lvl="0" marL="0" rtl="0" algn="ctr">
                        <a:spcBef>
                          <a:spcPts val="0"/>
                        </a:spcBef>
                        <a:spcAft>
                          <a:spcPts val="0"/>
                        </a:spcAft>
                        <a:buNone/>
                      </a:pPr>
                      <a:r>
                        <a:rPr lang="en"/>
                        <a:t>23</a:t>
                      </a:r>
                      <a:endParaRPr/>
                    </a:p>
                  </a:txBody>
                  <a:tcPr marT="91425" marB="91425" marR="91425" marL="91425"/>
                </a:tc>
                <a:tc hMerge="1"/>
                <a:tc hMerge="1"/>
                <a:tc hMerge="1"/>
                <a:tc hMerge="1"/>
                <a:tc hMerge="1"/>
                <a:tc hMerge="1"/>
              </a:tr>
              <a:tr h="432950">
                <a:tc>
                  <a:txBody>
                    <a:bodyPr/>
                    <a:lstStyle/>
                    <a:p>
                      <a:pPr indent="0" lvl="0" marL="0" rtl="0" algn="ctr">
                        <a:spcBef>
                          <a:spcPts val="0"/>
                        </a:spcBef>
                        <a:spcAft>
                          <a:spcPts val="0"/>
                        </a:spcAft>
                        <a:buNone/>
                      </a:pPr>
                      <a:r>
                        <a:rPr lang="en">
                          <a:latin typeface="Roboto Mono"/>
                          <a:ea typeface="Roboto Mono"/>
                          <a:cs typeface="Roboto Mono"/>
                          <a:sym typeface="Roboto Mono"/>
                        </a:rPr>
                        <a:t>0b1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91425" marB="91425" marR="91425" marL="91425"/>
                </a:tc>
              </a:tr>
            </a:tbl>
          </a:graphicData>
        </a:graphic>
      </p:graphicFrame>
      <p:sp>
        <p:nvSpPr>
          <p:cNvPr id="742" name="Google Shape;742;p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0" st="0"/>
                                            </p:txEl>
                                          </p:spTgt>
                                        </p:tgtEl>
                                        <p:attrNameLst>
                                          <p:attrName>style.visibility</p:attrName>
                                        </p:attrNameLst>
                                      </p:cBhvr>
                                      <p:to>
                                        <p:strVal val="visible"/>
                                      </p:to>
                                    </p:set>
                                    <p:animEffect filter="fade" transition="in">
                                      <p:cBhvr>
                                        <p:cTn dur="1000"/>
                                        <p:tgtEl>
                                          <p:spTgt spid="7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1" st="1"/>
                                            </p:txEl>
                                          </p:spTgt>
                                        </p:tgtEl>
                                        <p:attrNameLst>
                                          <p:attrName>style.visibility</p:attrName>
                                        </p:attrNameLst>
                                      </p:cBhvr>
                                      <p:to>
                                        <p:strVal val="visible"/>
                                      </p:to>
                                    </p:set>
                                    <p:animEffect filter="fade" transition="in">
                                      <p:cBhvr>
                                        <p:cTn dur="1000"/>
                                        <p:tgtEl>
                                          <p:spTgt spid="7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2" st="2"/>
                                            </p:txEl>
                                          </p:spTgt>
                                        </p:tgtEl>
                                        <p:attrNameLst>
                                          <p:attrName>style.visibility</p:attrName>
                                        </p:attrNameLst>
                                      </p:cBhvr>
                                      <p:to>
                                        <p:strVal val="visible"/>
                                      </p:to>
                                    </p:set>
                                    <p:animEffect filter="fade" transition="in">
                                      <p:cBhvr>
                                        <p:cTn dur="1000"/>
                                        <p:tgtEl>
                                          <p:spTgt spid="7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3" st="3"/>
                                            </p:txEl>
                                          </p:spTgt>
                                        </p:tgtEl>
                                        <p:attrNameLst>
                                          <p:attrName>style.visibility</p:attrName>
                                        </p:attrNameLst>
                                      </p:cBhvr>
                                      <p:to>
                                        <p:strVal val="visible"/>
                                      </p:to>
                                    </p:set>
                                    <p:animEffect filter="fade" transition="in">
                                      <p:cBhvr>
                                        <p:cTn dur="1000"/>
                                        <p:tgtEl>
                                          <p:spTgt spid="7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4" st="4"/>
                                            </p:txEl>
                                          </p:spTgt>
                                        </p:tgtEl>
                                        <p:attrNameLst>
                                          <p:attrName>style.visibility</p:attrName>
                                        </p:attrNameLst>
                                      </p:cBhvr>
                                      <p:to>
                                        <p:strVal val="visible"/>
                                      </p:to>
                                    </p:set>
                                    <p:animEffect filter="fade" transition="in">
                                      <p:cBhvr>
                                        <p:cTn dur="1000"/>
                                        <p:tgtEl>
                                          <p:spTgt spid="7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xEl>
                                              <p:pRg end="5" st="5"/>
                                            </p:txEl>
                                          </p:spTgt>
                                        </p:tgtEl>
                                        <p:attrNameLst>
                                          <p:attrName>style.visibility</p:attrName>
                                        </p:attrNameLst>
                                      </p:cBhvr>
                                      <p:to>
                                        <p:strVal val="visible"/>
                                      </p:to>
                                    </p:set>
                                    <p:animEffect filter="fade" transition="in">
                                      <p:cBhvr>
                                        <p:cTn dur="1000"/>
                                        <p:tgtEl>
                                          <p:spTgt spid="7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6" name="Shape 746"/>
        <p:cNvGrpSpPr/>
        <p:nvPr/>
      </p:nvGrpSpPr>
      <p:grpSpPr>
        <a:xfrm>
          <a:off x="0" y="0"/>
          <a:ext cx="0" cy="0"/>
          <a:chOff x="0" y="0"/>
          <a:chExt cx="0" cy="0"/>
        </a:xfrm>
      </p:grpSpPr>
      <p:sp>
        <p:nvSpPr>
          <p:cNvPr id="747" name="Google Shape;747;p9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Sign-Magnitude Numbers</a:t>
            </a:r>
            <a:endParaRPr/>
          </a:p>
        </p:txBody>
      </p:sp>
      <p:sp>
        <p:nvSpPr>
          <p:cNvPr id="748" name="Google Shape;748;p97"/>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Useful?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negative numbers get stored, with about the same number of negative values as positive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Memory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Somewhat; the number 0 gets two different representations (</a:t>
            </a:r>
            <a:r>
              <a:rPr lang="en">
                <a:solidFill>
                  <a:srgbClr val="000000"/>
                </a:solidFill>
                <a:latin typeface="Roboto Mono"/>
                <a:ea typeface="Roboto Mono"/>
                <a:cs typeface="Roboto Mono"/>
                <a:sym typeface="Roboto Mono"/>
              </a:rPr>
              <a:t>0b0000 0000</a:t>
            </a:r>
            <a:r>
              <a:rPr lang="en">
                <a:solidFill>
                  <a:srgbClr val="000000"/>
                </a:solidFill>
              </a:rPr>
              <a:t> and </a:t>
            </a:r>
            <a:br>
              <a:rPr lang="en">
                <a:solidFill>
                  <a:srgbClr val="000000"/>
                </a:solidFill>
              </a:rPr>
            </a:br>
            <a:r>
              <a:rPr lang="en">
                <a:solidFill>
                  <a:srgbClr val="000000"/>
                </a:solidFill>
                <a:latin typeface="Roboto Mono"/>
                <a:ea typeface="Roboto Mono"/>
                <a:cs typeface="Roboto Mono"/>
                <a:sym typeface="Roboto Mono"/>
              </a:rPr>
              <a:t>0b1000 0000</a:t>
            </a:r>
            <a:r>
              <a:rPr lang="en">
                <a:solidFill>
                  <a:srgbClr val="000000"/>
                </a:solidFill>
              </a:rPr>
              <a:t>), but otherwise, every value is unique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Operator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 comparators and addition/subtraction require additional handling for the sign bit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Intuitive?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this is how we write numbers in decimal</a:t>
            </a:r>
            <a:endParaRPr>
              <a:solidFill>
                <a:srgbClr val="000000"/>
              </a:solidFill>
            </a:endParaRPr>
          </a:p>
        </p:txBody>
      </p:sp>
      <p:sp>
        <p:nvSpPr>
          <p:cNvPr id="749" name="Google Shape;749;p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0" st="0"/>
                                            </p:txEl>
                                          </p:spTgt>
                                        </p:tgtEl>
                                        <p:attrNameLst>
                                          <p:attrName>style.visibility</p:attrName>
                                        </p:attrNameLst>
                                      </p:cBhvr>
                                      <p:to>
                                        <p:strVal val="visible"/>
                                      </p:to>
                                    </p:set>
                                    <p:animEffect filter="fade" transition="in">
                                      <p:cBhvr>
                                        <p:cTn dur="1000"/>
                                        <p:tgtEl>
                                          <p:spTgt spid="7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1" st="1"/>
                                            </p:txEl>
                                          </p:spTgt>
                                        </p:tgtEl>
                                        <p:attrNameLst>
                                          <p:attrName>style.visibility</p:attrName>
                                        </p:attrNameLst>
                                      </p:cBhvr>
                                      <p:to>
                                        <p:strVal val="visible"/>
                                      </p:to>
                                    </p:set>
                                    <p:animEffect filter="fade" transition="in">
                                      <p:cBhvr>
                                        <p:cTn dur="1000"/>
                                        <p:tgtEl>
                                          <p:spTgt spid="7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2" st="2"/>
                                            </p:txEl>
                                          </p:spTgt>
                                        </p:tgtEl>
                                        <p:attrNameLst>
                                          <p:attrName>style.visibility</p:attrName>
                                        </p:attrNameLst>
                                      </p:cBhvr>
                                      <p:to>
                                        <p:strVal val="visible"/>
                                      </p:to>
                                    </p:set>
                                    <p:animEffect filter="fade" transition="in">
                                      <p:cBhvr>
                                        <p:cTn dur="1000"/>
                                        <p:tgtEl>
                                          <p:spTgt spid="7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3" st="3"/>
                                            </p:txEl>
                                          </p:spTgt>
                                        </p:tgtEl>
                                        <p:attrNameLst>
                                          <p:attrName>style.visibility</p:attrName>
                                        </p:attrNameLst>
                                      </p:cBhvr>
                                      <p:to>
                                        <p:strVal val="visible"/>
                                      </p:to>
                                    </p:set>
                                    <p:animEffect filter="fade" transition="in">
                                      <p:cBhvr>
                                        <p:cTn dur="1000"/>
                                        <p:tgtEl>
                                          <p:spTgt spid="7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4" st="4"/>
                                            </p:txEl>
                                          </p:spTgt>
                                        </p:tgtEl>
                                        <p:attrNameLst>
                                          <p:attrName>style.visibility</p:attrName>
                                        </p:attrNameLst>
                                      </p:cBhvr>
                                      <p:to>
                                        <p:strVal val="visible"/>
                                      </p:to>
                                    </p:set>
                                    <p:animEffect filter="fade" transition="in">
                                      <p:cBhvr>
                                        <p:cTn dur="1000"/>
                                        <p:tgtEl>
                                          <p:spTgt spid="7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5" st="5"/>
                                            </p:txEl>
                                          </p:spTgt>
                                        </p:tgtEl>
                                        <p:attrNameLst>
                                          <p:attrName>style.visibility</p:attrName>
                                        </p:attrNameLst>
                                      </p:cBhvr>
                                      <p:to>
                                        <p:strVal val="visible"/>
                                      </p:to>
                                    </p:set>
                                    <p:animEffect filter="fade" transition="in">
                                      <p:cBhvr>
                                        <p:cTn dur="1000"/>
                                        <p:tgtEl>
                                          <p:spTgt spid="7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6" st="6"/>
                                            </p:txEl>
                                          </p:spTgt>
                                        </p:tgtEl>
                                        <p:attrNameLst>
                                          <p:attrName>style.visibility</p:attrName>
                                        </p:attrNameLst>
                                      </p:cBhvr>
                                      <p:to>
                                        <p:strVal val="visible"/>
                                      </p:to>
                                    </p:set>
                                    <p:animEffect filter="fade" transition="in">
                                      <p:cBhvr>
                                        <p:cTn dur="1000"/>
                                        <p:tgtEl>
                                          <p:spTgt spid="7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xEl>
                                              <p:pRg end="7" st="7"/>
                                            </p:txEl>
                                          </p:spTgt>
                                        </p:tgtEl>
                                        <p:attrNameLst>
                                          <p:attrName>style.visibility</p:attrName>
                                        </p:attrNameLst>
                                      </p:cBhvr>
                                      <p:to>
                                        <p:strVal val="visible"/>
                                      </p:to>
                                    </p:set>
                                    <p:animEffect filter="fade" transition="in">
                                      <p:cBhvr>
                                        <p:cTn dur="1000"/>
                                        <p:tgtEl>
                                          <p:spTgt spid="74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Sign-Magnitude Numbers</a:t>
            </a:r>
            <a:endParaRPr/>
          </a:p>
        </p:txBody>
      </p:sp>
      <p:sp>
        <p:nvSpPr>
          <p:cNvPr id="755" name="Google Shape;755;p98"/>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Main idea: In decimal, we write negative numbers by first writing a “-” sign, then the absolute value of that number.</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Ex. “-1234”</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For completeness, let’s also imagine that we use “+” for positive numbers, as in “+1234”</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Binary equivalent:</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Use the first bit of the data to store the sign (1 is negative, 0 is positive), then use the remaining bits to store the absolute value of the number</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Relatively uncommon as-is, but can be used as a component/starting point for more complicated systems, since as a base, it’s fairly versatile.</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756" name="Google Shape;756;p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0" st="0"/>
                                            </p:txEl>
                                          </p:spTgt>
                                        </p:tgtEl>
                                        <p:attrNameLst>
                                          <p:attrName>style.visibility</p:attrName>
                                        </p:attrNameLst>
                                      </p:cBhvr>
                                      <p:to>
                                        <p:strVal val="visible"/>
                                      </p:to>
                                    </p:set>
                                    <p:animEffect filter="fade" transition="in">
                                      <p:cBhvr>
                                        <p:cTn dur="1000"/>
                                        <p:tgtEl>
                                          <p:spTgt spid="7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1" st="1"/>
                                            </p:txEl>
                                          </p:spTgt>
                                        </p:tgtEl>
                                        <p:attrNameLst>
                                          <p:attrName>style.visibility</p:attrName>
                                        </p:attrNameLst>
                                      </p:cBhvr>
                                      <p:to>
                                        <p:strVal val="visible"/>
                                      </p:to>
                                    </p:set>
                                    <p:animEffect filter="fade" transition="in">
                                      <p:cBhvr>
                                        <p:cTn dur="1000"/>
                                        <p:tgtEl>
                                          <p:spTgt spid="7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2" st="2"/>
                                            </p:txEl>
                                          </p:spTgt>
                                        </p:tgtEl>
                                        <p:attrNameLst>
                                          <p:attrName>style.visibility</p:attrName>
                                        </p:attrNameLst>
                                      </p:cBhvr>
                                      <p:to>
                                        <p:strVal val="visible"/>
                                      </p:to>
                                    </p:set>
                                    <p:animEffect filter="fade" transition="in">
                                      <p:cBhvr>
                                        <p:cTn dur="1000"/>
                                        <p:tgtEl>
                                          <p:spTgt spid="7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3" st="3"/>
                                            </p:txEl>
                                          </p:spTgt>
                                        </p:tgtEl>
                                        <p:attrNameLst>
                                          <p:attrName>style.visibility</p:attrName>
                                        </p:attrNameLst>
                                      </p:cBhvr>
                                      <p:to>
                                        <p:strVal val="visible"/>
                                      </p:to>
                                    </p:set>
                                    <p:animEffect filter="fade" transition="in">
                                      <p:cBhvr>
                                        <p:cTn dur="1000"/>
                                        <p:tgtEl>
                                          <p:spTgt spid="7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4" st="4"/>
                                            </p:txEl>
                                          </p:spTgt>
                                        </p:tgtEl>
                                        <p:attrNameLst>
                                          <p:attrName>style.visibility</p:attrName>
                                        </p:attrNameLst>
                                      </p:cBhvr>
                                      <p:to>
                                        <p:strVal val="visible"/>
                                      </p:to>
                                    </p:set>
                                    <p:animEffect filter="fade" transition="in">
                                      <p:cBhvr>
                                        <p:cTn dur="1000"/>
                                        <p:tgtEl>
                                          <p:spTgt spid="7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5" st="5"/>
                                            </p:txEl>
                                          </p:spTgt>
                                        </p:tgtEl>
                                        <p:attrNameLst>
                                          <p:attrName>style.visibility</p:attrName>
                                        </p:attrNameLst>
                                      </p:cBhvr>
                                      <p:to>
                                        <p:strVal val="visible"/>
                                      </p:to>
                                    </p:set>
                                    <p:animEffect filter="fade" transition="in">
                                      <p:cBhvr>
                                        <p:cTn dur="1000"/>
                                        <p:tgtEl>
                                          <p:spTgt spid="7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6" st="6"/>
                                            </p:txEl>
                                          </p:spTgt>
                                        </p:tgtEl>
                                        <p:attrNameLst>
                                          <p:attrName>style.visibility</p:attrName>
                                        </p:attrNameLst>
                                      </p:cBhvr>
                                      <p:to>
                                        <p:strVal val="visible"/>
                                      </p:to>
                                    </p:set>
                                    <p:animEffect filter="fade" transition="in">
                                      <p:cBhvr>
                                        <p:cTn dur="1000"/>
                                        <p:tgtEl>
                                          <p:spTgt spid="7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Numbers</a:t>
            </a:r>
            <a:endParaRPr/>
          </a:p>
        </p:txBody>
      </p:sp>
      <p:sp>
        <p:nvSpPr>
          <p:cNvPr id="762" name="Google Shape;762;p9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Main idea: We have a system that can represent this: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cxnSp>
        <p:nvCxnSpPr>
          <p:cNvPr id="763" name="Google Shape;763;p99"/>
          <p:cNvCxnSpPr/>
          <p:nvPr/>
        </p:nvCxnSpPr>
        <p:spPr>
          <a:xfrm>
            <a:off x="957550" y="20277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764" name="Google Shape;764;p99"/>
          <p:cNvSpPr txBox="1"/>
          <p:nvPr/>
        </p:nvSpPr>
        <p:spPr>
          <a:xfrm>
            <a:off x="4175550" y="21973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765" name="Google Shape;765;p99"/>
          <p:cNvCxnSpPr/>
          <p:nvPr/>
        </p:nvCxnSpPr>
        <p:spPr>
          <a:xfrm>
            <a:off x="4359450" y="18583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99"/>
          <p:cNvCxnSpPr/>
          <p:nvPr/>
        </p:nvCxnSpPr>
        <p:spPr>
          <a:xfrm>
            <a:off x="4368450" y="2027800"/>
            <a:ext cx="3151200" cy="0"/>
          </a:xfrm>
          <a:prstGeom prst="straightConnector1">
            <a:avLst/>
          </a:prstGeom>
          <a:noFill/>
          <a:ln cap="flat" cmpd="sng" w="76200">
            <a:solidFill>
              <a:srgbClr val="0000FF"/>
            </a:solidFill>
            <a:prstDash val="solid"/>
            <a:round/>
            <a:headEnd len="med" w="med" type="none"/>
            <a:tailEnd len="med" w="med" type="none"/>
          </a:ln>
        </p:spPr>
      </p:cxnSp>
      <p:sp>
        <p:nvSpPr>
          <p:cNvPr id="767" name="Google Shape;767;p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Numbers</a:t>
            </a:r>
            <a:endParaRPr/>
          </a:p>
        </p:txBody>
      </p:sp>
      <p:sp>
        <p:nvSpPr>
          <p:cNvPr id="773" name="Google Shape;773;p100"/>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Main idea: We have a system that can represent this:</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We want to represent this: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cxnSp>
        <p:nvCxnSpPr>
          <p:cNvPr id="774" name="Google Shape;774;p100"/>
          <p:cNvCxnSpPr/>
          <p:nvPr/>
        </p:nvCxnSpPr>
        <p:spPr>
          <a:xfrm>
            <a:off x="957550" y="20277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775" name="Google Shape;775;p100"/>
          <p:cNvSpPr txBox="1"/>
          <p:nvPr/>
        </p:nvSpPr>
        <p:spPr>
          <a:xfrm>
            <a:off x="4175550" y="21973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776" name="Google Shape;776;p100"/>
          <p:cNvCxnSpPr/>
          <p:nvPr/>
        </p:nvCxnSpPr>
        <p:spPr>
          <a:xfrm>
            <a:off x="4359450" y="18583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00"/>
          <p:cNvCxnSpPr/>
          <p:nvPr/>
        </p:nvCxnSpPr>
        <p:spPr>
          <a:xfrm>
            <a:off x="4368450" y="2027800"/>
            <a:ext cx="3151200" cy="0"/>
          </a:xfrm>
          <a:prstGeom prst="straightConnector1">
            <a:avLst/>
          </a:prstGeom>
          <a:noFill/>
          <a:ln cap="flat" cmpd="sng" w="76200">
            <a:solidFill>
              <a:srgbClr val="0000FF"/>
            </a:solidFill>
            <a:prstDash val="solid"/>
            <a:round/>
            <a:headEnd len="med" w="med" type="none"/>
            <a:tailEnd len="med" w="med" type="none"/>
          </a:ln>
        </p:spPr>
      </p:cxnSp>
      <p:cxnSp>
        <p:nvCxnSpPr>
          <p:cNvPr id="778" name="Google Shape;778;p100"/>
          <p:cNvCxnSpPr/>
          <p:nvPr/>
        </p:nvCxnSpPr>
        <p:spPr>
          <a:xfrm>
            <a:off x="957550" y="2822675"/>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779" name="Google Shape;779;p100"/>
          <p:cNvSpPr txBox="1"/>
          <p:nvPr/>
        </p:nvSpPr>
        <p:spPr>
          <a:xfrm>
            <a:off x="4175550" y="2992275"/>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780" name="Google Shape;780;p100"/>
          <p:cNvCxnSpPr/>
          <p:nvPr/>
        </p:nvCxnSpPr>
        <p:spPr>
          <a:xfrm>
            <a:off x="4359450" y="2653275"/>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00"/>
          <p:cNvCxnSpPr/>
          <p:nvPr/>
        </p:nvCxnSpPr>
        <p:spPr>
          <a:xfrm>
            <a:off x="2788350" y="2829725"/>
            <a:ext cx="3151200" cy="0"/>
          </a:xfrm>
          <a:prstGeom prst="straightConnector1">
            <a:avLst/>
          </a:prstGeom>
          <a:noFill/>
          <a:ln cap="flat" cmpd="sng" w="76200">
            <a:solidFill>
              <a:srgbClr val="FF0000"/>
            </a:solidFill>
            <a:prstDash val="solid"/>
            <a:round/>
            <a:headEnd len="med" w="med" type="none"/>
            <a:tailEnd len="med" w="med" type="none"/>
          </a:ln>
        </p:spPr>
      </p:cxnSp>
      <p:sp>
        <p:nvSpPr>
          <p:cNvPr id="782" name="Google Shape;782;p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Numbers</a:t>
            </a:r>
            <a:endParaRPr/>
          </a:p>
        </p:txBody>
      </p:sp>
      <p:sp>
        <p:nvSpPr>
          <p:cNvPr id="788" name="Google Shape;788;p10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Main idea: We have a system that can represent this:</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We want to represent this:</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“Shift” the numbers so that they center on zero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Formally: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Define a “bias”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 interpret stored binary: Read the data as an unsigned number, then add the bias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 store a data value: Subtract the bias, then store the resulting number as an unsigned number</a:t>
            </a:r>
            <a:endParaRPr>
              <a:solidFill>
                <a:srgbClr val="000000"/>
              </a:solidFill>
            </a:endParaRPr>
          </a:p>
        </p:txBody>
      </p:sp>
      <p:cxnSp>
        <p:nvCxnSpPr>
          <p:cNvPr id="789" name="Google Shape;789;p101"/>
          <p:cNvCxnSpPr/>
          <p:nvPr/>
        </p:nvCxnSpPr>
        <p:spPr>
          <a:xfrm>
            <a:off x="957550" y="20277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790" name="Google Shape;790;p101"/>
          <p:cNvSpPr txBox="1"/>
          <p:nvPr/>
        </p:nvSpPr>
        <p:spPr>
          <a:xfrm>
            <a:off x="4175550" y="21973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791" name="Google Shape;791;p101"/>
          <p:cNvCxnSpPr/>
          <p:nvPr/>
        </p:nvCxnSpPr>
        <p:spPr>
          <a:xfrm>
            <a:off x="4359450" y="18583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01"/>
          <p:cNvCxnSpPr/>
          <p:nvPr/>
        </p:nvCxnSpPr>
        <p:spPr>
          <a:xfrm>
            <a:off x="4368450" y="2027800"/>
            <a:ext cx="3151200" cy="0"/>
          </a:xfrm>
          <a:prstGeom prst="straightConnector1">
            <a:avLst/>
          </a:prstGeom>
          <a:noFill/>
          <a:ln cap="flat" cmpd="sng" w="76200">
            <a:solidFill>
              <a:srgbClr val="0000FF"/>
            </a:solidFill>
            <a:prstDash val="solid"/>
            <a:round/>
            <a:headEnd len="med" w="med" type="none"/>
            <a:tailEnd len="med" w="med" type="none"/>
          </a:ln>
        </p:spPr>
      </p:cxnSp>
      <p:cxnSp>
        <p:nvCxnSpPr>
          <p:cNvPr id="793" name="Google Shape;793;p101"/>
          <p:cNvCxnSpPr/>
          <p:nvPr/>
        </p:nvCxnSpPr>
        <p:spPr>
          <a:xfrm>
            <a:off x="957550" y="2822675"/>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794" name="Google Shape;794;p101"/>
          <p:cNvSpPr txBox="1"/>
          <p:nvPr/>
        </p:nvSpPr>
        <p:spPr>
          <a:xfrm>
            <a:off x="4175550" y="2992275"/>
            <a:ext cx="3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795" name="Google Shape;795;p101"/>
          <p:cNvCxnSpPr/>
          <p:nvPr/>
        </p:nvCxnSpPr>
        <p:spPr>
          <a:xfrm>
            <a:off x="4359450" y="2653275"/>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101"/>
          <p:cNvCxnSpPr/>
          <p:nvPr/>
        </p:nvCxnSpPr>
        <p:spPr>
          <a:xfrm>
            <a:off x="2788350" y="2829725"/>
            <a:ext cx="3151200" cy="0"/>
          </a:xfrm>
          <a:prstGeom prst="straightConnector1">
            <a:avLst/>
          </a:prstGeom>
          <a:noFill/>
          <a:ln cap="flat" cmpd="sng" w="76200">
            <a:solidFill>
              <a:srgbClr val="FF0000"/>
            </a:solidFill>
            <a:prstDash val="solid"/>
            <a:round/>
            <a:headEnd len="med" w="med" type="none"/>
            <a:tailEnd len="med" w="med" type="none"/>
          </a:ln>
        </p:spPr>
      </p:cxnSp>
      <p:cxnSp>
        <p:nvCxnSpPr>
          <p:cNvPr id="797" name="Google Shape;797;p101"/>
          <p:cNvCxnSpPr/>
          <p:nvPr/>
        </p:nvCxnSpPr>
        <p:spPr>
          <a:xfrm flipH="1">
            <a:off x="2812025" y="2027725"/>
            <a:ext cx="1554300" cy="791400"/>
          </a:xfrm>
          <a:prstGeom prst="straightConnector1">
            <a:avLst/>
          </a:prstGeom>
          <a:noFill/>
          <a:ln cap="flat" cmpd="sng" w="9525">
            <a:solidFill>
              <a:schemeClr val="dk2"/>
            </a:solidFill>
            <a:prstDash val="solid"/>
            <a:round/>
            <a:headEnd len="med" w="med" type="none"/>
            <a:tailEnd len="med" w="med" type="triangle"/>
          </a:ln>
        </p:spPr>
      </p:cxnSp>
      <p:cxnSp>
        <p:nvCxnSpPr>
          <p:cNvPr id="798" name="Google Shape;798;p101"/>
          <p:cNvCxnSpPr/>
          <p:nvPr/>
        </p:nvCxnSpPr>
        <p:spPr>
          <a:xfrm flipH="1">
            <a:off x="5939550" y="2027700"/>
            <a:ext cx="1554300" cy="7914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1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Bias Numbers</a:t>
            </a:r>
            <a:endParaRPr/>
          </a:p>
        </p:txBody>
      </p:sp>
      <p:sp>
        <p:nvSpPr>
          <p:cNvPr id="805" name="Google Shape;805;p10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For the following example, let’s assume that we have a bias of -127 with an 8 bit number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we store the binary </a:t>
            </a:r>
            <a:r>
              <a:rPr lang="en">
                <a:solidFill>
                  <a:srgbClr val="000000"/>
                </a:solidFill>
                <a:latin typeface="Roboto Mono"/>
                <a:ea typeface="Roboto Mono"/>
                <a:cs typeface="Roboto Mono"/>
                <a:sym typeface="Roboto Mono"/>
              </a:rPr>
              <a:t>0b0000 1001</a:t>
            </a:r>
            <a:r>
              <a:rPr lang="en">
                <a:solidFill>
                  <a:srgbClr val="000000"/>
                </a:solidFill>
              </a:rPr>
              <a:t>, we mean: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latin typeface="Roboto Mono"/>
                <a:ea typeface="Roboto Mono"/>
                <a:cs typeface="Roboto Mono"/>
                <a:sym typeface="Roboto Mono"/>
              </a:rPr>
              <a:t>0b0000 1001</a:t>
            </a:r>
            <a:r>
              <a:rPr lang="en">
                <a:solidFill>
                  <a:srgbClr val="000000"/>
                </a:solidFill>
              </a:rPr>
              <a:t> as an unsigned integer is 9. We then add the bias (-127) to get our value -118.</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806" name="Google Shape;806;p1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07" name="Google Shape;807;p102"/>
          <p:cNvCxnSpPr/>
          <p:nvPr/>
        </p:nvCxnSpPr>
        <p:spPr>
          <a:xfrm>
            <a:off x="957550" y="32469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08" name="Google Shape;808;p102"/>
          <p:cNvSpPr txBox="1"/>
          <p:nvPr/>
        </p:nvSpPr>
        <p:spPr>
          <a:xfrm>
            <a:off x="4175550" y="34165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09" name="Google Shape;809;p102"/>
          <p:cNvCxnSpPr/>
          <p:nvPr/>
        </p:nvCxnSpPr>
        <p:spPr>
          <a:xfrm>
            <a:off x="4359450" y="30775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02"/>
          <p:cNvCxnSpPr/>
          <p:nvPr/>
        </p:nvCxnSpPr>
        <p:spPr>
          <a:xfrm>
            <a:off x="4368450" y="3247000"/>
            <a:ext cx="3151200" cy="0"/>
          </a:xfrm>
          <a:prstGeom prst="straightConnector1">
            <a:avLst/>
          </a:prstGeom>
          <a:noFill/>
          <a:ln cap="flat" cmpd="sng" w="76200">
            <a:solidFill>
              <a:srgbClr val="0000FF"/>
            </a:solidFill>
            <a:prstDash val="solid"/>
            <a:round/>
            <a:headEnd len="med" w="med" type="none"/>
            <a:tailEnd len="med" w="med" type="none"/>
          </a:ln>
        </p:spPr>
      </p:cxnSp>
      <p:cxnSp>
        <p:nvCxnSpPr>
          <p:cNvPr id="811" name="Google Shape;811;p102"/>
          <p:cNvCxnSpPr/>
          <p:nvPr/>
        </p:nvCxnSpPr>
        <p:spPr>
          <a:xfrm>
            <a:off x="957550" y="4041875"/>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12" name="Google Shape;812;p102"/>
          <p:cNvSpPr txBox="1"/>
          <p:nvPr/>
        </p:nvSpPr>
        <p:spPr>
          <a:xfrm>
            <a:off x="4175550" y="4211475"/>
            <a:ext cx="3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13" name="Google Shape;813;p102"/>
          <p:cNvCxnSpPr/>
          <p:nvPr/>
        </p:nvCxnSpPr>
        <p:spPr>
          <a:xfrm>
            <a:off x="4359450" y="3872475"/>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02"/>
          <p:cNvCxnSpPr/>
          <p:nvPr/>
        </p:nvCxnSpPr>
        <p:spPr>
          <a:xfrm>
            <a:off x="2788350" y="4048925"/>
            <a:ext cx="3151200" cy="0"/>
          </a:xfrm>
          <a:prstGeom prst="straightConnector1">
            <a:avLst/>
          </a:prstGeom>
          <a:noFill/>
          <a:ln cap="flat" cmpd="sng" w="76200">
            <a:solidFill>
              <a:srgbClr val="FF0000"/>
            </a:solidFill>
            <a:prstDash val="solid"/>
            <a:round/>
            <a:headEnd len="med" w="med" type="none"/>
            <a:tailEnd len="med" w="med" type="none"/>
          </a:ln>
        </p:spPr>
      </p:cxnSp>
      <p:cxnSp>
        <p:nvCxnSpPr>
          <p:cNvPr id="815" name="Google Shape;815;p102"/>
          <p:cNvCxnSpPr/>
          <p:nvPr/>
        </p:nvCxnSpPr>
        <p:spPr>
          <a:xfrm flipH="1">
            <a:off x="3248275" y="3264575"/>
            <a:ext cx="1554300" cy="791400"/>
          </a:xfrm>
          <a:prstGeom prst="straightConnector1">
            <a:avLst/>
          </a:prstGeom>
          <a:noFill/>
          <a:ln cap="flat" cmpd="sng" w="38100">
            <a:solidFill>
              <a:srgbClr val="000000"/>
            </a:solidFill>
            <a:prstDash val="solid"/>
            <a:round/>
            <a:headEnd len="med" w="med" type="none"/>
            <a:tailEnd len="med" w="med" type="triangle"/>
          </a:ln>
        </p:spPr>
      </p:cxnSp>
      <p:sp>
        <p:nvSpPr>
          <p:cNvPr id="816" name="Google Shape;816;p102"/>
          <p:cNvSpPr txBox="1"/>
          <p:nvPr/>
        </p:nvSpPr>
        <p:spPr>
          <a:xfrm>
            <a:off x="3810875" y="2697800"/>
            <a:ext cx="4453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Binary 0b 0000 1001 = unsigned 9</a:t>
            </a:r>
            <a:endParaRPr sz="1800">
              <a:solidFill>
                <a:schemeClr val="dk1"/>
              </a:solidFill>
            </a:endParaRPr>
          </a:p>
        </p:txBody>
      </p:sp>
      <p:sp>
        <p:nvSpPr>
          <p:cNvPr id="817" name="Google Shape;817;p102"/>
          <p:cNvSpPr txBox="1"/>
          <p:nvPr/>
        </p:nvSpPr>
        <p:spPr>
          <a:xfrm>
            <a:off x="1864825" y="4141800"/>
            <a:ext cx="2385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Means 9-127 = -118</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1000"/>
                                        <p:tgtEl>
                                          <p:spTgt spid="8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Effect filter="fade" transition="in">
                                      <p:cBhvr>
                                        <p:cTn dur="1000"/>
                                        <p:tgtEl>
                                          <p:spTgt spid="8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2" st="2"/>
                                            </p:txEl>
                                          </p:spTgt>
                                        </p:tgtEl>
                                        <p:attrNameLst>
                                          <p:attrName>style.visibility</p:attrName>
                                        </p:attrNameLst>
                                      </p:cBhvr>
                                      <p:to>
                                        <p:strVal val="visible"/>
                                      </p:to>
                                    </p:set>
                                    <p:animEffect filter="fade" transition="in">
                                      <p:cBhvr>
                                        <p:cTn dur="1000"/>
                                        <p:tgtEl>
                                          <p:spTgt spid="8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3" st="3"/>
                                            </p:txEl>
                                          </p:spTgt>
                                        </p:tgtEl>
                                        <p:attrNameLst>
                                          <p:attrName>style.visibility</p:attrName>
                                        </p:attrNameLst>
                                      </p:cBhvr>
                                      <p:to>
                                        <p:strVal val="visible"/>
                                      </p:to>
                                    </p:set>
                                    <p:animEffect filter="fade" transition="in">
                                      <p:cBhvr>
                                        <p:cTn dur="1000"/>
                                        <p:tgtEl>
                                          <p:spTgt spid="8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Bias Numbers</a:t>
            </a:r>
            <a:endParaRPr/>
          </a:p>
        </p:txBody>
      </p:sp>
      <p:sp>
        <p:nvSpPr>
          <p:cNvPr id="823" name="Google Shape;823;p10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want to store the number -27:</a:t>
            </a:r>
            <a:endParaRPr/>
          </a:p>
          <a:p>
            <a:pPr indent="-317500" lvl="1" marL="914400" rtl="0" algn="l">
              <a:spcBef>
                <a:spcPts val="0"/>
              </a:spcBef>
              <a:spcAft>
                <a:spcPts val="0"/>
              </a:spcAft>
              <a:buSzPts val="1400"/>
              <a:buChar char="○"/>
            </a:pPr>
            <a:r>
              <a:rPr lang="en"/>
              <a:t>We subtract the bias to get a number in the range of an unsigned integer:</a:t>
            </a:r>
            <a:endParaRPr/>
          </a:p>
          <a:p>
            <a:pPr indent="-317500" lvl="1" marL="914400" rtl="0" algn="l">
              <a:spcBef>
                <a:spcPts val="0"/>
              </a:spcBef>
              <a:spcAft>
                <a:spcPts val="0"/>
              </a:spcAft>
              <a:buSzPts val="1400"/>
              <a:buChar char="○"/>
            </a:pPr>
            <a:r>
              <a:rPr lang="en"/>
              <a:t>-27 - (-127) = 100</a:t>
            </a:r>
            <a:endParaRPr/>
          </a:p>
          <a:p>
            <a:pPr indent="-317500" lvl="1" marL="914400" rtl="0" algn="l">
              <a:spcBef>
                <a:spcPts val="0"/>
              </a:spcBef>
              <a:spcAft>
                <a:spcPts val="0"/>
              </a:spcAft>
              <a:buSzPts val="1400"/>
              <a:buChar char="○"/>
            </a:pPr>
            <a:r>
              <a:rPr lang="en"/>
              <a:t>We then save 100 = </a:t>
            </a:r>
            <a:r>
              <a:rPr lang="en">
                <a:latin typeface="Roboto Mono"/>
                <a:ea typeface="Roboto Mono"/>
                <a:cs typeface="Roboto Mono"/>
                <a:sym typeface="Roboto Mono"/>
              </a:rPr>
              <a:t>0b0110 0100</a:t>
            </a:r>
            <a:r>
              <a:rPr lang="en"/>
              <a:t> as an unsigned number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824" name="Google Shape;824;p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25" name="Google Shape;825;p103"/>
          <p:cNvCxnSpPr/>
          <p:nvPr/>
        </p:nvCxnSpPr>
        <p:spPr>
          <a:xfrm>
            <a:off x="957550" y="32469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26" name="Google Shape;826;p103"/>
          <p:cNvSpPr txBox="1"/>
          <p:nvPr/>
        </p:nvSpPr>
        <p:spPr>
          <a:xfrm>
            <a:off x="4175550" y="34165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27" name="Google Shape;827;p103"/>
          <p:cNvCxnSpPr/>
          <p:nvPr/>
        </p:nvCxnSpPr>
        <p:spPr>
          <a:xfrm>
            <a:off x="4359450" y="30775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03"/>
          <p:cNvCxnSpPr/>
          <p:nvPr/>
        </p:nvCxnSpPr>
        <p:spPr>
          <a:xfrm>
            <a:off x="4368450" y="3247000"/>
            <a:ext cx="3151200" cy="0"/>
          </a:xfrm>
          <a:prstGeom prst="straightConnector1">
            <a:avLst/>
          </a:prstGeom>
          <a:noFill/>
          <a:ln cap="flat" cmpd="sng" w="76200">
            <a:solidFill>
              <a:srgbClr val="0000FF"/>
            </a:solidFill>
            <a:prstDash val="solid"/>
            <a:round/>
            <a:headEnd len="med" w="med" type="none"/>
            <a:tailEnd len="med" w="med" type="none"/>
          </a:ln>
        </p:spPr>
      </p:cxnSp>
      <p:cxnSp>
        <p:nvCxnSpPr>
          <p:cNvPr id="829" name="Google Shape;829;p103"/>
          <p:cNvCxnSpPr/>
          <p:nvPr/>
        </p:nvCxnSpPr>
        <p:spPr>
          <a:xfrm>
            <a:off x="957550" y="4041875"/>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30" name="Google Shape;830;p103"/>
          <p:cNvSpPr txBox="1"/>
          <p:nvPr/>
        </p:nvSpPr>
        <p:spPr>
          <a:xfrm>
            <a:off x="4175550" y="4211475"/>
            <a:ext cx="3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31" name="Google Shape;831;p103"/>
          <p:cNvCxnSpPr/>
          <p:nvPr/>
        </p:nvCxnSpPr>
        <p:spPr>
          <a:xfrm>
            <a:off x="4359450" y="3872475"/>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03"/>
          <p:cNvCxnSpPr/>
          <p:nvPr/>
        </p:nvCxnSpPr>
        <p:spPr>
          <a:xfrm>
            <a:off x="2788350" y="4048925"/>
            <a:ext cx="3151200" cy="0"/>
          </a:xfrm>
          <a:prstGeom prst="straightConnector1">
            <a:avLst/>
          </a:prstGeom>
          <a:noFill/>
          <a:ln cap="flat" cmpd="sng" w="76200">
            <a:solidFill>
              <a:srgbClr val="FF0000"/>
            </a:solidFill>
            <a:prstDash val="solid"/>
            <a:round/>
            <a:headEnd len="med" w="med" type="none"/>
            <a:tailEnd len="med" w="med" type="none"/>
          </a:ln>
        </p:spPr>
      </p:cxnSp>
      <p:cxnSp>
        <p:nvCxnSpPr>
          <p:cNvPr id="833" name="Google Shape;833;p103"/>
          <p:cNvCxnSpPr/>
          <p:nvPr/>
        </p:nvCxnSpPr>
        <p:spPr>
          <a:xfrm flipH="1">
            <a:off x="4089675" y="3252263"/>
            <a:ext cx="1554300" cy="791400"/>
          </a:xfrm>
          <a:prstGeom prst="straightConnector1">
            <a:avLst/>
          </a:prstGeom>
          <a:noFill/>
          <a:ln cap="flat" cmpd="sng" w="38100">
            <a:solidFill>
              <a:srgbClr val="000000"/>
            </a:solidFill>
            <a:prstDash val="solid"/>
            <a:round/>
            <a:headEnd len="med" w="med" type="triangle"/>
            <a:tailEnd len="med" w="med" type="none"/>
          </a:ln>
        </p:spPr>
      </p:cxnSp>
      <p:sp>
        <p:nvSpPr>
          <p:cNvPr id="834" name="Google Shape;834;p103"/>
          <p:cNvSpPr txBox="1"/>
          <p:nvPr/>
        </p:nvSpPr>
        <p:spPr>
          <a:xfrm>
            <a:off x="3810875" y="2697800"/>
            <a:ext cx="45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Stored as unsigned -27+127 = 100</a:t>
            </a:r>
            <a:endParaRPr sz="1800">
              <a:solidFill>
                <a:schemeClr val="dk1"/>
              </a:solidFill>
            </a:endParaRPr>
          </a:p>
        </p:txBody>
      </p:sp>
      <p:sp>
        <p:nvSpPr>
          <p:cNvPr id="835" name="Google Shape;835;p103"/>
          <p:cNvSpPr txBox="1"/>
          <p:nvPr/>
        </p:nvSpPr>
        <p:spPr>
          <a:xfrm>
            <a:off x="1451675" y="4141800"/>
            <a:ext cx="279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Number that means -27</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0" st="0"/>
                                            </p:txEl>
                                          </p:spTgt>
                                        </p:tgtEl>
                                        <p:attrNameLst>
                                          <p:attrName>style.visibility</p:attrName>
                                        </p:attrNameLst>
                                      </p:cBhvr>
                                      <p:to>
                                        <p:strVal val="visible"/>
                                      </p:to>
                                    </p:set>
                                    <p:animEffect filter="fade" transition="in">
                                      <p:cBhvr>
                                        <p:cTn dur="1000"/>
                                        <p:tgtEl>
                                          <p:spTgt spid="8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1" st="1"/>
                                            </p:txEl>
                                          </p:spTgt>
                                        </p:tgtEl>
                                        <p:attrNameLst>
                                          <p:attrName>style.visibility</p:attrName>
                                        </p:attrNameLst>
                                      </p:cBhvr>
                                      <p:to>
                                        <p:strVal val="visible"/>
                                      </p:to>
                                    </p:set>
                                    <p:animEffect filter="fade" transition="in">
                                      <p:cBhvr>
                                        <p:cTn dur="1000"/>
                                        <p:tgtEl>
                                          <p:spTgt spid="8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2" st="2"/>
                                            </p:txEl>
                                          </p:spTgt>
                                        </p:tgtEl>
                                        <p:attrNameLst>
                                          <p:attrName>style.visibility</p:attrName>
                                        </p:attrNameLst>
                                      </p:cBhvr>
                                      <p:to>
                                        <p:strVal val="visible"/>
                                      </p:to>
                                    </p:set>
                                    <p:animEffect filter="fade" transition="in">
                                      <p:cBhvr>
                                        <p:cTn dur="1000"/>
                                        <p:tgtEl>
                                          <p:spTgt spid="8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3" st="3"/>
                                            </p:txEl>
                                          </p:spTgt>
                                        </p:tgtEl>
                                        <p:attrNameLst>
                                          <p:attrName>style.visibility</p:attrName>
                                        </p:attrNameLst>
                                      </p:cBhvr>
                                      <p:to>
                                        <p:strVal val="visible"/>
                                      </p:to>
                                    </p:set>
                                    <p:animEffect filter="fade" transition="in">
                                      <p:cBhvr>
                                        <p:cTn dur="1000"/>
                                        <p:tgtEl>
                                          <p:spTgt spid="8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4" st="4"/>
                                            </p:txEl>
                                          </p:spTgt>
                                        </p:tgtEl>
                                        <p:attrNameLst>
                                          <p:attrName>style.visibility</p:attrName>
                                        </p:attrNameLst>
                                      </p:cBhvr>
                                      <p:to>
                                        <p:strVal val="visible"/>
                                      </p:to>
                                    </p:set>
                                    <p:animEffect filter="fade" transition="in">
                                      <p:cBhvr>
                                        <p:cTn dur="1000"/>
                                        <p:tgtEl>
                                          <p:spTgt spid="8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r>
              <a:rPr lang="en"/>
              <a:t>Bias Numbers</a:t>
            </a:r>
            <a:endParaRPr/>
          </a:p>
        </p:txBody>
      </p:sp>
      <p:sp>
        <p:nvSpPr>
          <p:cNvPr id="841" name="Google Shape;841;p10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Smallest number: </a:t>
            </a:r>
            <a:r>
              <a:rPr lang="en">
                <a:solidFill>
                  <a:srgbClr val="000000"/>
                </a:solidFill>
                <a:latin typeface="Roboto Mono"/>
                <a:ea typeface="Roboto Mono"/>
                <a:cs typeface="Roboto Mono"/>
                <a:sym typeface="Roboto Mono"/>
              </a:rPr>
              <a:t>0b0000 0000</a:t>
            </a:r>
            <a:r>
              <a:rPr lang="en">
                <a:solidFill>
                  <a:srgbClr val="000000"/>
                </a:solidFill>
              </a:rPr>
              <a:t> = -127</a:t>
            </a:r>
            <a:endParaRPr>
              <a:solidFill>
                <a:srgbClr val="000000"/>
              </a:solidFill>
            </a:endParaRPr>
          </a:p>
          <a:p>
            <a:pPr indent="0" lvl="0" marL="0" rtl="0" algn="l">
              <a:spcBef>
                <a:spcPts val="1200"/>
              </a:spcBef>
              <a:spcAft>
                <a:spcPts val="1200"/>
              </a:spcAft>
              <a:buNone/>
            </a:pPr>
            <a:r>
              <a:rPr lang="en">
                <a:solidFill>
                  <a:srgbClr val="000000"/>
                </a:solidFill>
              </a:rPr>
              <a:t>Largest number: </a:t>
            </a:r>
            <a:r>
              <a:rPr lang="en">
                <a:solidFill>
                  <a:srgbClr val="000000"/>
                </a:solidFill>
                <a:latin typeface="Roboto Mono"/>
                <a:ea typeface="Roboto Mono"/>
                <a:cs typeface="Roboto Mono"/>
                <a:sym typeface="Roboto Mono"/>
              </a:rPr>
              <a:t>0b1111 1111</a:t>
            </a:r>
            <a:r>
              <a:rPr lang="en">
                <a:solidFill>
                  <a:srgbClr val="000000"/>
                </a:solidFill>
              </a:rPr>
              <a:t> = (255 - 127) = 128</a:t>
            </a:r>
            <a:endParaRPr>
              <a:solidFill>
                <a:srgbClr val="000000"/>
              </a:solidFill>
            </a:endParaRPr>
          </a:p>
        </p:txBody>
      </p:sp>
      <p:sp>
        <p:nvSpPr>
          <p:cNvPr id="842" name="Google Shape;842;p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43" name="Google Shape;843;p104"/>
          <p:cNvCxnSpPr/>
          <p:nvPr/>
        </p:nvCxnSpPr>
        <p:spPr>
          <a:xfrm>
            <a:off x="957550" y="3018300"/>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44" name="Google Shape;844;p104"/>
          <p:cNvSpPr txBox="1"/>
          <p:nvPr/>
        </p:nvSpPr>
        <p:spPr>
          <a:xfrm>
            <a:off x="4175550" y="3187900"/>
            <a:ext cx="396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45" name="Google Shape;845;p104"/>
          <p:cNvCxnSpPr/>
          <p:nvPr/>
        </p:nvCxnSpPr>
        <p:spPr>
          <a:xfrm>
            <a:off x="4359450" y="2848900"/>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104"/>
          <p:cNvCxnSpPr/>
          <p:nvPr/>
        </p:nvCxnSpPr>
        <p:spPr>
          <a:xfrm>
            <a:off x="4368450" y="3018400"/>
            <a:ext cx="3151200" cy="0"/>
          </a:xfrm>
          <a:prstGeom prst="straightConnector1">
            <a:avLst/>
          </a:prstGeom>
          <a:noFill/>
          <a:ln cap="flat" cmpd="sng" w="76200">
            <a:solidFill>
              <a:srgbClr val="0000FF"/>
            </a:solidFill>
            <a:prstDash val="solid"/>
            <a:round/>
            <a:headEnd len="med" w="med" type="none"/>
            <a:tailEnd len="med" w="med" type="none"/>
          </a:ln>
        </p:spPr>
      </p:cxnSp>
      <p:cxnSp>
        <p:nvCxnSpPr>
          <p:cNvPr id="847" name="Google Shape;847;p104"/>
          <p:cNvCxnSpPr/>
          <p:nvPr/>
        </p:nvCxnSpPr>
        <p:spPr>
          <a:xfrm>
            <a:off x="957550" y="3813275"/>
            <a:ext cx="6810900" cy="14100"/>
          </a:xfrm>
          <a:prstGeom prst="straightConnector1">
            <a:avLst/>
          </a:prstGeom>
          <a:noFill/>
          <a:ln cap="flat" cmpd="sng" w="9525">
            <a:solidFill>
              <a:schemeClr val="dk2"/>
            </a:solidFill>
            <a:prstDash val="solid"/>
            <a:round/>
            <a:headEnd len="med" w="med" type="triangle"/>
            <a:tailEnd len="med" w="med" type="triangle"/>
          </a:ln>
        </p:spPr>
      </p:cxnSp>
      <p:sp>
        <p:nvSpPr>
          <p:cNvPr id="848" name="Google Shape;848;p104"/>
          <p:cNvSpPr txBox="1"/>
          <p:nvPr/>
        </p:nvSpPr>
        <p:spPr>
          <a:xfrm>
            <a:off x="4175550" y="3982875"/>
            <a:ext cx="3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cxnSp>
        <p:nvCxnSpPr>
          <p:cNvPr id="849" name="Google Shape;849;p104"/>
          <p:cNvCxnSpPr/>
          <p:nvPr/>
        </p:nvCxnSpPr>
        <p:spPr>
          <a:xfrm>
            <a:off x="4359450" y="3643875"/>
            <a:ext cx="9000" cy="3390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104"/>
          <p:cNvCxnSpPr/>
          <p:nvPr/>
        </p:nvCxnSpPr>
        <p:spPr>
          <a:xfrm>
            <a:off x="2788350" y="3820325"/>
            <a:ext cx="3151200" cy="0"/>
          </a:xfrm>
          <a:prstGeom prst="straightConnector1">
            <a:avLst/>
          </a:prstGeom>
          <a:noFill/>
          <a:ln cap="flat" cmpd="sng" w="76200">
            <a:solidFill>
              <a:srgbClr val="FF0000"/>
            </a:solidFill>
            <a:prstDash val="solid"/>
            <a:round/>
            <a:headEnd len="med" w="med" type="none"/>
            <a:tailEnd len="med" w="med" type="none"/>
          </a:ln>
        </p:spPr>
      </p:cxnSp>
      <p:cxnSp>
        <p:nvCxnSpPr>
          <p:cNvPr id="851" name="Google Shape;851;p104"/>
          <p:cNvCxnSpPr/>
          <p:nvPr/>
        </p:nvCxnSpPr>
        <p:spPr>
          <a:xfrm flipH="1">
            <a:off x="2812025" y="3018325"/>
            <a:ext cx="1554300" cy="791400"/>
          </a:xfrm>
          <a:prstGeom prst="straightConnector1">
            <a:avLst/>
          </a:prstGeom>
          <a:noFill/>
          <a:ln cap="flat" cmpd="sng" w="9525">
            <a:solidFill>
              <a:schemeClr val="dk2"/>
            </a:solidFill>
            <a:prstDash val="solid"/>
            <a:round/>
            <a:headEnd len="med" w="med" type="none"/>
            <a:tailEnd len="med" w="med" type="triangle"/>
          </a:ln>
        </p:spPr>
      </p:cxnSp>
      <p:cxnSp>
        <p:nvCxnSpPr>
          <p:cNvPr id="852" name="Google Shape;852;p104"/>
          <p:cNvCxnSpPr/>
          <p:nvPr/>
        </p:nvCxnSpPr>
        <p:spPr>
          <a:xfrm flipH="1">
            <a:off x="5939550" y="3018300"/>
            <a:ext cx="1554300" cy="79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1000"/>
                                        <p:tgtEl>
                                          <p:spTgt spid="8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1000"/>
                                        <p:tgtEl>
                                          <p:spTgt spid="84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using Binary</a:t>
            </a:r>
            <a:endParaRPr/>
          </a:p>
        </p:txBody>
      </p:sp>
      <p:sp>
        <p:nvSpPr>
          <p:cNvPr id="169" name="Google Shape;169;p3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Conversion from binary to decimal and back is generally time consuming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 To convert 83 to binary: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is greater than 2</a:t>
            </a:r>
            <a:r>
              <a:rPr baseline="30000" lang="en">
                <a:solidFill>
                  <a:srgbClr val="000000"/>
                </a:solidFill>
              </a:rPr>
              <a:t>6</a:t>
            </a:r>
            <a:r>
              <a:rPr lang="en">
                <a:solidFill>
                  <a:srgbClr val="000000"/>
                </a:solidFill>
              </a:rPr>
              <a:t> = 64, but less than 2</a:t>
            </a:r>
            <a:r>
              <a:rPr baseline="30000" lang="en">
                <a:solidFill>
                  <a:srgbClr val="000000"/>
                </a:solidFill>
              </a:rPr>
              <a:t>7</a:t>
            </a:r>
            <a:r>
              <a:rPr lang="en">
                <a:solidFill>
                  <a:srgbClr val="000000"/>
                </a:solidFill>
              </a:rPr>
              <a:t> = 128</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 1 × 2</a:t>
            </a:r>
            <a:r>
              <a:rPr baseline="30000" lang="en">
                <a:solidFill>
                  <a:srgbClr val="000000"/>
                </a:solidFill>
              </a:rPr>
              <a:t>6</a:t>
            </a:r>
            <a:r>
              <a:rPr lang="en">
                <a:solidFill>
                  <a:srgbClr val="000000"/>
                </a:solidFill>
              </a:rPr>
              <a:t> + 19</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 2</a:t>
            </a:r>
            <a:r>
              <a:rPr baseline="30000" lang="en">
                <a:solidFill>
                  <a:srgbClr val="000000"/>
                </a:solidFill>
              </a:rPr>
              <a:t>6</a:t>
            </a:r>
            <a:r>
              <a:rPr lang="en">
                <a:solidFill>
                  <a:srgbClr val="000000"/>
                </a:solidFill>
              </a:rPr>
              <a:t> + 2</a:t>
            </a:r>
            <a:r>
              <a:rPr baseline="30000" lang="en">
                <a:solidFill>
                  <a:srgbClr val="000000"/>
                </a:solidFill>
              </a:rPr>
              <a:t>4</a:t>
            </a:r>
            <a:r>
              <a:rPr lang="en">
                <a:solidFill>
                  <a:srgbClr val="000000"/>
                </a:solidFill>
              </a:rPr>
              <a:t> + 3</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 2</a:t>
            </a:r>
            <a:r>
              <a:rPr baseline="30000" lang="en">
                <a:solidFill>
                  <a:srgbClr val="000000"/>
                </a:solidFill>
              </a:rPr>
              <a:t>6</a:t>
            </a:r>
            <a:r>
              <a:rPr lang="en">
                <a:solidFill>
                  <a:srgbClr val="000000"/>
                </a:solidFill>
              </a:rPr>
              <a:t> + 2</a:t>
            </a:r>
            <a:r>
              <a:rPr baseline="30000" lang="en">
                <a:solidFill>
                  <a:srgbClr val="000000"/>
                </a:solidFill>
              </a:rPr>
              <a:t>4</a:t>
            </a:r>
            <a:r>
              <a:rPr lang="en">
                <a:solidFill>
                  <a:srgbClr val="000000"/>
                </a:solidFill>
              </a:rPr>
              <a:t> + 2</a:t>
            </a:r>
            <a:r>
              <a:rPr baseline="30000" lang="en">
                <a:solidFill>
                  <a:srgbClr val="000000"/>
                </a:solidFill>
              </a:rPr>
              <a:t>1</a:t>
            </a:r>
            <a:r>
              <a:rPr lang="en">
                <a:solidFill>
                  <a:srgbClr val="000000"/>
                </a:solidFill>
              </a:rPr>
              <a:t> + 1</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 2</a:t>
            </a:r>
            <a:r>
              <a:rPr baseline="30000" lang="en">
                <a:solidFill>
                  <a:srgbClr val="000000"/>
                </a:solidFill>
              </a:rPr>
              <a:t>6</a:t>
            </a:r>
            <a:r>
              <a:rPr lang="en">
                <a:solidFill>
                  <a:srgbClr val="000000"/>
                </a:solidFill>
              </a:rPr>
              <a:t> + 2</a:t>
            </a:r>
            <a:r>
              <a:rPr baseline="30000" lang="en">
                <a:solidFill>
                  <a:srgbClr val="000000"/>
                </a:solidFill>
              </a:rPr>
              <a:t>4</a:t>
            </a:r>
            <a:r>
              <a:rPr lang="en">
                <a:solidFill>
                  <a:srgbClr val="000000"/>
                </a:solidFill>
              </a:rPr>
              <a:t> + 2</a:t>
            </a:r>
            <a:r>
              <a:rPr baseline="30000" lang="en">
                <a:solidFill>
                  <a:srgbClr val="000000"/>
                </a:solidFill>
              </a:rPr>
              <a:t>1</a:t>
            </a:r>
            <a:r>
              <a:rPr lang="en">
                <a:solidFill>
                  <a:srgbClr val="000000"/>
                </a:solidFill>
              </a:rPr>
              <a:t> +2</a:t>
            </a:r>
            <a:r>
              <a:rPr baseline="30000" lang="en">
                <a:solidFill>
                  <a:srgbClr val="000000"/>
                </a:solidFill>
              </a:rPr>
              <a:t>0</a:t>
            </a:r>
            <a:endParaRPr baseline="300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83 = </a:t>
            </a:r>
            <a:r>
              <a:rPr lang="en">
                <a:solidFill>
                  <a:srgbClr val="000000"/>
                </a:solidFill>
                <a:latin typeface="Roboto Mono"/>
                <a:ea typeface="Roboto Mono"/>
                <a:cs typeface="Roboto Mono"/>
                <a:sym typeface="Roboto Mono"/>
              </a:rPr>
              <a:t>0b1010011</a:t>
            </a:r>
            <a:endParaRPr>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Char char="●"/>
            </a:pPr>
            <a:r>
              <a:rPr lang="en">
                <a:solidFill>
                  <a:srgbClr val="000000"/>
                </a:solidFill>
              </a:rPr>
              <a:t>As such, it is generally a good idea to have memorized a few binary-to-decimal conversions: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Numbers 0 through 15</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Select powers of 2</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Approximations for various powers of 2</a:t>
            </a:r>
            <a:endParaRPr>
              <a:solidFill>
                <a:srgbClr val="000000"/>
              </a:solidFill>
            </a:endParaRPr>
          </a:p>
        </p:txBody>
      </p:sp>
      <p:sp>
        <p:nvSpPr>
          <p:cNvPr id="170" name="Google Shape;17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1000"/>
                                        <p:tgtEl>
                                          <p:spTgt spid="1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Effect filter="fade" transition="in">
                                      <p:cBhvr>
                                        <p:cTn dur="1000"/>
                                        <p:tgtEl>
                                          <p:spTgt spid="1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Effect filter="fade" transition="in">
                                      <p:cBhvr>
                                        <p:cTn dur="1000"/>
                                        <p:tgtEl>
                                          <p:spTgt spid="1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Effect filter="fade" transition="in">
                                      <p:cBhvr>
                                        <p:cTn dur="1000"/>
                                        <p:tgtEl>
                                          <p:spTgt spid="16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6" name="Shape 856"/>
        <p:cNvGrpSpPr/>
        <p:nvPr/>
      </p:nvGrpSpPr>
      <p:grpSpPr>
        <a:xfrm>
          <a:off x="0" y="0"/>
          <a:ext cx="0" cy="0"/>
          <a:chOff x="0" y="0"/>
          <a:chExt cx="0" cy="0"/>
        </a:xfrm>
      </p:grpSpPr>
      <p:sp>
        <p:nvSpPr>
          <p:cNvPr id="857" name="Google Shape;857;p10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Bias Numbers</a:t>
            </a:r>
            <a:endParaRPr/>
          </a:p>
        </p:txBody>
      </p:sp>
      <p:sp>
        <p:nvSpPr>
          <p:cNvPr id="858" name="Google Shape;858;p10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Useful?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negative numbers get stored, with about the same number of negative values as positive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By choosing different values for the bias, we can represent different ranges, even those not centered at 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Memory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Every bitstring corresponds to a unique value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Operator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Somewhat: Comparators stay the exact same as the unsigned numbers, since we’re just adding the same number to all bit patterns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Any arithmetic operations become significantly harder to do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Intuitive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Somewhat: It makes reasonable sense, but it’s harder to keep track of an extra parameter in the system</a:t>
            </a:r>
            <a:endParaRPr>
              <a:solidFill>
                <a:srgbClr val="000000"/>
              </a:solidFill>
            </a:endParaRPr>
          </a:p>
        </p:txBody>
      </p:sp>
      <p:sp>
        <p:nvSpPr>
          <p:cNvPr id="859" name="Google Shape;859;p1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0" st="0"/>
                                            </p:txEl>
                                          </p:spTgt>
                                        </p:tgtEl>
                                        <p:attrNameLst>
                                          <p:attrName>style.visibility</p:attrName>
                                        </p:attrNameLst>
                                      </p:cBhvr>
                                      <p:to>
                                        <p:strVal val="visible"/>
                                      </p:to>
                                    </p:set>
                                    <p:animEffect filter="fade" transition="in">
                                      <p:cBhvr>
                                        <p:cTn dur="1000"/>
                                        <p:tgtEl>
                                          <p:spTgt spid="8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1" st="1"/>
                                            </p:txEl>
                                          </p:spTgt>
                                        </p:tgtEl>
                                        <p:attrNameLst>
                                          <p:attrName>style.visibility</p:attrName>
                                        </p:attrNameLst>
                                      </p:cBhvr>
                                      <p:to>
                                        <p:strVal val="visible"/>
                                      </p:to>
                                    </p:set>
                                    <p:animEffect filter="fade" transition="in">
                                      <p:cBhvr>
                                        <p:cTn dur="1000"/>
                                        <p:tgtEl>
                                          <p:spTgt spid="8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2" st="2"/>
                                            </p:txEl>
                                          </p:spTgt>
                                        </p:tgtEl>
                                        <p:attrNameLst>
                                          <p:attrName>style.visibility</p:attrName>
                                        </p:attrNameLst>
                                      </p:cBhvr>
                                      <p:to>
                                        <p:strVal val="visible"/>
                                      </p:to>
                                    </p:set>
                                    <p:animEffect filter="fade" transition="in">
                                      <p:cBhvr>
                                        <p:cTn dur="1000"/>
                                        <p:tgtEl>
                                          <p:spTgt spid="8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3" st="3"/>
                                            </p:txEl>
                                          </p:spTgt>
                                        </p:tgtEl>
                                        <p:attrNameLst>
                                          <p:attrName>style.visibility</p:attrName>
                                        </p:attrNameLst>
                                      </p:cBhvr>
                                      <p:to>
                                        <p:strVal val="visible"/>
                                      </p:to>
                                    </p:set>
                                    <p:animEffect filter="fade" transition="in">
                                      <p:cBhvr>
                                        <p:cTn dur="1000"/>
                                        <p:tgtEl>
                                          <p:spTgt spid="8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4" st="4"/>
                                            </p:txEl>
                                          </p:spTgt>
                                        </p:tgtEl>
                                        <p:attrNameLst>
                                          <p:attrName>style.visibility</p:attrName>
                                        </p:attrNameLst>
                                      </p:cBhvr>
                                      <p:to>
                                        <p:strVal val="visible"/>
                                      </p:to>
                                    </p:set>
                                    <p:animEffect filter="fade" transition="in">
                                      <p:cBhvr>
                                        <p:cTn dur="1000"/>
                                        <p:tgtEl>
                                          <p:spTgt spid="8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5" st="5"/>
                                            </p:txEl>
                                          </p:spTgt>
                                        </p:tgtEl>
                                        <p:attrNameLst>
                                          <p:attrName>style.visibility</p:attrName>
                                        </p:attrNameLst>
                                      </p:cBhvr>
                                      <p:to>
                                        <p:strVal val="visible"/>
                                      </p:to>
                                    </p:set>
                                    <p:animEffect filter="fade" transition="in">
                                      <p:cBhvr>
                                        <p:cTn dur="1000"/>
                                        <p:tgtEl>
                                          <p:spTgt spid="8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6" st="6"/>
                                            </p:txEl>
                                          </p:spTgt>
                                        </p:tgtEl>
                                        <p:attrNameLst>
                                          <p:attrName>style.visibility</p:attrName>
                                        </p:attrNameLst>
                                      </p:cBhvr>
                                      <p:to>
                                        <p:strVal val="visible"/>
                                      </p:to>
                                    </p:set>
                                    <p:animEffect filter="fade" transition="in">
                                      <p:cBhvr>
                                        <p:cTn dur="1000"/>
                                        <p:tgtEl>
                                          <p:spTgt spid="8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7" st="7"/>
                                            </p:txEl>
                                          </p:spTgt>
                                        </p:tgtEl>
                                        <p:attrNameLst>
                                          <p:attrName>style.visibility</p:attrName>
                                        </p:attrNameLst>
                                      </p:cBhvr>
                                      <p:to>
                                        <p:strVal val="visible"/>
                                      </p:to>
                                    </p:set>
                                    <p:animEffect filter="fade" transition="in">
                                      <p:cBhvr>
                                        <p:cTn dur="1000"/>
                                        <p:tgtEl>
                                          <p:spTgt spid="8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8" st="8"/>
                                            </p:txEl>
                                          </p:spTgt>
                                        </p:tgtEl>
                                        <p:attrNameLst>
                                          <p:attrName>style.visibility</p:attrName>
                                        </p:attrNameLst>
                                      </p:cBhvr>
                                      <p:to>
                                        <p:strVal val="visible"/>
                                      </p:to>
                                    </p:set>
                                    <p:animEffect filter="fade" transition="in">
                                      <p:cBhvr>
                                        <p:cTn dur="1000"/>
                                        <p:tgtEl>
                                          <p:spTgt spid="8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xEl>
                                              <p:pRg end="9" st="9"/>
                                            </p:txEl>
                                          </p:spTgt>
                                        </p:tgtEl>
                                        <p:attrNameLst>
                                          <p:attrName>style.visibility</p:attrName>
                                        </p:attrNameLst>
                                      </p:cBhvr>
                                      <p:to>
                                        <p:strVal val="visible"/>
                                      </p:to>
                                    </p:set>
                                    <p:animEffect filter="fade" transition="in">
                                      <p:cBhvr>
                                        <p:cTn dur="1000"/>
                                        <p:tgtEl>
                                          <p:spTgt spid="85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0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Numbers</a:t>
            </a:r>
            <a:endParaRPr/>
          </a:p>
        </p:txBody>
      </p:sp>
      <p:sp>
        <p:nvSpPr>
          <p:cNvPr id="865" name="Google Shape;865;p10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999999"/>
              </a:buClr>
              <a:buSzPts val="1800"/>
              <a:buChar char="●"/>
            </a:pPr>
            <a:r>
              <a:rPr lang="en">
                <a:solidFill>
                  <a:srgbClr val="999999"/>
                </a:solidFill>
              </a:rPr>
              <a:t>“Shift” the numbers so that they center on zero</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Formally:</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Define a “bias”</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To interpret stored binary: Read the data as an unsigned number, then add the bias</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To store a data value: Subtract the bias, then store the resulting number as an unsigned number</a:t>
            </a:r>
            <a:endParaRPr>
              <a:solidFill>
                <a:srgbClr val="999999"/>
              </a:solidFill>
            </a:endParaRPr>
          </a:p>
          <a:p>
            <a:pPr indent="-342900" lvl="0" marL="457200" rtl="0" algn="l">
              <a:spcBef>
                <a:spcPts val="0"/>
              </a:spcBef>
              <a:spcAft>
                <a:spcPts val="0"/>
              </a:spcAft>
              <a:buSzPts val="1800"/>
              <a:buChar char="●"/>
            </a:pPr>
            <a:r>
              <a:rPr lang="en"/>
              <a:t>Mainly used when data is only intended to be compared, not to be added/subtracted</a:t>
            </a:r>
            <a:endParaRPr/>
          </a:p>
          <a:p>
            <a:pPr indent="-342900" lvl="0" marL="457200" rtl="0" algn="l">
              <a:spcBef>
                <a:spcPts val="0"/>
              </a:spcBef>
              <a:spcAft>
                <a:spcPts val="0"/>
              </a:spcAft>
              <a:buSzPts val="1800"/>
              <a:buChar char="●"/>
            </a:pPr>
            <a:r>
              <a:rPr lang="en"/>
              <a:t>Really useful when the range of common values isn’t centered on zero</a:t>
            </a:r>
            <a:endParaRPr/>
          </a:p>
          <a:p>
            <a:pPr indent="-317500" lvl="1" marL="914400" rtl="0" algn="l">
              <a:spcBef>
                <a:spcPts val="0"/>
              </a:spcBef>
              <a:spcAft>
                <a:spcPts val="0"/>
              </a:spcAft>
              <a:buSzPts val="1400"/>
              <a:buChar char="○"/>
            </a:pPr>
            <a:r>
              <a:rPr lang="en"/>
              <a:t>Real world example: The temperatures we see day-to-day often stay in the range of 273 K to 323 K. As such, we often think of temperatures with a bias of +273; this forms the Celsius system. Most of the time, we don’t “add” temperatures together, and just think in terms of “hotter” or “colder”. Only in chemistry/scientific fields do we often add or multiply temperatures; this is why Kelvin tends to be preferred in scientific environments.</a:t>
            </a:r>
            <a:endParaRPr/>
          </a:p>
        </p:txBody>
      </p:sp>
      <p:sp>
        <p:nvSpPr>
          <p:cNvPr id="866" name="Google Shape;866;p10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0" st="0"/>
                                            </p:txEl>
                                          </p:spTgt>
                                        </p:tgtEl>
                                        <p:attrNameLst>
                                          <p:attrName>style.visibility</p:attrName>
                                        </p:attrNameLst>
                                      </p:cBhvr>
                                      <p:to>
                                        <p:strVal val="visible"/>
                                      </p:to>
                                    </p:set>
                                    <p:animEffect filter="fade" transition="in">
                                      <p:cBhvr>
                                        <p:cTn dur="1000"/>
                                        <p:tgtEl>
                                          <p:spTgt spid="8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1" st="1"/>
                                            </p:txEl>
                                          </p:spTgt>
                                        </p:tgtEl>
                                        <p:attrNameLst>
                                          <p:attrName>style.visibility</p:attrName>
                                        </p:attrNameLst>
                                      </p:cBhvr>
                                      <p:to>
                                        <p:strVal val="visible"/>
                                      </p:to>
                                    </p:set>
                                    <p:animEffect filter="fade" transition="in">
                                      <p:cBhvr>
                                        <p:cTn dur="1000"/>
                                        <p:tgtEl>
                                          <p:spTgt spid="8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2" st="2"/>
                                            </p:txEl>
                                          </p:spTgt>
                                        </p:tgtEl>
                                        <p:attrNameLst>
                                          <p:attrName>style.visibility</p:attrName>
                                        </p:attrNameLst>
                                      </p:cBhvr>
                                      <p:to>
                                        <p:strVal val="visible"/>
                                      </p:to>
                                    </p:set>
                                    <p:animEffect filter="fade" transition="in">
                                      <p:cBhvr>
                                        <p:cTn dur="1000"/>
                                        <p:tgtEl>
                                          <p:spTgt spid="8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3" st="3"/>
                                            </p:txEl>
                                          </p:spTgt>
                                        </p:tgtEl>
                                        <p:attrNameLst>
                                          <p:attrName>style.visibility</p:attrName>
                                        </p:attrNameLst>
                                      </p:cBhvr>
                                      <p:to>
                                        <p:strVal val="visible"/>
                                      </p:to>
                                    </p:set>
                                    <p:animEffect filter="fade" transition="in">
                                      <p:cBhvr>
                                        <p:cTn dur="1000"/>
                                        <p:tgtEl>
                                          <p:spTgt spid="8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4" st="4"/>
                                            </p:txEl>
                                          </p:spTgt>
                                        </p:tgtEl>
                                        <p:attrNameLst>
                                          <p:attrName>style.visibility</p:attrName>
                                        </p:attrNameLst>
                                      </p:cBhvr>
                                      <p:to>
                                        <p:strVal val="visible"/>
                                      </p:to>
                                    </p:set>
                                    <p:animEffect filter="fade" transition="in">
                                      <p:cBhvr>
                                        <p:cTn dur="1000"/>
                                        <p:tgtEl>
                                          <p:spTgt spid="8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5" st="5"/>
                                            </p:txEl>
                                          </p:spTgt>
                                        </p:tgtEl>
                                        <p:attrNameLst>
                                          <p:attrName>style.visibility</p:attrName>
                                        </p:attrNameLst>
                                      </p:cBhvr>
                                      <p:to>
                                        <p:strVal val="visible"/>
                                      </p:to>
                                    </p:set>
                                    <p:animEffect filter="fade" transition="in">
                                      <p:cBhvr>
                                        <p:cTn dur="1000"/>
                                        <p:tgtEl>
                                          <p:spTgt spid="8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6" st="6"/>
                                            </p:txEl>
                                          </p:spTgt>
                                        </p:tgtEl>
                                        <p:attrNameLst>
                                          <p:attrName>style.visibility</p:attrName>
                                        </p:attrNameLst>
                                      </p:cBhvr>
                                      <p:to>
                                        <p:strVal val="visible"/>
                                      </p:to>
                                    </p:set>
                                    <p:animEffect filter="fade" transition="in">
                                      <p:cBhvr>
                                        <p:cTn dur="1000"/>
                                        <p:tgtEl>
                                          <p:spTgt spid="8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xEl>
                                              <p:pRg end="7" st="7"/>
                                            </p:txEl>
                                          </p:spTgt>
                                        </p:tgtEl>
                                        <p:attrNameLst>
                                          <p:attrName>style.visibility</p:attrName>
                                        </p:attrNameLst>
                                      </p:cBhvr>
                                      <p:to>
                                        <p:strVal val="visible"/>
                                      </p:to>
                                    </p:set>
                                    <p:animEffect filter="fade" transition="in">
                                      <p:cBhvr>
                                        <p:cTn dur="1000"/>
                                        <p:tgtEl>
                                          <p:spTgt spid="86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0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Two’s Complement Numbers</a:t>
            </a:r>
            <a:endParaRPr/>
          </a:p>
        </p:txBody>
      </p:sp>
      <p:sp>
        <p:nvSpPr>
          <p:cNvPr id="872" name="Google Shape;872;p107"/>
          <p:cNvSpPr txBox="1"/>
          <p:nvPr>
            <p:ph idx="1" type="body"/>
          </p:nvPr>
        </p:nvSpPr>
        <p:spPr>
          <a:xfrm>
            <a:off x="198500" y="1246825"/>
            <a:ext cx="8520600" cy="503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000000"/>
              </a:buClr>
              <a:buSzPct val="100000"/>
              <a:buChar char="●"/>
            </a:pPr>
            <a:r>
              <a:rPr lang="en">
                <a:solidFill>
                  <a:srgbClr val="000000"/>
                </a:solidFill>
              </a:rPr>
              <a:t>With unsigned numbers, we noted that overflows got handled by working mod 2</a:t>
            </a:r>
            <a:r>
              <a:rPr baseline="30000" lang="en">
                <a:solidFill>
                  <a:srgbClr val="000000"/>
                </a:solidFill>
              </a:rPr>
              <a:t>n</a:t>
            </a:r>
            <a:r>
              <a:rPr lang="en">
                <a:solidFill>
                  <a:srgbClr val="000000"/>
                </a:solidFill>
              </a:rPr>
              <a:t>.</a:t>
            </a:r>
            <a:endParaRPr>
              <a:solidFill>
                <a:srgbClr val="000000"/>
              </a:solidFill>
            </a:endParaRPr>
          </a:p>
        </p:txBody>
      </p:sp>
      <p:sp>
        <p:nvSpPr>
          <p:cNvPr id="873" name="Google Shape;873;p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74" name="Google Shape;874;p107"/>
          <p:cNvSpPr/>
          <p:nvPr/>
        </p:nvSpPr>
        <p:spPr>
          <a:xfrm>
            <a:off x="3085100" y="1960225"/>
            <a:ext cx="2747400" cy="2747400"/>
          </a:xfrm>
          <a:prstGeom prst="ellipse">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5" name="Google Shape;875;p107"/>
          <p:cNvSpPr txBox="1"/>
          <p:nvPr/>
        </p:nvSpPr>
        <p:spPr>
          <a:xfrm>
            <a:off x="4240850" y="1884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a:t>
            </a:r>
            <a:endParaRPr sz="1800">
              <a:solidFill>
                <a:schemeClr val="dk1"/>
              </a:solidFill>
            </a:endParaRPr>
          </a:p>
        </p:txBody>
      </p:sp>
      <p:sp>
        <p:nvSpPr>
          <p:cNvPr id="876" name="Google Shape;876;p107"/>
          <p:cNvSpPr txBox="1"/>
          <p:nvPr/>
        </p:nvSpPr>
        <p:spPr>
          <a:xfrm>
            <a:off x="5111225" y="2308763"/>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p:txBody>
      </p:sp>
      <p:sp>
        <p:nvSpPr>
          <p:cNvPr id="877" name="Google Shape;877;p107"/>
          <p:cNvSpPr txBox="1"/>
          <p:nvPr/>
        </p:nvSpPr>
        <p:spPr>
          <a:xfrm>
            <a:off x="5396600" y="3137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p:txBody>
      </p:sp>
      <p:sp>
        <p:nvSpPr>
          <p:cNvPr id="878" name="Google Shape;878;p107"/>
          <p:cNvSpPr txBox="1"/>
          <p:nvPr/>
        </p:nvSpPr>
        <p:spPr>
          <a:xfrm>
            <a:off x="5031575" y="39648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a:t>
            </a:r>
            <a:endParaRPr sz="1800">
              <a:solidFill>
                <a:schemeClr val="dk1"/>
              </a:solidFill>
            </a:endParaRPr>
          </a:p>
        </p:txBody>
      </p:sp>
      <p:sp>
        <p:nvSpPr>
          <p:cNvPr id="879" name="Google Shape;879;p107"/>
          <p:cNvSpPr txBox="1"/>
          <p:nvPr/>
        </p:nvSpPr>
        <p:spPr>
          <a:xfrm>
            <a:off x="4240850" y="4314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p:txBody>
      </p:sp>
      <p:sp>
        <p:nvSpPr>
          <p:cNvPr id="880" name="Google Shape;880;p107"/>
          <p:cNvSpPr txBox="1"/>
          <p:nvPr/>
        </p:nvSpPr>
        <p:spPr>
          <a:xfrm>
            <a:off x="3450125" y="39648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5</a:t>
            </a:r>
            <a:endParaRPr sz="1800">
              <a:solidFill>
                <a:schemeClr val="dk1"/>
              </a:solidFill>
            </a:endParaRPr>
          </a:p>
        </p:txBody>
      </p:sp>
      <p:sp>
        <p:nvSpPr>
          <p:cNvPr id="881" name="Google Shape;881;p107"/>
          <p:cNvSpPr txBox="1"/>
          <p:nvPr/>
        </p:nvSpPr>
        <p:spPr>
          <a:xfrm>
            <a:off x="3085100" y="3137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6</a:t>
            </a:r>
            <a:endParaRPr sz="1800">
              <a:solidFill>
                <a:schemeClr val="dk1"/>
              </a:solidFill>
            </a:endParaRPr>
          </a:p>
        </p:txBody>
      </p:sp>
      <p:sp>
        <p:nvSpPr>
          <p:cNvPr id="882" name="Google Shape;882;p107"/>
          <p:cNvSpPr txBox="1"/>
          <p:nvPr/>
        </p:nvSpPr>
        <p:spPr>
          <a:xfrm>
            <a:off x="3450125" y="2396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7</a:t>
            </a:r>
            <a:endParaRPr sz="1800">
              <a:solidFill>
                <a:schemeClr val="dk1"/>
              </a:solidFill>
            </a:endParaRPr>
          </a:p>
        </p:txBody>
      </p:sp>
      <p:cxnSp>
        <p:nvCxnSpPr>
          <p:cNvPr id="883" name="Google Shape;883;p107"/>
          <p:cNvCxnSpPr/>
          <p:nvPr/>
        </p:nvCxnSpPr>
        <p:spPr>
          <a:xfrm>
            <a:off x="3906350" y="2102275"/>
            <a:ext cx="1104900" cy="2463300"/>
          </a:xfrm>
          <a:prstGeom prst="straightConnector1">
            <a:avLst/>
          </a:prstGeom>
          <a:noFill/>
          <a:ln cap="flat" cmpd="sng" w="38100">
            <a:solidFill>
              <a:schemeClr val="dk1"/>
            </a:solidFill>
            <a:prstDash val="solid"/>
            <a:round/>
            <a:headEnd len="med" w="med" type="none"/>
            <a:tailEnd len="med" w="med" type="none"/>
          </a:ln>
        </p:spPr>
      </p:cxnSp>
      <p:cxnSp>
        <p:nvCxnSpPr>
          <p:cNvPr id="884" name="Google Shape;884;p107"/>
          <p:cNvCxnSpPr/>
          <p:nvPr/>
        </p:nvCxnSpPr>
        <p:spPr>
          <a:xfrm flipH="1">
            <a:off x="3945600" y="2081550"/>
            <a:ext cx="1054200" cy="2504100"/>
          </a:xfrm>
          <a:prstGeom prst="straightConnector1">
            <a:avLst/>
          </a:prstGeom>
          <a:noFill/>
          <a:ln cap="flat" cmpd="sng" w="38100">
            <a:solidFill>
              <a:schemeClr val="dk1"/>
            </a:solidFill>
            <a:prstDash val="solid"/>
            <a:round/>
            <a:headEnd len="med" w="med" type="none"/>
            <a:tailEnd len="med" w="med" type="none"/>
          </a:ln>
        </p:spPr>
      </p:cxnSp>
      <p:cxnSp>
        <p:nvCxnSpPr>
          <p:cNvPr id="885" name="Google Shape;885;p107"/>
          <p:cNvCxnSpPr/>
          <p:nvPr/>
        </p:nvCxnSpPr>
        <p:spPr>
          <a:xfrm>
            <a:off x="3195325" y="2831725"/>
            <a:ext cx="2534400" cy="1023900"/>
          </a:xfrm>
          <a:prstGeom prst="straightConnector1">
            <a:avLst/>
          </a:prstGeom>
          <a:noFill/>
          <a:ln cap="flat" cmpd="sng" w="38100">
            <a:solidFill>
              <a:schemeClr val="dk1"/>
            </a:solidFill>
            <a:prstDash val="solid"/>
            <a:round/>
            <a:headEnd len="med" w="med" type="none"/>
            <a:tailEnd len="med" w="med" type="none"/>
          </a:ln>
        </p:spPr>
      </p:cxnSp>
      <p:cxnSp>
        <p:nvCxnSpPr>
          <p:cNvPr id="886" name="Google Shape;886;p107"/>
          <p:cNvCxnSpPr/>
          <p:nvPr/>
        </p:nvCxnSpPr>
        <p:spPr>
          <a:xfrm flipH="1" rot="10800000">
            <a:off x="3205475" y="2770925"/>
            <a:ext cx="2493900" cy="1165800"/>
          </a:xfrm>
          <a:prstGeom prst="straightConnector1">
            <a:avLst/>
          </a:prstGeom>
          <a:noFill/>
          <a:ln cap="flat" cmpd="sng" w="38100">
            <a:solidFill>
              <a:schemeClr val="dk1"/>
            </a:solidFill>
            <a:prstDash val="solid"/>
            <a:round/>
            <a:headEnd len="med" w="med" type="none"/>
            <a:tailEnd len="med" w="med" type="none"/>
          </a:ln>
        </p:spPr>
      </p:cxnSp>
      <p:sp>
        <p:nvSpPr>
          <p:cNvPr id="887" name="Google Shape;887;p107"/>
          <p:cNvSpPr txBox="1"/>
          <p:nvPr/>
        </p:nvSpPr>
        <p:spPr>
          <a:xfrm>
            <a:off x="3886025" y="156662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a:t>
            </a:r>
            <a:endParaRPr sz="1800">
              <a:solidFill>
                <a:schemeClr val="dk1"/>
              </a:solidFill>
            </a:endParaRPr>
          </a:p>
        </p:txBody>
      </p:sp>
      <p:sp>
        <p:nvSpPr>
          <p:cNvPr id="888" name="Google Shape;888;p107"/>
          <p:cNvSpPr txBox="1"/>
          <p:nvPr/>
        </p:nvSpPr>
        <p:spPr>
          <a:xfrm>
            <a:off x="5487800" y="207015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0b001</a:t>
            </a:r>
            <a:endParaRPr sz="1800">
              <a:solidFill>
                <a:schemeClr val="dk1"/>
              </a:solidFill>
            </a:endParaRPr>
          </a:p>
        </p:txBody>
      </p:sp>
      <p:sp>
        <p:nvSpPr>
          <p:cNvPr id="889" name="Google Shape;889;p107"/>
          <p:cNvSpPr txBox="1"/>
          <p:nvPr/>
        </p:nvSpPr>
        <p:spPr>
          <a:xfrm>
            <a:off x="5832500" y="31368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0b010</a:t>
            </a:r>
            <a:endParaRPr sz="1800">
              <a:solidFill>
                <a:schemeClr val="dk1"/>
              </a:solidFill>
            </a:endParaRPr>
          </a:p>
        </p:txBody>
      </p:sp>
      <p:sp>
        <p:nvSpPr>
          <p:cNvPr id="890" name="Google Shape;890;p107"/>
          <p:cNvSpPr txBox="1"/>
          <p:nvPr/>
        </p:nvSpPr>
        <p:spPr>
          <a:xfrm>
            <a:off x="5487800" y="42439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0b011</a:t>
            </a:r>
            <a:endParaRPr sz="1800">
              <a:solidFill>
                <a:schemeClr val="dk1"/>
              </a:solidFill>
            </a:endParaRPr>
          </a:p>
        </p:txBody>
      </p:sp>
      <p:sp>
        <p:nvSpPr>
          <p:cNvPr id="891" name="Google Shape;891;p107"/>
          <p:cNvSpPr txBox="1"/>
          <p:nvPr/>
        </p:nvSpPr>
        <p:spPr>
          <a:xfrm>
            <a:off x="3839825" y="470697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0b100</a:t>
            </a:r>
            <a:endParaRPr sz="1800">
              <a:solidFill>
                <a:schemeClr val="dk1"/>
              </a:solidFill>
            </a:endParaRPr>
          </a:p>
        </p:txBody>
      </p:sp>
      <p:sp>
        <p:nvSpPr>
          <p:cNvPr id="892" name="Google Shape;892;p107"/>
          <p:cNvSpPr txBox="1"/>
          <p:nvPr/>
        </p:nvSpPr>
        <p:spPr>
          <a:xfrm>
            <a:off x="2477650" y="42439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0b101</a:t>
            </a:r>
            <a:endParaRPr sz="1800">
              <a:solidFill>
                <a:schemeClr val="dk1"/>
              </a:solidFill>
            </a:endParaRPr>
          </a:p>
        </p:txBody>
      </p:sp>
      <p:sp>
        <p:nvSpPr>
          <p:cNvPr id="893" name="Google Shape;893;p107"/>
          <p:cNvSpPr txBox="1"/>
          <p:nvPr/>
        </p:nvSpPr>
        <p:spPr>
          <a:xfrm>
            <a:off x="1847150" y="315702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0b110</a:t>
            </a:r>
            <a:endParaRPr sz="1800">
              <a:solidFill>
                <a:schemeClr val="dk1"/>
              </a:solidFill>
            </a:endParaRPr>
          </a:p>
        </p:txBody>
      </p:sp>
      <p:sp>
        <p:nvSpPr>
          <p:cNvPr id="894" name="Google Shape;894;p107"/>
          <p:cNvSpPr txBox="1"/>
          <p:nvPr/>
        </p:nvSpPr>
        <p:spPr>
          <a:xfrm>
            <a:off x="2477650" y="209417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0b111</a:t>
            </a:r>
            <a:endParaRPr sz="1800">
              <a:solidFill>
                <a:schemeClr val="dk1"/>
              </a:solidFill>
            </a:endParaRPr>
          </a:p>
        </p:txBody>
      </p:sp>
      <p:sp>
        <p:nvSpPr>
          <p:cNvPr id="895" name="Google Shape;895;p107"/>
          <p:cNvSpPr txBox="1"/>
          <p:nvPr/>
        </p:nvSpPr>
        <p:spPr>
          <a:xfrm>
            <a:off x="4246925" y="2258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p:txBody>
      </p:sp>
      <p:sp>
        <p:nvSpPr>
          <p:cNvPr id="896" name="Google Shape;896;p107"/>
          <p:cNvSpPr txBox="1"/>
          <p:nvPr/>
        </p:nvSpPr>
        <p:spPr>
          <a:xfrm>
            <a:off x="4776775" y="2621313"/>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9</a:t>
            </a:r>
            <a:endParaRPr sz="1800">
              <a:solidFill>
                <a:schemeClr val="dk1"/>
              </a:solidFill>
            </a:endParaRPr>
          </a:p>
        </p:txBody>
      </p:sp>
      <p:sp>
        <p:nvSpPr>
          <p:cNvPr id="897" name="Google Shape;897;p107"/>
          <p:cNvSpPr txBox="1"/>
          <p:nvPr/>
        </p:nvSpPr>
        <p:spPr>
          <a:xfrm>
            <a:off x="4981925" y="3136800"/>
            <a:ext cx="53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10</a:t>
            </a:r>
            <a:endParaRPr sz="1800">
              <a:solidFill>
                <a:schemeClr val="dk1"/>
              </a:solidFill>
            </a:endParaRPr>
          </a:p>
        </p:txBody>
      </p:sp>
      <p:sp>
        <p:nvSpPr>
          <p:cNvPr id="898" name="Google Shape;898;p107"/>
          <p:cNvSpPr txBox="1"/>
          <p:nvPr/>
        </p:nvSpPr>
        <p:spPr>
          <a:xfrm>
            <a:off x="4809225" y="3690350"/>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11</a:t>
            </a:r>
            <a:endParaRPr sz="1800">
              <a:solidFill>
                <a:schemeClr val="dk1"/>
              </a:solidFill>
            </a:endParaRPr>
          </a:p>
        </p:txBody>
      </p:sp>
      <p:sp>
        <p:nvSpPr>
          <p:cNvPr id="899" name="Google Shape;899;p107"/>
          <p:cNvSpPr txBox="1"/>
          <p:nvPr/>
        </p:nvSpPr>
        <p:spPr>
          <a:xfrm>
            <a:off x="4191200" y="3920425"/>
            <a:ext cx="53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12</a:t>
            </a:r>
            <a:endParaRPr sz="1800">
              <a:solidFill>
                <a:schemeClr val="dk1"/>
              </a:solidFill>
            </a:endParaRPr>
          </a:p>
        </p:txBody>
      </p:sp>
      <p:sp>
        <p:nvSpPr>
          <p:cNvPr id="900" name="Google Shape;900;p107"/>
          <p:cNvSpPr txBox="1"/>
          <p:nvPr/>
        </p:nvSpPr>
        <p:spPr>
          <a:xfrm>
            <a:off x="3696700" y="3690350"/>
            <a:ext cx="456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13</a:t>
            </a:r>
            <a:endParaRPr sz="1800">
              <a:solidFill>
                <a:schemeClr val="dk1"/>
              </a:solidFill>
            </a:endParaRPr>
          </a:p>
        </p:txBody>
      </p:sp>
      <p:sp>
        <p:nvSpPr>
          <p:cNvPr id="901" name="Google Shape;901;p107"/>
          <p:cNvSpPr txBox="1"/>
          <p:nvPr/>
        </p:nvSpPr>
        <p:spPr>
          <a:xfrm>
            <a:off x="3480575" y="3146875"/>
            <a:ext cx="487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14</a:t>
            </a:r>
            <a:endParaRPr sz="1800">
              <a:solidFill>
                <a:schemeClr val="dk1"/>
              </a:solidFill>
            </a:endParaRPr>
          </a:p>
        </p:txBody>
      </p:sp>
      <p:sp>
        <p:nvSpPr>
          <p:cNvPr id="902" name="Google Shape;902;p107"/>
          <p:cNvSpPr txBox="1"/>
          <p:nvPr/>
        </p:nvSpPr>
        <p:spPr>
          <a:xfrm>
            <a:off x="3735652" y="2683275"/>
            <a:ext cx="50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15</a:t>
            </a:r>
            <a:endParaRPr sz="1800">
              <a:solidFill>
                <a:schemeClr val="dk1"/>
              </a:solidFill>
            </a:endParaRPr>
          </a:p>
        </p:txBody>
      </p:sp>
      <p:sp>
        <p:nvSpPr>
          <p:cNvPr id="903" name="Google Shape;903;p107"/>
          <p:cNvSpPr txBox="1"/>
          <p:nvPr/>
        </p:nvSpPr>
        <p:spPr>
          <a:xfrm>
            <a:off x="4145155" y="2683275"/>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16</a:t>
            </a:r>
            <a:endParaRPr sz="1500">
              <a:solidFill>
                <a:schemeClr val="dk1"/>
              </a:solidFill>
            </a:endParaRPr>
          </a:p>
        </p:txBody>
      </p:sp>
      <p:sp>
        <p:nvSpPr>
          <p:cNvPr id="904" name="Google Shape;904;p107"/>
          <p:cNvSpPr/>
          <p:nvPr/>
        </p:nvSpPr>
        <p:spPr>
          <a:xfrm>
            <a:off x="3360100" y="2323580"/>
            <a:ext cx="2115325" cy="2015100"/>
          </a:xfrm>
          <a:custGeom>
            <a:rect b="b" l="l" r="r" t="t"/>
            <a:pathLst>
              <a:path extrusionOk="0" h="80604" w="84613">
                <a:moveTo>
                  <a:pt x="0" y="9238"/>
                </a:moveTo>
                <a:cubicBezTo>
                  <a:pt x="4323" y="7921"/>
                  <a:pt x="15908" y="2482"/>
                  <a:pt x="25940" y="1334"/>
                </a:cubicBezTo>
                <a:cubicBezTo>
                  <a:pt x="35972" y="186"/>
                  <a:pt x="51003" y="-1367"/>
                  <a:pt x="60190" y="2348"/>
                </a:cubicBezTo>
                <a:cubicBezTo>
                  <a:pt x="69377" y="6064"/>
                  <a:pt x="77315" y="14643"/>
                  <a:pt x="81064" y="23627"/>
                </a:cubicBezTo>
                <a:cubicBezTo>
                  <a:pt x="84813" y="32612"/>
                  <a:pt x="85928" y="47135"/>
                  <a:pt x="82685" y="56255"/>
                </a:cubicBezTo>
                <a:cubicBezTo>
                  <a:pt x="79442" y="65375"/>
                  <a:pt x="70491" y="74799"/>
                  <a:pt x="61608" y="78345"/>
                </a:cubicBezTo>
                <a:cubicBezTo>
                  <a:pt x="52725" y="81892"/>
                  <a:pt x="38167" y="80946"/>
                  <a:pt x="29385" y="77534"/>
                </a:cubicBezTo>
                <a:cubicBezTo>
                  <a:pt x="20603" y="74123"/>
                  <a:pt x="12632" y="66388"/>
                  <a:pt x="8917" y="57876"/>
                </a:cubicBezTo>
                <a:cubicBezTo>
                  <a:pt x="5202" y="49364"/>
                  <a:pt x="3580" y="34233"/>
                  <a:pt x="7093" y="26464"/>
                </a:cubicBezTo>
                <a:cubicBezTo>
                  <a:pt x="10606" y="18696"/>
                  <a:pt x="21988" y="13393"/>
                  <a:pt x="29993" y="11265"/>
                </a:cubicBezTo>
                <a:cubicBezTo>
                  <a:pt x="37998" y="9137"/>
                  <a:pt x="49347" y="10487"/>
                  <a:pt x="55123" y="13696"/>
                </a:cubicBezTo>
                <a:cubicBezTo>
                  <a:pt x="60899" y="16905"/>
                  <a:pt x="62993" y="24539"/>
                  <a:pt x="64648" y="30517"/>
                </a:cubicBezTo>
                <a:cubicBezTo>
                  <a:pt x="66303" y="36496"/>
                  <a:pt x="66810" y="44129"/>
                  <a:pt x="65054" y="49567"/>
                </a:cubicBezTo>
                <a:cubicBezTo>
                  <a:pt x="63298" y="55005"/>
                  <a:pt x="59075" y="60916"/>
                  <a:pt x="54110" y="63145"/>
                </a:cubicBezTo>
                <a:cubicBezTo>
                  <a:pt x="49145" y="65374"/>
                  <a:pt x="40566" y="64902"/>
                  <a:pt x="35263" y="62943"/>
                </a:cubicBezTo>
                <a:cubicBezTo>
                  <a:pt x="29960" y="60984"/>
                  <a:pt x="24420" y="56424"/>
                  <a:pt x="22292" y="51391"/>
                </a:cubicBezTo>
                <a:cubicBezTo>
                  <a:pt x="20164" y="46358"/>
                  <a:pt x="19996" y="36901"/>
                  <a:pt x="22495" y="32746"/>
                </a:cubicBezTo>
                <a:cubicBezTo>
                  <a:pt x="24995" y="28592"/>
                  <a:pt x="32729" y="27275"/>
                  <a:pt x="37289" y="26464"/>
                </a:cubicBezTo>
                <a:cubicBezTo>
                  <a:pt x="41849" y="25654"/>
                  <a:pt x="47017" y="26228"/>
                  <a:pt x="49854" y="27883"/>
                </a:cubicBezTo>
                <a:cubicBezTo>
                  <a:pt x="52691" y="29538"/>
                  <a:pt x="53570" y="33658"/>
                  <a:pt x="54313" y="36394"/>
                </a:cubicBezTo>
                <a:cubicBezTo>
                  <a:pt x="55056" y="39130"/>
                  <a:pt x="55225" y="41731"/>
                  <a:pt x="54313" y="44298"/>
                </a:cubicBezTo>
                <a:cubicBezTo>
                  <a:pt x="53401" y="46865"/>
                  <a:pt x="51273" y="50445"/>
                  <a:pt x="48841" y="51796"/>
                </a:cubicBezTo>
                <a:cubicBezTo>
                  <a:pt x="46409" y="53147"/>
                  <a:pt x="42389" y="53248"/>
                  <a:pt x="39721" y="52404"/>
                </a:cubicBezTo>
                <a:cubicBezTo>
                  <a:pt x="37053" y="51560"/>
                  <a:pt x="34081" y="49331"/>
                  <a:pt x="32831" y="46730"/>
                </a:cubicBezTo>
                <a:cubicBezTo>
                  <a:pt x="31581" y="44129"/>
                  <a:pt x="31142" y="39367"/>
                  <a:pt x="32223" y="36800"/>
                </a:cubicBezTo>
                <a:cubicBezTo>
                  <a:pt x="33304" y="34233"/>
                  <a:pt x="36648" y="32105"/>
                  <a:pt x="39316" y="31328"/>
                </a:cubicBezTo>
                <a:cubicBezTo>
                  <a:pt x="41984" y="30551"/>
                  <a:pt x="46409" y="30922"/>
                  <a:pt x="48233" y="32138"/>
                </a:cubicBezTo>
                <a:cubicBezTo>
                  <a:pt x="50057" y="33354"/>
                  <a:pt x="49888" y="36733"/>
                  <a:pt x="50259" y="38624"/>
                </a:cubicBezTo>
                <a:cubicBezTo>
                  <a:pt x="50631" y="40516"/>
                  <a:pt x="50901" y="41900"/>
                  <a:pt x="50462" y="43487"/>
                </a:cubicBezTo>
                <a:cubicBezTo>
                  <a:pt x="50023" y="45075"/>
                  <a:pt x="49044" y="47305"/>
                  <a:pt x="47625" y="48149"/>
                </a:cubicBezTo>
                <a:cubicBezTo>
                  <a:pt x="46206" y="48994"/>
                  <a:pt x="43639" y="49196"/>
                  <a:pt x="41950" y="48554"/>
                </a:cubicBezTo>
                <a:cubicBezTo>
                  <a:pt x="40261" y="47912"/>
                  <a:pt x="38201" y="45953"/>
                  <a:pt x="37492" y="44298"/>
                </a:cubicBezTo>
                <a:cubicBezTo>
                  <a:pt x="36783" y="42643"/>
                  <a:pt x="37087" y="40144"/>
                  <a:pt x="37695" y="38624"/>
                </a:cubicBezTo>
                <a:cubicBezTo>
                  <a:pt x="38303" y="37104"/>
                  <a:pt x="39722" y="35550"/>
                  <a:pt x="41140" y="35178"/>
                </a:cubicBezTo>
                <a:cubicBezTo>
                  <a:pt x="42559" y="34806"/>
                  <a:pt x="44990" y="35414"/>
                  <a:pt x="46206" y="36394"/>
                </a:cubicBezTo>
                <a:cubicBezTo>
                  <a:pt x="47422" y="37374"/>
                  <a:pt x="48199" y="39705"/>
                  <a:pt x="48435" y="41056"/>
                </a:cubicBezTo>
                <a:cubicBezTo>
                  <a:pt x="48672" y="42407"/>
                  <a:pt x="47760" y="43927"/>
                  <a:pt x="47625" y="44501"/>
                </a:cubicBezTo>
              </a:path>
            </a:pathLst>
          </a:custGeom>
          <a:noFill/>
          <a:ln cap="flat" cmpd="sng" w="38100">
            <a:solidFill>
              <a:schemeClr val="dk1"/>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xEl>
                                              <p:pRg end="0" st="0"/>
                                            </p:txEl>
                                          </p:spTgt>
                                        </p:tgtEl>
                                        <p:attrNameLst>
                                          <p:attrName>style.visibility</p:attrName>
                                        </p:attrNameLst>
                                      </p:cBhvr>
                                      <p:to>
                                        <p:strVal val="visible"/>
                                      </p:to>
                                    </p:set>
                                    <p:animEffect filter="fade" transition="in">
                                      <p:cBhvr>
                                        <p:cTn dur="1000"/>
                                        <p:tgtEl>
                                          <p:spTgt spid="8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Two’s Complement Numbers</a:t>
            </a:r>
            <a:endParaRPr/>
          </a:p>
        </p:txBody>
      </p:sp>
      <p:sp>
        <p:nvSpPr>
          <p:cNvPr id="910" name="Google Shape;910;p108"/>
          <p:cNvSpPr txBox="1"/>
          <p:nvPr>
            <p:ph idx="1" type="body"/>
          </p:nvPr>
        </p:nvSpPr>
        <p:spPr>
          <a:xfrm>
            <a:off x="198500" y="1246825"/>
            <a:ext cx="8520600" cy="503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t>Why not handle negative numbers the same way?</a:t>
            </a:r>
            <a:endParaRPr>
              <a:solidFill>
                <a:srgbClr val="000000"/>
              </a:solidFill>
            </a:endParaRPr>
          </a:p>
        </p:txBody>
      </p:sp>
      <p:sp>
        <p:nvSpPr>
          <p:cNvPr id="911" name="Google Shape;911;p1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2" name="Google Shape;912;p108"/>
          <p:cNvSpPr/>
          <p:nvPr/>
        </p:nvSpPr>
        <p:spPr>
          <a:xfrm>
            <a:off x="3085100" y="1960225"/>
            <a:ext cx="2747400" cy="2747400"/>
          </a:xfrm>
          <a:prstGeom prst="ellipse">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3" name="Google Shape;913;p108"/>
          <p:cNvSpPr txBox="1"/>
          <p:nvPr/>
        </p:nvSpPr>
        <p:spPr>
          <a:xfrm>
            <a:off x="4240850" y="1884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a:t>
            </a:r>
            <a:endParaRPr sz="1800">
              <a:solidFill>
                <a:schemeClr val="dk1"/>
              </a:solidFill>
            </a:endParaRPr>
          </a:p>
        </p:txBody>
      </p:sp>
      <p:sp>
        <p:nvSpPr>
          <p:cNvPr id="914" name="Google Shape;914;p108"/>
          <p:cNvSpPr txBox="1"/>
          <p:nvPr/>
        </p:nvSpPr>
        <p:spPr>
          <a:xfrm>
            <a:off x="5111225" y="2308763"/>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p:txBody>
      </p:sp>
      <p:sp>
        <p:nvSpPr>
          <p:cNvPr id="915" name="Google Shape;915;p108"/>
          <p:cNvSpPr txBox="1"/>
          <p:nvPr/>
        </p:nvSpPr>
        <p:spPr>
          <a:xfrm>
            <a:off x="5396600" y="3137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p:txBody>
      </p:sp>
      <p:sp>
        <p:nvSpPr>
          <p:cNvPr id="916" name="Google Shape;916;p108"/>
          <p:cNvSpPr txBox="1"/>
          <p:nvPr/>
        </p:nvSpPr>
        <p:spPr>
          <a:xfrm>
            <a:off x="5031575" y="39648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a:t>
            </a:r>
            <a:endParaRPr sz="1800">
              <a:solidFill>
                <a:schemeClr val="dk1"/>
              </a:solidFill>
            </a:endParaRPr>
          </a:p>
        </p:txBody>
      </p:sp>
      <p:sp>
        <p:nvSpPr>
          <p:cNvPr id="917" name="Google Shape;917;p108"/>
          <p:cNvSpPr txBox="1"/>
          <p:nvPr/>
        </p:nvSpPr>
        <p:spPr>
          <a:xfrm>
            <a:off x="4240850" y="4314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p:txBody>
      </p:sp>
      <p:sp>
        <p:nvSpPr>
          <p:cNvPr id="918" name="Google Shape;918;p108"/>
          <p:cNvSpPr txBox="1"/>
          <p:nvPr/>
        </p:nvSpPr>
        <p:spPr>
          <a:xfrm>
            <a:off x="3450125" y="39648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-3</a:t>
            </a:r>
            <a:endParaRPr sz="1800">
              <a:solidFill>
                <a:schemeClr val="dk1"/>
              </a:solidFill>
            </a:endParaRPr>
          </a:p>
        </p:txBody>
      </p:sp>
      <p:sp>
        <p:nvSpPr>
          <p:cNvPr id="919" name="Google Shape;919;p108"/>
          <p:cNvSpPr txBox="1"/>
          <p:nvPr/>
        </p:nvSpPr>
        <p:spPr>
          <a:xfrm>
            <a:off x="3085100" y="3137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-2</a:t>
            </a:r>
            <a:endParaRPr sz="1800">
              <a:solidFill>
                <a:schemeClr val="dk1"/>
              </a:solidFill>
            </a:endParaRPr>
          </a:p>
        </p:txBody>
      </p:sp>
      <p:sp>
        <p:nvSpPr>
          <p:cNvPr id="920" name="Google Shape;920;p108"/>
          <p:cNvSpPr txBox="1"/>
          <p:nvPr/>
        </p:nvSpPr>
        <p:spPr>
          <a:xfrm>
            <a:off x="3450125" y="23961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a:t>
            </a:r>
            <a:endParaRPr sz="1800">
              <a:solidFill>
                <a:schemeClr val="dk1"/>
              </a:solidFill>
            </a:endParaRPr>
          </a:p>
        </p:txBody>
      </p:sp>
      <p:cxnSp>
        <p:nvCxnSpPr>
          <p:cNvPr id="921" name="Google Shape;921;p108"/>
          <p:cNvCxnSpPr/>
          <p:nvPr/>
        </p:nvCxnSpPr>
        <p:spPr>
          <a:xfrm>
            <a:off x="3906350" y="2102275"/>
            <a:ext cx="1104900" cy="2463300"/>
          </a:xfrm>
          <a:prstGeom prst="straightConnector1">
            <a:avLst/>
          </a:prstGeom>
          <a:noFill/>
          <a:ln cap="flat" cmpd="sng" w="38100">
            <a:solidFill>
              <a:schemeClr val="dk1"/>
            </a:solidFill>
            <a:prstDash val="solid"/>
            <a:round/>
            <a:headEnd len="med" w="med" type="none"/>
            <a:tailEnd len="med" w="med" type="none"/>
          </a:ln>
        </p:spPr>
      </p:cxnSp>
      <p:cxnSp>
        <p:nvCxnSpPr>
          <p:cNvPr id="922" name="Google Shape;922;p108"/>
          <p:cNvCxnSpPr/>
          <p:nvPr/>
        </p:nvCxnSpPr>
        <p:spPr>
          <a:xfrm flipH="1">
            <a:off x="3945600" y="2081550"/>
            <a:ext cx="1054200" cy="2504100"/>
          </a:xfrm>
          <a:prstGeom prst="straightConnector1">
            <a:avLst/>
          </a:prstGeom>
          <a:noFill/>
          <a:ln cap="flat" cmpd="sng" w="38100">
            <a:solidFill>
              <a:schemeClr val="dk1"/>
            </a:solidFill>
            <a:prstDash val="solid"/>
            <a:round/>
            <a:headEnd len="med" w="med" type="none"/>
            <a:tailEnd len="med" w="med" type="none"/>
          </a:ln>
        </p:spPr>
      </p:cxnSp>
      <p:cxnSp>
        <p:nvCxnSpPr>
          <p:cNvPr id="923" name="Google Shape;923;p108"/>
          <p:cNvCxnSpPr/>
          <p:nvPr/>
        </p:nvCxnSpPr>
        <p:spPr>
          <a:xfrm>
            <a:off x="3195325" y="2831725"/>
            <a:ext cx="2534400" cy="1023900"/>
          </a:xfrm>
          <a:prstGeom prst="straightConnector1">
            <a:avLst/>
          </a:prstGeom>
          <a:noFill/>
          <a:ln cap="flat" cmpd="sng" w="38100">
            <a:solidFill>
              <a:schemeClr val="dk1"/>
            </a:solidFill>
            <a:prstDash val="solid"/>
            <a:round/>
            <a:headEnd len="med" w="med" type="none"/>
            <a:tailEnd len="med" w="med" type="none"/>
          </a:ln>
        </p:spPr>
      </p:cxnSp>
      <p:cxnSp>
        <p:nvCxnSpPr>
          <p:cNvPr id="924" name="Google Shape;924;p108"/>
          <p:cNvCxnSpPr/>
          <p:nvPr/>
        </p:nvCxnSpPr>
        <p:spPr>
          <a:xfrm flipH="1" rot="10800000">
            <a:off x="3205475" y="2770925"/>
            <a:ext cx="2493900" cy="1165800"/>
          </a:xfrm>
          <a:prstGeom prst="straightConnector1">
            <a:avLst/>
          </a:prstGeom>
          <a:noFill/>
          <a:ln cap="flat" cmpd="sng" w="38100">
            <a:solidFill>
              <a:schemeClr val="dk1"/>
            </a:solidFill>
            <a:prstDash val="solid"/>
            <a:round/>
            <a:headEnd len="med" w="med" type="none"/>
            <a:tailEnd len="med" w="med" type="none"/>
          </a:ln>
        </p:spPr>
      </p:cxnSp>
      <p:sp>
        <p:nvSpPr>
          <p:cNvPr id="925" name="Google Shape;925;p108"/>
          <p:cNvSpPr txBox="1"/>
          <p:nvPr/>
        </p:nvSpPr>
        <p:spPr>
          <a:xfrm>
            <a:off x="3886025" y="156662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a:t>
            </a:r>
            <a:endParaRPr sz="1800">
              <a:solidFill>
                <a:schemeClr val="dk1"/>
              </a:solidFill>
            </a:endParaRPr>
          </a:p>
        </p:txBody>
      </p:sp>
      <p:sp>
        <p:nvSpPr>
          <p:cNvPr id="926" name="Google Shape;926;p108"/>
          <p:cNvSpPr txBox="1"/>
          <p:nvPr/>
        </p:nvSpPr>
        <p:spPr>
          <a:xfrm>
            <a:off x="5487800" y="207015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0b001</a:t>
            </a:r>
            <a:endParaRPr sz="1800">
              <a:solidFill>
                <a:schemeClr val="dk1"/>
              </a:solidFill>
            </a:endParaRPr>
          </a:p>
        </p:txBody>
      </p:sp>
      <p:sp>
        <p:nvSpPr>
          <p:cNvPr id="927" name="Google Shape;927;p108"/>
          <p:cNvSpPr txBox="1"/>
          <p:nvPr/>
        </p:nvSpPr>
        <p:spPr>
          <a:xfrm>
            <a:off x="5832500" y="31368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0b010</a:t>
            </a:r>
            <a:endParaRPr sz="1800">
              <a:solidFill>
                <a:schemeClr val="dk1"/>
              </a:solidFill>
            </a:endParaRPr>
          </a:p>
        </p:txBody>
      </p:sp>
      <p:sp>
        <p:nvSpPr>
          <p:cNvPr id="928" name="Google Shape;928;p108"/>
          <p:cNvSpPr txBox="1"/>
          <p:nvPr/>
        </p:nvSpPr>
        <p:spPr>
          <a:xfrm>
            <a:off x="5487800" y="42439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0b011</a:t>
            </a:r>
            <a:endParaRPr sz="1800">
              <a:solidFill>
                <a:schemeClr val="dk1"/>
              </a:solidFill>
            </a:endParaRPr>
          </a:p>
        </p:txBody>
      </p:sp>
      <p:sp>
        <p:nvSpPr>
          <p:cNvPr id="929" name="Google Shape;929;p108"/>
          <p:cNvSpPr txBox="1"/>
          <p:nvPr/>
        </p:nvSpPr>
        <p:spPr>
          <a:xfrm>
            <a:off x="3839825" y="470697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0b100</a:t>
            </a:r>
            <a:endParaRPr sz="1800">
              <a:solidFill>
                <a:schemeClr val="dk1"/>
              </a:solidFill>
            </a:endParaRPr>
          </a:p>
        </p:txBody>
      </p:sp>
      <p:sp>
        <p:nvSpPr>
          <p:cNvPr id="930" name="Google Shape;930;p108"/>
          <p:cNvSpPr txBox="1"/>
          <p:nvPr/>
        </p:nvSpPr>
        <p:spPr>
          <a:xfrm>
            <a:off x="2477650" y="4243900"/>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0b101</a:t>
            </a:r>
            <a:endParaRPr sz="1800">
              <a:solidFill>
                <a:schemeClr val="dk1"/>
              </a:solidFill>
            </a:endParaRPr>
          </a:p>
        </p:txBody>
      </p:sp>
      <p:sp>
        <p:nvSpPr>
          <p:cNvPr id="931" name="Google Shape;931;p108"/>
          <p:cNvSpPr txBox="1"/>
          <p:nvPr/>
        </p:nvSpPr>
        <p:spPr>
          <a:xfrm>
            <a:off x="1847150" y="315702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0b110</a:t>
            </a:r>
            <a:endParaRPr sz="1800">
              <a:solidFill>
                <a:schemeClr val="dk1"/>
              </a:solidFill>
            </a:endParaRPr>
          </a:p>
        </p:txBody>
      </p:sp>
      <p:sp>
        <p:nvSpPr>
          <p:cNvPr id="932" name="Google Shape;932;p108"/>
          <p:cNvSpPr txBox="1"/>
          <p:nvPr/>
        </p:nvSpPr>
        <p:spPr>
          <a:xfrm>
            <a:off x="2477650" y="2094175"/>
            <a:ext cx="122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0b111</a:t>
            </a:r>
            <a:endParaRPr sz="1800">
              <a:solidFill>
                <a:schemeClr val="dk1"/>
              </a:solidFill>
            </a:endParaRPr>
          </a:p>
        </p:txBody>
      </p:sp>
      <p:sp>
        <p:nvSpPr>
          <p:cNvPr id="933" name="Google Shape;933;p108"/>
          <p:cNvSpPr txBox="1"/>
          <p:nvPr/>
        </p:nvSpPr>
        <p:spPr>
          <a:xfrm>
            <a:off x="4246925" y="22580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8</a:t>
            </a:r>
            <a:endParaRPr sz="1800">
              <a:solidFill>
                <a:schemeClr val="dk1"/>
              </a:solidFill>
            </a:endParaRPr>
          </a:p>
        </p:txBody>
      </p:sp>
      <p:sp>
        <p:nvSpPr>
          <p:cNvPr id="934" name="Google Shape;934;p108"/>
          <p:cNvSpPr txBox="1"/>
          <p:nvPr/>
        </p:nvSpPr>
        <p:spPr>
          <a:xfrm>
            <a:off x="4776775" y="2621313"/>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9</a:t>
            </a:r>
            <a:endParaRPr sz="1800">
              <a:solidFill>
                <a:schemeClr val="dk1"/>
              </a:solidFill>
            </a:endParaRPr>
          </a:p>
        </p:txBody>
      </p:sp>
      <p:sp>
        <p:nvSpPr>
          <p:cNvPr id="935" name="Google Shape;935;p108"/>
          <p:cNvSpPr txBox="1"/>
          <p:nvPr/>
        </p:nvSpPr>
        <p:spPr>
          <a:xfrm>
            <a:off x="4981925" y="3136800"/>
            <a:ext cx="53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a:t>
            </a:r>
            <a:r>
              <a:rPr lang="en" sz="1800">
                <a:solidFill>
                  <a:schemeClr val="dk1"/>
                </a:solidFill>
              </a:rPr>
              <a:t>0</a:t>
            </a:r>
            <a:endParaRPr sz="1800">
              <a:solidFill>
                <a:schemeClr val="dk1"/>
              </a:solidFill>
            </a:endParaRPr>
          </a:p>
        </p:txBody>
      </p:sp>
      <p:sp>
        <p:nvSpPr>
          <p:cNvPr id="936" name="Google Shape;936;p108"/>
          <p:cNvSpPr txBox="1"/>
          <p:nvPr/>
        </p:nvSpPr>
        <p:spPr>
          <a:xfrm>
            <a:off x="4809225" y="3690350"/>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11</a:t>
            </a:r>
            <a:endParaRPr sz="1800">
              <a:solidFill>
                <a:schemeClr val="dk1"/>
              </a:solidFill>
            </a:endParaRPr>
          </a:p>
        </p:txBody>
      </p:sp>
      <p:sp>
        <p:nvSpPr>
          <p:cNvPr id="937" name="Google Shape;937;p108"/>
          <p:cNvSpPr txBox="1"/>
          <p:nvPr/>
        </p:nvSpPr>
        <p:spPr>
          <a:xfrm>
            <a:off x="4191200" y="3920425"/>
            <a:ext cx="53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4</a:t>
            </a:r>
            <a:endParaRPr sz="1800">
              <a:solidFill>
                <a:schemeClr val="dk1"/>
              </a:solidFill>
            </a:endParaRPr>
          </a:p>
        </p:txBody>
      </p:sp>
      <p:sp>
        <p:nvSpPr>
          <p:cNvPr id="938" name="Google Shape;938;p108"/>
          <p:cNvSpPr txBox="1"/>
          <p:nvPr/>
        </p:nvSpPr>
        <p:spPr>
          <a:xfrm>
            <a:off x="3696700" y="3690350"/>
            <a:ext cx="456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5</a:t>
            </a:r>
            <a:endParaRPr sz="1800">
              <a:solidFill>
                <a:schemeClr val="dk1"/>
              </a:solidFill>
            </a:endParaRPr>
          </a:p>
        </p:txBody>
      </p:sp>
      <p:sp>
        <p:nvSpPr>
          <p:cNvPr id="939" name="Google Shape;939;p108"/>
          <p:cNvSpPr txBox="1"/>
          <p:nvPr/>
        </p:nvSpPr>
        <p:spPr>
          <a:xfrm>
            <a:off x="3480575" y="3146875"/>
            <a:ext cx="487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6</a:t>
            </a:r>
            <a:endParaRPr sz="1800">
              <a:solidFill>
                <a:schemeClr val="dk1"/>
              </a:solidFill>
            </a:endParaRPr>
          </a:p>
        </p:txBody>
      </p:sp>
      <p:sp>
        <p:nvSpPr>
          <p:cNvPr id="940" name="Google Shape;940;p108"/>
          <p:cNvSpPr txBox="1"/>
          <p:nvPr/>
        </p:nvSpPr>
        <p:spPr>
          <a:xfrm>
            <a:off x="3735652" y="2683275"/>
            <a:ext cx="505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7</a:t>
            </a:r>
            <a:endParaRPr sz="1800">
              <a:solidFill>
                <a:schemeClr val="dk1"/>
              </a:solidFill>
            </a:endParaRPr>
          </a:p>
        </p:txBody>
      </p:sp>
      <p:sp>
        <p:nvSpPr>
          <p:cNvPr id="941" name="Google Shape;941;p108"/>
          <p:cNvSpPr txBox="1"/>
          <p:nvPr/>
        </p:nvSpPr>
        <p:spPr>
          <a:xfrm>
            <a:off x="4145155" y="2683275"/>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16</a:t>
            </a:r>
            <a:endParaRPr sz="1500">
              <a:solidFill>
                <a:schemeClr val="dk1"/>
              </a:solidFill>
            </a:endParaRPr>
          </a:p>
        </p:txBody>
      </p:sp>
      <p:sp>
        <p:nvSpPr>
          <p:cNvPr id="942" name="Google Shape;942;p108"/>
          <p:cNvSpPr/>
          <p:nvPr/>
        </p:nvSpPr>
        <p:spPr>
          <a:xfrm>
            <a:off x="3545648" y="2332101"/>
            <a:ext cx="1933500" cy="2075975"/>
          </a:xfrm>
          <a:custGeom>
            <a:rect b="b" l="l" r="r" t="t"/>
            <a:pathLst>
              <a:path extrusionOk="0" h="83039" w="77340">
                <a:moveTo>
                  <a:pt x="75063" y="80532"/>
                </a:moveTo>
                <a:cubicBezTo>
                  <a:pt x="71855" y="80933"/>
                  <a:pt x="64503" y="83340"/>
                  <a:pt x="55813" y="82939"/>
                </a:cubicBezTo>
                <a:cubicBezTo>
                  <a:pt x="47124" y="82538"/>
                  <a:pt x="31749" y="82471"/>
                  <a:pt x="22926" y="78126"/>
                </a:cubicBezTo>
                <a:cubicBezTo>
                  <a:pt x="14103" y="73781"/>
                  <a:pt x="6350" y="65225"/>
                  <a:pt x="2874" y="56870"/>
                </a:cubicBezTo>
                <a:cubicBezTo>
                  <a:pt x="-602" y="48515"/>
                  <a:pt x="-869" y="36483"/>
                  <a:pt x="2072" y="27994"/>
                </a:cubicBezTo>
                <a:cubicBezTo>
                  <a:pt x="5013" y="19505"/>
                  <a:pt x="12031" y="10414"/>
                  <a:pt x="20520" y="5936"/>
                </a:cubicBezTo>
                <a:cubicBezTo>
                  <a:pt x="29009" y="1458"/>
                  <a:pt x="44115" y="-1750"/>
                  <a:pt x="53005" y="1124"/>
                </a:cubicBezTo>
                <a:cubicBezTo>
                  <a:pt x="61895" y="3998"/>
                  <a:pt x="70184" y="14092"/>
                  <a:pt x="73860" y="23182"/>
                </a:cubicBezTo>
                <a:cubicBezTo>
                  <a:pt x="77536" y="32273"/>
                  <a:pt x="78673" y="47312"/>
                  <a:pt x="75063" y="55667"/>
                </a:cubicBezTo>
                <a:cubicBezTo>
                  <a:pt x="71454" y="64022"/>
                  <a:pt x="60024" y="71776"/>
                  <a:pt x="52203" y="73313"/>
                </a:cubicBezTo>
                <a:cubicBezTo>
                  <a:pt x="44383" y="74850"/>
                  <a:pt x="33888" y="68768"/>
                  <a:pt x="28140" y="64891"/>
                </a:cubicBezTo>
                <a:cubicBezTo>
                  <a:pt x="22392" y="61014"/>
                  <a:pt x="19317" y="55132"/>
                  <a:pt x="17713" y="50052"/>
                </a:cubicBezTo>
                <a:cubicBezTo>
                  <a:pt x="16109" y="44972"/>
                  <a:pt x="16978" y="39424"/>
                  <a:pt x="18515" y="34411"/>
                </a:cubicBezTo>
                <a:cubicBezTo>
                  <a:pt x="20052" y="29398"/>
                  <a:pt x="22258" y="22647"/>
                  <a:pt x="26937" y="19973"/>
                </a:cubicBezTo>
                <a:cubicBezTo>
                  <a:pt x="31616" y="17299"/>
                  <a:pt x="41843" y="16364"/>
                  <a:pt x="46589" y="18369"/>
                </a:cubicBezTo>
                <a:cubicBezTo>
                  <a:pt x="51335" y="20374"/>
                  <a:pt x="54142" y="27059"/>
                  <a:pt x="55412" y="32005"/>
                </a:cubicBezTo>
                <a:cubicBezTo>
                  <a:pt x="56682" y="36951"/>
                  <a:pt x="55947" y="43569"/>
                  <a:pt x="54209" y="48047"/>
                </a:cubicBezTo>
                <a:cubicBezTo>
                  <a:pt x="52471" y="52525"/>
                  <a:pt x="48995" y="57271"/>
                  <a:pt x="44984" y="58875"/>
                </a:cubicBezTo>
                <a:cubicBezTo>
                  <a:pt x="40973" y="60479"/>
                  <a:pt x="33487" y="59343"/>
                  <a:pt x="30145" y="57672"/>
                </a:cubicBezTo>
                <a:cubicBezTo>
                  <a:pt x="26803" y="56001"/>
                  <a:pt x="25534" y="52325"/>
                  <a:pt x="24932" y="48849"/>
                </a:cubicBezTo>
                <a:cubicBezTo>
                  <a:pt x="24331" y="45373"/>
                  <a:pt x="25333" y="39892"/>
                  <a:pt x="26536" y="36817"/>
                </a:cubicBezTo>
                <a:cubicBezTo>
                  <a:pt x="27739" y="33742"/>
                  <a:pt x="29678" y="31537"/>
                  <a:pt x="32151" y="30401"/>
                </a:cubicBezTo>
                <a:cubicBezTo>
                  <a:pt x="34624" y="29265"/>
                  <a:pt x="38902" y="28931"/>
                  <a:pt x="41375" y="30000"/>
                </a:cubicBezTo>
                <a:cubicBezTo>
                  <a:pt x="43848" y="31069"/>
                  <a:pt x="46054" y="34411"/>
                  <a:pt x="46990" y="36817"/>
                </a:cubicBezTo>
                <a:cubicBezTo>
                  <a:pt x="47926" y="39223"/>
                  <a:pt x="48126" y="42231"/>
                  <a:pt x="46990" y="44437"/>
                </a:cubicBezTo>
                <a:cubicBezTo>
                  <a:pt x="45854" y="46643"/>
                  <a:pt x="42311" y="49317"/>
                  <a:pt x="40172" y="50052"/>
                </a:cubicBezTo>
                <a:cubicBezTo>
                  <a:pt x="38033" y="50787"/>
                  <a:pt x="35560" y="49919"/>
                  <a:pt x="34156" y="48849"/>
                </a:cubicBezTo>
                <a:cubicBezTo>
                  <a:pt x="32752" y="47780"/>
                  <a:pt x="31884" y="45239"/>
                  <a:pt x="31750" y="43635"/>
                </a:cubicBezTo>
                <a:cubicBezTo>
                  <a:pt x="31616" y="42031"/>
                  <a:pt x="32352" y="40293"/>
                  <a:pt x="33354" y="39224"/>
                </a:cubicBezTo>
                <a:cubicBezTo>
                  <a:pt x="34357" y="38155"/>
                  <a:pt x="37030" y="37553"/>
                  <a:pt x="37765" y="37219"/>
                </a:cubicBezTo>
              </a:path>
            </a:pathLst>
          </a:custGeom>
          <a:noFill/>
          <a:ln cap="flat" cmpd="sng" w="38100">
            <a:solidFill>
              <a:schemeClr val="dk1"/>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animEffect filter="fade" transition="in">
                                      <p:cBhvr>
                                        <p:cTn dur="1000"/>
                                        <p:tgtEl>
                                          <p:spTgt spid="9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Two’s Complement</a:t>
            </a:r>
            <a:r>
              <a:rPr lang="en"/>
              <a:t> Numbers</a:t>
            </a:r>
            <a:endParaRPr/>
          </a:p>
        </p:txBody>
      </p:sp>
      <p:sp>
        <p:nvSpPr>
          <p:cNvPr id="948" name="Google Shape;948;p109"/>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In binary: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the leading bit of the number is </a:t>
            </a:r>
            <a:r>
              <a:rPr lang="en">
                <a:solidFill>
                  <a:srgbClr val="000000"/>
                </a:solidFill>
                <a:latin typeface="Roboto Mono"/>
                <a:ea typeface="Roboto Mono"/>
                <a:cs typeface="Roboto Mono"/>
                <a:sym typeface="Roboto Mono"/>
              </a:rPr>
              <a:t>0</a:t>
            </a:r>
            <a:r>
              <a:rPr lang="en">
                <a:solidFill>
                  <a:srgbClr val="000000"/>
                </a:solidFill>
              </a:rPr>
              <a:t>, interpret the number as an unsigned integer (positive numbers)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the leading bit of the number is </a:t>
            </a:r>
            <a:r>
              <a:rPr lang="en">
                <a:solidFill>
                  <a:srgbClr val="000000"/>
                </a:solidFill>
                <a:latin typeface="Roboto Mono"/>
                <a:ea typeface="Roboto Mono"/>
                <a:cs typeface="Roboto Mono"/>
                <a:sym typeface="Roboto Mono"/>
              </a:rPr>
              <a:t>1</a:t>
            </a:r>
            <a:r>
              <a:rPr lang="en">
                <a:solidFill>
                  <a:srgbClr val="000000"/>
                </a:solidFill>
              </a:rPr>
              <a:t>, interpret the number as an unsigned integer, then subtract 2</a:t>
            </a:r>
            <a:r>
              <a:rPr baseline="30000" lang="en">
                <a:solidFill>
                  <a:srgbClr val="000000"/>
                </a:solidFill>
              </a:rPr>
              <a:t>n</a:t>
            </a:r>
            <a:r>
              <a:rPr lang="en">
                <a:solidFill>
                  <a:srgbClr val="000000"/>
                </a:solidFill>
              </a:rPr>
              <a:t> (negative numbers)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Result: The 2’s complement value of a bitstring is always equivalent to the unsigned value (mod 2</a:t>
            </a:r>
            <a:r>
              <a:rPr baseline="30000" lang="en">
                <a:solidFill>
                  <a:srgbClr val="000000"/>
                </a:solidFill>
              </a:rPr>
              <a:t>n</a:t>
            </a:r>
            <a:r>
              <a:rPr lang="en">
                <a:solidFill>
                  <a:srgbClr val="000000"/>
                </a:solidFill>
              </a:rPr>
              <a:t>)</a:t>
            </a:r>
            <a:endParaRPr>
              <a:solidFill>
                <a:srgbClr val="000000"/>
              </a:solidFill>
            </a:endParaRPr>
          </a:p>
        </p:txBody>
      </p:sp>
      <p:sp>
        <p:nvSpPr>
          <p:cNvPr id="949" name="Google Shape;949;p10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xEl>
                                              <p:pRg end="0" st="0"/>
                                            </p:txEl>
                                          </p:spTgt>
                                        </p:tgtEl>
                                        <p:attrNameLst>
                                          <p:attrName>style.visibility</p:attrName>
                                        </p:attrNameLst>
                                      </p:cBhvr>
                                      <p:to>
                                        <p:strVal val="visible"/>
                                      </p:to>
                                    </p:set>
                                    <p:animEffect filter="fade" transition="in">
                                      <p:cBhvr>
                                        <p:cTn dur="1000"/>
                                        <p:tgtEl>
                                          <p:spTgt spid="9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xEl>
                                              <p:pRg end="1" st="1"/>
                                            </p:txEl>
                                          </p:spTgt>
                                        </p:tgtEl>
                                        <p:attrNameLst>
                                          <p:attrName>style.visibility</p:attrName>
                                        </p:attrNameLst>
                                      </p:cBhvr>
                                      <p:to>
                                        <p:strVal val="visible"/>
                                      </p:to>
                                    </p:set>
                                    <p:animEffect filter="fade" transition="in">
                                      <p:cBhvr>
                                        <p:cTn dur="1000"/>
                                        <p:tgtEl>
                                          <p:spTgt spid="9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xEl>
                                              <p:pRg end="2" st="2"/>
                                            </p:txEl>
                                          </p:spTgt>
                                        </p:tgtEl>
                                        <p:attrNameLst>
                                          <p:attrName>style.visibility</p:attrName>
                                        </p:attrNameLst>
                                      </p:cBhvr>
                                      <p:to>
                                        <p:strVal val="visible"/>
                                      </p:to>
                                    </p:set>
                                    <p:animEffect filter="fade" transition="in">
                                      <p:cBhvr>
                                        <p:cTn dur="1000"/>
                                        <p:tgtEl>
                                          <p:spTgt spid="9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xEl>
                                              <p:pRg end="3" st="3"/>
                                            </p:txEl>
                                          </p:spTgt>
                                        </p:tgtEl>
                                        <p:attrNameLst>
                                          <p:attrName>style.visibility</p:attrName>
                                        </p:attrNameLst>
                                      </p:cBhvr>
                                      <p:to>
                                        <p:strVal val="visible"/>
                                      </p:to>
                                    </p:set>
                                    <p:animEffect filter="fade" transition="in">
                                      <p:cBhvr>
                                        <p:cTn dur="1000"/>
                                        <p:tgtEl>
                                          <p:spTgt spid="9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1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Two’s Complement Numbers</a:t>
            </a:r>
            <a:endParaRPr/>
          </a:p>
        </p:txBody>
      </p:sp>
      <p:sp>
        <p:nvSpPr>
          <p:cNvPr id="955" name="Google Shape;955;p110"/>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36035" lvl="0" marL="457200" rtl="0" algn="l">
              <a:spcBef>
                <a:spcPts val="0"/>
              </a:spcBef>
              <a:spcAft>
                <a:spcPts val="0"/>
              </a:spcAft>
              <a:buClr>
                <a:srgbClr val="000000"/>
              </a:buClr>
              <a:buSzPts val="1692"/>
              <a:buFont typeface="Roboto Mono"/>
              <a:buChar char="●"/>
            </a:pPr>
            <a:r>
              <a:rPr lang="en" sz="1691">
                <a:solidFill>
                  <a:srgbClr val="000000"/>
                </a:solidFill>
                <a:latin typeface="Roboto Mono"/>
                <a:ea typeface="Roboto Mono"/>
                <a:cs typeface="Roboto Mono"/>
                <a:sym typeface="Roboto Mono"/>
              </a:rPr>
              <a:t>0b0001 0001</a:t>
            </a:r>
            <a:endParaRPr sz="1691">
              <a:solidFill>
                <a:srgbClr val="000000"/>
              </a:solidFill>
              <a:latin typeface="Roboto Mono"/>
              <a:ea typeface="Roboto Mono"/>
              <a:cs typeface="Roboto Mono"/>
              <a:sym typeface="Roboto Mono"/>
            </a:endParaRPr>
          </a:p>
          <a:p>
            <a:pPr indent="-317500" lvl="1" marL="914400" rtl="0" algn="l">
              <a:spcBef>
                <a:spcPts val="0"/>
              </a:spcBef>
              <a:spcAft>
                <a:spcPts val="0"/>
              </a:spcAft>
              <a:buClr>
                <a:srgbClr val="000000"/>
              </a:buClr>
              <a:buSzPts val="1400"/>
              <a:buChar char="○"/>
            </a:pPr>
            <a:r>
              <a:rPr lang="en">
                <a:solidFill>
                  <a:srgbClr val="000000"/>
                </a:solidFill>
              </a:rPr>
              <a:t>The leading digit is </a:t>
            </a:r>
            <a:r>
              <a:rPr lang="en" sz="1291">
                <a:solidFill>
                  <a:srgbClr val="000000"/>
                </a:solidFill>
                <a:latin typeface="Roboto Mono"/>
                <a:ea typeface="Roboto Mono"/>
                <a:cs typeface="Roboto Mono"/>
                <a:sym typeface="Roboto Mono"/>
              </a:rPr>
              <a:t>0</a:t>
            </a:r>
            <a:r>
              <a:rPr lang="en">
                <a:solidFill>
                  <a:srgbClr val="000000"/>
                </a:solidFill>
              </a:rPr>
              <a:t>, so we take the unsigned value of this number, which is 17. Thus, this bitstring means 17.</a:t>
            </a:r>
            <a:endParaRPr>
              <a:solidFill>
                <a:srgbClr val="000000"/>
              </a:solidFill>
            </a:endParaRPr>
          </a:p>
        </p:txBody>
      </p:sp>
      <p:sp>
        <p:nvSpPr>
          <p:cNvPr id="956" name="Google Shape;956;p1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7" name="Google Shape;957;p110"/>
          <p:cNvSpPr/>
          <p:nvPr/>
        </p:nvSpPr>
        <p:spPr>
          <a:xfrm>
            <a:off x="3091475" y="2453525"/>
            <a:ext cx="2747400" cy="2747400"/>
          </a:xfrm>
          <a:prstGeom prst="ellipse">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10"/>
          <p:cNvSpPr txBox="1"/>
          <p:nvPr/>
        </p:nvSpPr>
        <p:spPr>
          <a:xfrm>
            <a:off x="4247225" y="23773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a:t>
            </a:r>
            <a:endParaRPr sz="1800">
              <a:solidFill>
                <a:schemeClr val="dk1"/>
              </a:solidFill>
            </a:endParaRPr>
          </a:p>
        </p:txBody>
      </p:sp>
      <p:sp>
        <p:nvSpPr>
          <p:cNvPr id="959" name="Google Shape;959;p110"/>
          <p:cNvSpPr txBox="1"/>
          <p:nvPr/>
        </p:nvSpPr>
        <p:spPr>
          <a:xfrm>
            <a:off x="3583550" y="2059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0b0000 0000</a:t>
            </a:r>
            <a:endParaRPr sz="1800">
              <a:solidFill>
                <a:schemeClr val="dk1"/>
              </a:solidFill>
            </a:endParaRPr>
          </a:p>
        </p:txBody>
      </p:sp>
      <p:sp>
        <p:nvSpPr>
          <p:cNvPr id="960" name="Google Shape;960;p110"/>
          <p:cNvSpPr txBox="1"/>
          <p:nvPr/>
        </p:nvSpPr>
        <p:spPr>
          <a:xfrm>
            <a:off x="4115000" y="2770925"/>
            <a:ext cx="687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256</a:t>
            </a:r>
            <a:endParaRPr sz="1300">
              <a:solidFill>
                <a:schemeClr val="dk1"/>
              </a:solidFill>
            </a:endParaRPr>
          </a:p>
        </p:txBody>
      </p:sp>
      <p:sp>
        <p:nvSpPr>
          <p:cNvPr id="961" name="Google Shape;961;p110"/>
          <p:cNvSpPr txBox="1"/>
          <p:nvPr/>
        </p:nvSpPr>
        <p:spPr>
          <a:xfrm>
            <a:off x="4151530" y="3121788"/>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512</a:t>
            </a:r>
            <a:endParaRPr sz="1100">
              <a:solidFill>
                <a:schemeClr val="dk1"/>
              </a:solidFill>
            </a:endParaRPr>
          </a:p>
        </p:txBody>
      </p:sp>
      <p:sp>
        <p:nvSpPr>
          <p:cNvPr id="962" name="Google Shape;962;p110"/>
          <p:cNvSpPr txBox="1"/>
          <p:nvPr/>
        </p:nvSpPr>
        <p:spPr>
          <a:xfrm>
            <a:off x="5748625" y="2770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0b0001 0001</a:t>
            </a:r>
            <a:endParaRPr sz="1800">
              <a:solidFill>
                <a:schemeClr val="dk1"/>
              </a:solidFill>
            </a:endParaRPr>
          </a:p>
        </p:txBody>
      </p:sp>
      <p:sp>
        <p:nvSpPr>
          <p:cNvPr id="963" name="Google Shape;963;p110"/>
          <p:cNvSpPr txBox="1"/>
          <p:nvPr/>
        </p:nvSpPr>
        <p:spPr>
          <a:xfrm>
            <a:off x="5161625" y="3000975"/>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17</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animEffect filter="fade" transition="in">
                                      <p:cBhvr>
                                        <p:cTn dur="1000"/>
                                        <p:tgtEl>
                                          <p:spTgt spid="9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1" st="1"/>
                                            </p:txEl>
                                          </p:spTgt>
                                        </p:tgtEl>
                                        <p:attrNameLst>
                                          <p:attrName>style.visibility</p:attrName>
                                        </p:attrNameLst>
                                      </p:cBhvr>
                                      <p:to>
                                        <p:strVal val="visible"/>
                                      </p:to>
                                    </p:set>
                                    <p:animEffect filter="fade" transition="in">
                                      <p:cBhvr>
                                        <p:cTn dur="1000"/>
                                        <p:tgtEl>
                                          <p:spTgt spid="95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Two’s Complement Numbers</a:t>
            </a:r>
            <a:endParaRPr/>
          </a:p>
        </p:txBody>
      </p:sp>
      <p:sp>
        <p:nvSpPr>
          <p:cNvPr id="969" name="Google Shape;969;p111"/>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36035" lvl="0" marL="457200" rtl="0" algn="l">
              <a:spcBef>
                <a:spcPts val="0"/>
              </a:spcBef>
              <a:spcAft>
                <a:spcPts val="0"/>
              </a:spcAft>
              <a:buSzPts val="1692"/>
              <a:buFont typeface="Roboto Mono"/>
              <a:buChar char="●"/>
            </a:pPr>
            <a:r>
              <a:rPr lang="en" sz="1691">
                <a:latin typeface="Roboto Mono"/>
                <a:ea typeface="Roboto Mono"/>
                <a:cs typeface="Roboto Mono"/>
                <a:sym typeface="Roboto Mono"/>
              </a:rPr>
              <a:t>0b1110 1111</a:t>
            </a:r>
            <a:endParaRPr sz="1691">
              <a:latin typeface="Roboto Mono"/>
              <a:ea typeface="Roboto Mono"/>
              <a:cs typeface="Roboto Mono"/>
              <a:sym typeface="Roboto Mono"/>
            </a:endParaRPr>
          </a:p>
          <a:p>
            <a:pPr indent="-317500" lvl="1" marL="914400" rtl="0" algn="l">
              <a:spcBef>
                <a:spcPts val="0"/>
              </a:spcBef>
              <a:spcAft>
                <a:spcPts val="0"/>
              </a:spcAft>
              <a:buSzPts val="1400"/>
              <a:buChar char="○"/>
            </a:pPr>
            <a:r>
              <a:rPr lang="en"/>
              <a:t>The leading digit is </a:t>
            </a:r>
            <a:r>
              <a:rPr lang="en" sz="1291">
                <a:latin typeface="Roboto Mono"/>
                <a:ea typeface="Roboto Mono"/>
                <a:cs typeface="Roboto Mono"/>
                <a:sym typeface="Roboto Mono"/>
              </a:rPr>
              <a:t>1</a:t>
            </a:r>
            <a:r>
              <a:rPr lang="en"/>
              <a:t>, so we take the unsigned value, and subtract 2</a:t>
            </a:r>
            <a:r>
              <a:rPr baseline="30000" lang="en"/>
              <a:t>8</a:t>
            </a:r>
            <a:r>
              <a:rPr lang="en"/>
              <a:t> = 256. The unsigned value is 239, so this bitstring means 239 - 256 = -17</a:t>
            </a:r>
            <a:endParaRPr sz="1691">
              <a:solidFill>
                <a:srgbClr val="000000"/>
              </a:solidFill>
              <a:latin typeface="Roboto Mono"/>
              <a:ea typeface="Roboto Mono"/>
              <a:cs typeface="Roboto Mono"/>
              <a:sym typeface="Roboto Mono"/>
            </a:endParaRPr>
          </a:p>
        </p:txBody>
      </p:sp>
      <p:sp>
        <p:nvSpPr>
          <p:cNvPr id="970" name="Google Shape;970;p1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1" name="Google Shape;971;p111"/>
          <p:cNvSpPr/>
          <p:nvPr/>
        </p:nvSpPr>
        <p:spPr>
          <a:xfrm>
            <a:off x="3091475" y="2453525"/>
            <a:ext cx="2747400" cy="2747400"/>
          </a:xfrm>
          <a:prstGeom prst="ellipse">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2" name="Google Shape;972;p111"/>
          <p:cNvSpPr txBox="1"/>
          <p:nvPr/>
        </p:nvSpPr>
        <p:spPr>
          <a:xfrm>
            <a:off x="4247225" y="23773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a:t>
            </a:r>
            <a:endParaRPr sz="1800">
              <a:solidFill>
                <a:schemeClr val="dk1"/>
              </a:solidFill>
            </a:endParaRPr>
          </a:p>
        </p:txBody>
      </p:sp>
      <p:sp>
        <p:nvSpPr>
          <p:cNvPr id="973" name="Google Shape;973;p111"/>
          <p:cNvSpPr txBox="1"/>
          <p:nvPr/>
        </p:nvSpPr>
        <p:spPr>
          <a:xfrm>
            <a:off x="3583550" y="2059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0b0000 0000</a:t>
            </a:r>
            <a:endParaRPr sz="1800">
              <a:solidFill>
                <a:schemeClr val="dk1"/>
              </a:solidFill>
            </a:endParaRPr>
          </a:p>
        </p:txBody>
      </p:sp>
      <p:sp>
        <p:nvSpPr>
          <p:cNvPr id="974" name="Google Shape;974;p111"/>
          <p:cNvSpPr txBox="1"/>
          <p:nvPr/>
        </p:nvSpPr>
        <p:spPr>
          <a:xfrm>
            <a:off x="4115000" y="2770925"/>
            <a:ext cx="687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256</a:t>
            </a:r>
            <a:endParaRPr sz="1300">
              <a:solidFill>
                <a:schemeClr val="dk1"/>
              </a:solidFill>
            </a:endParaRPr>
          </a:p>
        </p:txBody>
      </p:sp>
      <p:sp>
        <p:nvSpPr>
          <p:cNvPr id="975" name="Google Shape;975;p111"/>
          <p:cNvSpPr txBox="1"/>
          <p:nvPr/>
        </p:nvSpPr>
        <p:spPr>
          <a:xfrm>
            <a:off x="4151530" y="3121788"/>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512</a:t>
            </a:r>
            <a:endParaRPr sz="1100">
              <a:solidFill>
                <a:schemeClr val="dk1"/>
              </a:solidFill>
            </a:endParaRPr>
          </a:p>
        </p:txBody>
      </p:sp>
      <p:sp>
        <p:nvSpPr>
          <p:cNvPr id="976" name="Google Shape;976;p111"/>
          <p:cNvSpPr txBox="1"/>
          <p:nvPr/>
        </p:nvSpPr>
        <p:spPr>
          <a:xfrm>
            <a:off x="5748625" y="2770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0b0001 0001</a:t>
            </a:r>
            <a:endParaRPr sz="1800">
              <a:solidFill>
                <a:schemeClr val="dk1"/>
              </a:solidFill>
            </a:endParaRPr>
          </a:p>
        </p:txBody>
      </p:sp>
      <p:sp>
        <p:nvSpPr>
          <p:cNvPr id="977" name="Google Shape;977;p111"/>
          <p:cNvSpPr txBox="1"/>
          <p:nvPr/>
        </p:nvSpPr>
        <p:spPr>
          <a:xfrm>
            <a:off x="5161625" y="3000975"/>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17</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9">
                                            <p:txEl>
                                              <p:pRg end="0" st="0"/>
                                            </p:txEl>
                                          </p:spTgt>
                                        </p:tgtEl>
                                        <p:attrNameLst>
                                          <p:attrName>style.visibility</p:attrName>
                                        </p:attrNameLst>
                                      </p:cBhvr>
                                      <p:to>
                                        <p:strVal val="visible"/>
                                      </p:to>
                                    </p:set>
                                    <p:animEffect filter="fade" transition="in">
                                      <p:cBhvr>
                                        <p:cTn dur="1000"/>
                                        <p:tgtEl>
                                          <p:spTgt spid="9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9">
                                            <p:txEl>
                                              <p:pRg end="1" st="1"/>
                                            </p:txEl>
                                          </p:spTgt>
                                        </p:tgtEl>
                                        <p:attrNameLst>
                                          <p:attrName>style.visibility</p:attrName>
                                        </p:attrNameLst>
                                      </p:cBhvr>
                                      <p:to>
                                        <p:strVal val="visible"/>
                                      </p:to>
                                    </p:set>
                                    <p:animEffect filter="fade" transition="in">
                                      <p:cBhvr>
                                        <p:cTn dur="1000"/>
                                        <p:tgtEl>
                                          <p:spTgt spid="9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1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Two’s Complement Numbers</a:t>
            </a:r>
            <a:endParaRPr/>
          </a:p>
        </p:txBody>
      </p:sp>
      <p:sp>
        <p:nvSpPr>
          <p:cNvPr id="983" name="Google Shape;983;p112"/>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36035" lvl="0" marL="457200" rtl="0" algn="l">
              <a:spcBef>
                <a:spcPts val="0"/>
              </a:spcBef>
              <a:spcAft>
                <a:spcPts val="0"/>
              </a:spcAft>
              <a:buSzPts val="1692"/>
              <a:buFont typeface="Roboto Mono"/>
              <a:buChar char="●"/>
            </a:pPr>
            <a:r>
              <a:rPr lang="en" sz="1691">
                <a:latin typeface="Roboto Mono"/>
                <a:ea typeface="Roboto Mono"/>
                <a:cs typeface="Roboto Mono"/>
                <a:sym typeface="Roboto Mono"/>
              </a:rPr>
              <a:t>0b1110 1111</a:t>
            </a:r>
            <a:endParaRPr sz="1691">
              <a:latin typeface="Roboto Mono"/>
              <a:ea typeface="Roboto Mono"/>
              <a:cs typeface="Roboto Mono"/>
              <a:sym typeface="Roboto Mono"/>
            </a:endParaRPr>
          </a:p>
          <a:p>
            <a:pPr indent="-317500" lvl="1" marL="914400" rtl="0" algn="l">
              <a:spcBef>
                <a:spcPts val="0"/>
              </a:spcBef>
              <a:spcAft>
                <a:spcPts val="0"/>
              </a:spcAft>
              <a:buSzPts val="1400"/>
              <a:buChar char="○"/>
            </a:pPr>
            <a:r>
              <a:rPr lang="en"/>
              <a:t>The leading digit is </a:t>
            </a:r>
            <a:r>
              <a:rPr lang="en" sz="1291">
                <a:latin typeface="Roboto Mono"/>
                <a:ea typeface="Roboto Mono"/>
                <a:cs typeface="Roboto Mono"/>
                <a:sym typeface="Roboto Mono"/>
              </a:rPr>
              <a:t>1</a:t>
            </a:r>
            <a:r>
              <a:rPr lang="en"/>
              <a:t>, so we take the unsigned value, and subtract 2</a:t>
            </a:r>
            <a:r>
              <a:rPr baseline="30000" lang="en"/>
              <a:t>8</a:t>
            </a:r>
            <a:r>
              <a:rPr lang="en"/>
              <a:t> = 256. The unsigned value is 239, so this bitstring means 239 - 256 = -17</a:t>
            </a:r>
            <a:endParaRPr sz="1691">
              <a:solidFill>
                <a:srgbClr val="000000"/>
              </a:solidFill>
              <a:latin typeface="Roboto Mono"/>
              <a:ea typeface="Roboto Mono"/>
              <a:cs typeface="Roboto Mono"/>
              <a:sym typeface="Roboto Mono"/>
            </a:endParaRPr>
          </a:p>
        </p:txBody>
      </p:sp>
      <p:sp>
        <p:nvSpPr>
          <p:cNvPr id="984" name="Google Shape;984;p1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5" name="Google Shape;985;p112"/>
          <p:cNvSpPr/>
          <p:nvPr/>
        </p:nvSpPr>
        <p:spPr>
          <a:xfrm>
            <a:off x="3091475" y="2453525"/>
            <a:ext cx="2747400" cy="2747400"/>
          </a:xfrm>
          <a:prstGeom prst="ellipse">
            <a:avLst/>
          </a:prstGeom>
          <a:solidFill>
            <a:srgbClr val="000000">
              <a:alpha val="0"/>
            </a:srgbClr>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6" name="Google Shape;986;p112"/>
          <p:cNvSpPr txBox="1"/>
          <p:nvPr/>
        </p:nvSpPr>
        <p:spPr>
          <a:xfrm>
            <a:off x="4247225" y="2377325"/>
            <a:ext cx="435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a:t>
            </a:r>
            <a:endParaRPr sz="1800">
              <a:solidFill>
                <a:schemeClr val="dk1"/>
              </a:solidFill>
            </a:endParaRPr>
          </a:p>
        </p:txBody>
      </p:sp>
      <p:sp>
        <p:nvSpPr>
          <p:cNvPr id="987" name="Google Shape;987;p112"/>
          <p:cNvSpPr txBox="1"/>
          <p:nvPr/>
        </p:nvSpPr>
        <p:spPr>
          <a:xfrm>
            <a:off x="3583550" y="2059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0b0000 0000</a:t>
            </a:r>
            <a:endParaRPr sz="1800">
              <a:solidFill>
                <a:schemeClr val="dk1"/>
              </a:solidFill>
            </a:endParaRPr>
          </a:p>
        </p:txBody>
      </p:sp>
      <p:sp>
        <p:nvSpPr>
          <p:cNvPr id="988" name="Google Shape;988;p112"/>
          <p:cNvSpPr txBox="1"/>
          <p:nvPr/>
        </p:nvSpPr>
        <p:spPr>
          <a:xfrm>
            <a:off x="4115000" y="2770925"/>
            <a:ext cx="687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256</a:t>
            </a:r>
            <a:endParaRPr sz="1300">
              <a:solidFill>
                <a:schemeClr val="dk1"/>
              </a:solidFill>
            </a:endParaRPr>
          </a:p>
        </p:txBody>
      </p:sp>
      <p:sp>
        <p:nvSpPr>
          <p:cNvPr id="989" name="Google Shape;989;p112"/>
          <p:cNvSpPr txBox="1"/>
          <p:nvPr/>
        </p:nvSpPr>
        <p:spPr>
          <a:xfrm>
            <a:off x="4151530" y="3121788"/>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512</a:t>
            </a:r>
            <a:endParaRPr sz="1100">
              <a:solidFill>
                <a:schemeClr val="dk1"/>
              </a:solidFill>
            </a:endParaRPr>
          </a:p>
        </p:txBody>
      </p:sp>
      <p:sp>
        <p:nvSpPr>
          <p:cNvPr id="990" name="Google Shape;990;p112"/>
          <p:cNvSpPr txBox="1"/>
          <p:nvPr/>
        </p:nvSpPr>
        <p:spPr>
          <a:xfrm>
            <a:off x="5748625" y="2770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0b0001 0001</a:t>
            </a:r>
            <a:endParaRPr sz="1800">
              <a:solidFill>
                <a:schemeClr val="dk1"/>
              </a:solidFill>
            </a:endParaRPr>
          </a:p>
        </p:txBody>
      </p:sp>
      <p:sp>
        <p:nvSpPr>
          <p:cNvPr id="991" name="Google Shape;991;p112"/>
          <p:cNvSpPr txBox="1"/>
          <p:nvPr/>
        </p:nvSpPr>
        <p:spPr>
          <a:xfrm>
            <a:off x="5161625" y="3000975"/>
            <a:ext cx="62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17</a:t>
            </a:r>
            <a:endParaRPr sz="1800">
              <a:solidFill>
                <a:schemeClr val="dk1"/>
              </a:solidFill>
            </a:endParaRPr>
          </a:p>
        </p:txBody>
      </p:sp>
      <p:sp>
        <p:nvSpPr>
          <p:cNvPr id="992" name="Google Shape;992;p112"/>
          <p:cNvSpPr txBox="1"/>
          <p:nvPr/>
        </p:nvSpPr>
        <p:spPr>
          <a:xfrm>
            <a:off x="1418475" y="2770925"/>
            <a:ext cx="1750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0b1110 1111</a:t>
            </a:r>
            <a:endParaRPr sz="1800">
              <a:solidFill>
                <a:schemeClr val="dk1"/>
              </a:solidFill>
            </a:endParaRPr>
          </a:p>
        </p:txBody>
      </p:sp>
      <p:sp>
        <p:nvSpPr>
          <p:cNvPr id="993" name="Google Shape;993;p112"/>
          <p:cNvSpPr txBox="1"/>
          <p:nvPr/>
        </p:nvSpPr>
        <p:spPr>
          <a:xfrm>
            <a:off x="3463925" y="3264225"/>
            <a:ext cx="687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239</a:t>
            </a:r>
            <a:endParaRPr sz="1300">
              <a:solidFill>
                <a:schemeClr val="dk1"/>
              </a:solidFill>
            </a:endParaRPr>
          </a:p>
        </p:txBody>
      </p:sp>
      <p:sp>
        <p:nvSpPr>
          <p:cNvPr id="994" name="Google Shape;994;p112"/>
          <p:cNvSpPr txBox="1"/>
          <p:nvPr/>
        </p:nvSpPr>
        <p:spPr>
          <a:xfrm>
            <a:off x="3168975" y="3000975"/>
            <a:ext cx="548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-17</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xEl>
                                              <p:pRg end="0" st="0"/>
                                            </p:txEl>
                                          </p:spTgt>
                                        </p:tgtEl>
                                        <p:attrNameLst>
                                          <p:attrName>style.visibility</p:attrName>
                                        </p:attrNameLst>
                                      </p:cBhvr>
                                      <p:to>
                                        <p:strVal val="visible"/>
                                      </p:to>
                                    </p:set>
                                    <p:animEffect filter="fade" transition="in">
                                      <p:cBhvr>
                                        <p:cTn dur="1000"/>
                                        <p:tgtEl>
                                          <p:spTgt spid="9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xEl>
                                              <p:pRg end="1" st="1"/>
                                            </p:txEl>
                                          </p:spTgt>
                                        </p:tgtEl>
                                        <p:attrNameLst>
                                          <p:attrName>style.visibility</p:attrName>
                                        </p:attrNameLst>
                                      </p:cBhvr>
                                      <p:to>
                                        <p:strVal val="visible"/>
                                      </p:to>
                                    </p:set>
                                    <p:animEffect filter="fade" transition="in">
                                      <p:cBhvr>
                                        <p:cTn dur="1000"/>
                                        <p:tgtEl>
                                          <p:spTgt spid="98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1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r>
              <a:rPr lang="en"/>
              <a:t>Two’s Complement Numbers</a:t>
            </a:r>
            <a:endParaRPr/>
          </a:p>
        </p:txBody>
      </p:sp>
      <p:sp>
        <p:nvSpPr>
          <p:cNvPr id="1000" name="Google Shape;1000;p113"/>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There’s an easy shortcut for negating numbers in two’s complement: In order to multiply a number by -1, flip the bits, and add 1.</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Ex. The number 17 is represented by the binary </a:t>
            </a:r>
            <a:r>
              <a:rPr lang="en" sz="1291">
                <a:solidFill>
                  <a:srgbClr val="000000"/>
                </a:solidFill>
                <a:latin typeface="Roboto Mono"/>
                <a:ea typeface="Roboto Mono"/>
                <a:cs typeface="Roboto Mono"/>
                <a:sym typeface="Roboto Mono"/>
              </a:rPr>
              <a:t>0b0001 0001</a:t>
            </a:r>
            <a:r>
              <a:rPr lang="en">
                <a:solidFill>
                  <a:srgbClr val="000000"/>
                </a:solidFill>
              </a:rPr>
              <a:t>. If we flip the bits of this, we get </a:t>
            </a:r>
            <a:r>
              <a:rPr lang="en" sz="1291">
                <a:solidFill>
                  <a:srgbClr val="000000"/>
                </a:solidFill>
                <a:latin typeface="Roboto Mono"/>
                <a:ea typeface="Roboto Mono"/>
                <a:cs typeface="Roboto Mono"/>
                <a:sym typeface="Roboto Mono"/>
              </a:rPr>
              <a:t>0b1110 1110</a:t>
            </a:r>
            <a:r>
              <a:rPr lang="en">
                <a:solidFill>
                  <a:srgbClr val="000000"/>
                </a:solidFill>
              </a:rPr>
              <a:t>. If we then add 1, we get </a:t>
            </a:r>
            <a:r>
              <a:rPr lang="en" sz="1291">
                <a:solidFill>
                  <a:srgbClr val="000000"/>
                </a:solidFill>
                <a:latin typeface="Roboto Mono"/>
                <a:ea typeface="Roboto Mono"/>
                <a:cs typeface="Roboto Mono"/>
                <a:sym typeface="Roboto Mono"/>
              </a:rPr>
              <a:t>0b1110 1111</a:t>
            </a:r>
            <a:r>
              <a:rPr lang="en">
                <a:solidFill>
                  <a:srgbClr val="000000"/>
                </a:solidFill>
              </a:rPr>
              <a:t>, which is the bitstring that stores -17 in two’s complement.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algorithm works both ways. For example, if I start with </a:t>
            </a:r>
            <a:r>
              <a:rPr lang="en" sz="1291">
                <a:solidFill>
                  <a:srgbClr val="000000"/>
                </a:solidFill>
                <a:latin typeface="Roboto Mono"/>
                <a:ea typeface="Roboto Mono"/>
                <a:cs typeface="Roboto Mono"/>
                <a:sym typeface="Roboto Mono"/>
              </a:rPr>
              <a:t>0b1110 1111</a:t>
            </a:r>
            <a:r>
              <a:rPr lang="en">
                <a:solidFill>
                  <a:srgbClr val="000000"/>
                </a:solidFill>
              </a:rPr>
              <a:t>, I can flip the bits to get </a:t>
            </a:r>
            <a:r>
              <a:rPr lang="en" sz="1291">
                <a:solidFill>
                  <a:srgbClr val="000000"/>
                </a:solidFill>
                <a:latin typeface="Roboto Mono"/>
                <a:ea typeface="Roboto Mono"/>
                <a:cs typeface="Roboto Mono"/>
                <a:sym typeface="Roboto Mono"/>
              </a:rPr>
              <a:t>0b0001 0000</a:t>
            </a:r>
            <a:r>
              <a:rPr lang="en">
                <a:solidFill>
                  <a:srgbClr val="000000"/>
                </a:solidFill>
              </a:rPr>
              <a:t>, then add 1 to get </a:t>
            </a:r>
            <a:r>
              <a:rPr lang="en" sz="1291">
                <a:solidFill>
                  <a:srgbClr val="000000"/>
                </a:solidFill>
                <a:latin typeface="Roboto Mono"/>
                <a:ea typeface="Roboto Mono"/>
                <a:cs typeface="Roboto Mono"/>
                <a:sym typeface="Roboto Mono"/>
              </a:rPr>
              <a:t>0b0001 0001</a:t>
            </a:r>
            <a:r>
              <a:rPr lang="en">
                <a:solidFill>
                  <a:srgbClr val="000000"/>
                </a:solidFill>
              </a:rPr>
              <a:t> = 17, which is the negation of the -17.</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It’s often useful to convert values to binary through the above sequence, but the properties of this signed number system stem from the former definition.</a:t>
            </a:r>
            <a:endParaRPr>
              <a:solidFill>
                <a:srgbClr val="000000"/>
              </a:solidFill>
            </a:endParaRPr>
          </a:p>
        </p:txBody>
      </p:sp>
      <p:sp>
        <p:nvSpPr>
          <p:cNvPr id="1001" name="Google Shape;1001;p1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0" st="0"/>
                                            </p:txEl>
                                          </p:spTgt>
                                        </p:tgtEl>
                                        <p:attrNameLst>
                                          <p:attrName>style.visibility</p:attrName>
                                        </p:attrNameLst>
                                      </p:cBhvr>
                                      <p:to>
                                        <p:strVal val="visible"/>
                                      </p:to>
                                    </p:set>
                                    <p:animEffect filter="fade" transition="in">
                                      <p:cBhvr>
                                        <p:cTn dur="1000"/>
                                        <p:tgtEl>
                                          <p:spTgt spid="10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1" st="1"/>
                                            </p:txEl>
                                          </p:spTgt>
                                        </p:tgtEl>
                                        <p:attrNameLst>
                                          <p:attrName>style.visibility</p:attrName>
                                        </p:attrNameLst>
                                      </p:cBhvr>
                                      <p:to>
                                        <p:strVal val="visible"/>
                                      </p:to>
                                    </p:set>
                                    <p:animEffect filter="fade" transition="in">
                                      <p:cBhvr>
                                        <p:cTn dur="1000"/>
                                        <p:tgtEl>
                                          <p:spTgt spid="10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2" st="2"/>
                                            </p:txEl>
                                          </p:spTgt>
                                        </p:tgtEl>
                                        <p:attrNameLst>
                                          <p:attrName>style.visibility</p:attrName>
                                        </p:attrNameLst>
                                      </p:cBhvr>
                                      <p:to>
                                        <p:strVal val="visible"/>
                                      </p:to>
                                    </p:set>
                                    <p:animEffect filter="fade" transition="in">
                                      <p:cBhvr>
                                        <p:cTn dur="1000"/>
                                        <p:tgtEl>
                                          <p:spTgt spid="10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3" st="3"/>
                                            </p:txEl>
                                          </p:spTgt>
                                        </p:tgtEl>
                                        <p:attrNameLst>
                                          <p:attrName>style.visibility</p:attrName>
                                        </p:attrNameLst>
                                      </p:cBhvr>
                                      <p:to>
                                        <p:strVal val="visible"/>
                                      </p:to>
                                    </p:set>
                                    <p:animEffect filter="fade" transition="in">
                                      <p:cBhvr>
                                        <p:cTn dur="1000"/>
                                        <p:tgtEl>
                                          <p:spTgt spid="10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5" name="Shape 1005"/>
        <p:cNvGrpSpPr/>
        <p:nvPr/>
      </p:nvGrpSpPr>
      <p:grpSpPr>
        <a:xfrm>
          <a:off x="0" y="0"/>
          <a:ext cx="0" cy="0"/>
          <a:chOff x="0" y="0"/>
          <a:chExt cx="0" cy="0"/>
        </a:xfrm>
      </p:grpSpPr>
      <p:sp>
        <p:nvSpPr>
          <p:cNvPr id="1006" name="Google Shape;1006;p11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Two’s Complement Numbers</a:t>
            </a:r>
            <a:endParaRPr/>
          </a:p>
        </p:txBody>
      </p:sp>
      <p:sp>
        <p:nvSpPr>
          <p:cNvPr id="1007" name="Google Shape;1007;p114"/>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Useful?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negative numbers get stored, with about the same number of negative values as positive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Memory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Every bitstring corresponds to a unique value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Operator Efficient?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Yes! This representation system is equivalent to unsigned numbers mod 2</a:t>
            </a:r>
            <a:r>
              <a:rPr baseline="30000" lang="en">
                <a:solidFill>
                  <a:srgbClr val="000000"/>
                </a:solidFill>
              </a:rPr>
              <a:t>n</a:t>
            </a:r>
            <a:r>
              <a:rPr lang="en">
                <a:solidFill>
                  <a:srgbClr val="000000"/>
                </a:solidFill>
              </a:rPr>
              <a:t>, and we’ve defined our operators by taking the result mod 2</a:t>
            </a:r>
            <a:r>
              <a:rPr baseline="30000" lang="en">
                <a:solidFill>
                  <a:srgbClr val="000000"/>
                </a:solidFill>
              </a:rPr>
              <a:t>n</a:t>
            </a:r>
            <a:r>
              <a:rPr lang="en">
                <a:solidFill>
                  <a:srgbClr val="000000"/>
                </a:solidFill>
              </a:rPr>
              <a:t>. As a result, addition, subtraction, and multiplication work exactly the same as with unsigned numbers, even using the same circuit. This makes two’s complement extremely efficient to implement if you’ve already implemented unsigned numbers.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Intuitive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Somewhat: “Flip the bits and add one” is a fairly useful mnemonic that allows humans to easily translate two’s complement numbers. The underlying math behind this system is fairly complex, though, so it’s somewhat unintuitive why this works.</a:t>
            </a:r>
            <a:endParaRPr>
              <a:solidFill>
                <a:srgbClr val="000000"/>
              </a:solidFill>
            </a:endParaRPr>
          </a:p>
        </p:txBody>
      </p:sp>
      <p:sp>
        <p:nvSpPr>
          <p:cNvPr id="1008" name="Google Shape;1008;p1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0" st="0"/>
                                            </p:txEl>
                                          </p:spTgt>
                                        </p:tgtEl>
                                        <p:attrNameLst>
                                          <p:attrName>style.visibility</p:attrName>
                                        </p:attrNameLst>
                                      </p:cBhvr>
                                      <p:to>
                                        <p:strVal val="visible"/>
                                      </p:to>
                                    </p:set>
                                    <p:animEffect filter="fade" transition="in">
                                      <p:cBhvr>
                                        <p:cTn dur="1000"/>
                                        <p:tgtEl>
                                          <p:spTgt spid="10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1" st="1"/>
                                            </p:txEl>
                                          </p:spTgt>
                                        </p:tgtEl>
                                        <p:attrNameLst>
                                          <p:attrName>style.visibility</p:attrName>
                                        </p:attrNameLst>
                                      </p:cBhvr>
                                      <p:to>
                                        <p:strVal val="visible"/>
                                      </p:to>
                                    </p:set>
                                    <p:animEffect filter="fade" transition="in">
                                      <p:cBhvr>
                                        <p:cTn dur="1000"/>
                                        <p:tgtEl>
                                          <p:spTgt spid="10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2" st="2"/>
                                            </p:txEl>
                                          </p:spTgt>
                                        </p:tgtEl>
                                        <p:attrNameLst>
                                          <p:attrName>style.visibility</p:attrName>
                                        </p:attrNameLst>
                                      </p:cBhvr>
                                      <p:to>
                                        <p:strVal val="visible"/>
                                      </p:to>
                                    </p:set>
                                    <p:animEffect filter="fade" transition="in">
                                      <p:cBhvr>
                                        <p:cTn dur="1000"/>
                                        <p:tgtEl>
                                          <p:spTgt spid="10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3" st="3"/>
                                            </p:txEl>
                                          </p:spTgt>
                                        </p:tgtEl>
                                        <p:attrNameLst>
                                          <p:attrName>style.visibility</p:attrName>
                                        </p:attrNameLst>
                                      </p:cBhvr>
                                      <p:to>
                                        <p:strVal val="visible"/>
                                      </p:to>
                                    </p:set>
                                    <p:animEffect filter="fade" transition="in">
                                      <p:cBhvr>
                                        <p:cTn dur="1000"/>
                                        <p:tgtEl>
                                          <p:spTgt spid="10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4" st="4"/>
                                            </p:txEl>
                                          </p:spTgt>
                                        </p:tgtEl>
                                        <p:attrNameLst>
                                          <p:attrName>style.visibility</p:attrName>
                                        </p:attrNameLst>
                                      </p:cBhvr>
                                      <p:to>
                                        <p:strVal val="visible"/>
                                      </p:to>
                                    </p:set>
                                    <p:animEffect filter="fade" transition="in">
                                      <p:cBhvr>
                                        <p:cTn dur="1000"/>
                                        <p:tgtEl>
                                          <p:spTgt spid="10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5" st="5"/>
                                            </p:txEl>
                                          </p:spTgt>
                                        </p:tgtEl>
                                        <p:attrNameLst>
                                          <p:attrName>style.visibility</p:attrName>
                                        </p:attrNameLst>
                                      </p:cBhvr>
                                      <p:to>
                                        <p:strVal val="visible"/>
                                      </p:to>
                                    </p:set>
                                    <p:animEffect filter="fade" transition="in">
                                      <p:cBhvr>
                                        <p:cTn dur="1000"/>
                                        <p:tgtEl>
                                          <p:spTgt spid="10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6" st="6"/>
                                            </p:txEl>
                                          </p:spTgt>
                                        </p:tgtEl>
                                        <p:attrNameLst>
                                          <p:attrName>style.visibility</p:attrName>
                                        </p:attrNameLst>
                                      </p:cBhvr>
                                      <p:to>
                                        <p:strVal val="visible"/>
                                      </p:to>
                                    </p:set>
                                    <p:animEffect filter="fade" transition="in">
                                      <p:cBhvr>
                                        <p:cTn dur="1000"/>
                                        <p:tgtEl>
                                          <p:spTgt spid="10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7" st="7"/>
                                            </p:txEl>
                                          </p:spTgt>
                                        </p:tgtEl>
                                        <p:attrNameLst>
                                          <p:attrName>style.visibility</p:attrName>
                                        </p:attrNameLst>
                                      </p:cBhvr>
                                      <p:to>
                                        <p:strVal val="visible"/>
                                      </p:to>
                                    </p:set>
                                    <p:animEffect filter="fade" transition="in">
                                      <p:cBhvr>
                                        <p:cTn dur="1000"/>
                                        <p:tgtEl>
                                          <p:spTgt spid="10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Numbers to Memorize</a:t>
            </a:r>
            <a:endParaRPr/>
          </a:p>
        </p:txBody>
      </p:sp>
      <p:graphicFrame>
        <p:nvGraphicFramePr>
          <p:cNvPr id="176" name="Google Shape;176;p34"/>
          <p:cNvGraphicFramePr/>
          <p:nvPr/>
        </p:nvGraphicFramePr>
        <p:xfrm>
          <a:off x="675150" y="1627600"/>
          <a:ext cx="3000000" cy="3000000"/>
        </p:xfrm>
        <a:graphic>
          <a:graphicData uri="http://schemas.openxmlformats.org/drawingml/2006/table">
            <a:tbl>
              <a:tblPr>
                <a:noFill/>
                <a:tableStyleId>{CB9ED3EA-8111-47C4-BFCF-05E12E113BC4}</a:tableStyleId>
              </a:tblPr>
              <a:tblGrid>
                <a:gridCol w="431100"/>
                <a:gridCol w="570625"/>
              </a:tblGrid>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1</a:t>
                      </a:r>
                      <a:endParaRPr sz="1600"/>
                    </a:p>
                  </a:txBody>
                  <a:tcPr marT="91425" marB="91425" marR="91425" marL="91425"/>
                </a:tc>
                <a:tc>
                  <a:txBody>
                    <a:bodyPr/>
                    <a:lstStyle/>
                    <a:p>
                      <a:pPr indent="0" lvl="0" marL="0" rtl="0" algn="l">
                        <a:spcBef>
                          <a:spcPts val="0"/>
                        </a:spcBef>
                        <a:spcAft>
                          <a:spcPts val="0"/>
                        </a:spcAft>
                        <a:buNone/>
                      </a:pPr>
                      <a:r>
                        <a:rPr lang="en" sz="1600"/>
                        <a:t>2</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2</a:t>
                      </a:r>
                      <a:endParaRPr sz="1600"/>
                    </a:p>
                  </a:txBody>
                  <a:tcPr marT="91425" marB="91425" marR="91425" marL="91425"/>
                </a:tc>
                <a:tc>
                  <a:txBody>
                    <a:bodyPr/>
                    <a:lstStyle/>
                    <a:p>
                      <a:pPr indent="0" lvl="0" marL="0" rtl="0" algn="l">
                        <a:spcBef>
                          <a:spcPts val="0"/>
                        </a:spcBef>
                        <a:spcAft>
                          <a:spcPts val="0"/>
                        </a:spcAft>
                        <a:buNone/>
                      </a:pPr>
                      <a:r>
                        <a:rPr lang="en" sz="1600"/>
                        <a:t>4</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3</a:t>
                      </a:r>
                      <a:endParaRPr sz="1600"/>
                    </a:p>
                  </a:txBody>
                  <a:tcPr marT="91425" marB="91425" marR="91425" marL="91425"/>
                </a:tc>
                <a:tc>
                  <a:txBody>
                    <a:bodyPr/>
                    <a:lstStyle/>
                    <a:p>
                      <a:pPr indent="0" lvl="0" marL="0" rtl="0" algn="l">
                        <a:spcBef>
                          <a:spcPts val="0"/>
                        </a:spcBef>
                        <a:spcAft>
                          <a:spcPts val="0"/>
                        </a:spcAft>
                        <a:buNone/>
                      </a:pPr>
                      <a:r>
                        <a:rPr lang="en" sz="1600"/>
                        <a:t>8</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4</a:t>
                      </a:r>
                      <a:endParaRPr sz="1600"/>
                    </a:p>
                  </a:txBody>
                  <a:tcPr marT="91425" marB="91425" marR="91425" marL="91425"/>
                </a:tc>
                <a:tc>
                  <a:txBody>
                    <a:bodyPr/>
                    <a:lstStyle/>
                    <a:p>
                      <a:pPr indent="0" lvl="0" marL="0" rtl="0" algn="l">
                        <a:spcBef>
                          <a:spcPts val="0"/>
                        </a:spcBef>
                        <a:spcAft>
                          <a:spcPts val="0"/>
                        </a:spcAft>
                        <a:buNone/>
                      </a:pPr>
                      <a:r>
                        <a:rPr lang="en" sz="1600"/>
                        <a:t>16</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5</a:t>
                      </a:r>
                      <a:endParaRPr sz="1600"/>
                    </a:p>
                  </a:txBody>
                  <a:tcPr marT="91425" marB="91425" marR="91425" marL="91425"/>
                </a:tc>
                <a:tc>
                  <a:txBody>
                    <a:bodyPr/>
                    <a:lstStyle/>
                    <a:p>
                      <a:pPr indent="0" lvl="0" marL="0" rtl="0" algn="l">
                        <a:spcBef>
                          <a:spcPts val="0"/>
                        </a:spcBef>
                        <a:spcAft>
                          <a:spcPts val="0"/>
                        </a:spcAft>
                        <a:buNone/>
                      </a:pPr>
                      <a:r>
                        <a:rPr lang="en" sz="1600"/>
                        <a:t>32</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6</a:t>
                      </a:r>
                      <a:endParaRPr sz="1600"/>
                    </a:p>
                  </a:txBody>
                  <a:tcPr marT="91425" marB="91425" marR="91425" marL="91425"/>
                </a:tc>
                <a:tc>
                  <a:txBody>
                    <a:bodyPr/>
                    <a:lstStyle/>
                    <a:p>
                      <a:pPr indent="0" lvl="0" marL="0" rtl="0" algn="l">
                        <a:spcBef>
                          <a:spcPts val="0"/>
                        </a:spcBef>
                        <a:spcAft>
                          <a:spcPts val="0"/>
                        </a:spcAft>
                        <a:buNone/>
                      </a:pPr>
                      <a:r>
                        <a:rPr lang="en" sz="1600"/>
                        <a:t>64</a:t>
                      </a:r>
                      <a:endParaRPr sz="1600"/>
                    </a:p>
                  </a:txBody>
                  <a:tcPr marT="91425" marB="91425" marR="91425" marL="91425"/>
                </a:tc>
              </a:tr>
              <a:tr h="316975">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a:t>
                      </a:r>
                      <a:r>
                        <a:rPr baseline="30000" lang="en" sz="1600">
                          <a:solidFill>
                            <a:schemeClr val="dk1"/>
                          </a:solidFill>
                        </a:rPr>
                        <a:t>7</a:t>
                      </a:r>
                      <a:endParaRPr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128</a:t>
                      </a:r>
                      <a:endParaRPr sz="1600"/>
                    </a:p>
                  </a:txBody>
                  <a:tcPr marT="91425" marB="91425" marR="91425" marL="91425">
                    <a:lnB cap="flat" cmpd="sng" w="9525">
                      <a:solidFill>
                        <a:srgbClr val="9E9E9E"/>
                      </a:solidFill>
                      <a:prstDash val="solid"/>
                      <a:round/>
                      <a:headEnd len="sm" w="sm" type="none"/>
                      <a:tailEnd len="sm" w="sm" type="none"/>
                    </a:lnB>
                  </a:tcPr>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8</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256</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7" name="Google Shape;177;p34"/>
          <p:cNvGraphicFramePr/>
          <p:nvPr/>
        </p:nvGraphicFramePr>
        <p:xfrm>
          <a:off x="1808125" y="1627600"/>
          <a:ext cx="3000000" cy="3000000"/>
        </p:xfrm>
        <a:graphic>
          <a:graphicData uri="http://schemas.openxmlformats.org/drawingml/2006/table">
            <a:tbl>
              <a:tblPr>
                <a:noFill/>
                <a:tableStyleId>{CB9ED3EA-8111-47C4-BFCF-05E12E113BC4}</a:tableStyleId>
              </a:tblPr>
              <a:tblGrid>
                <a:gridCol w="522050"/>
                <a:gridCol w="808975"/>
              </a:tblGrid>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9</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t>512</a:t>
                      </a:r>
                      <a:endParaRPr sz="1600"/>
                    </a:p>
                  </a:txBody>
                  <a:tcPr marT="91425" marB="91425" marR="91425" marL="91425">
                    <a:lnT cap="flat" cmpd="sng" w="9525">
                      <a:solidFill>
                        <a:srgbClr val="9E9E9E"/>
                      </a:solidFill>
                      <a:prstDash val="solid"/>
                      <a:round/>
                      <a:headEnd len="sm" w="sm" type="none"/>
                      <a:tailEnd len="sm" w="sm" type="none"/>
                    </a:lnT>
                  </a:tcPr>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10</a:t>
                      </a:r>
                      <a:endParaRPr sz="1600"/>
                    </a:p>
                  </a:txBody>
                  <a:tcPr marT="91425" marB="91425" marR="91425" marL="91425"/>
                </a:tc>
                <a:tc>
                  <a:txBody>
                    <a:bodyPr/>
                    <a:lstStyle/>
                    <a:p>
                      <a:pPr indent="0" lvl="0" marL="0" rtl="0" algn="l">
                        <a:spcBef>
                          <a:spcPts val="0"/>
                        </a:spcBef>
                        <a:spcAft>
                          <a:spcPts val="0"/>
                        </a:spcAft>
                        <a:buNone/>
                      </a:pPr>
                      <a:r>
                        <a:rPr lang="en" sz="1600"/>
                        <a:t>1024</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11</a:t>
                      </a:r>
                      <a:endParaRPr sz="1600"/>
                    </a:p>
                  </a:txBody>
                  <a:tcPr marT="91425" marB="91425" marR="91425" marL="91425"/>
                </a:tc>
                <a:tc>
                  <a:txBody>
                    <a:bodyPr/>
                    <a:lstStyle/>
                    <a:p>
                      <a:pPr indent="0" lvl="0" marL="0" rtl="0" algn="l">
                        <a:spcBef>
                          <a:spcPts val="0"/>
                        </a:spcBef>
                        <a:spcAft>
                          <a:spcPts val="0"/>
                        </a:spcAft>
                        <a:buNone/>
                      </a:pPr>
                      <a:r>
                        <a:rPr lang="en" sz="1600"/>
                        <a:t>2048</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12</a:t>
                      </a:r>
                      <a:endParaRPr sz="1600"/>
                    </a:p>
                  </a:txBody>
                  <a:tcPr marT="91425" marB="91425" marR="91425" marL="91425"/>
                </a:tc>
                <a:tc>
                  <a:txBody>
                    <a:bodyPr/>
                    <a:lstStyle/>
                    <a:p>
                      <a:pPr indent="0" lvl="0" marL="0" rtl="0" algn="l">
                        <a:spcBef>
                          <a:spcPts val="0"/>
                        </a:spcBef>
                        <a:spcAft>
                          <a:spcPts val="0"/>
                        </a:spcAft>
                        <a:buNone/>
                      </a:pPr>
                      <a:r>
                        <a:rPr lang="en" sz="1600"/>
                        <a:t>4096</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13</a:t>
                      </a:r>
                      <a:endParaRPr sz="1600"/>
                    </a:p>
                  </a:txBody>
                  <a:tcPr marT="91425" marB="91425" marR="91425" marL="91425"/>
                </a:tc>
                <a:tc>
                  <a:txBody>
                    <a:bodyPr/>
                    <a:lstStyle/>
                    <a:p>
                      <a:pPr indent="0" lvl="0" marL="0" rtl="0" algn="l">
                        <a:spcBef>
                          <a:spcPts val="0"/>
                        </a:spcBef>
                        <a:spcAft>
                          <a:spcPts val="0"/>
                        </a:spcAft>
                        <a:buNone/>
                      </a:pPr>
                      <a:r>
                        <a:rPr lang="en" sz="1600"/>
                        <a:t>8192</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14</a:t>
                      </a:r>
                      <a:endParaRPr sz="1600"/>
                    </a:p>
                  </a:txBody>
                  <a:tcPr marT="91425" marB="91425" marR="91425" marL="91425"/>
                </a:tc>
                <a:tc>
                  <a:txBody>
                    <a:bodyPr/>
                    <a:lstStyle/>
                    <a:p>
                      <a:pPr indent="0" lvl="0" marL="0" rtl="0" algn="l">
                        <a:spcBef>
                          <a:spcPts val="0"/>
                        </a:spcBef>
                        <a:spcAft>
                          <a:spcPts val="0"/>
                        </a:spcAft>
                        <a:buNone/>
                      </a:pPr>
                      <a:r>
                        <a:rPr lang="en" sz="1600"/>
                        <a:t>16384</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15</a:t>
                      </a:r>
                      <a:endParaRPr sz="1600"/>
                    </a:p>
                  </a:txBody>
                  <a:tcPr marT="91425" marB="91425" marR="91425" marL="91425"/>
                </a:tc>
                <a:tc>
                  <a:txBody>
                    <a:bodyPr/>
                    <a:lstStyle/>
                    <a:p>
                      <a:pPr indent="0" lvl="0" marL="0" rtl="0" algn="l">
                        <a:spcBef>
                          <a:spcPts val="0"/>
                        </a:spcBef>
                        <a:spcAft>
                          <a:spcPts val="0"/>
                        </a:spcAft>
                        <a:buNone/>
                      </a:pPr>
                      <a:r>
                        <a:rPr lang="en" sz="1600"/>
                        <a:t>32768</a:t>
                      </a:r>
                      <a:endParaRPr sz="1600"/>
                    </a:p>
                  </a:txBody>
                  <a:tcPr marT="91425" marB="91425" marR="91425" marL="91425"/>
                </a:tc>
              </a:tr>
              <a:tr h="316975">
                <a:tc>
                  <a:txBody>
                    <a:bodyPr/>
                    <a:lstStyle/>
                    <a:p>
                      <a:pPr indent="0" lvl="0" marL="0" rtl="0" algn="l">
                        <a:spcBef>
                          <a:spcPts val="0"/>
                        </a:spcBef>
                        <a:spcAft>
                          <a:spcPts val="0"/>
                        </a:spcAft>
                        <a:buNone/>
                      </a:pPr>
                      <a:r>
                        <a:rPr lang="en" sz="1600">
                          <a:solidFill>
                            <a:schemeClr val="dk1"/>
                          </a:solidFill>
                        </a:rPr>
                        <a:t>2</a:t>
                      </a:r>
                      <a:r>
                        <a:rPr baseline="30000" lang="en" sz="1600">
                          <a:solidFill>
                            <a:schemeClr val="dk1"/>
                          </a:solidFill>
                        </a:rPr>
                        <a:t>16</a:t>
                      </a:r>
                      <a:endParaRPr sz="1600"/>
                    </a:p>
                  </a:txBody>
                  <a:tcPr marT="91425" marB="91425" marR="91425" marL="91425"/>
                </a:tc>
                <a:tc>
                  <a:txBody>
                    <a:bodyPr/>
                    <a:lstStyle/>
                    <a:p>
                      <a:pPr indent="0" lvl="0" marL="0" rtl="0" algn="l">
                        <a:spcBef>
                          <a:spcPts val="0"/>
                        </a:spcBef>
                        <a:spcAft>
                          <a:spcPts val="0"/>
                        </a:spcAft>
                        <a:buNone/>
                      </a:pPr>
                      <a:r>
                        <a:rPr lang="en" sz="1600"/>
                        <a:t>65536</a:t>
                      </a:r>
                      <a:endParaRPr sz="1600"/>
                    </a:p>
                  </a:txBody>
                  <a:tcPr marT="91425" marB="91425" marR="91425" marL="91425"/>
                </a:tc>
              </a:tr>
            </a:tbl>
          </a:graphicData>
        </a:graphic>
      </p:graphicFrame>
      <p:graphicFrame>
        <p:nvGraphicFramePr>
          <p:cNvPr id="178" name="Google Shape;178;p34"/>
          <p:cNvGraphicFramePr/>
          <p:nvPr/>
        </p:nvGraphicFramePr>
        <p:xfrm>
          <a:off x="3825400" y="1200925"/>
          <a:ext cx="3000000" cy="3000000"/>
        </p:xfrm>
        <a:graphic>
          <a:graphicData uri="http://schemas.openxmlformats.org/drawingml/2006/table">
            <a:tbl>
              <a:tblPr>
                <a:noFill/>
                <a:tableStyleId>{CB9ED3EA-8111-47C4-BFCF-05E12E113BC4}</a:tableStyleId>
              </a:tblPr>
              <a:tblGrid>
                <a:gridCol w="1054725"/>
                <a:gridCol w="1321300"/>
              </a:tblGrid>
              <a:tr h="214950">
                <a:tc>
                  <a:txBody>
                    <a:bodyPr/>
                    <a:lstStyle/>
                    <a:p>
                      <a:pPr indent="0" lvl="0" marL="0" rtl="0" algn="l">
                        <a:spcBef>
                          <a:spcPts val="0"/>
                        </a:spcBef>
                        <a:spcAft>
                          <a:spcPts val="0"/>
                        </a:spcAft>
                        <a:buNone/>
                      </a:pPr>
                      <a:r>
                        <a:rPr lang="en" sz="1600"/>
                        <a:t>Decimal</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t>Binary</a:t>
                      </a:r>
                      <a:endParaRPr sz="1600"/>
                    </a:p>
                  </a:txBody>
                  <a:tcPr marT="91425" marB="91425" marR="91425" marL="91425">
                    <a:lnT cap="flat" cmpd="sng" w="9525">
                      <a:solidFill>
                        <a:srgbClr val="9E9E9E"/>
                      </a:solidFill>
                      <a:prstDash val="solid"/>
                      <a:round/>
                      <a:headEnd len="sm" w="sm" type="none"/>
                      <a:tailEnd len="sm" w="sm" type="none"/>
                    </a:lnT>
                  </a:tcPr>
                </a:tc>
              </a:tr>
              <a:tr h="214950">
                <a:tc>
                  <a:txBody>
                    <a:bodyPr/>
                    <a:lstStyle/>
                    <a:p>
                      <a:pPr indent="0" lvl="0" marL="0" rtl="0" algn="l">
                        <a:spcBef>
                          <a:spcPts val="0"/>
                        </a:spcBef>
                        <a:spcAft>
                          <a:spcPts val="0"/>
                        </a:spcAft>
                        <a:buNone/>
                      </a:pPr>
                      <a:r>
                        <a:rPr lang="en" sz="1600"/>
                        <a:t>0</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0b0000</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0b0001</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0b0010</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0b0011</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4</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0b0100</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5</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0b0101</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6</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0b0110</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7</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0b0111</a:t>
                      </a:r>
                      <a:endParaRPr sz="1600">
                        <a:latin typeface="Roboto Mono"/>
                        <a:ea typeface="Roboto Mono"/>
                        <a:cs typeface="Roboto Mono"/>
                        <a:sym typeface="Roboto Mono"/>
                      </a:endParaRPr>
                    </a:p>
                  </a:txBody>
                  <a:tcPr marT="91425" marB="91425" marR="91425" marL="91425"/>
                </a:tc>
              </a:tr>
            </a:tbl>
          </a:graphicData>
        </a:graphic>
      </p:graphicFrame>
      <p:graphicFrame>
        <p:nvGraphicFramePr>
          <p:cNvPr id="179" name="Google Shape;179;p34"/>
          <p:cNvGraphicFramePr/>
          <p:nvPr/>
        </p:nvGraphicFramePr>
        <p:xfrm>
          <a:off x="6302300" y="1200925"/>
          <a:ext cx="3000000" cy="3000000"/>
        </p:xfrm>
        <a:graphic>
          <a:graphicData uri="http://schemas.openxmlformats.org/drawingml/2006/table">
            <a:tbl>
              <a:tblPr>
                <a:noFill/>
                <a:tableStyleId>{CB9ED3EA-8111-47C4-BFCF-05E12E113BC4}</a:tableStyleId>
              </a:tblPr>
              <a:tblGrid>
                <a:gridCol w="1054725"/>
                <a:gridCol w="1321300"/>
              </a:tblGrid>
              <a:tr h="214950">
                <a:tc>
                  <a:txBody>
                    <a:bodyPr/>
                    <a:lstStyle/>
                    <a:p>
                      <a:pPr indent="0" lvl="0" marL="0" rtl="0" algn="l">
                        <a:spcBef>
                          <a:spcPts val="0"/>
                        </a:spcBef>
                        <a:spcAft>
                          <a:spcPts val="0"/>
                        </a:spcAft>
                        <a:buNone/>
                      </a:pPr>
                      <a:r>
                        <a:rPr lang="en" sz="1600"/>
                        <a:t>Decimal</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t>Binary</a:t>
                      </a:r>
                      <a:endParaRPr sz="1600"/>
                    </a:p>
                  </a:txBody>
                  <a:tcPr marT="91425" marB="91425" marR="91425" marL="91425">
                    <a:lnT cap="flat" cmpd="sng" w="9525">
                      <a:solidFill>
                        <a:srgbClr val="9E9E9E"/>
                      </a:solidFill>
                      <a:prstDash val="solid"/>
                      <a:round/>
                      <a:headEnd len="sm" w="sm" type="none"/>
                      <a:tailEnd len="sm" w="sm" type="none"/>
                    </a:lnT>
                  </a:tcPr>
                </a:tc>
              </a:tr>
              <a:tr h="214950">
                <a:tc>
                  <a:txBody>
                    <a:bodyPr/>
                    <a:lstStyle/>
                    <a:p>
                      <a:pPr indent="0" lvl="0" marL="0" rtl="0" algn="l">
                        <a:spcBef>
                          <a:spcPts val="0"/>
                        </a:spcBef>
                        <a:spcAft>
                          <a:spcPts val="0"/>
                        </a:spcAft>
                        <a:buNone/>
                      </a:pPr>
                      <a:r>
                        <a:rPr lang="en" sz="1600"/>
                        <a:t>8</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0b1000</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9</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0b1001</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10 = 0xA</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0b1010</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11 = 0xB</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0b1011</a:t>
                      </a:r>
                      <a:endParaRPr sz="1600">
                        <a:latin typeface="Roboto Mono"/>
                        <a:ea typeface="Roboto Mono"/>
                        <a:cs typeface="Roboto Mono"/>
                        <a:sym typeface="Roboto Mono"/>
                      </a:endParaRPr>
                    </a:p>
                  </a:txBody>
                  <a:tcPr marT="91425" marB="91425" marR="91425" marL="91425"/>
                </a:tc>
              </a:tr>
              <a:tr h="214950">
                <a:tc>
                  <a:txBody>
                    <a:bodyPr/>
                    <a:lstStyle/>
                    <a:p>
                      <a:pPr indent="0" lvl="0" marL="0" rtl="0" algn="l">
                        <a:spcBef>
                          <a:spcPts val="0"/>
                        </a:spcBef>
                        <a:spcAft>
                          <a:spcPts val="0"/>
                        </a:spcAft>
                        <a:buNone/>
                      </a:pPr>
                      <a:r>
                        <a:rPr lang="en" sz="1600"/>
                        <a:t>12 = 0xC</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0b1100</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13 = 0xD</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0b1101</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14 = 0xE</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0b1110</a:t>
                      </a:r>
                      <a:endParaRPr sz="1600">
                        <a:latin typeface="Roboto Mono"/>
                        <a:ea typeface="Roboto Mono"/>
                        <a:cs typeface="Roboto Mono"/>
                        <a:sym typeface="Roboto Mono"/>
                      </a:endParaRPr>
                    </a:p>
                  </a:txBody>
                  <a:tcPr marT="91425" marB="91425" marR="91425" marL="91425"/>
                </a:tc>
              </a:tr>
              <a:tr h="308425">
                <a:tc>
                  <a:txBody>
                    <a:bodyPr/>
                    <a:lstStyle/>
                    <a:p>
                      <a:pPr indent="0" lvl="0" marL="0" rtl="0" algn="l">
                        <a:spcBef>
                          <a:spcPts val="0"/>
                        </a:spcBef>
                        <a:spcAft>
                          <a:spcPts val="0"/>
                        </a:spcAft>
                        <a:buNone/>
                      </a:pPr>
                      <a:r>
                        <a:rPr lang="en" sz="1600"/>
                        <a:t>15 = 0xF</a:t>
                      </a:r>
                      <a:endParaRPr sz="1600"/>
                    </a:p>
                  </a:txBody>
                  <a:tcPr marT="91425" marB="91425" marR="91425" marL="91425"/>
                </a:tc>
                <a:tc>
                  <a:txBody>
                    <a:bodyPr/>
                    <a:lstStyle/>
                    <a:p>
                      <a:pPr indent="0" lvl="0" marL="0" rtl="0" algn="l">
                        <a:spcBef>
                          <a:spcPts val="0"/>
                        </a:spcBef>
                        <a:spcAft>
                          <a:spcPts val="0"/>
                        </a:spcAft>
                        <a:buNone/>
                      </a:pPr>
                      <a:r>
                        <a:rPr lang="en" sz="1600">
                          <a:latin typeface="Roboto Mono"/>
                          <a:ea typeface="Roboto Mono"/>
                          <a:cs typeface="Roboto Mono"/>
                          <a:sym typeface="Roboto Mono"/>
                        </a:rPr>
                        <a:t>0b1111</a:t>
                      </a:r>
                      <a:endParaRPr sz="1600">
                        <a:latin typeface="Roboto Mono"/>
                        <a:ea typeface="Roboto Mono"/>
                        <a:cs typeface="Roboto Mono"/>
                        <a:sym typeface="Roboto Mono"/>
                      </a:endParaRPr>
                    </a:p>
                  </a:txBody>
                  <a:tcPr marT="91425" marB="91425" marR="91425" marL="91425"/>
                </a:tc>
              </a:tr>
            </a:tbl>
          </a:graphicData>
        </a:graphic>
      </p:graphicFrame>
      <p:sp>
        <p:nvSpPr>
          <p:cNvPr id="180" name="Google Shape;180;p34"/>
          <p:cNvSpPr txBox="1"/>
          <p:nvPr/>
        </p:nvSpPr>
        <p:spPr>
          <a:xfrm>
            <a:off x="675150" y="1200925"/>
            <a:ext cx="2441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Powers of 2</a:t>
            </a:r>
            <a:endParaRPr sz="1600"/>
          </a:p>
        </p:txBody>
      </p:sp>
      <p:sp>
        <p:nvSpPr>
          <p:cNvPr id="181" name="Google Shape;1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D9EAD3"/>
        </a:solidFill>
      </p:bgPr>
    </p:bg>
    <p:spTree>
      <p:nvGrpSpPr>
        <p:cNvPr id="1012" name="Shape 1012"/>
        <p:cNvGrpSpPr/>
        <p:nvPr/>
      </p:nvGrpSpPr>
      <p:grpSpPr>
        <a:xfrm>
          <a:off x="0" y="0"/>
          <a:ext cx="0" cy="0"/>
          <a:chOff x="0" y="0"/>
          <a:chExt cx="0" cy="0"/>
        </a:xfrm>
      </p:grpSpPr>
      <p:sp>
        <p:nvSpPr>
          <p:cNvPr id="1013" name="Google Shape;1013;p11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Aside (e.g. How Math 113 Applies to CS)</a:t>
            </a:r>
            <a:endParaRPr/>
          </a:p>
        </p:txBody>
      </p:sp>
      <p:sp>
        <p:nvSpPr>
          <p:cNvPr id="1014" name="Google Shape;1014;p115"/>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Modular arithmetic forms what's known as a </a:t>
            </a:r>
            <a:r>
              <a:rPr i="1" lang="en">
                <a:solidFill>
                  <a:srgbClr val="000000"/>
                </a:solidFill>
              </a:rPr>
              <a:t>ring</a:t>
            </a:r>
            <a:r>
              <a:rPr lang="en">
                <a:solidFill>
                  <a:srgbClr val="000000"/>
                </a:solidFill>
              </a:rPr>
              <a:t>; in particular the quotient ring Z/nZ</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One property of quotient rings is that the choice of representative is irrelevant to the defined operations.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Unsigned numbers: We choose as representative the smallest nonnegative element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2's Complement: We choose as representative the number closest to zero (with one extra negative number)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Since we don't change the coset-bitstring mapping, we can use the same arithmetic circuits for operations </a:t>
            </a:r>
            <a:r>
              <a:rPr i="1" lang="en">
                <a:solidFill>
                  <a:srgbClr val="000000"/>
                </a:solidFill>
              </a:rPr>
              <a:t>well-defined on the ring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Addition, Subtraction and Multiplication, but NOT comparisons or division</a:t>
            </a:r>
            <a:endParaRPr>
              <a:solidFill>
                <a:srgbClr val="000000"/>
              </a:solidFill>
            </a:endParaRPr>
          </a:p>
        </p:txBody>
      </p:sp>
      <p:sp>
        <p:nvSpPr>
          <p:cNvPr id="1015" name="Google Shape;1015;p1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0" st="0"/>
                                            </p:txEl>
                                          </p:spTgt>
                                        </p:tgtEl>
                                        <p:attrNameLst>
                                          <p:attrName>style.visibility</p:attrName>
                                        </p:attrNameLst>
                                      </p:cBhvr>
                                      <p:to>
                                        <p:strVal val="visible"/>
                                      </p:to>
                                    </p:set>
                                    <p:animEffect filter="fade" transition="in">
                                      <p:cBhvr>
                                        <p:cTn dur="1000"/>
                                        <p:tgtEl>
                                          <p:spTgt spid="10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1" st="1"/>
                                            </p:txEl>
                                          </p:spTgt>
                                        </p:tgtEl>
                                        <p:attrNameLst>
                                          <p:attrName>style.visibility</p:attrName>
                                        </p:attrNameLst>
                                      </p:cBhvr>
                                      <p:to>
                                        <p:strVal val="visible"/>
                                      </p:to>
                                    </p:set>
                                    <p:animEffect filter="fade" transition="in">
                                      <p:cBhvr>
                                        <p:cTn dur="1000"/>
                                        <p:tgtEl>
                                          <p:spTgt spid="10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2" st="2"/>
                                            </p:txEl>
                                          </p:spTgt>
                                        </p:tgtEl>
                                        <p:attrNameLst>
                                          <p:attrName>style.visibility</p:attrName>
                                        </p:attrNameLst>
                                      </p:cBhvr>
                                      <p:to>
                                        <p:strVal val="visible"/>
                                      </p:to>
                                    </p:set>
                                    <p:animEffect filter="fade" transition="in">
                                      <p:cBhvr>
                                        <p:cTn dur="1000"/>
                                        <p:tgtEl>
                                          <p:spTgt spid="10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3" st="3"/>
                                            </p:txEl>
                                          </p:spTgt>
                                        </p:tgtEl>
                                        <p:attrNameLst>
                                          <p:attrName>style.visibility</p:attrName>
                                        </p:attrNameLst>
                                      </p:cBhvr>
                                      <p:to>
                                        <p:strVal val="visible"/>
                                      </p:to>
                                    </p:set>
                                    <p:animEffect filter="fade" transition="in">
                                      <p:cBhvr>
                                        <p:cTn dur="1000"/>
                                        <p:tgtEl>
                                          <p:spTgt spid="10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4" st="4"/>
                                            </p:txEl>
                                          </p:spTgt>
                                        </p:tgtEl>
                                        <p:attrNameLst>
                                          <p:attrName>style.visibility</p:attrName>
                                        </p:attrNameLst>
                                      </p:cBhvr>
                                      <p:to>
                                        <p:strVal val="visible"/>
                                      </p:to>
                                    </p:set>
                                    <p:animEffect filter="fade" transition="in">
                                      <p:cBhvr>
                                        <p:cTn dur="1000"/>
                                        <p:tgtEl>
                                          <p:spTgt spid="10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xEl>
                                              <p:pRg end="5" st="5"/>
                                            </p:txEl>
                                          </p:spTgt>
                                        </p:tgtEl>
                                        <p:attrNameLst>
                                          <p:attrName>style.visibility</p:attrName>
                                        </p:attrNameLst>
                                      </p:cBhvr>
                                      <p:to>
                                        <p:strVal val="visible"/>
                                      </p:to>
                                    </p:set>
                                    <p:animEffect filter="fade" transition="in">
                                      <p:cBhvr>
                                        <p:cTn dur="1000"/>
                                        <p:tgtEl>
                                          <p:spTgt spid="10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Two’s Complement Numbers</a:t>
            </a:r>
            <a:endParaRPr/>
          </a:p>
        </p:txBody>
      </p:sp>
      <p:sp>
        <p:nvSpPr>
          <p:cNvPr id="1021" name="Google Shape;1021;p116"/>
          <p:cNvSpPr txBox="1"/>
          <p:nvPr>
            <p:ph idx="1" type="body"/>
          </p:nvPr>
        </p:nvSpPr>
        <p:spPr>
          <a:xfrm>
            <a:off x="198500" y="1246825"/>
            <a:ext cx="8520600" cy="3765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 binary:</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If the leading bit of the number is 0, interpret the number as an unsigned integer (positive numbers)</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If the leading bit of the number is 1, interpret the number as an unsigned integer, then subtract 2</a:t>
            </a:r>
            <a:r>
              <a:rPr baseline="30000" lang="en">
                <a:solidFill>
                  <a:srgbClr val="999999"/>
                </a:solidFill>
              </a:rPr>
              <a:t>n</a:t>
            </a:r>
            <a:r>
              <a:rPr lang="en">
                <a:solidFill>
                  <a:srgbClr val="999999"/>
                </a:solidFill>
              </a:rPr>
              <a:t> (negative numbers). Alternatively, flip the bits and add one to get the magnitude of the number, and interpret the number as a negative number.</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Because Two's Complement is equivalent mod 2</a:t>
            </a:r>
            <a:r>
              <a:rPr baseline="30000" lang="en">
                <a:solidFill>
                  <a:srgbClr val="999999"/>
                </a:solidFill>
              </a:rPr>
              <a:t>n</a:t>
            </a:r>
            <a:r>
              <a:rPr lang="en">
                <a:solidFill>
                  <a:srgbClr val="999999"/>
                </a:solidFill>
              </a:rPr>
              <a:t> to unsigned numbers, we can reuse the unsigned math circuits to implement 2's complement operations. </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Two’s complement is generally the implementation of choice for signed numbers.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From now on, we may sometimes say “signed number” without specifying the exact format. Unless otherwise stated, this refers to a two’s complement representation.</a:t>
            </a:r>
            <a:endParaRPr>
              <a:solidFill>
                <a:srgbClr val="000000"/>
              </a:solidFill>
            </a:endParaRPr>
          </a:p>
        </p:txBody>
      </p:sp>
      <p:sp>
        <p:nvSpPr>
          <p:cNvPr id="1022" name="Google Shape;1022;p1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0" st="0"/>
                                            </p:txEl>
                                          </p:spTgt>
                                        </p:tgtEl>
                                        <p:attrNameLst>
                                          <p:attrName>style.visibility</p:attrName>
                                        </p:attrNameLst>
                                      </p:cBhvr>
                                      <p:to>
                                        <p:strVal val="visible"/>
                                      </p:to>
                                    </p:set>
                                    <p:animEffect filter="fade" transition="in">
                                      <p:cBhvr>
                                        <p:cTn dur="1000"/>
                                        <p:tgtEl>
                                          <p:spTgt spid="10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1" st="1"/>
                                            </p:txEl>
                                          </p:spTgt>
                                        </p:tgtEl>
                                        <p:attrNameLst>
                                          <p:attrName>style.visibility</p:attrName>
                                        </p:attrNameLst>
                                      </p:cBhvr>
                                      <p:to>
                                        <p:strVal val="visible"/>
                                      </p:to>
                                    </p:set>
                                    <p:animEffect filter="fade" transition="in">
                                      <p:cBhvr>
                                        <p:cTn dur="1000"/>
                                        <p:tgtEl>
                                          <p:spTgt spid="10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2" st="2"/>
                                            </p:txEl>
                                          </p:spTgt>
                                        </p:tgtEl>
                                        <p:attrNameLst>
                                          <p:attrName>style.visibility</p:attrName>
                                        </p:attrNameLst>
                                      </p:cBhvr>
                                      <p:to>
                                        <p:strVal val="visible"/>
                                      </p:to>
                                    </p:set>
                                    <p:animEffect filter="fade" transition="in">
                                      <p:cBhvr>
                                        <p:cTn dur="1000"/>
                                        <p:tgtEl>
                                          <p:spTgt spid="10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3" st="3"/>
                                            </p:txEl>
                                          </p:spTgt>
                                        </p:tgtEl>
                                        <p:attrNameLst>
                                          <p:attrName>style.visibility</p:attrName>
                                        </p:attrNameLst>
                                      </p:cBhvr>
                                      <p:to>
                                        <p:strVal val="visible"/>
                                      </p:to>
                                    </p:set>
                                    <p:animEffect filter="fade" transition="in">
                                      <p:cBhvr>
                                        <p:cTn dur="1000"/>
                                        <p:tgtEl>
                                          <p:spTgt spid="10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4" st="4"/>
                                            </p:txEl>
                                          </p:spTgt>
                                        </p:tgtEl>
                                        <p:attrNameLst>
                                          <p:attrName>style.visibility</p:attrName>
                                        </p:attrNameLst>
                                      </p:cBhvr>
                                      <p:to>
                                        <p:strVal val="visible"/>
                                      </p:to>
                                    </p:set>
                                    <p:animEffect filter="fade" transition="in">
                                      <p:cBhvr>
                                        <p:cTn dur="1000"/>
                                        <p:tgtEl>
                                          <p:spTgt spid="10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xEl>
                                              <p:pRg end="5" st="5"/>
                                            </p:txEl>
                                          </p:spTgt>
                                        </p:tgtEl>
                                        <p:attrNameLst>
                                          <p:attrName>style.visibility</p:attrName>
                                        </p:attrNameLst>
                                      </p:cBhvr>
                                      <p:to>
                                        <p:strVal val="visible"/>
                                      </p:to>
                                    </p:set>
                                    <p:animEffect filter="fade" transition="in">
                                      <p:cBhvr>
                                        <p:cTn dur="1000"/>
                                        <p:tgtEl>
                                          <p:spTgt spid="10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61C">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