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3db8a3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3db8a3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aaf244ca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aaf244ca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af244ca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aaf244ca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02e32ef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02e32ef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aaf244ca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aaf244ca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aaf244ca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aaf244ca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aaf244ca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aaf244ca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2e32ef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2e32ef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aaf244ca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aaf244ca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02e32ef3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02e32ef3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02e32ef3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02e32ef3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34571a92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34571a92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02e32ef3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02e32ef3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76aa652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76aa65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02e32ef3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02e32ef3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02e32ef3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02e32ef3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02e32ef3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02e32ef3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02e32ef3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02e32ef3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02e32ef3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02e32ef3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02e32ef3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02e32ef3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02e32ef3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02e32ef3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34571a9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34571a9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aaf244ca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aaf244ca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34571a9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34571a9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4571a9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34571a9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7709c54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7709c54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7709c546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7709c546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7709c546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7709c546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 that all the powers of 2 are exact, because powers of 2 are exactly representable by a floating point number. When working with doubles/floats, you should assume that every step of math you do has some small precision loss.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af244ca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af244ca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02e32ef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02e32ef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Subtitle)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D9EAD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D9E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D9EAD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D9EAD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n Scope">
  <p:cSld name="SECTION_HEADER_1_1">
    <p:bg>
      <p:bgPr>
        <a:solidFill>
          <a:srgbClr val="FCE5CD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Dan Scope">
  <p:cSld name="TITLE_AND_BODY_1_1">
    <p:bg>
      <p:bgPr>
        <a:solidFill>
          <a:srgbClr val="FCE5C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Dan Scope">
  <p:cSld name="TITLE_AND_TWO_COLUMNS_1_1">
    <p:bg>
      <p:bgPr>
        <a:solidFill>
          <a:srgbClr val="FCE5C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n Scope">
  <p:cSld name="TITLE_ONLY_1_1">
    <p:bg>
      <p:bgPr>
        <a:solidFill>
          <a:srgbClr val="FCE5C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n Scope">
  <p:cSld name="ONE_COLUMN_TEXT_1_1">
    <p:bg>
      <p:bgPr>
        <a:solidFill>
          <a:srgbClr val="FCE5C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no subtitle)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n Scope">
  <p:cSld name="CUSTOM_1_1">
    <p:bg>
      <p:bgPr>
        <a:solidFill>
          <a:srgbClr val="FCE5C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1" name="Google Shape;9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D9EAD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CS 61C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Spring 2024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61c.org/sp24/pdfs/resources/reference-card.pdf" TargetMode="External"/><Relationship Id="rId4" Type="http://schemas.openxmlformats.org/officeDocument/2006/relationships/hyperlink" Target="https://venus.cs61c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zdnet.com/article/memory-safe-programming-languages-are-on-the-rise-heres-how-developers-should-respond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CS61C: Great Ideas in Computer Architecture (aka Machine Structures)</a:t>
            </a:r>
            <a:endParaRPr/>
          </a:p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8: RISC-V Part 1</a:t>
            </a:r>
            <a:endParaRPr/>
          </a:p>
        </p:txBody>
      </p:sp>
      <p:sp>
        <p:nvSpPr>
          <p:cNvPr id="104" name="Google Shape;104;p23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Instructors: Lisa Yan, Justin Yokota</a:t>
            </a:r>
            <a:endParaRPr/>
          </a:p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Language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want to change the CPU after we build it, so when designing our CPU, we need to decide on a specific set of instructions that will be supported by the CPU, along with a way to translate each instruction to a binary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CPUs implement different sets of instructions.  The set of instructions a particular CPU implements is an Instruction Set Architecture (ISA), and the programming language defined by the ISA is commonly known as an assembly language.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ARM (cell phones), Intel x86 (i9, i7, i5, i3), IBM/Motorola PowerPC (old Macs), MIPS, RISC-V, ...</a:t>
            </a:r>
            <a:endParaRPr/>
          </a:p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Language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is generally considered a “lower-level” language than Java or Python, because it’s “closer” to the underlying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is automated by the language, so you get faster runtimes, but have to keep track of more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Ultimately, though, C is still considered a high-level language, because there’s still a lot done for you.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lets you write a bunch of operations in a single line of code, and splits it up for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sets up the stack for you and keeps track of where it stored local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lets you just call a function, and you can expect that calling functions won’t affect any local variables you have.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lets you name variables, and will keep track of that name, and even the type of variable that name refers 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start working with assembly languages, almost everything is the result of an explicit instruction by the programmer.</a:t>
            </a:r>
            <a:endParaRPr/>
          </a:p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trend in ISA design was to add more and more instructions to new CPUs to do elaborate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VAX architecture had an instruction to multiply polynomials!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 philosophy (Cocke IBM, Patterson, Hennessy, 1980s) – Reduced Instruction Set Computing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the instruction set small and simple.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software do complicated operations by composing simpler ones.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simpler CPU is easier to iterate on (allowing for faster development), and can generally be made faster than a complex CPU (we’re often limited by the slowest instruction we decide to implement)</a:t>
            </a:r>
            <a:endParaRPr/>
          </a:p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purposes of this class, we’ll be learning RISC-V as our assembly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RISC-V is relatively simple, in that there’s only a few instructions in the base instruction set, and that instructions themselves follow a consistent format.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</a:t>
            </a:r>
            <a:r>
              <a:rPr lang="en"/>
              <a:t>86 is a more popular language (base CPU for most laptops/desktops), but is a CISC language that Huffman encodes its instructions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Project 3: Build a complete RISC-V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RISC-V is relatively popular, open-source, and growing in popularity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RISC-V was invented in Berkeley in 2010. </a:t>
            </a:r>
            <a:r>
              <a:rPr lang="en">
                <a:solidFill>
                  <a:srgbClr val="FFFFFF"/>
                </a:solidFill>
              </a:rPr>
              <a:t>If we teach students RISC-V, they’re more likely to use a RISC-V architecture in the future, thus allowing RISC-V to keep growing in popularity.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Resources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CS 61C Reference Card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https://cs61c.org/sp24/pdfs/resources/reference-card.pdf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Lists out the entire base architecture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Venus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https://venus.cs61c.org/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Online RISC-V simulator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Warm-Up: Floating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Assembly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RISC-V Programming Paradigm</a:t>
            </a:r>
            <a:endParaRPr b="1"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Immediates: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</a:t>
            </a:r>
            <a:r>
              <a:rPr lang="en"/>
              <a:t>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Demo: Venus</a:t>
            </a:r>
            <a:endParaRPr/>
          </a:p>
        </p:txBody>
      </p:sp>
      <p:sp>
        <p:nvSpPr>
          <p:cNvPr id="206" name="Google Shape;20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Overarching view of RISC-V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RISC-V system is composed of two main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CPU, which is responsible for computing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memory, which is responsible for long-term data storage (Monday)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is designed to be extremely fast, often completing one instruction every nanosecond or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Light travels 30 cm in 1 nanosecond. In other words, it takes longer for light to travel from one end of my laptop to the other, than it does for a CPU to finish one instruction.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main memory often takes hundreds or even thousands of times longer.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can store a small amount of memory, through components called registers.</a:t>
            </a:r>
            <a:endParaRPr/>
          </a:p>
        </p:txBody>
      </p:sp>
      <p:sp>
        <p:nvSpPr>
          <p:cNvPr id="213" name="Google Shape;21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register is a CPU component specifically designed to store a small amount of data. Each register stores 32 bits of data (for a 32-bit system) or 64 bits of data (for a 64-bit system). For the purposes of this class, we consider RV32 only (which uses 32-bit registers)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is purely binary; types do not exist at the assembly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the programmer’s responsibility to keep track of that register and its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 are a hardware component, so once you make the CPU, you can’t change the number of registers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Can't "make" a new register when defining a new variable; have to delete an existing register for each variable you make.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gives access to 32 integer registers</a:t>
            </a:r>
            <a:endParaRPr/>
          </a:p>
        </p:txBody>
      </p:sp>
      <p:sp>
        <p:nvSpPr>
          <p:cNvPr id="220" name="Google Shape;2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Registers are Inside the Processor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38" y="1148375"/>
            <a:ext cx="7848325" cy="399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Idea #3: Principle of Locality / Memory Hierarchy</a:t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0" y="1308600"/>
            <a:ext cx="8839201" cy="102662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in the News</a:t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Memory safe programming languages are on the rise. Here's how developers should respond | ZDNET</a:t>
            </a:r>
            <a:endParaRPr/>
          </a:p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Registers are a hardware component, so once you make the CPU, you can’t change the number of registers available.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RISC-V gives access to 32 integer registers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 are numbered from 0 to 31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Referred to by number: x0 – x31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register x0 is special and always stores 0 (More on this later). So only 31 registers are available to hold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31 registers are all identical in behavior; the only difference between different registers is the conventions we follow when using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Later, we’ll give them names to hint at what conventions get used on which registers.</a:t>
            </a:r>
            <a:endParaRPr/>
          </a:p>
        </p:txBody>
      </p:sp>
      <p:sp>
        <p:nvSpPr>
          <p:cNvPr id="241" name="Google Shape;24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line of RISC-V code is a single instruction, which executes a simple operation on registers.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are generally written in the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&lt;instruction name&gt; &lt;destination register&gt; &lt;operands&gt;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“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x5 x6 x7</a:t>
            </a:r>
            <a:r>
              <a:rPr lang="en"/>
              <a:t>” means “Add the values stored in x6 and x7, and store the result in x5”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Commas can be added between registers (“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x5, x6, x7</a:t>
            </a:r>
            <a:r>
              <a:rPr lang="en"/>
              <a:t>”), but this is optional.</a:t>
            </a:r>
            <a:endParaRPr/>
          </a:p>
        </p:txBody>
      </p:sp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are written using the # symbol.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Anything written after a # on a line gets ignored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Python comment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Important: Comments are far more important in RISC-V than in other languages. In a higher level language, you can sometimes get away with choosing variable names so that the code is self-documenting. </a:t>
            </a:r>
            <a:r>
              <a:rPr b="1" lang="en"/>
              <a:t>In RISC-V, we don’t have variable names!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Uncommented RISC-V code is practically impossible to debug properly. If you don’t comment your code, we may not be able to help debug in office hours.</a:t>
            </a:r>
            <a:endParaRPr/>
          </a:p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and Subtraction of Integers (</a:t>
            </a:r>
            <a:r>
              <a:rPr lang="en"/>
              <a:t>1/3</a:t>
            </a:r>
            <a:r>
              <a:rPr lang="en"/>
              <a:t>)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in Assembly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x1,x2,x3</a:t>
            </a:r>
            <a:r>
              <a:rPr lang="en"/>
              <a:t> (in RISC-V)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/>
              <a:t>     (in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C variables ⇔ RISC-V registers are:</a:t>
            </a:r>
            <a:br>
              <a:rPr lang="en"/>
            </a:br>
            <a:r>
              <a:rPr lang="en"/>
              <a:t>                             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⇔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x1, b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⇔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x2, c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⇔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Subtraction</a:t>
            </a:r>
            <a:r>
              <a:rPr lang="en"/>
              <a:t> in Assembly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sub x3,x4,x5</a:t>
            </a:r>
            <a:r>
              <a:rPr lang="en"/>
              <a:t> (in RISC-V)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/>
              <a:t>     (in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C variables ⇔ RISC-V registers are:</a:t>
            </a:r>
            <a:br>
              <a:rPr lang="en"/>
            </a:br>
            <a:r>
              <a:rPr lang="en"/>
              <a:t>                             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⇔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x3, e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⇔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x4, f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⇔</a:t>
            </a:r>
            <a:r>
              <a:rPr b="1"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x5</a:t>
            </a:r>
            <a:endParaRPr/>
          </a:p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and Subtraction of Integers (</a:t>
            </a:r>
            <a:r>
              <a:rPr lang="en"/>
              <a:t>2/3</a:t>
            </a:r>
            <a:r>
              <a:rPr lang="en"/>
              <a:t>)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the following C statement?</a:t>
            </a:r>
            <a:br>
              <a:rPr lang="en"/>
            </a:br>
            <a:r>
              <a:rPr lang="en"/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 = b + c + d - 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into multiple instructions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x10, x1, x2  # a_temp = b + c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x10, x10, x3 # a_temp = a_temp + d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sub x10, x10, x4 # a = a_temp - 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A single line of C may break up into several lines of RISC-V.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Everything after the hash mark on each line is ignored (comments).</a:t>
            </a:r>
            <a:endParaRPr/>
          </a:p>
        </p:txBody>
      </p:sp>
      <p:sp>
        <p:nvSpPr>
          <p:cNvPr id="269" name="Google Shape;26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and Subtraction of Integers (3/3)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this?</a:t>
            </a:r>
            <a:br>
              <a:rPr lang="en"/>
            </a:br>
            <a:r>
              <a:rPr lang="en"/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 = (g + h) - (i + j);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intermediate temporary register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x5, x20, x21 # a_temp = g + h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x6, x22, x23 # b_temp = i + j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sub x19, x5, x6  # f = (g + h) - (i + j)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By using x5 and x6 in this way, we overwrite any data that used to be in those registers.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We could also have written this as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 = g + h - i - j;</a:t>
            </a:r>
            <a:r>
              <a:rPr b="1" lang="en"/>
              <a:t> </a:t>
            </a:r>
            <a:r>
              <a:rPr lang="en"/>
              <a:t>which allows us to compute this without any temporary registers. A smart compiler may write code this way instead.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Immediates</a:t>
            </a:r>
            <a:endParaRPr/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Immediates are numerical constants.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appear often in code, so there are special instructions for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Immediate: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addi x3,x4,10</a:t>
            </a:r>
            <a:r>
              <a:rPr lang="en"/>
              <a:t> (in RISC-V)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 = g + 10</a:t>
            </a:r>
            <a:r>
              <a:rPr lang="en"/>
              <a:t> (in 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RISC-V registers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x3,x4</a:t>
            </a:r>
            <a:r>
              <a:rPr lang="en"/>
              <a:t> are associated with C variables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f,g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similar to add instruction, except that last argument is a number instead of a register.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mistake: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addi x3,x4,x5</a:t>
            </a:r>
            <a:r>
              <a:rPr lang="en"/>
              <a:t> /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x3,x4,10</a:t>
            </a:r>
            <a:r>
              <a:rPr lang="en"/>
              <a:t> are both invalid RISC-V instructions; be careful with using the register version vs the immediate version of an instruction!</a:t>
            </a:r>
            <a:endParaRPr sz="2200"/>
          </a:p>
        </p:txBody>
      </p:sp>
      <p:sp>
        <p:nvSpPr>
          <p:cNvPr id="283" name="Google Shape;28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Immediates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Subtract Immediate in RISC-V: 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add and sub, but no addi counterpart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types of operations that can be done to absolute minimum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operation can be decomposed into a simpler operation, don’t include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addi …, -X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= subi …, X</a:t>
            </a:r>
            <a:r>
              <a:rPr lang="en"/>
              <a:t> =&gt; so no subi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addi x3,x4,-10</a:t>
            </a:r>
            <a:r>
              <a:rPr lang="en"/>
              <a:t> (in RISC-V)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 = g - 10</a:t>
            </a:r>
            <a:r>
              <a:rPr lang="en"/>
              <a:t> (in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RISC-V registers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x3,x4</a:t>
            </a:r>
            <a:r>
              <a:rPr lang="en"/>
              <a:t> are associated with C variables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f,g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Zero</a:t>
            </a:r>
            <a:endParaRPr/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particular immediate, the number zero (0), appears very often in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register zero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x0</a:t>
            </a:r>
            <a:r>
              <a:rPr lang="en"/>
              <a:t>) is ‘hard-wired’ to value 0; e.g.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x3,x4,x0</a:t>
            </a:r>
            <a:r>
              <a:rPr lang="en"/>
              <a:t> (in RISC-V)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f=g</a:t>
            </a:r>
            <a:r>
              <a:rPr lang="en"/>
              <a:t> (in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RISC-V registers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x3,x4</a:t>
            </a:r>
            <a:r>
              <a:rPr lang="en"/>
              <a:t> are associated with C variables f, 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 hardware, so an instruction</a:t>
            </a:r>
            <a:br>
              <a:rPr lang="en"/>
            </a:br>
            <a:r>
              <a:rPr lang="en"/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 x0,x3,x4</a:t>
            </a:r>
            <a:r>
              <a:rPr lang="en"/>
              <a:t> 	will not do anything!</a:t>
            </a:r>
            <a:endParaRPr/>
          </a:p>
        </p:txBody>
      </p:sp>
      <p:sp>
        <p:nvSpPr>
          <p:cNvPr id="297" name="Google Shape;29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03" name="Google Shape;303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Warm-Up: Floating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Assembly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Programming Paradigm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Immediates: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</a:t>
            </a:r>
            <a:r>
              <a:rPr lang="en"/>
              <a:t>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b="1" lang="en">
                <a:solidFill>
                  <a:srgbClr val="93C47D"/>
                </a:solidFill>
              </a:rPr>
              <a:t>Demo: Venus</a:t>
            </a:r>
            <a:endParaRPr b="1">
              <a:solidFill>
                <a:srgbClr val="93C47D"/>
              </a:solidFill>
            </a:endParaRPr>
          </a:p>
        </p:txBody>
      </p:sp>
      <p:sp>
        <p:nvSpPr>
          <p:cNvPr id="304" name="Google Shape;30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Warm-Up: Floating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Assembly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Programming Paradigm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Immediates: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</a:t>
            </a:r>
            <a:r>
              <a:rPr lang="en"/>
              <a:t>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Demo: Venus</a:t>
            </a:r>
            <a:endParaRPr/>
          </a:p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Demo</a:t>
            </a:r>
            <a:endParaRPr/>
          </a:p>
        </p:txBody>
      </p:sp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Done in lecture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1+2+3+4+5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 x5 x0 0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 x6 x0 5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x5 x5 x6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 x6 x6 -1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x5 x5 x6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 x6 x6 -1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x5 x5 x6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 x6 x6 -1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x5 x5 x6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 x6 x6 -1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 x5 x5 x6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 x6 x6 -1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Char char="●"/>
            </a:pPr>
            <a:r>
              <a:rPr b="1" lang="en">
                <a:solidFill>
                  <a:srgbClr val="93C47D"/>
                </a:solidFill>
              </a:rPr>
              <a:t>Warm-Up: Floating Point</a:t>
            </a:r>
            <a:endParaRPr b="1"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Assembly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Programming Paradigm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Immediates: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</a:t>
            </a:r>
            <a:r>
              <a:rPr lang="en"/>
              <a:t>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Demo: Venus</a:t>
            </a:r>
            <a:endParaRPr/>
          </a:p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Warm-Up: Floating Point Questions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b="1" lang="en">
                <a:solidFill>
                  <a:srgbClr val="6AA84F"/>
                </a:solidFill>
              </a:rPr>
              <a:t>Intro to Assembly Languages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Programming Paradigm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Immediates: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addi</a:t>
            </a:r>
            <a:r>
              <a:rPr lang="en"/>
              <a:t>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Demo: Venus</a:t>
            </a:r>
            <a:endParaRPr/>
          </a:p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computer from the ground up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program we write needs to run on a circuit in order to be useful.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circuit-level programming is highly restrictive.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C, a human designed the programming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circuit, silicon dictates what language we can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computers essentially had to be rebuilt for every program you wanted to run, since different computations required different circuits.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major advancement in computer science was the creation of software-based languages.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making a new circuit for every problem you want to solve, make a circuit (called a CPU) that solves the problem “Carry out a sequence of instructions stored as binary data”. Then solve your </a:t>
            </a:r>
            <a:r>
              <a:rPr lang="en"/>
              <a:t>problem by writing instructions in binary data.</a:t>
            </a:r>
            <a:endParaRPr/>
          </a:p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61C (Weaver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