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8DBB4-531F-4747-8A31-39C53EA31BDB}">
  <a:tblStyle styleId="{5588DBB4-531F-4747-8A31-39C53EA31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1.xml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5/5a/Sacramento%2C-California---State-Capitol.jpg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79603bec5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79603bec5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9603bec5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9603bec5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79603bec5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79603bec5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79603bec5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79603bec5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79603bec5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79603bec5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79603bec5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79603bec5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79603bec5_0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79603bec5_0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79603bec5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79603bec5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79603be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79603be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79603bec5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79603bec5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af244c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af244c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79603bec5_0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79603bec5_0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79603bec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79603bec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79603bec5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79603bec5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79603bec5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79603bec5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79603bec5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79603bec5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79603bec5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79603bec5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02e32ef3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02e32ef3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79603bec5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79603bec5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79603bec5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79603bec5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79603bec5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79603bec5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9603bec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9603bec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79603bec5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79603bec5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79603bec5_0_2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679603bec5_0_2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79603bec5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79603bec5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79603bec5_0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679603bec5_0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79603bec5_0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679603bec5_0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79603bec5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79603bec5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679603bec5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679603bec5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79603bec5_0_2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79603bec5_0_2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79603bec5_0_2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679603bec5_0_2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79603bec5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679603bec5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9603bec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9603bec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79603bec5_0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679603bec5_0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Sacramento 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Sacramento,-California---State-Capitol.jpg (5297×3642) (wikimedia.org)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79603bec5_0_2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79603bec5_0_2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9603bec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9603bec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79603bec5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79603bec5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79603bec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79603bec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79603bec5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79603bec5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79603bec5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79603bec5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1" name="Google Shape;9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286000" y="681037"/>
            <a:ext cx="64293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DBC3"/>
              </a:buClr>
              <a:buSzPts val="1800"/>
              <a:buChar char="?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EE2"/>
              </a:buClr>
              <a:buSzPts val="2000"/>
              <a:buChar char="■"/>
              <a:defRPr b="0" i="0">
                <a:solidFill>
                  <a:srgbClr val="00B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117"/>
              </a:buClr>
              <a:buSzPts val="1800"/>
              <a:buFont typeface="Arial"/>
              <a:buChar char="•"/>
              <a:defRPr b="0" i="0" sz="1800">
                <a:solidFill>
                  <a:srgbClr val="FFC11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DDD2"/>
              </a:buClr>
              <a:buSzPts val="1800"/>
              <a:buChar char="●"/>
              <a:defRPr b="0" i="0">
                <a:solidFill>
                  <a:srgbClr val="E4DD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838200" y="57150"/>
            <a:ext cx="7877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ines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838200" y="57150"/>
            <a:ext cx="7877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2286000" y="681037"/>
            <a:ext cx="64293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DBC3"/>
              </a:buClr>
              <a:buSzPts val="1800"/>
              <a:buChar char="?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EE2"/>
              </a:buClr>
              <a:buSzPts val="2000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7662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7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rtl="0" algn="ctr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DBC3"/>
              </a:buClr>
              <a:buSzPts val="18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E2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#240a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9: RISC-V Part 2: Data Transfer</a:t>
            </a:r>
            <a:endParaRPr/>
          </a:p>
        </p:txBody>
      </p:sp>
      <p:sp>
        <p:nvSpPr>
          <p:cNvPr id="113" name="Google Shape;113;p26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</a:t>
            </a:r>
            <a:r>
              <a:rPr lang="en"/>
              <a:t>Word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Store </a:t>
            </a:r>
            <a:r>
              <a:rPr lang="en" sz="2100"/>
              <a:t>Word syntax: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rs2 imm(rs1)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Means: Compute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imm+rs1</a:t>
            </a:r>
            <a:r>
              <a:rPr lang="en" sz="2100"/>
              <a:t>, then store the 4 bytes of rs2 into that address.</a:t>
            </a:r>
            <a:endParaRPr sz="2100"/>
          </a:p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5" name="Google Shape;185;p35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</a:t>
            </a:r>
            <a:r>
              <a:rPr lang="en"/>
              <a:t>Word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 x10 0(x5) </a:t>
            </a:r>
            <a:r>
              <a:rPr lang="en" sz="2100"/>
              <a:t>if x5 is 0x100, x10 is 0x1234 5678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0x100+0 = 0x100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Since RISC-V is little-endian, the 32-bit value 0x1234 5678 gets split into bytes 0x78 0x56 0x34 0x12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 the bytes in memory 0x100, 0x101, 0x102, and 0x103 get set to 0x78, 0x56, x34, and 0x12, respectively.</a:t>
            </a:r>
            <a:endParaRPr sz="2100"/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and Storing Bytes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" sz="2000"/>
              <a:t>In addition to word data transfers (lw, sw), RISC-V has byte data transfers: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 rd imm(rs1)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rs2 imm(rs1)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Load and store one byte instead of a full word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Problem: If registers contain 4 bytes, how do we load/store only 1 byte?</a:t>
            </a:r>
            <a:endParaRPr sz="2100"/>
          </a:p>
        </p:txBody>
      </p:sp>
      <p:sp>
        <p:nvSpPr>
          <p:cNvPr id="200" name="Google Shape;2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1" name="Google Shape;201;p37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Byte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Example: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x10 0(x5) </a:t>
            </a:r>
            <a:r>
              <a:rPr lang="en" sz="2100"/>
              <a:t>if x5 is 0x100, x10 is 0x1234 5678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</a:t>
            </a:r>
            <a:r>
              <a:rPr lang="en" sz="2100"/>
              <a:t>, we store the </a:t>
            </a:r>
            <a:r>
              <a:rPr i="1" lang="en" sz="2100"/>
              <a:t>least significant byte</a:t>
            </a:r>
            <a:r>
              <a:rPr lang="en" sz="2100"/>
              <a:t>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In the above example, 0x78 is the LSB.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So x100 gets set to 0x78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8" name="Google Shape;20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8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</a:t>
            </a:r>
            <a:r>
              <a:rPr lang="en"/>
              <a:t>Byte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 x10 0(x5) </a:t>
            </a:r>
            <a:r>
              <a:rPr lang="en" sz="2100"/>
              <a:t>if x5 is 0x100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</a:t>
            </a:r>
            <a:r>
              <a:rPr lang="en" sz="2100"/>
              <a:t>, we </a:t>
            </a:r>
            <a:r>
              <a:rPr i="1" lang="en" sz="2100"/>
              <a:t>extend</a:t>
            </a:r>
            <a:r>
              <a:rPr lang="en" sz="2100"/>
              <a:t> the numeric value to a full 32 bits.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In the above example, we load the number 0xEF. What 32-bit number has the same numeric value as 0xEF?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Answer: It depends on your representation scheme</a:t>
            </a:r>
            <a:endParaRPr sz="2100"/>
          </a:p>
        </p:txBody>
      </p:sp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7" name="Google Shape;217;p39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 and Zero-extending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198500" y="124682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There are two main representation schemes used: unsigned numbers, and 2's complement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For unsigned numbers: 8-bit 0xEF = 239. 239 -&gt; 32 bits is 0x000000EF. General rule: Fill the top bits with 0s (Zero-extension).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For signed numbers: 8-bit 0xEF = -17. -17 -&gt; 32 bits is 0xFFFF FFEF.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General rule: Fill the top bits with the</a:t>
            </a:r>
            <a:r>
              <a:rPr b="1" lang="en" sz="2100"/>
              <a:t> </a:t>
            </a:r>
            <a:r>
              <a:rPr i="1" lang="en" sz="2100"/>
              <a:t>most significant bit</a:t>
            </a:r>
            <a:r>
              <a:rPr lang="en" sz="2100"/>
              <a:t> of the number (Sign-extension).</a:t>
            </a:r>
            <a:endParaRPr sz="2100"/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6292500" y="4345800"/>
            <a:ext cx="2426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Typo adjusted (-16 → -17)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See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Ed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and Storing Bytes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" sz="2000"/>
              <a:t>In addition to word data transfers (lw, sw), RISC-V has byte data transfers: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 strike="sngStrike">
                <a:latin typeface="Consolas"/>
                <a:ea typeface="Consolas"/>
                <a:cs typeface="Consolas"/>
                <a:sym typeface="Consolas"/>
              </a:rPr>
              <a:t>lb rd imm(rs1)</a:t>
            </a:r>
            <a:endParaRPr sz="2100" strike="sngStrike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 rd imm(rs1) -&gt; sign extend the byte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lbu rd imm(rs1) -&gt; zero extend the byte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rs2 imm(rs1) -&gt; store least significant byte only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Load and store one byte instead of a full word</a:t>
            </a:r>
            <a:endParaRPr sz="2100"/>
          </a:p>
        </p:txBody>
      </p:sp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41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6" name="Google Shape;256;p44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7" name="Google Shape;257;p44"/>
          <p:cNvGraphicFramePr/>
          <p:nvPr/>
        </p:nvGraphicFramePr>
        <p:xfrm>
          <a:off x="6334350" y="1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232700"/>
                <a:gridCol w="12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44"/>
          <p:cNvSpPr/>
          <p:nvPr/>
        </p:nvSpPr>
        <p:spPr>
          <a:xfrm>
            <a:off x="2383275" y="1246825"/>
            <a:ext cx="2120100" cy="43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6039425" y="3065075"/>
            <a:ext cx="1743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Random garbage since data isn't set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60" name="Google Shape;260;p44"/>
          <p:cNvCxnSpPr>
            <a:stCxn id="259" idx="1"/>
          </p:cNvCxnSpPr>
          <p:nvPr/>
        </p:nvCxnSpPr>
        <p:spPr>
          <a:xfrm flipH="1">
            <a:off x="4507925" y="3494525"/>
            <a:ext cx="15315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4"/>
          <p:cNvCxnSpPr>
            <a:stCxn id="259" idx="0"/>
          </p:cNvCxnSpPr>
          <p:nvPr/>
        </p:nvCxnSpPr>
        <p:spPr>
          <a:xfrm flipH="1" rot="10800000">
            <a:off x="6911375" y="2057375"/>
            <a:ext cx="7836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Transfer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code examples</a:t>
            </a:r>
            <a:endParaRPr/>
          </a:p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68" name="Google Shape;2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9" name="Google Shape;269;p45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Google Shape;270;p45"/>
          <p:cNvGraphicFramePr/>
          <p:nvPr/>
        </p:nvGraphicFramePr>
        <p:xfrm>
          <a:off x="6334350" y="1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232700"/>
                <a:gridCol w="12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0x000093F5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45"/>
          <p:cNvSpPr/>
          <p:nvPr/>
        </p:nvSpPr>
        <p:spPr>
          <a:xfrm>
            <a:off x="2383275" y="1246825"/>
            <a:ext cx="2120100" cy="433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9" name="Google Shape;279;p46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46"/>
          <p:cNvGraphicFramePr/>
          <p:nvPr/>
        </p:nvGraphicFramePr>
        <p:xfrm>
          <a:off x="6334350" y="1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232700"/>
                <a:gridCol w="12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0x000093F5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Google Shape;281;p46"/>
          <p:cNvSpPr/>
          <p:nvPr/>
        </p:nvSpPr>
        <p:spPr>
          <a:xfrm>
            <a:off x="2383275" y="1605425"/>
            <a:ext cx="2120100" cy="43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88" name="Google Shape;28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9" name="Google Shape;289;p47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0" name="Google Shape;290;p47"/>
          <p:cNvGraphicFramePr/>
          <p:nvPr/>
        </p:nvGraphicFramePr>
        <p:xfrm>
          <a:off x="6334350" y="1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232700"/>
                <a:gridCol w="12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0x000093F5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1" name="Google Shape;291;p47"/>
          <p:cNvSpPr/>
          <p:nvPr/>
        </p:nvSpPr>
        <p:spPr>
          <a:xfrm>
            <a:off x="2383275" y="1605425"/>
            <a:ext cx="2120100" cy="433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6039425" y="3065075"/>
            <a:ext cx="1743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Little-Endian order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93" name="Google Shape;293;p47"/>
          <p:cNvCxnSpPr>
            <a:stCxn id="292" idx="1"/>
          </p:cNvCxnSpPr>
          <p:nvPr/>
        </p:nvCxnSpPr>
        <p:spPr>
          <a:xfrm flipH="1">
            <a:off x="2232725" y="3494525"/>
            <a:ext cx="38067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00" name="Google Shape;30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1" name="Google Shape;301;p48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2" name="Google Shape;302;p48"/>
          <p:cNvGraphicFramePr/>
          <p:nvPr/>
        </p:nvGraphicFramePr>
        <p:xfrm>
          <a:off x="6334350" y="1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232700"/>
                <a:gridCol w="12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0x000093F5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3" name="Google Shape;303;p48"/>
          <p:cNvSpPr/>
          <p:nvPr/>
        </p:nvSpPr>
        <p:spPr>
          <a:xfrm>
            <a:off x="2383275" y="2001625"/>
            <a:ext cx="2120100" cy="43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is in x12?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li x11,0x93F5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sw x11,0(x5)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lb x12,1(x5)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1" name="Google Shape;311;p49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p49"/>
          <p:cNvGraphicFramePr/>
          <p:nvPr/>
        </p:nvGraphicFramePr>
        <p:xfrm>
          <a:off x="6334350" y="1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232700"/>
                <a:gridCol w="12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0x000093F5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0xFFFFFF93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0x00000100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9"/>
          <p:cNvSpPr/>
          <p:nvPr/>
        </p:nvSpPr>
        <p:spPr>
          <a:xfrm>
            <a:off x="2383275" y="2001625"/>
            <a:ext cx="2120100" cy="433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6039425" y="3065075"/>
            <a:ext cx="1743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Sign-extend: Top bit of 0x93 is 1, so fill with 1s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315" name="Google Shape;315;p49"/>
          <p:cNvCxnSpPr>
            <a:stCxn id="314" idx="0"/>
          </p:cNvCxnSpPr>
          <p:nvPr/>
        </p:nvCxnSpPr>
        <p:spPr>
          <a:xfrm flipH="1" rot="10800000">
            <a:off x="6911375" y="2296175"/>
            <a:ext cx="704100" cy="7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Transfer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C code examples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 far, we've assumed that each variable gets stored in one register. What if we have more than 32 variables? Let's translate a program under the following restrictions: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Only registers x5, x6, and x7 may be modified, and only for intermediate calculations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We'll name them 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t0"</a:t>
            </a:r>
            <a:r>
              <a:rPr lang="en" sz="2100"/>
              <a:t>, 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t1"</a:t>
            </a:r>
            <a:r>
              <a:rPr lang="en" sz="2100"/>
              <a:t>, and 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t2"</a:t>
            </a:r>
            <a:r>
              <a:rPr lang="en" sz="2100"/>
              <a:t>, for "temporary register 0-2"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x2 points to the start of a block of memory that we can use however we want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We'll name x2 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sp",</a:t>
            </a:r>
            <a:r>
              <a:rPr lang="en" sz="2100"/>
              <a:t> for "stack pointer"</a:t>
            </a:r>
            <a:endParaRPr sz="2100"/>
          </a:p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char b[] = "string"; </a:t>
            </a:r>
            <a:r>
              <a:rPr lang="en" sz="2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Array will get stored on stack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554350" y="1246825"/>
            <a:ext cx="2530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 1: Assign each variable to some offset from sp.</a:t>
            </a:r>
            <a:endParaRPr sz="2100"/>
          </a:p>
          <a:p>
            <a:pPr indent="-3219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Exact values don't matter as long as we're consistent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5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0(sp)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Main Memory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Transfer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code examples</a:t>
            </a:r>
            <a:endParaRPr/>
          </a:p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0x73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4(sp)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0x74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5(sp)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0x72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6(sp)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0x69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7(sp)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0x6E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8(sp)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0x67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9(sp)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x0 10(sp)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 (Better Approach)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0x69727473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4(sp)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0x0000676E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8(sp)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/>
              <a:t>Nothing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 t0 7(sp)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52(sp)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59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9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t0 0(sp)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lbu t1 52(sp)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 t2 t0 t1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t2 28(sp)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404" name="Google Shape;404;p60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60"/>
          <p:cNvSpPr txBox="1"/>
          <p:nvPr>
            <p:ph idx="1" type="body"/>
          </p:nvPr>
        </p:nvSpPr>
        <p:spPr>
          <a:xfrm>
            <a:off x="3554350" y="1246825"/>
            <a:ext cx="129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a: 0(sp)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b: 4(sp)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c: 12(sp)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d: 52(sp)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60"/>
          <p:cNvSpPr txBox="1"/>
          <p:nvPr>
            <p:ph idx="1" type="body"/>
          </p:nvPr>
        </p:nvSpPr>
        <p:spPr>
          <a:xfrm>
            <a:off x="507815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20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t1 0(sp)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strike="sngStrike">
                <a:latin typeface="Consolas"/>
                <a:ea typeface="Consolas"/>
                <a:cs typeface="Consolas"/>
                <a:sym typeface="Consolas"/>
              </a:rPr>
              <a:t>sw t0 t1*4+12(sp)</a:t>
            </a:r>
            <a:endParaRPr sz="2100" strike="sng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t1 t1 2 #t1*=4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t1 t1 12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 t1 t1 sp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0(t1)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413" name="Google Shape;413;p61"/>
          <p:cNvSpPr txBox="1"/>
          <p:nvPr>
            <p:ph idx="1" type="body"/>
          </p:nvPr>
        </p:nvSpPr>
        <p:spPr>
          <a:xfrm>
            <a:off x="198500" y="1246825"/>
            <a:ext cx="316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char b[] = "string";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c[10];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uint8_t d = b[3];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c[4] = a+d;</a:t>
            </a:r>
            <a:b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c[a] = 20;</a:t>
            </a:r>
            <a:endParaRPr sz="21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61"/>
          <p:cNvSpPr txBox="1"/>
          <p:nvPr>
            <p:ph idx="1" type="body"/>
          </p:nvPr>
        </p:nvSpPr>
        <p:spPr>
          <a:xfrm>
            <a:off x="3813725" y="1246825"/>
            <a:ext cx="4433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5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0(sp)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0x69727473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4(sp)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0x0000676E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8(sp)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 t0 7(sp)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 t0 52(sp)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t0 0(sp)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lbu t1 52(sp)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 t2 t0 t1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t2 28(sp)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t0 20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t1 0(sp)</a:t>
            </a:r>
            <a:endParaRPr sz="2100" strike="sng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t1 t1 2 #t1*=4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 t1 t1 12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 t1 t1 sp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 t0 0(t1)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so many registers</a:t>
            </a:r>
            <a:endParaRPr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 the previous example showed, it's possible to write RISC-V with only a sp and three temporary registers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Why do we have 32 registers?</a:t>
            </a:r>
            <a:endParaRPr sz="2100"/>
          </a:p>
        </p:txBody>
      </p:sp>
      <p:sp>
        <p:nvSpPr>
          <p:cNvPr id="422" name="Google Shape;42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Guiding Philosophy</a:t>
            </a:r>
            <a:endParaRPr/>
          </a:p>
        </p:txBody>
      </p:sp>
      <p:sp>
        <p:nvSpPr>
          <p:cNvPr id="428" name="Google Shape;42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9" name="Google Shape;429;p63"/>
          <p:cNvCxnSpPr/>
          <p:nvPr/>
        </p:nvCxnSpPr>
        <p:spPr>
          <a:xfrm>
            <a:off x="4410582" y="1323024"/>
            <a:ext cx="319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63"/>
          <p:cNvCxnSpPr/>
          <p:nvPr/>
        </p:nvCxnSpPr>
        <p:spPr>
          <a:xfrm rot="10800000">
            <a:off x="7606971" y="1323024"/>
            <a:ext cx="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63"/>
          <p:cNvCxnSpPr/>
          <p:nvPr/>
        </p:nvCxnSpPr>
        <p:spPr>
          <a:xfrm>
            <a:off x="5020182" y="2161224"/>
            <a:ext cx="258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63"/>
          <p:cNvSpPr txBox="1"/>
          <p:nvPr/>
        </p:nvSpPr>
        <p:spPr>
          <a:xfrm>
            <a:off x="5629782" y="1354107"/>
            <a:ext cx="19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fast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expensive</a:t>
            </a: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capacity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63"/>
          <p:cNvCxnSpPr/>
          <p:nvPr/>
        </p:nvCxnSpPr>
        <p:spPr>
          <a:xfrm>
            <a:off x="5705982" y="3075624"/>
            <a:ext cx="190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63"/>
          <p:cNvCxnSpPr/>
          <p:nvPr/>
        </p:nvCxnSpPr>
        <p:spPr>
          <a:xfrm rot="10800000">
            <a:off x="7606971" y="3075502"/>
            <a:ext cx="0" cy="67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63"/>
          <p:cNvCxnSpPr/>
          <p:nvPr/>
        </p:nvCxnSpPr>
        <p:spPr>
          <a:xfrm>
            <a:off x="6159427" y="3752601"/>
            <a:ext cx="144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63"/>
          <p:cNvSpPr txBox="1"/>
          <p:nvPr/>
        </p:nvSpPr>
        <p:spPr>
          <a:xfrm>
            <a:off x="6003426" y="3022760"/>
            <a:ext cx="160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Priced reasonably</a:t>
            </a: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 capacity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63"/>
          <p:cNvPicPr preferRelativeResize="0"/>
          <p:nvPr/>
        </p:nvPicPr>
        <p:blipFill rotWithShape="1">
          <a:blip r:embed="rId3">
            <a:alphaModFix/>
          </a:blip>
          <a:srcRect b="33774" l="0" r="0" t="0"/>
          <a:stretch/>
        </p:blipFill>
        <p:spPr>
          <a:xfrm>
            <a:off x="1266538" y="1238350"/>
            <a:ext cx="5827925" cy="25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/>
          <p:nvPr/>
        </p:nvSpPr>
        <p:spPr>
          <a:xfrm>
            <a:off x="2771425" y="2230425"/>
            <a:ext cx="2818200" cy="906000"/>
          </a:xfrm>
          <a:prstGeom prst="trapezoid">
            <a:avLst>
              <a:gd fmla="val 76463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of Registers vs Memory</a:t>
            </a:r>
            <a:endParaRPr/>
          </a:p>
        </p:txBody>
      </p:sp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Given that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Registers: 32 words (128 Bytes)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(DRAM): Billions of bytes </a:t>
            </a:r>
            <a:br>
              <a:rPr lang="en"/>
            </a:br>
            <a:r>
              <a:rPr lang="en"/>
              <a:t>(2 GB to 96 GB on laptop)</a:t>
            </a:r>
            <a:endParaRPr/>
          </a:p>
          <a:p>
            <a: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and physics dictates…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Smaller is faster</a:t>
            </a:r>
            <a:endParaRPr/>
          </a:p>
          <a:p>
            <a: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How much faster are registers than DRAM??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About 50-500 times faster! </a:t>
            </a:r>
            <a:br>
              <a:rPr lang="en"/>
            </a:br>
            <a:r>
              <a:rPr lang="en"/>
              <a:t>(in terms of latency of one access - tens of ns)</a:t>
            </a:r>
            <a:endParaRPr/>
          </a:p>
          <a:p>
            <a: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But subsequent words come every few ns</a:t>
            </a:r>
            <a:endParaRPr sz="2100"/>
          </a:p>
        </p:txBody>
      </p:sp>
      <p:sp>
        <p:nvSpPr>
          <p:cNvPr id="445" name="Google Shape;44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RV32 So Far…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198500" y="1246825"/>
            <a:ext cx="4254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3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Addition/subtraction</a:t>
            </a:r>
            <a:endParaRPr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add rd, rs1, rs2</a:t>
            </a:r>
            <a:endParaRPr sz="1400"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rd = rs1 + rs2 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sub rd, rs1, rs2</a:t>
            </a:r>
            <a:endParaRPr sz="1400"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rd = rs1 - rs2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Where </a:t>
            </a:r>
            <a:r>
              <a:rPr lang="en" sz="1400"/>
              <a:t>rd, rs1, rs2 are registers (x0 - x31)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4572000" y="1377900"/>
            <a:ext cx="4254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Add immediate</a:t>
            </a:r>
            <a:endParaRPr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addi rd, rs1, imm </a:t>
            </a:r>
            <a:endParaRPr sz="1400"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rd = rs1 + imm 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-373380" lvl="0" marL="4572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(New) Load immediate</a:t>
            </a:r>
            <a:endParaRPr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li rd, imm </a:t>
            </a:r>
            <a:endParaRPr sz="1400"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rd = imm 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Not a "real" instruction, because we can use existing instructions to do the same thing:</a:t>
            </a:r>
            <a:endParaRPr sz="1600"/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li rd, 5 -&gt; addi rd, x0, 5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However, this is common enough that RISC-V includes this as a </a:t>
            </a:r>
            <a:r>
              <a:rPr i="1" lang="en" sz="1600"/>
              <a:t>pseudoinstruction</a:t>
            </a:r>
            <a:r>
              <a:rPr lang="en" sz="1600"/>
              <a:t>. Pseudoinstructions get replaced with their real instruction counterpart by the assembler.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type="title"/>
          </p:nvPr>
        </p:nvSpPr>
        <p:spPr>
          <a:xfrm>
            <a:off x="0" y="15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/>
              <a:t>Jim Gray’s Storage Latency Analogy: 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/>
              <a:t>How Far Away is the Data?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554" y="0"/>
            <a:ext cx="1632447" cy="273434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5"/>
          <p:cNvSpPr/>
          <p:nvPr/>
        </p:nvSpPr>
        <p:spPr>
          <a:xfrm>
            <a:off x="7535791" y="2688028"/>
            <a:ext cx="1584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Jim Gray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Award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B.S. Cal 1966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Ph.D. Cal 1969</a:t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5"/>
          <p:cNvSpPr/>
          <p:nvPr/>
        </p:nvSpPr>
        <p:spPr>
          <a:xfrm>
            <a:off x="2787774" y="4159200"/>
            <a:ext cx="93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5"/>
          <p:cNvSpPr/>
          <p:nvPr/>
        </p:nvSpPr>
        <p:spPr>
          <a:xfrm>
            <a:off x="2777048" y="3418900"/>
            <a:ext cx="825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5"/>
          <p:cNvSpPr/>
          <p:nvPr/>
        </p:nvSpPr>
        <p:spPr>
          <a:xfrm>
            <a:off x="2314819" y="4159200"/>
            <a:ext cx="66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5"/>
          <p:cNvSpPr/>
          <p:nvPr/>
        </p:nvSpPr>
        <p:spPr>
          <a:xfrm>
            <a:off x="2078450" y="3418900"/>
            <a:ext cx="454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5"/>
          <p:cNvSpPr/>
          <p:nvPr/>
        </p:nvSpPr>
        <p:spPr>
          <a:xfrm>
            <a:off x="5324262" y="4306989"/>
            <a:ext cx="80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Head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5"/>
          <p:cNvSpPr/>
          <p:nvPr/>
        </p:nvSpPr>
        <p:spPr>
          <a:xfrm>
            <a:off x="6960881" y="3299336"/>
            <a:ext cx="57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hr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5"/>
          <p:cNvSpPr/>
          <p:nvPr/>
        </p:nvSpPr>
        <p:spPr>
          <a:xfrm>
            <a:off x="7006458" y="4306989"/>
            <a:ext cx="52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65"/>
          <p:cNvCxnSpPr/>
          <p:nvPr/>
        </p:nvCxnSpPr>
        <p:spPr>
          <a:xfrm rot="10800000">
            <a:off x="5172732" y="4383575"/>
            <a:ext cx="76500" cy="92700"/>
          </a:xfrm>
          <a:prstGeom prst="straightConnector1">
            <a:avLst/>
          </a:prstGeom>
          <a:noFill/>
          <a:ln cap="flat" cmpd="sng" w="11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65"/>
          <p:cNvSpPr/>
          <p:nvPr/>
        </p:nvSpPr>
        <p:spPr>
          <a:xfrm>
            <a:off x="5097831" y="4296241"/>
            <a:ext cx="184800" cy="87300"/>
          </a:xfrm>
          <a:prstGeom prst="ellipse">
            <a:avLst/>
          </a:prstGeom>
          <a:noFill/>
          <a:ln cap="flat" cmpd="sng" w="11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t/>
            </a:r>
            <a:endParaRPr b="0" i="0" sz="15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5"/>
          <p:cNvSpPr/>
          <p:nvPr/>
        </p:nvSpPr>
        <p:spPr>
          <a:xfrm>
            <a:off x="5097831" y="4296241"/>
            <a:ext cx="184800" cy="87300"/>
          </a:xfrm>
          <a:prstGeom prst="ellipse">
            <a:avLst/>
          </a:pr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t/>
            </a:r>
            <a:endParaRPr b="0" i="0" sz="15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5"/>
          <p:cNvSpPr/>
          <p:nvPr/>
        </p:nvSpPr>
        <p:spPr>
          <a:xfrm>
            <a:off x="5097831" y="4296241"/>
            <a:ext cx="184800" cy="87300"/>
          </a:xfrm>
          <a:prstGeom prst="ellipse">
            <a:avLst/>
          </a:prstGeom>
          <a:noFill/>
          <a:ln cap="flat" cmpd="sng" w="11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t/>
            </a:r>
            <a:endParaRPr b="0" i="0" sz="15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65"/>
          <p:cNvCxnSpPr/>
          <p:nvPr/>
        </p:nvCxnSpPr>
        <p:spPr>
          <a:xfrm>
            <a:off x="5186260" y="4388945"/>
            <a:ext cx="1200" cy="103500"/>
          </a:xfrm>
          <a:prstGeom prst="straightConnector1">
            <a:avLst/>
          </a:prstGeom>
          <a:noFill/>
          <a:ln cap="flat" cmpd="sng" w="11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65"/>
          <p:cNvCxnSpPr/>
          <p:nvPr/>
        </p:nvCxnSpPr>
        <p:spPr>
          <a:xfrm flipH="1">
            <a:off x="5097900" y="4488367"/>
            <a:ext cx="89700" cy="88800"/>
          </a:xfrm>
          <a:prstGeom prst="straightConnector1">
            <a:avLst/>
          </a:prstGeom>
          <a:noFill/>
          <a:ln cap="flat" cmpd="sng" w="11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65"/>
          <p:cNvCxnSpPr/>
          <p:nvPr/>
        </p:nvCxnSpPr>
        <p:spPr>
          <a:xfrm>
            <a:off x="5172861" y="4485679"/>
            <a:ext cx="76500" cy="76500"/>
          </a:xfrm>
          <a:prstGeom prst="straightConnector1">
            <a:avLst/>
          </a:prstGeom>
          <a:noFill/>
          <a:ln cap="flat" cmpd="sng" w="11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65"/>
          <p:cNvCxnSpPr/>
          <p:nvPr/>
        </p:nvCxnSpPr>
        <p:spPr>
          <a:xfrm flipH="1" rot="10800000">
            <a:off x="5097831" y="4400975"/>
            <a:ext cx="76500" cy="75300"/>
          </a:xfrm>
          <a:prstGeom prst="straightConnector1">
            <a:avLst/>
          </a:prstGeom>
          <a:noFill/>
          <a:ln cap="flat" cmpd="sng" w="11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65"/>
          <p:cNvCxnSpPr/>
          <p:nvPr/>
        </p:nvCxnSpPr>
        <p:spPr>
          <a:xfrm rot="10800000">
            <a:off x="5172732" y="4383575"/>
            <a:ext cx="76500" cy="92700"/>
          </a:xfrm>
          <a:prstGeom prst="straightConnector1">
            <a:avLst/>
          </a:prstGeom>
          <a:noFill/>
          <a:ln cap="flat" cmpd="sng" w="11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65"/>
          <p:cNvSpPr/>
          <p:nvPr/>
        </p:nvSpPr>
        <p:spPr>
          <a:xfrm>
            <a:off x="4691673" y="3288575"/>
            <a:ext cx="12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DDD2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Sacramento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663" y="2501100"/>
            <a:ext cx="1145426" cy="7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Conclusion…</a:t>
            </a:r>
            <a:endParaRPr/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21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" sz="2800"/>
              <a:t>Memory is byte-addressable, but 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" sz="2800"/>
              <a:t> and 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" sz="2800"/>
              <a:t> access one word at a time.</a:t>
            </a:r>
            <a:endParaRPr/>
          </a:p>
          <a:p>
            <a:pPr indent="-372173" lvl="0" marL="45720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95000"/>
              <a:buChar char="●"/>
            </a:pPr>
            <a:r>
              <a:rPr lang="en" sz="2800"/>
              <a:t>A pointer (used by 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" sz="2800"/>
              <a:t> and 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" sz="2800"/>
              <a:t>) is just a memory address, we can add to it or subtract from it (using offset).</a:t>
            </a:r>
            <a:endParaRPr/>
          </a:p>
          <a:p>
            <a:pPr indent="-372173" lvl="0" marL="45720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95000"/>
              <a:buChar char="●"/>
            </a:pPr>
            <a:r>
              <a:rPr lang="en" sz="2800"/>
              <a:t>Memory can be used for variables we can't store in registers, but 100x slower than using registers directly</a:t>
            </a:r>
            <a:endParaRPr sz="2800"/>
          </a:p>
          <a:p>
            <a:pPr indent="-379730" lvl="1" marL="91440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00000"/>
              <a:buChar char="○"/>
            </a:pPr>
            <a:r>
              <a:rPr lang="en" sz="2800"/>
              <a:t>Use loads and stores as infrequently as possible!</a:t>
            </a:r>
            <a:endParaRPr sz="2800"/>
          </a:p>
          <a:p>
            <a:pPr indent="-372173" lvl="0" marL="45720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95000"/>
              <a:buChar char="●"/>
            </a:pPr>
            <a:r>
              <a:rPr lang="en" sz="2800"/>
              <a:t>New Instructions:</a:t>
            </a:r>
            <a:endParaRPr/>
          </a:p>
          <a:p>
            <a:pPr indent="-255121" lvl="0" marL="660481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" sz="2800">
                <a:latin typeface="Courier"/>
                <a:ea typeface="Courier"/>
                <a:cs typeface="Courier"/>
                <a:sym typeface="Courier"/>
              </a:rPr>
              <a:t>lw, sw, lb, sb, lbu</a:t>
            </a:r>
            <a:endParaRPr sz="2100"/>
          </a:p>
        </p:txBody>
      </p:sp>
      <p:sp>
        <p:nvSpPr>
          <p:cNvPr id="478" name="Google Shape;47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Transfer: Load from and Store to memory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35" y="1329250"/>
            <a:ext cx="6549525" cy="3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102705" y="4390241"/>
            <a:ext cx="32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fast, 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limited space to hold values!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867050" y="3137195"/>
            <a:ext cx="533099" cy="1328035"/>
          </a:xfrm>
          <a:custGeom>
            <a:rect b="b" l="l" r="r" t="t"/>
            <a:pathLst>
              <a:path extrusionOk="0" h="1183105" w="521368">
                <a:moveTo>
                  <a:pt x="0" y="1183105"/>
                </a:moveTo>
                <a:cubicBezTo>
                  <a:pt x="75531" y="1085850"/>
                  <a:pt x="151063" y="988595"/>
                  <a:pt x="168442" y="814137"/>
                </a:cubicBezTo>
                <a:cubicBezTo>
                  <a:pt x="185821" y="639679"/>
                  <a:pt x="45453" y="272047"/>
                  <a:pt x="104274" y="136358"/>
                </a:cubicBezTo>
                <a:cubicBezTo>
                  <a:pt x="163095" y="668"/>
                  <a:pt x="342231" y="334"/>
                  <a:pt x="521368" y="0"/>
                </a:cubicBezTo>
              </a:path>
            </a:pathLst>
          </a:custGeom>
          <a:noFill/>
          <a:ln cap="flat" cmpd="sng" w="12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75"/>
              <a:buFont typeface="Arial"/>
              <a:buNone/>
            </a:pPr>
            <a:r>
              <a:t/>
            </a:r>
            <a:endParaRPr b="0" i="0" sz="22875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322100" y="2181900"/>
            <a:ext cx="1523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larger place 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hold values, 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slower than 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6322100" y="2904213"/>
            <a:ext cx="781142" cy="335410"/>
          </a:xfrm>
          <a:custGeom>
            <a:rect b="b" l="l" r="r" t="t"/>
            <a:pathLst>
              <a:path extrusionOk="0" h="324852" w="1070058">
                <a:moveTo>
                  <a:pt x="1034716" y="0"/>
                </a:moveTo>
                <a:cubicBezTo>
                  <a:pt x="1070142" y="117642"/>
                  <a:pt x="1105568" y="235284"/>
                  <a:pt x="998621" y="264694"/>
                </a:cubicBezTo>
                <a:cubicBezTo>
                  <a:pt x="891674" y="294104"/>
                  <a:pt x="559469" y="166437"/>
                  <a:pt x="393032" y="176463"/>
                </a:cubicBezTo>
                <a:cubicBezTo>
                  <a:pt x="226595" y="186489"/>
                  <a:pt x="113297" y="255670"/>
                  <a:pt x="0" y="324852"/>
                </a:cubicBezTo>
              </a:path>
            </a:pathLst>
          </a:custGeom>
          <a:noFill/>
          <a:ln cap="flat" cmpd="sng" w="12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75"/>
              <a:buFont typeface="Arial"/>
              <a:buNone/>
            </a:pPr>
            <a:r>
              <a:t/>
            </a:r>
            <a:endParaRPr b="0" i="0" sz="22875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How memory works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On a 32-bit system, main memory contains 2</a:t>
            </a:r>
            <a:r>
              <a:rPr baseline="30000" lang="en" sz="1700"/>
              <a:t>32</a:t>
            </a:r>
            <a:r>
              <a:rPr lang="en" sz="1700"/>
              <a:t> bytes. Every 32-bit number acts as the </a:t>
            </a:r>
            <a:r>
              <a:rPr b="1" lang="en" sz="1700"/>
              <a:t>address</a:t>
            </a:r>
            <a:r>
              <a:rPr lang="en" sz="1700"/>
              <a:t> of one byte.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 bytes together make a </a:t>
            </a:r>
            <a:r>
              <a:rPr b="1" lang="en" sz="1700"/>
              <a:t>word</a:t>
            </a:r>
            <a:r>
              <a:rPr lang="en" sz="1700"/>
              <a:t>. In order to store a word in memory, we cut the word up into 4 bytes, then store those bytes in consecutive addresses. In order to read a word, we read 4 consecutive addresses, then stitch those bytes back together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RISC-V uses little-endian to store data: The least significant byte gets stored at the lowest address.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By convention we say that a word is stored at its lowest address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Ex. The word stored at address 0x1000 is composed of the bytes 0x1000, 0x1001, 0x1002, and 0x1003</a:t>
            </a:r>
            <a:endParaRPr sz="1700"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Data Transfer Instructions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code examples</a:t>
            </a:r>
            <a:endParaRPr/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Word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Load Word syntax: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rd imm(rs1)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Means: Compute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imm+rs1</a:t>
            </a:r>
            <a:r>
              <a:rPr lang="en" sz="2100"/>
              <a:t>, then load the 4 bytes at that address into rd</a:t>
            </a:r>
            <a:endParaRPr sz="2100"/>
          </a:p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9" name="Google Shape;169;p33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Word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198500" y="1246825"/>
            <a:ext cx="85206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x10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(x5) </a:t>
            </a:r>
            <a:r>
              <a:rPr lang="en" sz="2100"/>
              <a:t>if x5 is 0x100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0x100+</a:t>
            </a:r>
            <a:r>
              <a:rPr lang="en" sz="2100"/>
              <a:t>12</a:t>
            </a:r>
            <a:r>
              <a:rPr lang="en" sz="2100"/>
              <a:t> = 0x10</a:t>
            </a:r>
            <a:r>
              <a:rPr lang="en" sz="2100"/>
              <a:t>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Bytes at 0x10</a:t>
            </a:r>
            <a:r>
              <a:rPr lang="en" sz="2100"/>
              <a:t>C</a:t>
            </a:r>
            <a:r>
              <a:rPr lang="en" sz="2100"/>
              <a:t>-0x10F are 0x53, 0x42, 0x56, 0x00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Since RISC-V is little-endian, this is the 32-bit value 0x0056 4253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 register x10 will now store 0x0056 4253</a:t>
            </a:r>
            <a:endParaRPr sz="2100"/>
          </a:p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7" name="Google Shape;177;p34"/>
          <p:cNvGraphicFramePr/>
          <p:nvPr/>
        </p:nvGraphicFramePr>
        <p:xfrm>
          <a:off x="198400" y="41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{5588DBB4-531F-4747-8A31-39C53EA31BDB}</a:tableStyleId>
              </a:tblPr>
              <a:tblGrid>
                <a:gridCol w="1100725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  <a:gridCol w="45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(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(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10B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10C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10D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