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6"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10/21/2018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FC6DE-C93D-4696-A71B-FDB7F6710411}"/>
              </a:ext>
            </a:extLst>
          </p:cNvPr>
          <p:cNvSpPr txBox="1"/>
          <p:nvPr/>
        </p:nvSpPr>
        <p:spPr>
          <a:xfrm>
            <a:off x="2968487" y="2321004"/>
            <a:ext cx="7593495" cy="1107996"/>
          </a:xfrm>
          <a:prstGeom prst="rect">
            <a:avLst/>
          </a:prstGeom>
          <a:noFill/>
        </p:spPr>
        <p:txBody>
          <a:bodyPr wrap="square" rtlCol="0">
            <a:spAutoFit/>
          </a:bodyPr>
          <a:lstStyle/>
          <a:p>
            <a:r>
              <a:rPr lang="en-US" sz="6600" kern="1200" dirty="0">
                <a:solidFill>
                  <a:schemeClr val="tx1"/>
                </a:solidFill>
                <a:latin typeface="Times New Roman" panose="02020603050405020304" pitchFamily="18" charset="0"/>
                <a:cs typeface="Times New Roman" panose="02020603050405020304" pitchFamily="18" charset="0"/>
              </a:rPr>
              <a:t>Relationship Banking</a:t>
            </a:r>
          </a:p>
        </p:txBody>
      </p:sp>
    </p:spTree>
    <p:extLst>
      <p:ext uri="{BB962C8B-B14F-4D97-AF65-F5344CB8AC3E}">
        <p14:creationId xmlns:p14="http://schemas.microsoft.com/office/powerpoint/2010/main" val="51383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FC6DE-C93D-4696-A71B-FDB7F6710411}"/>
              </a:ext>
            </a:extLst>
          </p:cNvPr>
          <p:cNvSpPr txBox="1"/>
          <p:nvPr/>
        </p:nvSpPr>
        <p:spPr>
          <a:xfrm>
            <a:off x="2968487" y="2321004"/>
            <a:ext cx="7593495" cy="1107996"/>
          </a:xfrm>
          <a:prstGeom prst="rect">
            <a:avLst/>
          </a:prstGeom>
          <a:noFill/>
        </p:spPr>
        <p:txBody>
          <a:bodyPr wrap="square" rtlCol="0">
            <a:spAutoFit/>
          </a:bodyPr>
          <a:lstStyle/>
          <a:p>
            <a:r>
              <a:rPr lang="en-US" sz="6600" kern="1200" dirty="0">
                <a:solidFill>
                  <a:schemeClr val="tx1"/>
                </a:solidFill>
                <a:latin typeface="Times New Roman" panose="02020603050405020304" pitchFamily="18" charset="0"/>
                <a:cs typeface="Times New Roman" panose="02020603050405020304" pitchFamily="18" charset="0"/>
              </a:rPr>
              <a:t>Re</a:t>
            </a:r>
            <a:r>
              <a:rPr lang="en-US" sz="6600" dirty="0">
                <a:latin typeface="Times New Roman" panose="02020603050405020304" pitchFamily="18" charset="0"/>
                <a:cs typeface="Times New Roman" panose="02020603050405020304" pitchFamily="18" charset="0"/>
              </a:rPr>
              <a:t>ward Point System</a:t>
            </a:r>
            <a:endParaRPr lang="en-US" sz="6600" kern="1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5C819CB-D571-4FA6-ABDA-B49CFEBDE199}"/>
              </a:ext>
            </a:extLst>
          </p:cNvPr>
          <p:cNvSpPr txBox="1"/>
          <p:nvPr/>
        </p:nvSpPr>
        <p:spPr>
          <a:xfrm>
            <a:off x="3326295" y="4929809"/>
            <a:ext cx="565867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Yusof Malic			Umair Qureshi</a:t>
            </a:r>
          </a:p>
          <a:p>
            <a:r>
              <a:rPr lang="en-US" dirty="0">
                <a:latin typeface="Times New Roman" panose="02020603050405020304" pitchFamily="18" charset="0"/>
                <a:cs typeface="Times New Roman" panose="02020603050405020304" pitchFamily="18" charset="0"/>
              </a:rPr>
              <a:t>Kurt </a:t>
            </a:r>
            <a:r>
              <a:rPr lang="en-US" dirty="0" err="1">
                <a:latin typeface="Times New Roman" panose="02020603050405020304" pitchFamily="18" charset="0"/>
                <a:cs typeface="Times New Roman" panose="02020603050405020304" pitchFamily="18" charset="0"/>
              </a:rPr>
              <a:t>Layron</a:t>
            </a:r>
            <a:r>
              <a:rPr lang="en-US" dirty="0">
                <a:latin typeface="Times New Roman" panose="02020603050405020304" pitchFamily="18" charset="0"/>
                <a:cs typeface="Times New Roman" panose="02020603050405020304" pitchFamily="18" charset="0"/>
              </a:rPr>
              <a:t>			 Karl </a:t>
            </a:r>
            <a:r>
              <a:rPr lang="en-US" dirty="0" err="1">
                <a:latin typeface="Times New Roman" panose="02020603050405020304" pitchFamily="18" charset="0"/>
                <a:cs typeface="Times New Roman" panose="02020603050405020304" pitchFamily="18" charset="0"/>
              </a:rPr>
              <a:t>Marcellana</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Thirdie Anchuelo</a:t>
            </a:r>
          </a:p>
        </p:txBody>
      </p:sp>
    </p:spTree>
    <p:extLst>
      <p:ext uri="{BB962C8B-B14F-4D97-AF65-F5344CB8AC3E}">
        <p14:creationId xmlns:p14="http://schemas.microsoft.com/office/powerpoint/2010/main" val="322461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FC6DE-C93D-4696-A71B-FDB7F6710411}"/>
              </a:ext>
            </a:extLst>
          </p:cNvPr>
          <p:cNvSpPr txBox="1"/>
          <p:nvPr/>
        </p:nvSpPr>
        <p:spPr>
          <a:xfrm>
            <a:off x="3180520" y="0"/>
            <a:ext cx="7235687" cy="6617196"/>
          </a:xfrm>
          <a:prstGeom prst="rect">
            <a:avLst/>
          </a:prstGeom>
          <a:noFill/>
        </p:spPr>
        <p:txBody>
          <a:bodyPr wrap="square" rtlCol="0">
            <a:spAutoFit/>
          </a:bodyPr>
          <a:lstStyle/>
          <a:p>
            <a:pPr marL="571500" indent="-571500">
              <a:buFont typeface="Wingdings" panose="05000000000000000000" pitchFamily="2" charset="2"/>
              <a:buChar char="Ø"/>
            </a:pPr>
            <a:r>
              <a:rPr lang="en-US" sz="4000" kern="1200" dirty="0">
                <a:solidFill>
                  <a:schemeClr val="tx1"/>
                </a:solidFill>
                <a:latin typeface="Times New Roman" panose="02020603050405020304" pitchFamily="18" charset="0"/>
                <a:cs typeface="Times New Roman" panose="02020603050405020304" pitchFamily="18" charset="0"/>
              </a:rPr>
              <a:t>What?</a:t>
            </a:r>
          </a:p>
          <a:p>
            <a:r>
              <a:rPr lang="en-US" sz="2400" dirty="0">
                <a:latin typeface="Times New Roman" panose="02020603050405020304" pitchFamily="18" charset="0"/>
                <a:cs typeface="Times New Roman" panose="02020603050405020304" pitchFamily="18" charset="0"/>
              </a:rPr>
              <a:t>-Reward System is wherein you can earn points when you use your card for payment and later on it can be redeem and be use to reduce the total cost of your payment. </a:t>
            </a: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Why?</a:t>
            </a:r>
          </a:p>
          <a:p>
            <a:pPr lvl="0"/>
            <a:r>
              <a:rPr lang="en-US" sz="2400" dirty="0">
                <a:solidFill>
                  <a:prstClr val="black"/>
                </a:solidFill>
                <a:latin typeface="Times New Roman" panose="02020603050405020304" pitchFamily="18" charset="0"/>
                <a:cs typeface="Times New Roman" panose="02020603050405020304" pitchFamily="18" charset="0"/>
              </a:rPr>
              <a:t>-Create a debit/credit card that could acquire reward points that can benefit the customers, in addition it can also benefit the bank because it increases their depositors and retention.</a:t>
            </a:r>
            <a:endParaRPr lang="en-US"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Who?</a:t>
            </a:r>
          </a:p>
          <a:p>
            <a:r>
              <a:rPr lang="en-US" sz="2400" dirty="0">
                <a:solidFill>
                  <a:prstClr val="black"/>
                </a:solidFill>
                <a:latin typeface="Times New Roman" panose="02020603050405020304" pitchFamily="18" charset="0"/>
                <a:cs typeface="Times New Roman" panose="02020603050405020304" pitchFamily="18" charset="0"/>
              </a:rPr>
              <a:t>-Anyone who can open a bank account.</a:t>
            </a:r>
            <a:endParaRPr lang="en-US" sz="40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4000" dirty="0">
                <a:latin typeface="Times New Roman" panose="02020603050405020304" pitchFamily="18" charset="0"/>
                <a:cs typeface="Times New Roman" panose="02020603050405020304" pitchFamily="18" charset="0"/>
              </a:rPr>
              <a:t>How?	</a:t>
            </a:r>
          </a:p>
          <a:p>
            <a:r>
              <a:rPr lang="en-US" sz="2400" dirty="0">
                <a:solidFill>
                  <a:prstClr val="black"/>
                </a:solidFill>
                <a:latin typeface="Times New Roman" panose="02020603050405020304" pitchFamily="18" charset="0"/>
                <a:cs typeface="Times New Roman" panose="02020603050405020304" pitchFamily="18" charset="0"/>
              </a:rPr>
              <a:t>-The bank is responsible with the transaction of payments converting into reward points.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82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FC6DE-C93D-4696-A71B-FDB7F6710411}"/>
              </a:ext>
            </a:extLst>
          </p:cNvPr>
          <p:cNvSpPr txBox="1"/>
          <p:nvPr/>
        </p:nvSpPr>
        <p:spPr>
          <a:xfrm>
            <a:off x="1974574" y="1086678"/>
            <a:ext cx="8030817" cy="51398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Perks of Using Reward Point System:</a:t>
            </a:r>
          </a:p>
          <a:p>
            <a:pPr marL="457200" indent="-457200">
              <a:buAutoNum type="arabicParenR"/>
            </a:pPr>
            <a:r>
              <a:rPr lang="en-US" sz="2400" dirty="0">
                <a:latin typeface="Times New Roman" panose="02020603050405020304" pitchFamily="18" charset="0"/>
                <a:cs typeface="Times New Roman" panose="02020603050405020304" pitchFamily="18" charset="0"/>
              </a:rPr>
              <a:t>Versatile in redeeming your points.</a:t>
            </a:r>
          </a:p>
          <a:p>
            <a:pPr marL="457200" indent="-457200">
              <a:buAutoNum type="arabicParenR"/>
            </a:pPr>
            <a:r>
              <a:rPr lang="en-US" sz="2400" dirty="0">
                <a:latin typeface="Times New Roman" panose="02020603050405020304" pitchFamily="18" charset="0"/>
                <a:cs typeface="Times New Roman" panose="02020603050405020304" pitchFamily="18" charset="0"/>
              </a:rPr>
              <a:t>It promotes patronage dividends and sharing on the part of both clients buyer and seller through the use of the card advantage.</a:t>
            </a:r>
          </a:p>
          <a:p>
            <a:pPr marL="457200" indent="-457200">
              <a:buAutoNum type="arabicParenR"/>
            </a:pPr>
            <a:r>
              <a:rPr lang="en-US" sz="2400" dirty="0">
                <a:latin typeface="Times New Roman" panose="02020603050405020304" pitchFamily="18" charset="0"/>
                <a:cs typeface="Times New Roman" panose="02020603050405020304" pitchFamily="18" charset="0"/>
              </a:rPr>
              <a:t>It encourages more sales by returning back sharing points as a savings and instant discount that attract strategic and further sales if accumulated points are generated.</a:t>
            </a:r>
          </a:p>
          <a:p>
            <a:pPr marL="457200" indent="-457200">
              <a:buAutoNum type="arabicParenR"/>
            </a:pPr>
            <a:r>
              <a:rPr lang="en-US" sz="2400" dirty="0">
                <a:latin typeface="Times New Roman" panose="02020603050405020304" pitchFamily="18" charset="0"/>
                <a:cs typeface="Times New Roman" panose="02020603050405020304" pitchFamily="18" charset="0"/>
              </a:rPr>
              <a:t>It provides card holders more prestige and image by using the classy card due to its exclusivity 24/7 access everywhere and safe use without bringing the cash on the pockets.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31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DFC6DE-C93D-4696-A71B-FDB7F6710411}"/>
              </a:ext>
            </a:extLst>
          </p:cNvPr>
          <p:cNvSpPr txBox="1"/>
          <p:nvPr/>
        </p:nvSpPr>
        <p:spPr>
          <a:xfrm>
            <a:off x="2478156" y="1298712"/>
            <a:ext cx="7235687" cy="4770537"/>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Converting Reward points:</a:t>
            </a:r>
          </a:p>
          <a:p>
            <a:r>
              <a:rPr lang="en-US" sz="2000" dirty="0">
                <a:latin typeface="Times New Roman" panose="02020603050405020304" pitchFamily="18" charset="0"/>
                <a:cs typeface="Times New Roman" panose="02020603050405020304" pitchFamily="18" charset="0"/>
              </a:rPr>
              <a:t>Earning reward points</a:t>
            </a:r>
          </a:p>
          <a:p>
            <a:r>
              <a:rPr lang="en-US" sz="2000" dirty="0">
                <a:latin typeface="Times New Roman" panose="02020603050405020304" pitchFamily="18" charset="0"/>
                <a:cs typeface="Times New Roman" panose="02020603050405020304" pitchFamily="18" charset="0"/>
              </a:rPr>
              <a:t>Reward Points= cost x 0.01</a:t>
            </a:r>
          </a:p>
          <a:p>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For every purchase of the </a:t>
            </a:r>
            <a:r>
              <a:rPr lang="en-US" sz="2000" dirty="0">
                <a:latin typeface="Times New Roman" panose="02020603050405020304" pitchFamily="18" charset="0"/>
                <a:cs typeface="Times New Roman" panose="02020603050405020304" pitchFamily="18" charset="0"/>
              </a:rPr>
              <a:t>consumer, 1% of the total cost is the reward point the consumers earn.</a:t>
            </a:r>
          </a:p>
          <a:p>
            <a:endParaRPr lang="en-US" sz="2000" b="0" dirty="0">
              <a:latin typeface="Times New Roman" panose="02020603050405020304" pitchFamily="18" charset="0"/>
              <a:cs typeface="Times New Roman" panose="02020603050405020304" pitchFamily="18" charset="0"/>
            </a:endParaRPr>
          </a:p>
          <a:p>
            <a:r>
              <a:rPr lang="en-US" sz="2000" b="0" dirty="0">
                <a:latin typeface="Times New Roman" panose="02020603050405020304" pitchFamily="18" charset="0"/>
                <a:cs typeface="Times New Roman" panose="02020603050405020304" pitchFamily="18" charset="0"/>
              </a:rPr>
              <a:t>Redeeming reward points</a:t>
            </a:r>
          </a:p>
          <a:p>
            <a:r>
              <a:rPr lang="en-US" sz="2000" b="0" dirty="0">
                <a:latin typeface="Times New Roman" panose="02020603050405020304" pitchFamily="18" charset="0"/>
                <a:cs typeface="Times New Roman" panose="02020603050405020304" pitchFamily="18" charset="0"/>
              </a:rPr>
              <a:t>Redeem points= points earned x 0.01</a:t>
            </a:r>
          </a:p>
          <a:p>
            <a:endParaRPr lang="en-US" sz="2000" b="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For every reward points earned by the consumer,1% of the total earnings is the money they can redeem.</a:t>
            </a:r>
            <a:endParaRPr lang="en-US" sz="2000" b="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8028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268</TotalTime>
  <Words>253</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anchuelo thirdie</dc:creator>
  <cp:lastModifiedBy>anchuelo thirdie</cp:lastModifiedBy>
  <cp:revision>19</cp:revision>
  <dcterms:created xsi:type="dcterms:W3CDTF">2018-10-21T00:33:37Z</dcterms:created>
  <dcterms:modified xsi:type="dcterms:W3CDTF">2018-10-21T05:02:23Z</dcterms:modified>
</cp:coreProperties>
</file>