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2" r:id="rId9"/>
    <p:sldId id="273" r:id="rId10"/>
    <p:sldId id="274" r:id="rId11"/>
    <p:sldId id="263" r:id="rId12"/>
    <p:sldId id="281" r:id="rId13"/>
    <p:sldId id="276" r:id="rId14"/>
    <p:sldId id="262" r:id="rId15"/>
    <p:sldId id="265" r:id="rId16"/>
    <p:sldId id="266" r:id="rId17"/>
    <p:sldId id="267" r:id="rId18"/>
    <p:sldId id="280" r:id="rId19"/>
    <p:sldId id="279" r:id="rId20"/>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94"/>
  </p:normalViewPr>
  <p:slideViewPr>
    <p:cSldViewPr>
      <p:cViewPr varScale="1">
        <p:scale>
          <a:sx n="109" d="100"/>
          <a:sy n="109" d="100"/>
        </p:scale>
        <p:origin x="34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22.01.2023</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dirty="0" err="1">
                <a:solidFill>
                  <a:schemeClr val="tx1"/>
                </a:solidFill>
                <a:latin typeface="Arial Unicode MS"/>
              </a:rPr>
              <a:t>Jingrun</a:t>
            </a:r>
            <a:r>
              <a:rPr lang="de-DE" sz="1100" dirty="0">
                <a:solidFill>
                  <a:schemeClr val="tx1"/>
                </a:solidFill>
                <a:latin typeface="Arial Unicode MS"/>
              </a:rPr>
              <a:t> Zhang, Silvia Wen, Mona </a:t>
            </a:r>
            <a:r>
              <a:rPr lang="de-DE" sz="1100" dirty="0" err="1">
                <a:solidFill>
                  <a:schemeClr val="tx1"/>
                </a:solidFill>
                <a:latin typeface="Arial Unicode MS"/>
              </a:rPr>
              <a:t>Amro</a:t>
            </a:r>
            <a:r>
              <a:rPr lang="de-DE" sz="1100" dirty="0">
                <a:solidFill>
                  <a:schemeClr val="tx1"/>
                </a:solidFill>
                <a:latin typeface="Arial Unicode MS"/>
              </a:rPr>
              <a:t>, Muhammad Daryl Rashad</a:t>
            </a:r>
            <a:endParaRPr lang="de-DE" sz="1100" dirty="0">
              <a:solidFill>
                <a:schemeClr val="tx1"/>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a:xfrm>
            <a:off x="563264" y="1993405"/>
            <a:ext cx="8597194" cy="2244250"/>
          </a:xfrm>
        </p:spPr>
        <p:txBody>
          <a:bodyPr/>
          <a:lstStyle/>
          <a:p>
            <a:pPr>
              <a:defRPr/>
            </a:pPr>
            <a:r>
              <a:rPr lang="de-DE" dirty="0"/>
              <a:t>Praktische Arbeit – OOD Gruppe 2.2</a:t>
            </a:r>
          </a:p>
          <a:p>
            <a:pPr>
              <a:defRPr/>
            </a:pPr>
            <a:endParaRPr lang="de-DE" dirty="0">
              <a:solidFill>
                <a:srgbClr val="FF0000"/>
              </a:solidFill>
            </a:endParaRPr>
          </a:p>
          <a:p>
            <a:pPr>
              <a:defRPr/>
            </a:pPr>
            <a:r>
              <a:rPr lang="de-DE" sz="2400" dirty="0" err="1"/>
              <a:t>Jingrun</a:t>
            </a:r>
            <a:r>
              <a:rPr lang="de-DE" sz="2400" dirty="0"/>
              <a:t> Zhang</a:t>
            </a:r>
          </a:p>
          <a:p>
            <a:pPr>
              <a:defRPr/>
            </a:pPr>
            <a:r>
              <a:rPr lang="de-DE" sz="2400" dirty="0"/>
              <a:t>Silvia Wen</a:t>
            </a:r>
          </a:p>
          <a:p>
            <a:pPr>
              <a:defRPr/>
            </a:pPr>
            <a:r>
              <a:rPr lang="de-DE" sz="2400" dirty="0"/>
              <a:t>Mona </a:t>
            </a:r>
            <a:r>
              <a:rPr lang="de-DE" sz="2400" dirty="0" err="1"/>
              <a:t>Amro</a:t>
            </a:r>
            <a:endParaRPr lang="de-DE" sz="2400" dirty="0"/>
          </a:p>
          <a:p>
            <a:pPr>
              <a:defRPr/>
            </a:pPr>
            <a:r>
              <a:rPr lang="de-DE" sz="2400" dirty="0"/>
              <a:t>Muhammad Daryl Rashad</a:t>
            </a:r>
          </a:p>
          <a:p>
            <a:pPr>
              <a:defRPr/>
            </a:pPr>
            <a:endParaRPr lang="de-DE" sz="2400" dirty="0"/>
          </a:p>
          <a:p>
            <a:pPr>
              <a:defRPr/>
            </a:pPr>
            <a:r>
              <a:rPr lang="de-DE" dirty="0"/>
              <a:t>16.01.2023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Font typeface="+mj-lt"/>
              <a:buNone/>
            </a:pPr>
            <a:r>
              <a:rPr lang="de-DE" b="1" dirty="0">
                <a:solidFill>
                  <a:srgbClr val="00B050"/>
                </a:solidFill>
              </a:rPr>
              <a:t>User Story 2</a:t>
            </a:r>
            <a:r>
              <a:rPr lang="de-DE" b="1" dirty="0"/>
              <a:t>: </a:t>
            </a:r>
            <a:r>
              <a:rPr lang="de-DE" sz="2000" b="1" dirty="0">
                <a:solidFill>
                  <a:schemeClr val="tx1"/>
                </a:solidFill>
              </a:rPr>
              <a:t>Als Kunde möchte ich die Liste der Posten in meinem Depot ansehen können, um die gesamte Werte meiner Aktien zu überwachen.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eingeloggt sein.</a:t>
            </a:r>
          </a:p>
          <a:p>
            <a:pPr>
              <a:defRPr/>
            </a:pPr>
            <a:r>
              <a:rPr lang="de-DE" dirty="0"/>
              <a:t>Der Kunde bekommt die Liste der Posten angezeigt.</a:t>
            </a:r>
          </a:p>
          <a:p>
            <a:pPr>
              <a:defRPr/>
            </a:pPr>
            <a:r>
              <a:rPr lang="de-DE" dirty="0"/>
              <a:t>Der Kunde bekommt die gesamte Werte des Depots angezeigt.</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8845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26104"/>
            <a:ext cx="2747103" cy="3591636"/>
          </a:xfrm>
        </p:spPr>
        <p:txBody>
          <a:bodyPr anchor="ctr"/>
          <a:lstStyle/>
          <a:p>
            <a:pPr marL="0" indent="0" algn="ctr">
              <a:buNone/>
              <a:defRPr/>
            </a:pPr>
            <a:r>
              <a:rPr lang="de-DE" dirty="0"/>
              <a:t>MVC + Storage</a:t>
            </a:r>
            <a:endParaRPr dirty="0"/>
          </a:p>
        </p:txBody>
      </p:sp>
      <p:sp>
        <p:nvSpPr>
          <p:cNvPr id="4" name="Titel 3"/>
          <p:cNvSpPr>
            <a:spLocks noGrp="1"/>
          </p:cNvSpPr>
          <p:nvPr>
            <p:ph type="title"/>
          </p:nvPr>
        </p:nvSpPr>
        <p:spPr bwMode="auto"/>
        <p:txBody>
          <a:bodyPr/>
          <a:lstStyle/>
          <a:p>
            <a:pPr>
              <a:defRPr/>
            </a:pPr>
            <a:r>
              <a:rPr lang="de-DE"/>
              <a:t>Grobarchitektur: Architekturstil</a:t>
            </a:r>
            <a:endParaRPr/>
          </a:p>
        </p:txBody>
      </p:sp>
      <p:pic>
        <p:nvPicPr>
          <p:cNvPr id="3" name="Picture 2">
            <a:extLst>
              <a:ext uri="{FF2B5EF4-FFF2-40B4-BE49-F238E27FC236}">
                <a16:creationId xmlns:a16="http://schemas.microsoft.com/office/drawing/2014/main" id="{A2277A1D-FE6E-61AC-FCE4-32E1BE522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6" y="1328644"/>
            <a:ext cx="5615533" cy="3786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pic>
        <p:nvPicPr>
          <p:cNvPr id="6" name="Inhaltsplatzhalter 5">
            <a:extLst>
              <a:ext uri="{FF2B5EF4-FFF2-40B4-BE49-F238E27FC236}">
                <a16:creationId xmlns:a16="http://schemas.microsoft.com/office/drawing/2014/main" id="{20A3C10B-BE22-4BB4-1975-7E785A422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555073" y="1135777"/>
            <a:ext cx="2088231" cy="4091517"/>
          </a:xfrm>
        </p:spPr>
      </p:pic>
      <p:pic>
        <p:nvPicPr>
          <p:cNvPr id="2" name="Picture 2">
            <a:extLst>
              <a:ext uri="{FF2B5EF4-FFF2-40B4-BE49-F238E27FC236}">
                <a16:creationId xmlns:a16="http://schemas.microsoft.com/office/drawing/2014/main" id="{02F275F0-6419-2996-FE33-7AE0CF392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3769" y="1374285"/>
            <a:ext cx="5615533" cy="3786555"/>
          </a:xfrm>
          <a:prstGeom prst="rect">
            <a:avLst/>
          </a:prstGeom>
        </p:spPr>
      </p:pic>
      <p:cxnSp>
        <p:nvCxnSpPr>
          <p:cNvPr id="5" name="Gerade Verbindung mit Pfeil 4">
            <a:extLst>
              <a:ext uri="{FF2B5EF4-FFF2-40B4-BE49-F238E27FC236}">
                <a16:creationId xmlns:a16="http://schemas.microsoft.com/office/drawing/2014/main" id="{A902F25D-EA25-8C19-851D-CAC2FE941C19}"/>
              </a:ext>
            </a:extLst>
          </p:cNvPr>
          <p:cNvCxnSpPr>
            <a:cxnSpLocks/>
          </p:cNvCxnSpPr>
          <p:nvPr/>
        </p:nvCxnSpPr>
        <p:spPr>
          <a:xfrm flipH="1">
            <a:off x="5656064" y="1921396"/>
            <a:ext cx="1296144" cy="100811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 name="Gerade Verbindung mit Pfeil 7">
            <a:extLst>
              <a:ext uri="{FF2B5EF4-FFF2-40B4-BE49-F238E27FC236}">
                <a16:creationId xmlns:a16="http://schemas.microsoft.com/office/drawing/2014/main" id="{70CA491C-E035-D9D4-7179-1643CD61DF8E}"/>
              </a:ext>
            </a:extLst>
          </p:cNvPr>
          <p:cNvCxnSpPr>
            <a:cxnSpLocks/>
          </p:cNvCxnSpPr>
          <p:nvPr/>
        </p:nvCxnSpPr>
        <p:spPr bwMode="auto">
          <a:xfrm flipH="1">
            <a:off x="4539940" y="3850378"/>
            <a:ext cx="2412268" cy="1302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 name="Verbinder: gewinkelt 8">
            <a:extLst>
              <a:ext uri="{FF2B5EF4-FFF2-40B4-BE49-F238E27FC236}">
                <a16:creationId xmlns:a16="http://schemas.microsoft.com/office/drawing/2014/main" id="{5FC0E4E4-676C-37C0-EE26-69403D31F132}"/>
              </a:ext>
            </a:extLst>
          </p:cNvPr>
          <p:cNvCxnSpPr>
            <a:cxnSpLocks/>
          </p:cNvCxnSpPr>
          <p:nvPr/>
        </p:nvCxnSpPr>
        <p:spPr>
          <a:xfrm rot="10800000">
            <a:off x="4539940" y="1921396"/>
            <a:ext cx="2412268" cy="2376264"/>
          </a:xfrm>
          <a:prstGeom prst="bentConnector3">
            <a:avLst>
              <a:gd name="adj1" fmla="val 42224"/>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Verbinder: gewinkelt 20">
            <a:extLst>
              <a:ext uri="{FF2B5EF4-FFF2-40B4-BE49-F238E27FC236}">
                <a16:creationId xmlns:a16="http://schemas.microsoft.com/office/drawing/2014/main" id="{1CD258BB-31E6-3467-A612-E64178620882}"/>
              </a:ext>
            </a:extLst>
          </p:cNvPr>
          <p:cNvCxnSpPr>
            <a:cxnSpLocks/>
          </p:cNvCxnSpPr>
          <p:nvPr/>
        </p:nvCxnSpPr>
        <p:spPr>
          <a:xfrm rot="10800000" flipV="1">
            <a:off x="1623116" y="2339533"/>
            <a:ext cx="5257084" cy="1528208"/>
          </a:xfrm>
          <a:prstGeom prst="bentConnector3">
            <a:avLst>
              <a:gd name="adj1" fmla="val 99951"/>
            </a:avLst>
          </a:prstGeom>
          <a:ln w="28575">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14" name="Straight Connector 13">
            <a:extLst>
              <a:ext uri="{FF2B5EF4-FFF2-40B4-BE49-F238E27FC236}">
                <a16:creationId xmlns:a16="http://schemas.microsoft.com/office/drawing/2014/main" id="{821C779E-8EF3-80DE-7F32-0C77453FF4D1}"/>
              </a:ext>
            </a:extLst>
          </p:cNvPr>
          <p:cNvCxnSpPr>
            <a:cxnSpLocks/>
            <a:stCxn id="3" idx="0"/>
          </p:cNvCxnSpPr>
          <p:nvPr/>
        </p:nvCxnSpPr>
        <p:spPr bwMode="auto">
          <a:xfrm flipH="1" flipV="1">
            <a:off x="6462953" y="3348105"/>
            <a:ext cx="597267" cy="661523"/>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26317280-AFFA-15C9-E277-5437F436DDD4}"/>
              </a:ext>
            </a:extLst>
          </p:cNvPr>
          <p:cNvCxnSpPr>
            <a:cxnSpLocks/>
            <a:stCxn id="2" idx="0"/>
          </p:cNvCxnSpPr>
          <p:nvPr/>
        </p:nvCxnSpPr>
        <p:spPr bwMode="auto">
          <a:xfrm flipV="1">
            <a:off x="5620060" y="3348105"/>
            <a:ext cx="445858" cy="657246"/>
          </a:xfrm>
          <a:prstGeom prst="line">
            <a:avLst/>
          </a:prstGeom>
          <a:ln/>
        </p:spPr>
        <p:style>
          <a:lnRef idx="2">
            <a:schemeClr val="dk1"/>
          </a:lnRef>
          <a:fillRef idx="0">
            <a:schemeClr val="dk1"/>
          </a:fillRef>
          <a:effectRef idx="1">
            <a:schemeClr val="dk1"/>
          </a:effectRef>
          <a:fontRef idx="minor">
            <a:schemeClr val="tx1"/>
          </a:fontRef>
        </p:style>
      </p:cxnSp>
      <p:sp>
        <p:nvSpPr>
          <p:cNvPr id="4" name="Titel 3"/>
          <p:cNvSpPr>
            <a:spLocks noGrp="1"/>
          </p:cNvSpPr>
          <p:nvPr>
            <p:ph type="title"/>
          </p:nvPr>
        </p:nvSpPr>
        <p:spPr bwMode="auto"/>
        <p:txBody>
          <a:bodyPr/>
          <a:lstStyle/>
          <a:p>
            <a:pPr>
              <a:defRPr/>
            </a:pPr>
            <a:r>
              <a:rPr lang="de-DE" dirty="0" err="1"/>
              <a:t>Context</a:t>
            </a:r>
            <a:r>
              <a:rPr lang="de-DE" dirty="0"/>
              <a:t> View: Technischer Überblick</a:t>
            </a:r>
            <a:endParaRPr dirty="0"/>
          </a:p>
        </p:txBody>
      </p:sp>
      <p:pic>
        <p:nvPicPr>
          <p:cNvPr id="9" name="Picture 2" descr="Diebold Nixdorf inks a deal with bank99 for ATM network management">
            <a:extLst>
              <a:ext uri="{FF2B5EF4-FFF2-40B4-BE49-F238E27FC236}">
                <a16:creationId xmlns:a16="http://schemas.microsoft.com/office/drawing/2014/main" id="{CAD2B3CE-B5E3-8F93-6B29-6703CE07C7BD}"/>
              </a:ext>
            </a:extLst>
          </p:cNvPr>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ackgroundRemoval t="8086" b="92969" l="10000" r="90000">
                        <a14:foregroundMark x1="26055" y1="15430" x2="54063" y2="14141"/>
                        <a14:foregroundMark x1="54063" y1="14141" x2="32070" y2="12656"/>
                        <a14:foregroundMark x1="32070" y1="12656" x2="57266" y2="14141"/>
                        <a14:foregroundMark x1="57266" y1="14141" x2="37070" y2="23633"/>
                        <a14:foregroundMark x1="37070" y1="23633" x2="54805" y2="37695"/>
                        <a14:foregroundMark x1="54805" y1="37695" x2="45234" y2="57539"/>
                        <a14:foregroundMark x1="45234" y1="57539" x2="65391" y2="51328"/>
                        <a14:foregroundMark x1="65391" y1="51328" x2="52422" y2="75313"/>
                        <a14:foregroundMark x1="52422" y1="75313" x2="73984" y2="64961"/>
                        <a14:foregroundMark x1="73984" y1="64961" x2="66914" y2="13281"/>
                        <a14:foregroundMark x1="66914" y1="13281" x2="73242" y2="33125"/>
                        <a14:foregroundMark x1="73242" y1="33125" x2="79375" y2="35664"/>
                        <a14:foregroundMark x1="54570" y1="12969" x2="57617" y2="30430"/>
                        <a14:foregroundMark x1="63125" y1="24023" x2="56211" y2="46367"/>
                        <a14:foregroundMark x1="56211" y1="46367" x2="56328" y2="13047"/>
                        <a14:foregroundMark x1="56328" y1="13047" x2="38789" y2="31250"/>
                        <a14:foregroundMark x1="38789" y1="31250" x2="37891" y2="92969"/>
                        <a14:foregroundMark x1="37891" y1="92969" x2="48125" y2="87422"/>
                        <a14:foregroundMark x1="70469" y1="72734" x2="67109" y2="62930"/>
                        <a14:foregroundMark x1="59141" y1="11445" x2="75195" y2="27266"/>
                        <a14:foregroundMark x1="75195" y1="27266" x2="62266" y2="8750"/>
                        <a14:foregroundMark x1="62266" y1="8750" x2="77852" y2="32266"/>
                        <a14:foregroundMark x1="72617" y1="23398" x2="58555" y2="8086"/>
                        <a14:foregroundMark x1="64063" y1="9922" x2="62539" y2="8086"/>
                        <a14:foregroundMark x1="79375" y1="23086" x2="83984" y2="44219"/>
                        <a14:foregroundMark x1="83984" y1="44219" x2="77852" y2="56484"/>
                        <a14:foregroundMark x1="54258" y1="11133" x2="62813" y2="8672"/>
                        <a14:foregroundMark x1="60664" y1="9609" x2="32969" y2="9297"/>
                        <a14:foregroundMark x1="32969" y1="9297" x2="24727" y2="34063"/>
                        <a14:foregroundMark x1="24727" y1="34063" x2="26797" y2="60430"/>
                        <a14:foregroundMark x1="26797" y1="60430" x2="42695" y2="79102"/>
                        <a14:foregroundMark x1="42695" y1="79102" x2="45664" y2="77031"/>
                        <a14:backgroundMark x1="1836" y1="4688" x2="60820" y2="3438"/>
                        <a14:backgroundMark x1="60820" y1="3438" x2="84414" y2="3672"/>
                        <a14:backgroundMark x1="84414" y1="3672" x2="94883" y2="29844"/>
                        <a14:backgroundMark x1="94883" y1="29844" x2="88320" y2="89531"/>
                        <a14:backgroundMark x1="88320" y1="89531" x2="43203" y2="98164"/>
                        <a14:backgroundMark x1="43203" y1="98164" x2="17969" y2="89336"/>
                        <a14:backgroundMark x1="17969" y1="89336" x2="6758" y2="7148"/>
                      </a14:backgroundRemoval>
                    </a14:imgEffect>
                  </a14:imgLayer>
                </a14:imgProps>
              </a:ext>
              <a:ext uri="{28A0092B-C50C-407E-A947-70E740481C1C}">
                <a14:useLocalDpi xmlns:a14="http://schemas.microsoft.com/office/drawing/2010/main" val="0"/>
              </a:ext>
            </a:extLst>
          </a:blip>
          <a:srcRect/>
          <a:stretch>
            <a:fillRect/>
          </a:stretch>
        </p:blipFill>
        <p:spPr bwMode="auto">
          <a:xfrm>
            <a:off x="5584056" y="2353444"/>
            <a:ext cx="1287215" cy="12872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5EF9B15-FA07-E32F-7F4D-34F8A046AE0C}"/>
              </a:ext>
            </a:extLst>
          </p:cNvPr>
          <p:cNvSpPr txBox="1"/>
          <p:nvPr/>
        </p:nvSpPr>
        <p:spPr>
          <a:xfrm>
            <a:off x="5539069" y="1984286"/>
            <a:ext cx="1377187" cy="307777"/>
          </a:xfrm>
          <a:prstGeom prst="rect">
            <a:avLst/>
          </a:prstGeom>
          <a:noFill/>
        </p:spPr>
        <p:txBody>
          <a:bodyPr wrap="square" rtlCol="0">
            <a:spAutoFit/>
          </a:bodyPr>
          <a:lstStyle/>
          <a:p>
            <a:r>
              <a:rPr lang="de-DE" sz="1400" dirty="0"/>
              <a:t>Bank Terminal</a:t>
            </a:r>
            <a:endParaRPr lang="en-ID" dirty="0"/>
          </a:p>
        </p:txBody>
      </p:sp>
      <p:pic>
        <p:nvPicPr>
          <p:cNvPr id="21" name="Graphic 20" descr="User">
            <a:extLst>
              <a:ext uri="{FF2B5EF4-FFF2-40B4-BE49-F238E27FC236}">
                <a16:creationId xmlns:a16="http://schemas.microsoft.com/office/drawing/2014/main" id="{966ED70C-983D-CACD-04DF-A7710305E8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19760" y="2353444"/>
            <a:ext cx="914400" cy="914400"/>
          </a:xfrm>
          <a:prstGeom prst="rect">
            <a:avLst/>
          </a:prstGeom>
        </p:spPr>
      </p:pic>
      <p:sp>
        <p:nvSpPr>
          <p:cNvPr id="24" name="TextBox 23">
            <a:extLst>
              <a:ext uri="{FF2B5EF4-FFF2-40B4-BE49-F238E27FC236}">
                <a16:creationId xmlns:a16="http://schemas.microsoft.com/office/drawing/2014/main" id="{4A12341E-82B0-5B47-CA9F-9390CE970E41}"/>
              </a:ext>
            </a:extLst>
          </p:cNvPr>
          <p:cNvSpPr txBox="1"/>
          <p:nvPr/>
        </p:nvSpPr>
        <p:spPr>
          <a:xfrm>
            <a:off x="3063776" y="1903571"/>
            <a:ext cx="1008112" cy="307777"/>
          </a:xfrm>
          <a:prstGeom prst="rect">
            <a:avLst/>
          </a:prstGeom>
          <a:noFill/>
        </p:spPr>
        <p:txBody>
          <a:bodyPr wrap="square" rtlCol="0">
            <a:spAutoFit/>
          </a:bodyPr>
          <a:lstStyle/>
          <a:p>
            <a:r>
              <a:rPr lang="de-DE" sz="1400" dirty="0"/>
              <a:t>Kunde</a:t>
            </a:r>
            <a:endParaRPr lang="en-ID" dirty="0"/>
          </a:p>
        </p:txBody>
      </p:sp>
      <p:cxnSp>
        <p:nvCxnSpPr>
          <p:cNvPr id="27" name="Straight Connector 26">
            <a:extLst>
              <a:ext uri="{FF2B5EF4-FFF2-40B4-BE49-F238E27FC236}">
                <a16:creationId xmlns:a16="http://schemas.microsoft.com/office/drawing/2014/main" id="{6B752903-6222-6110-A2CA-693C8C006B99}"/>
              </a:ext>
            </a:extLst>
          </p:cNvPr>
          <p:cNvCxnSpPr>
            <a:stCxn id="21" idx="3"/>
          </p:cNvCxnSpPr>
          <p:nvPr/>
        </p:nvCxnSpPr>
        <p:spPr>
          <a:xfrm>
            <a:off x="3834160" y="2810644"/>
            <a:ext cx="1965920" cy="0"/>
          </a:xfrm>
          <a:prstGeom prst="line">
            <a:avLst/>
          </a:prstGeom>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82CD9FC1-02A8-8A5A-09A7-6D93AF4BE01F}"/>
              </a:ext>
            </a:extLst>
          </p:cNvPr>
          <p:cNvSpPr txBox="1"/>
          <p:nvPr/>
        </p:nvSpPr>
        <p:spPr>
          <a:xfrm>
            <a:off x="5224016" y="4005351"/>
            <a:ext cx="792088" cy="307777"/>
          </a:xfrm>
          <a:prstGeom prst="rect">
            <a:avLst/>
          </a:prstGeom>
          <a:noFill/>
        </p:spPr>
        <p:txBody>
          <a:bodyPr wrap="square" rtlCol="0">
            <a:spAutoFit/>
          </a:bodyPr>
          <a:lstStyle/>
          <a:p>
            <a:r>
              <a:rPr lang="de-DE" sz="1400" dirty="0"/>
              <a:t>Display</a:t>
            </a:r>
            <a:endParaRPr lang="en-ID" dirty="0"/>
          </a:p>
        </p:txBody>
      </p:sp>
      <p:sp>
        <p:nvSpPr>
          <p:cNvPr id="3" name="TextBox 2">
            <a:extLst>
              <a:ext uri="{FF2B5EF4-FFF2-40B4-BE49-F238E27FC236}">
                <a16:creationId xmlns:a16="http://schemas.microsoft.com/office/drawing/2014/main" id="{4653A6F2-7C5E-4F59-0BB4-5911FF91FD0F}"/>
              </a:ext>
            </a:extLst>
          </p:cNvPr>
          <p:cNvSpPr txBox="1"/>
          <p:nvPr/>
        </p:nvSpPr>
        <p:spPr>
          <a:xfrm>
            <a:off x="6592168" y="4009628"/>
            <a:ext cx="936104" cy="307777"/>
          </a:xfrm>
          <a:prstGeom prst="rect">
            <a:avLst/>
          </a:prstGeom>
          <a:noFill/>
        </p:spPr>
        <p:txBody>
          <a:bodyPr wrap="square" rtlCol="0">
            <a:spAutoFit/>
          </a:bodyPr>
          <a:lstStyle/>
          <a:p>
            <a:r>
              <a:rPr lang="de-DE" sz="1400" dirty="0"/>
              <a:t>Scanner</a:t>
            </a:r>
            <a:endParaRPr lang="en-ID" dirty="0"/>
          </a:p>
        </p:txBody>
      </p:sp>
    </p:spTree>
    <p:extLst>
      <p:ext uri="{BB962C8B-B14F-4D97-AF65-F5344CB8AC3E}">
        <p14:creationId xmlns:p14="http://schemas.microsoft.com/office/powerpoint/2010/main" val="38515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Context View: Fachlicher Überblick</a:t>
            </a:r>
            <a:endParaRPr/>
          </a:p>
        </p:txBody>
      </p:sp>
      <p:pic>
        <p:nvPicPr>
          <p:cNvPr id="7" name="Content Placeholder 6">
            <a:extLst>
              <a:ext uri="{FF2B5EF4-FFF2-40B4-BE49-F238E27FC236}">
                <a16:creationId xmlns:a16="http://schemas.microsoft.com/office/drawing/2014/main" id="{D45E9499-24ED-20B5-EBDA-6C4FDDC0B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608" y="1201316"/>
            <a:ext cx="6731598" cy="386320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 </a:t>
            </a:r>
            <a:br>
              <a:rPr lang="de-DE" dirty="0"/>
            </a:br>
            <a:r>
              <a:rPr lang="de-DE" sz="2000" dirty="0"/>
              <a:t>Top Level</a:t>
            </a:r>
            <a:endParaRPr lang="de-DE" dirty="0"/>
          </a:p>
        </p:txBody>
      </p:sp>
      <p:pic>
        <p:nvPicPr>
          <p:cNvPr id="6" name="Inhaltsplatzhalter 5">
            <a:extLst>
              <a:ext uri="{FF2B5EF4-FFF2-40B4-BE49-F238E27FC236}">
                <a16:creationId xmlns:a16="http://schemas.microsoft.com/office/drawing/2014/main" id="{16C29263-BE03-DC95-3FE8-0F926226D4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732" y="1129308"/>
            <a:ext cx="4824535" cy="427646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a:t>
            </a:r>
            <a:br>
              <a:rPr lang="de-DE" dirty="0"/>
            </a:br>
            <a:r>
              <a:rPr lang="de-DE" sz="2000" dirty="0"/>
              <a:t>Komponente Model</a:t>
            </a:r>
            <a:endParaRPr lang="de-DE" dirty="0"/>
          </a:p>
        </p:txBody>
      </p:sp>
      <p:pic>
        <p:nvPicPr>
          <p:cNvPr id="5" name="Picture 4">
            <a:extLst>
              <a:ext uri="{FF2B5EF4-FFF2-40B4-BE49-F238E27FC236}">
                <a16:creationId xmlns:a16="http://schemas.microsoft.com/office/drawing/2014/main" id="{1C64BEBB-30B0-F4A5-C554-12CA8DD479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1648" y="1561356"/>
            <a:ext cx="5976664" cy="36248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7" name="Grafik 6">
            <a:extLst>
              <a:ext uri="{FF2B5EF4-FFF2-40B4-BE49-F238E27FC236}">
                <a16:creationId xmlns:a16="http://schemas.microsoft.com/office/drawing/2014/main" id="{9A8905BB-3E2C-A565-BAF7-D7F8568AD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199" y="1489348"/>
            <a:ext cx="7493601" cy="38884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4" name="Grafik 3">
            <a:extLst>
              <a:ext uri="{FF2B5EF4-FFF2-40B4-BE49-F238E27FC236}">
                <a16:creationId xmlns:a16="http://schemas.microsoft.com/office/drawing/2014/main" id="{E433B4C8-B411-1B4E-DE8C-C0845F6FF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00" y="1777380"/>
            <a:ext cx="7596199" cy="3285373"/>
          </a:xfrm>
          <a:prstGeom prst="rect">
            <a:avLst/>
          </a:prstGeom>
        </p:spPr>
      </p:pic>
    </p:spTree>
    <p:extLst>
      <p:ext uri="{BB962C8B-B14F-4D97-AF65-F5344CB8AC3E}">
        <p14:creationId xmlns:p14="http://schemas.microsoft.com/office/powerpoint/2010/main" val="74299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lgn="ctr">
              <a:buFont typeface="Wingdings" panose="05000000000000000000" pitchFamily="2" charset="2"/>
              <a:buNone/>
            </a:pPr>
            <a:r>
              <a:rPr lang="de-DE" sz="2800" b="1" dirty="0"/>
              <a:t>Vielen Dank für Ihre Aufmerksamkeit</a:t>
            </a:r>
            <a:endParaRPr lang="de-DE" b="1"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
        <p:nvSpPr>
          <p:cNvPr id="7" name="Titel 6">
            <a:extLst>
              <a:ext uri="{FF2B5EF4-FFF2-40B4-BE49-F238E27FC236}">
                <a16:creationId xmlns:a16="http://schemas.microsoft.com/office/drawing/2014/main" id="{8D1DFADA-DD93-FFF9-CF82-5B1CC1753D2C}"/>
              </a:ext>
            </a:extLst>
          </p:cNvPr>
          <p:cNvSpPr>
            <a:spLocks noGrp="1"/>
          </p:cNvSpPr>
          <p:nvPr>
            <p:ph type="title"/>
          </p:nvPr>
        </p:nvSpPr>
        <p:spPr/>
        <p:txBody>
          <a:bodyPr/>
          <a:lstStyle/>
          <a:p>
            <a:r>
              <a:rPr lang="de-DE" dirty="0"/>
              <a:t> </a:t>
            </a:r>
          </a:p>
        </p:txBody>
      </p:sp>
    </p:spTree>
    <p:extLst>
      <p:ext uri="{BB962C8B-B14F-4D97-AF65-F5344CB8AC3E}">
        <p14:creationId xmlns:p14="http://schemas.microsoft.com/office/powerpoint/2010/main" val="285977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buNone/>
            </a:pPr>
            <a:r>
              <a:rPr lang="de-DE" sz="20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bwMode="auto"/>
        <p:txBody>
          <a:bodyPr/>
          <a:lstStyle/>
          <a:p>
            <a:pPr>
              <a:defRPr/>
            </a:pPr>
            <a:r>
              <a:rPr lang="de-DE" dirty="0"/>
              <a:t>Anforderungstext – </a:t>
            </a:r>
            <a:r>
              <a:rPr lang="de-DE" dirty="0">
                <a:solidFill>
                  <a:schemeClr val="tx2"/>
                </a:solidFill>
              </a:rPr>
              <a:t>Bank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pic>
        <p:nvPicPr>
          <p:cNvPr id="6" name="Grafik 5">
            <a:extLst>
              <a:ext uri="{FF2B5EF4-FFF2-40B4-BE49-F238E27FC236}">
                <a16:creationId xmlns:a16="http://schemas.microsoft.com/office/drawing/2014/main" id="{FDD1004E-361A-DDD2-DD79-A96D0A2D9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52" y="1583646"/>
            <a:ext cx="8565678" cy="33620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pic>
        <p:nvPicPr>
          <p:cNvPr id="3" name="Picture 2">
            <a:extLst>
              <a:ext uri="{FF2B5EF4-FFF2-40B4-BE49-F238E27FC236}">
                <a16:creationId xmlns:a16="http://schemas.microsoft.com/office/drawing/2014/main" id="{7234BFF6-CBE1-A6A8-90B8-5AD72ED7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3217540"/>
            <a:ext cx="8507743" cy="1800200"/>
          </a:xfrm>
        </p:spPr>
        <p:txBody>
          <a:bodyPr anchor="ctr"/>
          <a:lstStyle/>
          <a:p>
            <a:pPr marL="0" indent="0" algn="ctr">
              <a:buNone/>
              <a:defRPr/>
            </a:pPr>
            <a:r>
              <a:rPr lang="de-DE" b="1" dirty="0"/>
              <a:t>Epic 1: Depotkonto eröffnen</a:t>
            </a:r>
          </a:p>
          <a:p>
            <a:pPr marL="0" indent="0" algn="ctr">
              <a:buNone/>
              <a:defRPr/>
            </a:pPr>
            <a:r>
              <a:rPr lang="de-DE" dirty="0"/>
              <a:t>Das System muss dem Kunden die Möglichkeit geben, eine Depotkonto eröffnen zu können.</a:t>
            </a:r>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r>
              <a:rPr lang="de-DE" dirty="0"/>
              <a:t>(wird in Sequenzdiagram dargestellt)</a:t>
            </a:r>
          </a:p>
          <a:p>
            <a:pPr marL="0" indent="0" algn="ctr">
              <a:buNone/>
              <a:defRPr/>
            </a:pPr>
            <a:endParaRPr lang="de-DE" dirty="0"/>
          </a:p>
          <a:p>
            <a:pPr marL="0" indent="0" algn="ctr">
              <a:buNone/>
              <a:defRPr/>
            </a:pPr>
            <a:endParaRPr lang="de-DE" dirty="0"/>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7716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Kontodaten wie Name und Adresse hinterlegen, um die bei der Eröffnung eines Depotkontos erforderlicher Informationen anzugeben.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 Name und Adresse eingeben.</a:t>
            </a:r>
          </a:p>
          <a:p>
            <a:pPr>
              <a:defRPr/>
            </a:pPr>
            <a:r>
              <a:rPr lang="de-DE" dirty="0"/>
              <a:t>Die eingegebene Name und Adresse muss zum Personalausweis übereinstimmen.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658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2</a:t>
            </a:r>
            <a:r>
              <a:rPr lang="de-DE" b="1" dirty="0"/>
              <a:t>: Als Kunde möchte ich Password des Depotkontos eingestellt, um ein zukünftiges Einloggen des Depotkontos zu ermöglichen.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zweimal das Password eingeben.</a:t>
            </a:r>
          </a:p>
          <a:p>
            <a:pPr>
              <a:defRPr/>
            </a:pPr>
            <a:r>
              <a:rPr lang="de-DE" dirty="0"/>
              <a:t>Das Password muss aus mindestens 9 Zeichen bestehen.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1994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2: Posten ansehen</a:t>
            </a:r>
            <a:br>
              <a:rPr lang="de-DE" b="1" dirty="0"/>
            </a:br>
            <a:r>
              <a:rPr lang="de-DE" dirty="0"/>
              <a:t>Das System muss dem Kunden die Möglichkeit geben, die Posten in seinem Depot ansehen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3791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im Banksystem mein Depotkonto einloggen können, um die Posten im Konto zu checken.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seines Password eingeben.</a:t>
            </a:r>
          </a:p>
          <a:p>
            <a:pPr>
              <a:defRPr/>
            </a:pPr>
            <a:r>
              <a:rPr lang="de-DE" dirty="0"/>
              <a:t>Wenn das Password mit dem Datenbank übereinstimmt, wird der Kunde eingeloggt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1341129726"/>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82</TotalTime>
  <Words>499</Words>
  <Application>Microsoft Office PowerPoint</Application>
  <DocSecurity>0</DocSecurity>
  <PresentationFormat>Custom</PresentationFormat>
  <Paragraphs>67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Unicode MS</vt:lpstr>
      <vt:lpstr>Calibri</vt:lpstr>
      <vt:lpstr>Symbol</vt:lpstr>
      <vt:lpstr>Wingdings</vt:lpstr>
      <vt:lpstr>en_tuc_vorlage_test</vt:lpstr>
      <vt:lpstr>Softwaretechnik I</vt:lpstr>
      <vt:lpstr>Anforderungstext – Bank</vt:lpstr>
      <vt:lpstr>Domänenmodell</vt:lpstr>
      <vt:lpstr>Use-Case Diagramm</vt:lpstr>
      <vt:lpstr>Epics und User-Stories</vt:lpstr>
      <vt:lpstr>Epics und User-Stories</vt:lpstr>
      <vt:lpstr>Epics und User-Stories</vt:lpstr>
      <vt:lpstr>Epics und User-Stories</vt:lpstr>
      <vt:lpstr>Epics und User-Stories</vt:lpstr>
      <vt:lpstr>Epics und User-Stories</vt:lpstr>
      <vt:lpstr>Grobarchitektur: Architekturstil</vt:lpstr>
      <vt:lpstr>Grobarchitektur: Codeabbildung</vt:lpstr>
      <vt:lpstr>Context View: Technischer Überblick</vt:lpstr>
      <vt:lpstr>Context View: Fachlicher Überblick</vt:lpstr>
      <vt:lpstr>Fachliche Architekturebene: Structural View  Top Level</vt:lpstr>
      <vt:lpstr>Fachliche Architekturebene: Structural View Komponente Model</vt:lpstr>
      <vt:lpstr>Fachliche Architekturebene: Behavioral View Sequenzdiagramm für Epic 1: Depotkonto eröffnen</vt:lpstr>
      <vt:lpstr>Fachliche Architekturebene: Behavioral View Sequenzdiagramm für Epic 1: Depotkonto eröffnen</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Muhammad Daryl Rashad</cp:lastModifiedBy>
  <cp:revision>63</cp:revision>
  <dcterms:created xsi:type="dcterms:W3CDTF">2018-11-30T17:46:50Z</dcterms:created>
  <dcterms:modified xsi:type="dcterms:W3CDTF">2023-01-22T01:41:15Z</dcterms:modified>
  <cp:category/>
  <dc:identifier/>
  <cp:contentStatus/>
  <dc:language/>
  <cp:version/>
</cp:coreProperties>
</file>