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9" r:id="rId6"/>
    <p:sldId id="270" r:id="rId7"/>
    <p:sldId id="271" r:id="rId8"/>
    <p:sldId id="272" r:id="rId9"/>
    <p:sldId id="273" r:id="rId10"/>
    <p:sldId id="274" r:id="rId11"/>
    <p:sldId id="263" r:id="rId12"/>
    <p:sldId id="264" r:id="rId13"/>
    <p:sldId id="275" r:id="rId14"/>
    <p:sldId id="262" r:id="rId15"/>
    <p:sldId id="265" r:id="rId16"/>
    <p:sldId id="266" r:id="rId17"/>
    <p:sldId id="267" r:id="rId18"/>
  </p:sldIdLst>
  <p:sldSz cx="10160000" cy="5715000"/>
  <p:notesSz cx="10160000" cy="5715000"/>
  <p:defaultTextStyle>
    <a:defPPr>
      <a:defRPr lang="de-DE"/>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94"/>
  </p:normalViewPr>
  <p:slideViewPr>
    <p:cSldViewPr>
      <p:cViewPr varScale="1">
        <p:scale>
          <a:sx n="135" d="100"/>
          <a:sy n="135" d="100"/>
        </p:scale>
        <p:origin x="474"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PhAnim="0" preserve="1" userDrawn="1">
  <p:cSld name="Titelfolie">
    <p:spTree>
      <p:nvGrpSpPr>
        <p:cNvPr id="1" name=""/>
        <p:cNvGrpSpPr/>
        <p:nvPr/>
      </p:nvGrpSpPr>
      <p:grpSpPr bwMode="auto">
        <a:xfrm>
          <a:off x="0" y="0"/>
          <a:ext cx="0" cy="0"/>
          <a:chOff x="0" y="0"/>
          <a:chExt cx="0" cy="0"/>
        </a:xfrm>
      </p:grpSpPr>
      <p:sp>
        <p:nvSpPr>
          <p:cNvPr id="7" name="Rectangle 8"/>
          <p:cNvSpPr>
            <a:spLocks noGrp="1" noChangeArrowheads="1"/>
          </p:cNvSpPr>
          <p:nvPr>
            <p:ph type="ctrTitle"/>
          </p:nvPr>
        </p:nvSpPr>
        <p:spPr bwMode="auto">
          <a:xfrm>
            <a:off x="563264" y="857278"/>
            <a:ext cx="8597194" cy="1280142"/>
          </a:xfrm>
        </p:spPr>
        <p:txBody>
          <a:bodyPr/>
          <a:lstStyle>
            <a:lvl1pPr>
              <a:defRPr sz="3900">
                <a:solidFill>
                  <a:srgbClr val="008C4F"/>
                </a:solidFill>
              </a:defRPr>
            </a:lvl1pPr>
          </a:lstStyle>
          <a:p>
            <a:pPr lvl="0">
              <a:defRPr/>
            </a:pPr>
            <a:r>
              <a:rPr lang="de-DE"/>
              <a:t>Titelmasterformat durch Klicken bearbeiten</a:t>
            </a:r>
            <a:endParaRPr/>
          </a:p>
        </p:txBody>
      </p:sp>
      <p:sp>
        <p:nvSpPr>
          <p:cNvPr id="8" name="Rectangle 9"/>
          <p:cNvSpPr>
            <a:spLocks noGrp="1" noChangeArrowheads="1"/>
          </p:cNvSpPr>
          <p:nvPr>
            <p:ph type="subTitle" idx="1"/>
          </p:nvPr>
        </p:nvSpPr>
        <p:spPr bwMode="auto">
          <a:xfrm>
            <a:off x="563264" y="2257247"/>
            <a:ext cx="8597194" cy="1980407"/>
          </a:xfrm>
        </p:spPr>
        <p:txBody>
          <a:bodyPr/>
          <a:lstStyle>
            <a:lvl1pPr marL="0" indent="0">
              <a:buFont typeface="Wingdings"/>
              <a:buNone/>
              <a:defRPr/>
            </a:lvl1pPr>
          </a:lstStyle>
          <a:p>
            <a:pPr lvl="0">
              <a:defRPr/>
            </a:pPr>
            <a:r>
              <a:rPr lang="de-DE"/>
              <a:t>Formatvorlage des Untertitelmasters durch Klicken bearbeiten</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PhAnim="0" preserve="1" userDrawn="1">
  <p:cSld name="Titel und Inhalt">
    <p:spTree>
      <p:nvGrpSpPr>
        <p:cNvPr id="1" name=""/>
        <p:cNvGrpSpPr/>
        <p:nvPr/>
      </p:nvGrpSpPr>
      <p:grpSpPr bwMode="auto">
        <a:xfrm>
          <a:off x="0" y="0"/>
          <a:ext cx="0" cy="0"/>
          <a:chOff x="0" y="0"/>
          <a:chExt cx="0" cy="0"/>
        </a:xfrm>
      </p:grpSpPr>
      <p:sp>
        <p:nvSpPr>
          <p:cNvPr id="4" name="Datumsplatzhalter 3"/>
          <p:cNvSpPr>
            <a:spLocks noGrp="1"/>
          </p:cNvSpPr>
          <p:nvPr>
            <p:ph type="dt" sz="half" idx="10"/>
          </p:nvPr>
        </p:nvSpPr>
        <p:spPr bwMode="auto">
          <a:xfrm>
            <a:off x="549093" y="5073519"/>
            <a:ext cx="2370667" cy="304271"/>
          </a:xfrm>
          <a:prstGeom prst="rect">
            <a:avLst/>
          </a:prstGeom>
        </p:spPr>
        <p:txBody>
          <a:bodyPr/>
          <a:lstStyle>
            <a:lvl1pPr>
              <a:defRPr sz="1550"/>
            </a:lvl1pPr>
          </a:lstStyle>
          <a:p>
            <a:pPr>
              <a:defRPr/>
            </a:pPr>
            <a:fld id="{911D8C60-1F2D-4436-BF53-22882F494404}" type="datetimeFigureOut">
              <a:rPr lang="de-DE"/>
              <a:t>15.01.2023</a:t>
            </a:fld>
            <a:endParaRPr lang="de-DE"/>
          </a:p>
        </p:txBody>
      </p:sp>
      <p:sp>
        <p:nvSpPr>
          <p:cNvPr id="5" name="Fußzeilenplatzhalter 4"/>
          <p:cNvSpPr>
            <a:spLocks noGrp="1"/>
          </p:cNvSpPr>
          <p:nvPr>
            <p:ph type="ftr" sz="quarter" idx="11"/>
          </p:nvPr>
        </p:nvSpPr>
        <p:spPr bwMode="auto">
          <a:xfrm>
            <a:off x="3471338" y="5073519"/>
            <a:ext cx="3217333" cy="304271"/>
          </a:xfrm>
          <a:prstGeom prst="rect">
            <a:avLst/>
          </a:prstGeom>
        </p:spPr>
        <p:txBody>
          <a:bodyPr/>
          <a:lstStyle>
            <a:lvl1pPr>
              <a:defRPr sz="1550"/>
            </a:lvl1pPr>
          </a:lstStyle>
          <a:p>
            <a:pPr>
              <a:defRPr/>
            </a:pPr>
            <a:endParaRPr lang="de-DE"/>
          </a:p>
        </p:txBody>
      </p:sp>
      <p:sp>
        <p:nvSpPr>
          <p:cNvPr id="6" name="Foliennummernplatzhalter 5"/>
          <p:cNvSpPr>
            <a:spLocks noGrp="1"/>
          </p:cNvSpPr>
          <p:nvPr>
            <p:ph type="sldNum" sz="quarter" idx="12"/>
          </p:nvPr>
        </p:nvSpPr>
        <p:spPr bwMode="auto">
          <a:xfrm>
            <a:off x="7281333" y="5073519"/>
            <a:ext cx="2039138" cy="304271"/>
          </a:xfrm>
          <a:prstGeom prst="rect">
            <a:avLst/>
          </a:prstGeom>
        </p:spPr>
        <p:txBody>
          <a:bodyPr/>
          <a:lstStyle>
            <a:lvl1pPr>
              <a:defRPr sz="1550"/>
            </a:lvl1pPr>
          </a:lstStyle>
          <a:p>
            <a:pPr>
              <a:defRPr/>
            </a:pPr>
            <a:fld id="{83B23FF1-3F66-4904-91CE-1AE4A5050627}" type="slidenum">
              <a:rPr lang="de-DE"/>
              <a:t>‹Nr.›</a:t>
            </a:fld>
            <a:endParaRPr lang="de-DE"/>
          </a:p>
        </p:txBody>
      </p:sp>
      <p:sp>
        <p:nvSpPr>
          <p:cNvPr id="8" name="Inhaltsplatzhalter 2"/>
          <p:cNvSpPr>
            <a:spLocks noGrp="1"/>
          </p:cNvSpPr>
          <p:nvPr>
            <p:ph idx="1"/>
          </p:nvPr>
        </p:nvSpPr>
        <p:spPr bwMode="auto">
          <a:xfrm>
            <a:off x="532697" y="1426104"/>
            <a:ext cx="8803570" cy="3591636"/>
          </a:xfrm>
        </p:spPr>
        <p:txBody>
          <a:bodyPr/>
          <a:lstStyle>
            <a:lvl1pPr marL="298084" indent="-298084">
              <a:defRPr/>
            </a:lvl1pPr>
            <a:lvl2pPr marL="596164" indent="-313956">
              <a:spcBef>
                <a:spcPts val="667"/>
              </a:spcBef>
              <a:defRPr/>
            </a:lvl2pPr>
            <a:lvl3pPr marL="894248" indent="-298084">
              <a:spcBef>
                <a:spcPts val="667"/>
              </a:spcBef>
              <a:defRPr/>
            </a:lvl3pPr>
            <a:lvl4pPr marL="1194094" indent="-299847">
              <a:spcBef>
                <a:spcPts val="667"/>
              </a:spcBef>
              <a:defRPr/>
            </a:lvl4pPr>
            <a:lvl5pPr marL="1492176" indent="-299847">
              <a:spcBef>
                <a:spcPts val="667"/>
              </a:spcBef>
              <a:defRPr sz="1800"/>
            </a:lvl5pPr>
          </a:lstStyle>
          <a:p>
            <a:pPr lvl="0">
              <a:defRPr/>
            </a:pPr>
            <a:r>
              <a:rPr lang="de-DE"/>
              <a:t>Textmasterformat bearbeiten</a:t>
            </a:r>
            <a:endParaRPr/>
          </a:p>
          <a:p>
            <a:pPr lvl="1">
              <a:defRPr/>
            </a:pPr>
            <a:r>
              <a:rPr lang="de-DE"/>
              <a:t>Zweite Ebene</a:t>
            </a:r>
            <a:endParaRPr/>
          </a:p>
          <a:p>
            <a:pPr lvl="2">
              <a:defRPr/>
            </a:pPr>
            <a:r>
              <a:rPr lang="de-DE"/>
              <a:t>Dritte Ebene</a:t>
            </a:r>
            <a:endParaRPr/>
          </a:p>
          <a:p>
            <a:pPr lvl="3">
              <a:defRPr/>
            </a:pPr>
            <a:r>
              <a:rPr lang="de-DE"/>
              <a:t>Vierte Ebene</a:t>
            </a:r>
            <a:endParaRPr/>
          </a:p>
          <a:p>
            <a:pPr lvl="4">
              <a:defRPr/>
            </a:pPr>
            <a:r>
              <a:rPr lang="de-DE"/>
              <a:t>Fünfte Ebene</a:t>
            </a:r>
            <a:endParaRPr/>
          </a:p>
        </p:txBody>
      </p:sp>
      <p:sp>
        <p:nvSpPr>
          <p:cNvPr id="9" name="Titel 1"/>
          <p:cNvSpPr>
            <a:spLocks noGrp="1"/>
          </p:cNvSpPr>
          <p:nvPr>
            <p:ph type="title"/>
          </p:nvPr>
        </p:nvSpPr>
        <p:spPr bwMode="auto">
          <a:xfrm>
            <a:off x="508005" y="769268"/>
            <a:ext cx="8822972" cy="544112"/>
          </a:xfrm>
          <a:prstGeom prst="rect">
            <a:avLst/>
          </a:prstGeom>
        </p:spPr>
        <p:txBody>
          <a:bodyPr/>
          <a:lstStyle>
            <a:lvl1pPr>
              <a:defRPr/>
            </a:lvl1pPr>
          </a:lstStyle>
          <a:p>
            <a:pPr>
              <a:defRPr/>
            </a:pPr>
            <a:r>
              <a:rPr lang="de-DE"/>
              <a:t>Titelmasterformat durch Klicken bearbeiten</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bwMode="auto">
        <a:xfrm>
          <a:off x="0" y="0"/>
          <a:ext cx="0" cy="0"/>
          <a:chOff x="0" y="0"/>
          <a:chExt cx="0" cy="0"/>
        </a:xfrm>
      </p:grpSpPr>
      <p:sp>
        <p:nvSpPr>
          <p:cNvPr id="8" name="Rectangle 45"/>
          <p:cNvSpPr>
            <a:spLocks noChangeArrowheads="1"/>
          </p:cNvSpPr>
          <p:nvPr/>
        </p:nvSpPr>
        <p:spPr bwMode="auto">
          <a:xfrm>
            <a:off x="9537355" y="0"/>
            <a:ext cx="624417" cy="5715000"/>
          </a:xfrm>
          <a:prstGeom prst="rect">
            <a:avLst/>
          </a:prstGeom>
          <a:solidFill>
            <a:srgbClr val="E6E6E6"/>
          </a:solidFill>
          <a:ln>
            <a:noFill/>
          </a:ln>
          <a:effectLst/>
        </p:spPr>
        <p:txBody>
          <a:bodyPr wrap="none" anchor="ctr"/>
          <a:lstStyle/>
          <a:p>
            <a:pPr>
              <a:defRPr/>
            </a:pPr>
            <a:endParaRPr lang="de-DE" sz="2000"/>
          </a:p>
        </p:txBody>
      </p:sp>
      <p:pic>
        <p:nvPicPr>
          <p:cNvPr id="7" name="Picture 59" descr="Logo_TUC_de_RGB"/>
          <p:cNvPicPr>
            <a:picLocks noChangeAspect="1" noChangeArrowheads="1"/>
          </p:cNvPicPr>
          <p:nvPr/>
        </p:nvPicPr>
        <p:blipFill>
          <a:blip r:embed="rId4"/>
          <a:stretch/>
        </p:blipFill>
        <p:spPr bwMode="auto">
          <a:xfrm>
            <a:off x="7" y="10"/>
            <a:ext cx="3399146" cy="569449"/>
          </a:xfrm>
          <a:prstGeom prst="rect">
            <a:avLst/>
          </a:prstGeom>
          <a:noFill/>
        </p:spPr>
      </p:pic>
      <p:sp>
        <p:nvSpPr>
          <p:cNvPr id="10" name="Text Box 44"/>
          <p:cNvSpPr txBox="1">
            <a:spLocks noChangeArrowheads="1"/>
          </p:cNvSpPr>
          <p:nvPr/>
        </p:nvSpPr>
        <p:spPr bwMode="auto">
          <a:xfrm>
            <a:off x="6920206" y="5337785"/>
            <a:ext cx="2410770" cy="263277"/>
          </a:xfrm>
          <a:prstGeom prst="rect">
            <a:avLst/>
          </a:prstGeom>
          <a:noFill/>
          <a:ln>
            <a:noFill/>
          </a:ln>
          <a:effectLst/>
        </p:spPr>
        <p:txBody>
          <a:bodyPr wrap="square">
            <a:spAutoFit/>
          </a:bodyPr>
          <a:lstStyle/>
          <a:p>
            <a:pPr algn="r">
              <a:spcBef>
                <a:spcPts val="0"/>
              </a:spcBef>
              <a:defRPr/>
            </a:pPr>
            <a:r>
              <a:rPr lang="de-DE" sz="1100">
                <a:solidFill>
                  <a:srgbClr val="808080"/>
                </a:solidFill>
              </a:rPr>
              <a:t>Praktische Arbeit</a:t>
            </a:r>
            <a:endParaRPr lang="de-DE" sz="1100">
              <a:solidFill>
                <a:srgbClr val="FF0000"/>
              </a:solidFill>
            </a:endParaRPr>
          </a:p>
        </p:txBody>
      </p:sp>
      <p:sp>
        <p:nvSpPr>
          <p:cNvPr id="13" name="Rectangle 51"/>
          <p:cNvSpPr>
            <a:spLocks noGrp="1" noChangeArrowheads="1"/>
          </p:cNvSpPr>
          <p:nvPr>
            <p:ph type="title"/>
          </p:nvPr>
        </p:nvSpPr>
        <p:spPr bwMode="auto">
          <a:xfrm>
            <a:off x="536222" y="777269"/>
            <a:ext cx="8777111" cy="580066"/>
          </a:xfrm>
          <a:prstGeom prst="rect">
            <a:avLst/>
          </a:prstGeom>
          <a:noFill/>
          <a:ln>
            <a:noFill/>
          </a:ln>
          <a:effectLst/>
        </p:spPr>
        <p:txBody>
          <a:bodyPr vert="horz" wrap="square" lIns="91440" tIns="45720" rIns="91440" bIns="45720" numCol="1" anchor="t" anchorCtr="0" compatLnSpc="1">
            <a:prstTxWarp prst="textNoShape">
              <a:avLst/>
            </a:prstTxWarp>
          </a:bodyPr>
          <a:lstStyle/>
          <a:p>
            <a:pPr lvl="0">
              <a:defRPr/>
            </a:pPr>
            <a:r>
              <a:rPr lang="de-DE"/>
              <a:t>Titelmasterformat durch Klicken bearbeiten</a:t>
            </a:r>
            <a:endParaRPr/>
          </a:p>
        </p:txBody>
      </p:sp>
      <p:sp>
        <p:nvSpPr>
          <p:cNvPr id="15" name="Rectangle 55"/>
          <p:cNvSpPr>
            <a:spLocks noGrp="1" noChangeArrowheads="1"/>
          </p:cNvSpPr>
          <p:nvPr>
            <p:ph type="body" idx="1"/>
          </p:nvPr>
        </p:nvSpPr>
        <p:spPr bwMode="auto">
          <a:xfrm>
            <a:off x="532697" y="1426104"/>
            <a:ext cx="8803570" cy="3771636"/>
          </a:xfrm>
          <a:prstGeom prst="rect">
            <a:avLst/>
          </a:prstGeom>
          <a:noFill/>
          <a:ln>
            <a:noFill/>
          </a:ln>
          <a:effectLst/>
        </p:spPr>
        <p:txBody>
          <a:bodyPr vert="horz" wrap="square" lIns="91440" tIns="45720" rIns="91440" bIns="45720" numCol="1" anchor="t" anchorCtr="0" compatLnSpc="1">
            <a:prstTxWarp prst="textNoShape">
              <a:avLst/>
            </a:prstTxWarp>
          </a:bodyPr>
          <a:lstStyle/>
          <a:p>
            <a:pPr lvl="0">
              <a:defRPr/>
            </a:pPr>
            <a:r>
              <a:rPr lang="de-DE"/>
              <a:t>Textmasterformate durch Klicken bearbeiten</a:t>
            </a:r>
            <a:endParaRPr/>
          </a:p>
          <a:p>
            <a:pPr lvl="1">
              <a:defRPr/>
            </a:pPr>
            <a:r>
              <a:rPr lang="de-DE"/>
              <a:t>Zweite Ebene</a:t>
            </a:r>
            <a:endParaRPr/>
          </a:p>
          <a:p>
            <a:pPr lvl="2">
              <a:defRPr/>
            </a:pPr>
            <a:r>
              <a:rPr lang="de-DE"/>
              <a:t>Dritte Ebene</a:t>
            </a:r>
            <a:endParaRPr/>
          </a:p>
          <a:p>
            <a:pPr lvl="3">
              <a:defRPr/>
            </a:pPr>
            <a:r>
              <a:rPr lang="de-DE"/>
              <a:t>Vierte Ebene</a:t>
            </a:r>
            <a:endParaRPr/>
          </a:p>
          <a:p>
            <a:pPr lvl="4">
              <a:defRPr/>
            </a:pPr>
            <a:endParaRPr lang="de-DE"/>
          </a:p>
        </p:txBody>
      </p:sp>
      <p:sp>
        <p:nvSpPr>
          <p:cNvPr id="12" name="Text Box 44"/>
          <p:cNvSpPr txBox="1">
            <a:spLocks noChangeArrowheads="1"/>
          </p:cNvSpPr>
          <p:nvPr userDrawn="1"/>
        </p:nvSpPr>
        <p:spPr bwMode="auto">
          <a:xfrm>
            <a:off x="9601069" y="5464251"/>
            <a:ext cx="519493" cy="263277"/>
          </a:xfrm>
          <a:prstGeom prst="rect">
            <a:avLst/>
          </a:prstGeom>
          <a:noFill/>
          <a:ln>
            <a:noFill/>
          </a:ln>
          <a:effectLst/>
        </p:spPr>
        <p:txBody>
          <a:bodyPr wrap="square">
            <a:spAutoFit/>
          </a:bodyPr>
          <a:lstStyle/>
          <a:p>
            <a:pPr algn="ctr">
              <a:spcBef>
                <a:spcPts val="0"/>
              </a:spcBef>
              <a:defRPr/>
            </a:pPr>
            <a:fld id="{0DD27E2C-7E76-43A1-95B7-12A54070BC93}" type="slidenum">
              <a:rPr lang="de-DE" sz="1100">
                <a:solidFill>
                  <a:srgbClr val="808080"/>
                </a:solidFill>
              </a:rPr>
              <a:t>‹Nr.›</a:t>
            </a:fld>
            <a:endParaRPr lang="de-DE" sz="1100">
              <a:solidFill>
                <a:srgbClr val="808080"/>
              </a:solidFill>
            </a:endParaRPr>
          </a:p>
        </p:txBody>
      </p:sp>
      <p:sp>
        <p:nvSpPr>
          <p:cNvPr id="11" name="Text Box 44"/>
          <p:cNvSpPr txBox="1">
            <a:spLocks noChangeArrowheads="1"/>
          </p:cNvSpPr>
          <p:nvPr userDrawn="1"/>
        </p:nvSpPr>
        <p:spPr bwMode="auto">
          <a:xfrm>
            <a:off x="532697" y="5333024"/>
            <a:ext cx="6387508" cy="263277"/>
          </a:xfrm>
          <a:prstGeom prst="rect">
            <a:avLst/>
          </a:prstGeom>
          <a:noFill/>
          <a:ln>
            <a:noFill/>
          </a:ln>
          <a:effectLst/>
        </p:spPr>
        <p:txBody>
          <a:bodyPr wrap="square">
            <a:spAutoFit/>
          </a:bodyPr>
          <a:lstStyle/>
          <a:p>
            <a:pPr algn="l">
              <a:spcBef>
                <a:spcPts val="0"/>
              </a:spcBef>
              <a:defRPr/>
            </a:pPr>
            <a:r>
              <a:rPr lang="de-DE" sz="1100" dirty="0" err="1">
                <a:solidFill>
                  <a:schemeClr val="tx1"/>
                </a:solidFill>
                <a:latin typeface="Arial Unicode MS"/>
              </a:rPr>
              <a:t>Jingrun</a:t>
            </a:r>
            <a:r>
              <a:rPr lang="de-DE" sz="1100" dirty="0">
                <a:solidFill>
                  <a:schemeClr val="tx1"/>
                </a:solidFill>
                <a:latin typeface="Arial Unicode MS"/>
              </a:rPr>
              <a:t> Zhang, Silvia Wen, Mona </a:t>
            </a:r>
            <a:r>
              <a:rPr lang="de-DE" sz="1100" dirty="0" err="1">
                <a:solidFill>
                  <a:schemeClr val="tx1"/>
                </a:solidFill>
                <a:latin typeface="Arial Unicode MS"/>
              </a:rPr>
              <a:t>Amro</a:t>
            </a:r>
            <a:r>
              <a:rPr lang="de-DE" sz="1100" dirty="0">
                <a:solidFill>
                  <a:schemeClr val="tx1"/>
                </a:solidFill>
                <a:latin typeface="Arial Unicode MS"/>
              </a:rPr>
              <a:t>, Muhammad Daryl Rashad</a:t>
            </a:r>
            <a:endParaRPr lang="de-DE" sz="1100" dirty="0">
              <a:solidFill>
                <a:schemeClr val="tx1"/>
              </a:solidFill>
            </a:endParaRPr>
          </a:p>
        </p:txBody>
      </p:sp>
      <p:pic>
        <p:nvPicPr>
          <p:cNvPr id="9" name="Grafik 8"/>
          <p:cNvPicPr>
            <a:picLocks noChangeAspect="1"/>
          </p:cNvPicPr>
          <p:nvPr userDrawn="1"/>
        </p:nvPicPr>
        <p:blipFill>
          <a:blip r:embed="rId5"/>
          <a:stretch/>
        </p:blipFill>
        <p:spPr bwMode="auto">
          <a:xfrm>
            <a:off x="5316386" y="135980"/>
            <a:ext cx="4117781" cy="5220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1015950">
        <a:spcBef>
          <a:spcPts val="0"/>
        </a:spcBef>
        <a:buNone/>
        <a:defRPr sz="2400" b="1">
          <a:solidFill>
            <a:schemeClr val="tx1"/>
          </a:solidFill>
          <a:latin typeface="Arial Unicode MS"/>
          <a:ea typeface="Arial Unicode MS"/>
          <a:cs typeface="Arial Unicode MS"/>
        </a:defRPr>
      </a:lvl1pPr>
    </p:titleStyle>
    <p:bodyStyle>
      <a:lvl1pPr marL="298084" indent="-298084" algn="l" defTabSz="1015950">
        <a:spcBef>
          <a:spcPts val="0"/>
        </a:spcBef>
        <a:buClr>
          <a:srgbClr val="008C4F"/>
        </a:buClr>
        <a:buSzPct val="110000"/>
        <a:buFont typeface="Wingdings"/>
        <a:buChar char="§"/>
        <a:defRPr sz="2000">
          <a:solidFill>
            <a:schemeClr val="tx1"/>
          </a:solidFill>
          <a:latin typeface="Arial Unicode MS"/>
          <a:ea typeface="Arial Unicode MS"/>
          <a:cs typeface="Arial Unicode MS"/>
        </a:defRPr>
      </a:lvl1pPr>
      <a:lvl2pPr marL="596164" indent="-313956" algn="l" defTabSz="1015950">
        <a:spcBef>
          <a:spcPts val="0"/>
        </a:spcBef>
        <a:buClrTx/>
        <a:buFont typeface="Wingdings"/>
        <a:buChar char="§"/>
        <a:defRPr sz="2000" b="0">
          <a:solidFill>
            <a:schemeClr val="tx1"/>
          </a:solidFill>
          <a:latin typeface="+mn-lt"/>
          <a:ea typeface="+mn-ea"/>
          <a:cs typeface="+mn-cs"/>
        </a:defRPr>
      </a:lvl2pPr>
      <a:lvl3pPr marL="894248" indent="-298084" algn="l" defTabSz="1015950">
        <a:spcBef>
          <a:spcPts val="0"/>
        </a:spcBef>
        <a:buClr>
          <a:schemeClr val="bg1">
            <a:lumMod val="50000"/>
          </a:schemeClr>
        </a:buClr>
        <a:buFont typeface="Wingdings"/>
        <a:buChar char="§"/>
        <a:defRPr sz="1800">
          <a:solidFill>
            <a:schemeClr val="tx1"/>
          </a:solidFill>
          <a:latin typeface="Arial Unicode MS"/>
          <a:ea typeface="Arial Unicode MS"/>
          <a:cs typeface="Arial Unicode MS"/>
        </a:defRPr>
      </a:lvl3pPr>
      <a:lvl4pPr marL="1190567" indent="-253987" algn="l" defTabSz="1015950">
        <a:spcBef>
          <a:spcPts val="0"/>
        </a:spcBef>
        <a:buClrTx/>
        <a:buFont typeface="Arial"/>
        <a:buChar char="–"/>
        <a:defRPr sz="1800">
          <a:solidFill>
            <a:schemeClr val="tx1"/>
          </a:solidFill>
          <a:latin typeface="Arial Unicode MS"/>
          <a:ea typeface="Arial Unicode MS"/>
          <a:cs typeface="Arial Unicode MS"/>
        </a:defRPr>
      </a:lvl4pPr>
      <a:lvl5pPr marL="1294629" indent="-294555" algn="l" defTabSz="1015950">
        <a:spcBef>
          <a:spcPts val="0"/>
        </a:spcBef>
        <a:buClr>
          <a:schemeClr val="bg1">
            <a:lumMod val="50000"/>
          </a:schemeClr>
        </a:buClr>
        <a:buFont typeface="Symbol"/>
        <a:buChar char="-"/>
        <a:defRPr sz="2000">
          <a:solidFill>
            <a:schemeClr val="tx1"/>
          </a:solidFill>
          <a:latin typeface="+mn-lt"/>
          <a:ea typeface="+mn-ea"/>
          <a:cs typeface="+mn-cs"/>
        </a:defRPr>
      </a:lvl5pPr>
      <a:lvl6pPr marL="2793860" indent="-253987" algn="l" defTabSz="1015950">
        <a:spcBef>
          <a:spcPts val="0"/>
        </a:spcBef>
        <a:buFont typeface="Arial"/>
        <a:buChar char="•"/>
        <a:defRPr sz="2200">
          <a:solidFill>
            <a:schemeClr val="tx1"/>
          </a:solidFill>
          <a:latin typeface="+mn-lt"/>
          <a:ea typeface="+mn-ea"/>
          <a:cs typeface="+mn-cs"/>
        </a:defRPr>
      </a:lvl6pPr>
      <a:lvl7pPr marL="3301835" indent="-253987" algn="l" defTabSz="1015950">
        <a:spcBef>
          <a:spcPts val="0"/>
        </a:spcBef>
        <a:buFont typeface="Arial"/>
        <a:buChar char="•"/>
        <a:defRPr sz="2200">
          <a:solidFill>
            <a:schemeClr val="tx1"/>
          </a:solidFill>
          <a:latin typeface="+mn-lt"/>
          <a:ea typeface="+mn-ea"/>
          <a:cs typeface="+mn-cs"/>
        </a:defRPr>
      </a:lvl7pPr>
      <a:lvl8pPr marL="3809809" indent="-253987" algn="l" defTabSz="1015950">
        <a:spcBef>
          <a:spcPts val="0"/>
        </a:spcBef>
        <a:buFont typeface="Arial"/>
        <a:buChar char="•"/>
        <a:defRPr sz="2200">
          <a:solidFill>
            <a:schemeClr val="tx1"/>
          </a:solidFill>
          <a:latin typeface="+mn-lt"/>
          <a:ea typeface="+mn-ea"/>
          <a:cs typeface="+mn-cs"/>
        </a:defRPr>
      </a:lvl8pPr>
      <a:lvl9pPr marL="4317783" indent="-253987" algn="l" defTabSz="1015950">
        <a:spcBef>
          <a:spcPts val="0"/>
        </a:spcBef>
        <a:buFont typeface="Arial"/>
        <a:buChar char="•"/>
        <a:defRPr sz="2200">
          <a:solidFill>
            <a:schemeClr val="tx1"/>
          </a:solidFill>
          <a:latin typeface="+mn-lt"/>
          <a:ea typeface="+mn-ea"/>
          <a:cs typeface="+mn-cs"/>
        </a:defRPr>
      </a:lvl9pPr>
    </p:bodyStyle>
    <p:otherStyle>
      <a:defPPr>
        <a:defRPr lang="de-DE"/>
      </a:defPPr>
      <a:lvl1pPr marL="0" algn="l" defTabSz="1015950">
        <a:defRPr sz="2000">
          <a:solidFill>
            <a:schemeClr val="tx1"/>
          </a:solidFill>
          <a:latin typeface="+mn-lt"/>
          <a:ea typeface="+mn-ea"/>
          <a:cs typeface="+mn-cs"/>
        </a:defRPr>
      </a:lvl1pPr>
      <a:lvl2pPr marL="507975" algn="l" defTabSz="1015950">
        <a:defRPr sz="2000">
          <a:solidFill>
            <a:schemeClr val="tx1"/>
          </a:solidFill>
          <a:latin typeface="+mn-lt"/>
          <a:ea typeface="+mn-ea"/>
          <a:cs typeface="+mn-cs"/>
        </a:defRPr>
      </a:lvl2pPr>
      <a:lvl3pPr marL="1015950" algn="l" defTabSz="1015950">
        <a:defRPr sz="2000">
          <a:solidFill>
            <a:schemeClr val="tx1"/>
          </a:solidFill>
          <a:latin typeface="+mn-lt"/>
          <a:ea typeface="+mn-ea"/>
          <a:cs typeface="+mn-cs"/>
        </a:defRPr>
      </a:lvl3pPr>
      <a:lvl4pPr marL="1523925" algn="l" defTabSz="1015950">
        <a:defRPr sz="2000">
          <a:solidFill>
            <a:schemeClr val="tx1"/>
          </a:solidFill>
          <a:latin typeface="+mn-lt"/>
          <a:ea typeface="+mn-ea"/>
          <a:cs typeface="+mn-cs"/>
        </a:defRPr>
      </a:lvl4pPr>
      <a:lvl5pPr marL="2031900" algn="l" defTabSz="1015950">
        <a:defRPr sz="2000">
          <a:solidFill>
            <a:schemeClr val="tx1"/>
          </a:solidFill>
          <a:latin typeface="+mn-lt"/>
          <a:ea typeface="+mn-ea"/>
          <a:cs typeface="+mn-cs"/>
        </a:defRPr>
      </a:lvl5pPr>
      <a:lvl6pPr marL="2539875" algn="l" defTabSz="1015950">
        <a:defRPr sz="2000">
          <a:solidFill>
            <a:schemeClr val="tx1"/>
          </a:solidFill>
          <a:latin typeface="+mn-lt"/>
          <a:ea typeface="+mn-ea"/>
          <a:cs typeface="+mn-cs"/>
        </a:defRPr>
      </a:lvl6pPr>
      <a:lvl7pPr marL="3047850" algn="l" defTabSz="1015950">
        <a:defRPr sz="2000">
          <a:solidFill>
            <a:schemeClr val="tx1"/>
          </a:solidFill>
          <a:latin typeface="+mn-lt"/>
          <a:ea typeface="+mn-ea"/>
          <a:cs typeface="+mn-cs"/>
        </a:defRPr>
      </a:lvl7pPr>
      <a:lvl8pPr marL="3555822" algn="l" defTabSz="1015950">
        <a:defRPr sz="2000">
          <a:solidFill>
            <a:schemeClr val="tx1"/>
          </a:solidFill>
          <a:latin typeface="+mn-lt"/>
          <a:ea typeface="+mn-ea"/>
          <a:cs typeface="+mn-cs"/>
        </a:defRPr>
      </a:lvl8pPr>
      <a:lvl9pPr marL="4063795" algn="l" defTabSz="1015950">
        <a:defRPr sz="20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0.png"/><Relationship Id="rId3" Type="http://schemas.microsoft.com/office/2007/relationships/hdphoto" Target="../media/hdphoto1.wdp"/><Relationship Id="rId7" Type="http://schemas.microsoft.com/office/2007/relationships/hdphoto" Target="../media/hdphoto3.wdp"/><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9.png"/><Relationship Id="rId5" Type="http://schemas.microsoft.com/office/2007/relationships/hdphoto" Target="../media/hdphoto2.wdp"/><Relationship Id="rId4" Type="http://schemas.openxmlformats.org/officeDocument/2006/relationships/image" Target="../media/image8.png"/><Relationship Id="rId9" Type="http://schemas.microsoft.com/office/2007/relationships/hdphoto" Target="../media/hdphoto4.wdp"/></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4" name="Titel 23"/>
          <p:cNvSpPr>
            <a:spLocks noGrp="1"/>
          </p:cNvSpPr>
          <p:nvPr>
            <p:ph type="ctrTitle"/>
          </p:nvPr>
        </p:nvSpPr>
        <p:spPr bwMode="auto"/>
        <p:txBody>
          <a:bodyPr/>
          <a:lstStyle/>
          <a:p>
            <a:pPr>
              <a:defRPr/>
            </a:pPr>
            <a:r>
              <a:rPr lang="de-DE"/>
              <a:t>Softwaretechnik I</a:t>
            </a:r>
            <a:endParaRPr/>
          </a:p>
        </p:txBody>
      </p:sp>
      <p:sp>
        <p:nvSpPr>
          <p:cNvPr id="25" name="Untertitel 24"/>
          <p:cNvSpPr>
            <a:spLocks noGrp="1"/>
          </p:cNvSpPr>
          <p:nvPr>
            <p:ph type="subTitle" idx="1"/>
          </p:nvPr>
        </p:nvSpPr>
        <p:spPr bwMode="auto">
          <a:xfrm>
            <a:off x="563264" y="1993405"/>
            <a:ext cx="8597194" cy="2244250"/>
          </a:xfrm>
        </p:spPr>
        <p:txBody>
          <a:bodyPr/>
          <a:lstStyle/>
          <a:p>
            <a:pPr>
              <a:defRPr/>
            </a:pPr>
            <a:r>
              <a:rPr lang="de-DE" dirty="0"/>
              <a:t>Praktische Arbeit – OOD Gruppe 2.2</a:t>
            </a:r>
          </a:p>
          <a:p>
            <a:pPr>
              <a:defRPr/>
            </a:pPr>
            <a:endParaRPr lang="de-DE" dirty="0">
              <a:solidFill>
                <a:srgbClr val="FF0000"/>
              </a:solidFill>
            </a:endParaRPr>
          </a:p>
          <a:p>
            <a:pPr>
              <a:defRPr/>
            </a:pPr>
            <a:r>
              <a:rPr lang="de-DE" sz="2400" dirty="0" err="1"/>
              <a:t>Jingrun</a:t>
            </a:r>
            <a:r>
              <a:rPr lang="de-DE" sz="2400" dirty="0"/>
              <a:t> Zhang</a:t>
            </a:r>
          </a:p>
          <a:p>
            <a:pPr>
              <a:defRPr/>
            </a:pPr>
            <a:r>
              <a:rPr lang="de-DE" sz="2400" dirty="0"/>
              <a:t>Silvia Wen</a:t>
            </a:r>
          </a:p>
          <a:p>
            <a:pPr>
              <a:defRPr/>
            </a:pPr>
            <a:r>
              <a:rPr lang="de-DE" sz="2400" dirty="0"/>
              <a:t>Mona </a:t>
            </a:r>
            <a:r>
              <a:rPr lang="de-DE" sz="2400" dirty="0" err="1"/>
              <a:t>Amro</a:t>
            </a:r>
            <a:endParaRPr lang="de-DE" sz="2400" dirty="0"/>
          </a:p>
          <a:p>
            <a:pPr>
              <a:defRPr/>
            </a:pPr>
            <a:r>
              <a:rPr lang="de-DE" sz="2400" dirty="0"/>
              <a:t>Muhammad Daryl Rashad</a:t>
            </a:r>
          </a:p>
          <a:p>
            <a:pPr>
              <a:defRPr/>
            </a:pPr>
            <a:endParaRPr lang="de-DE" sz="2400" dirty="0"/>
          </a:p>
          <a:p>
            <a:pPr>
              <a:defRPr/>
            </a:pPr>
            <a:r>
              <a:rPr lang="de-DE" dirty="0"/>
              <a:t>16.01.2023</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5" name="Inhaltsplatzhalter 4"/>
          <p:cNvSpPr>
            <a:spLocks noGrp="1"/>
          </p:cNvSpPr>
          <p:nvPr>
            <p:ph idx="1"/>
          </p:nvPr>
        </p:nvSpPr>
        <p:spPr bwMode="auto">
          <a:xfrm>
            <a:off x="532697" y="1417340"/>
            <a:ext cx="8507743" cy="3600400"/>
          </a:xfrm>
        </p:spPr>
        <p:txBody>
          <a:bodyPr anchor="t"/>
          <a:lstStyle/>
          <a:p>
            <a:pPr marL="0" indent="0">
              <a:buFont typeface="+mj-lt"/>
              <a:buNone/>
            </a:pPr>
            <a:r>
              <a:rPr lang="de-DE" b="1" dirty="0">
                <a:solidFill>
                  <a:srgbClr val="00B050"/>
                </a:solidFill>
              </a:rPr>
              <a:t>User Story 2</a:t>
            </a:r>
            <a:r>
              <a:rPr lang="de-DE" b="1" dirty="0"/>
              <a:t>: </a:t>
            </a:r>
            <a:r>
              <a:rPr lang="de-DE" sz="2000" b="1" dirty="0">
                <a:solidFill>
                  <a:schemeClr val="tx1"/>
                </a:solidFill>
              </a:rPr>
              <a:t>Als Kunde möchte ich die Liste der Posten in meinem Depot ansehen können, um die gesamte Werte meiner Aktien zu überwachen.</a:t>
            </a:r>
          </a:p>
          <a:p>
            <a:pPr marL="0" indent="0">
              <a:buNone/>
              <a:defRPr/>
            </a:pPr>
            <a:endParaRPr lang="de-DE" b="1" dirty="0"/>
          </a:p>
          <a:p>
            <a:pPr marL="0" indent="0">
              <a:buNone/>
              <a:defRPr/>
            </a:pPr>
            <a:r>
              <a:rPr lang="de-DE" u="sng" dirty="0"/>
              <a:t>Akzeptanzkriterium</a:t>
            </a:r>
            <a:r>
              <a:rPr lang="de-DE" dirty="0"/>
              <a:t>: </a:t>
            </a:r>
          </a:p>
          <a:p>
            <a:pPr>
              <a:defRPr/>
            </a:pPr>
            <a:r>
              <a:rPr lang="de-DE" dirty="0"/>
              <a:t>Der Kunde muss eingeloggt sein.</a:t>
            </a:r>
          </a:p>
          <a:p>
            <a:pPr>
              <a:defRPr/>
            </a:pPr>
            <a:r>
              <a:rPr lang="de-DE" dirty="0"/>
              <a:t>Der Kunde bekommt die Liste der Posten angezeigt.</a:t>
            </a:r>
          </a:p>
          <a:p>
            <a:pPr>
              <a:defRPr/>
            </a:pPr>
            <a:r>
              <a:rPr lang="de-DE" dirty="0"/>
              <a:t>Der Kunde bekommt die gesamte Werte des Depots angezeigt.</a:t>
            </a:r>
          </a:p>
        </p:txBody>
      </p:sp>
      <p:sp>
        <p:nvSpPr>
          <p:cNvPr id="4" name="Titel 3"/>
          <p:cNvSpPr>
            <a:spLocks noGrp="1"/>
          </p:cNvSpPr>
          <p:nvPr>
            <p:ph type="title"/>
          </p:nvPr>
        </p:nvSpPr>
        <p:spPr bwMode="auto"/>
        <p:txBody>
          <a:bodyPr/>
          <a:lstStyle/>
          <a:p>
            <a:pPr>
              <a:defRPr/>
            </a:pPr>
            <a:r>
              <a:rPr lang="de-DE"/>
              <a:t>Epics und User-Stories</a:t>
            </a:r>
            <a:endParaRPr/>
          </a:p>
        </p:txBody>
      </p:sp>
    </p:spTree>
    <p:extLst>
      <p:ext uri="{BB962C8B-B14F-4D97-AF65-F5344CB8AC3E}">
        <p14:creationId xmlns:p14="http://schemas.microsoft.com/office/powerpoint/2010/main" val="28845814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5" name="Inhaltsplatzhalter 4"/>
          <p:cNvSpPr>
            <a:spLocks noGrp="1"/>
          </p:cNvSpPr>
          <p:nvPr>
            <p:ph idx="1"/>
          </p:nvPr>
        </p:nvSpPr>
        <p:spPr bwMode="auto">
          <a:xfrm>
            <a:off x="532697" y="1426104"/>
            <a:ext cx="2747103" cy="3591636"/>
          </a:xfrm>
        </p:spPr>
        <p:txBody>
          <a:bodyPr anchor="ctr"/>
          <a:lstStyle/>
          <a:p>
            <a:pPr marL="0" indent="0" algn="ctr">
              <a:buNone/>
              <a:defRPr/>
            </a:pPr>
            <a:r>
              <a:rPr lang="de-DE" dirty="0"/>
              <a:t>MVC + Storage</a:t>
            </a:r>
            <a:endParaRPr dirty="0"/>
          </a:p>
        </p:txBody>
      </p:sp>
      <p:sp>
        <p:nvSpPr>
          <p:cNvPr id="4" name="Titel 3"/>
          <p:cNvSpPr>
            <a:spLocks noGrp="1"/>
          </p:cNvSpPr>
          <p:nvPr>
            <p:ph type="title"/>
          </p:nvPr>
        </p:nvSpPr>
        <p:spPr bwMode="auto"/>
        <p:txBody>
          <a:bodyPr/>
          <a:lstStyle/>
          <a:p>
            <a:pPr>
              <a:defRPr/>
            </a:pPr>
            <a:r>
              <a:rPr lang="de-DE"/>
              <a:t>Grobarchitektur: Architekturstil</a:t>
            </a:r>
            <a:endParaRPr/>
          </a:p>
        </p:txBody>
      </p:sp>
      <p:pic>
        <p:nvPicPr>
          <p:cNvPr id="3" name="Picture 2">
            <a:extLst>
              <a:ext uri="{FF2B5EF4-FFF2-40B4-BE49-F238E27FC236}">
                <a16:creationId xmlns:a16="http://schemas.microsoft.com/office/drawing/2014/main" id="{A2277A1D-FE6E-61AC-FCE4-32E1BE5224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83856" y="1328644"/>
            <a:ext cx="5615533" cy="378655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3" name="Titel 2"/>
          <p:cNvSpPr>
            <a:spLocks noGrp="1"/>
          </p:cNvSpPr>
          <p:nvPr>
            <p:ph type="title"/>
          </p:nvPr>
        </p:nvSpPr>
        <p:spPr bwMode="auto"/>
        <p:txBody>
          <a:bodyPr/>
          <a:lstStyle/>
          <a:p>
            <a:pPr>
              <a:defRPr/>
            </a:pPr>
            <a:r>
              <a:rPr lang="de-DE"/>
              <a:t>Grobarchitektur: Codeabbildung</a:t>
            </a:r>
            <a:endParaRPr/>
          </a:p>
        </p:txBody>
      </p:sp>
      <p:pic>
        <p:nvPicPr>
          <p:cNvPr id="6" name="Inhaltsplatzhalter 5">
            <a:extLst>
              <a:ext uri="{FF2B5EF4-FFF2-40B4-BE49-F238E27FC236}">
                <a16:creationId xmlns:a16="http://schemas.microsoft.com/office/drawing/2014/main" id="{20A3C10B-BE22-4BB4-1975-7E785A4229B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3875375" y="1273324"/>
            <a:ext cx="2088231" cy="4091517"/>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cxnSp>
        <p:nvCxnSpPr>
          <p:cNvPr id="37" name="Straight Connector 36">
            <a:extLst>
              <a:ext uri="{FF2B5EF4-FFF2-40B4-BE49-F238E27FC236}">
                <a16:creationId xmlns:a16="http://schemas.microsoft.com/office/drawing/2014/main" id="{AC6F4460-F7B0-6381-5139-55E5F0D94F82}"/>
              </a:ext>
            </a:extLst>
          </p:cNvPr>
          <p:cNvCxnSpPr>
            <a:cxnSpLocks/>
          </p:cNvCxnSpPr>
          <p:nvPr/>
        </p:nvCxnSpPr>
        <p:spPr bwMode="auto">
          <a:xfrm>
            <a:off x="4240363" y="4441676"/>
            <a:ext cx="161155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D79AD9C-F7EB-24E8-3243-4D6147FB6213}"/>
              </a:ext>
            </a:extLst>
          </p:cNvPr>
          <p:cNvCxnSpPr>
            <a:cxnSpLocks/>
          </p:cNvCxnSpPr>
          <p:nvPr/>
        </p:nvCxnSpPr>
        <p:spPr>
          <a:xfrm>
            <a:off x="6520160" y="2301739"/>
            <a:ext cx="109896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Inhaltsplatzhalter 4"/>
          <p:cNvSpPr>
            <a:spLocks noGrp="1"/>
          </p:cNvSpPr>
          <p:nvPr>
            <p:ph idx="1"/>
          </p:nvPr>
        </p:nvSpPr>
        <p:spPr bwMode="auto">
          <a:xfrm>
            <a:off x="532698" y="1426104"/>
            <a:ext cx="2171038" cy="3879668"/>
          </a:xfrm>
          <a:ln w="12700">
            <a:solidFill>
              <a:schemeClr val="tx1"/>
            </a:solidFill>
          </a:ln>
        </p:spPr>
        <p:txBody>
          <a:bodyPr anchor="t"/>
          <a:lstStyle/>
          <a:p>
            <a:pPr marL="0" indent="0">
              <a:buNone/>
              <a:defRPr/>
            </a:pPr>
            <a:r>
              <a:rPr lang="de-DE" u="sng" dirty="0"/>
              <a:t>PC/Terminal</a:t>
            </a:r>
          </a:p>
          <a:p>
            <a:pPr marL="0" indent="0">
              <a:buNone/>
              <a:defRPr/>
            </a:pPr>
            <a:endParaRPr lang="de-DE" dirty="0"/>
          </a:p>
          <a:p>
            <a:pPr>
              <a:buFontTx/>
              <a:buChar char="-"/>
              <a:defRPr/>
            </a:pPr>
            <a:r>
              <a:rPr lang="de-DE" dirty="0"/>
              <a:t>Bildschirm</a:t>
            </a:r>
          </a:p>
          <a:p>
            <a:pPr>
              <a:buFontTx/>
              <a:buChar char="-"/>
              <a:defRPr/>
            </a:pPr>
            <a:r>
              <a:rPr lang="de-DE" dirty="0"/>
              <a:t>Tastatur</a:t>
            </a:r>
          </a:p>
          <a:p>
            <a:pPr>
              <a:buFontTx/>
              <a:buChar char="-"/>
              <a:defRPr/>
            </a:pPr>
            <a:r>
              <a:rPr lang="de-DE" dirty="0"/>
              <a:t>Scanner</a:t>
            </a:r>
          </a:p>
          <a:p>
            <a:pPr>
              <a:buFontTx/>
              <a:buChar char="-"/>
              <a:defRPr/>
            </a:pPr>
            <a:r>
              <a:rPr lang="de-DE" dirty="0"/>
              <a:t>Drücker</a:t>
            </a:r>
            <a:endParaRPr dirty="0"/>
          </a:p>
        </p:txBody>
      </p:sp>
      <p:sp>
        <p:nvSpPr>
          <p:cNvPr id="4" name="Titel 3"/>
          <p:cNvSpPr>
            <a:spLocks noGrp="1"/>
          </p:cNvSpPr>
          <p:nvPr>
            <p:ph type="title"/>
          </p:nvPr>
        </p:nvSpPr>
        <p:spPr bwMode="auto"/>
        <p:txBody>
          <a:bodyPr/>
          <a:lstStyle/>
          <a:p>
            <a:pPr>
              <a:defRPr/>
            </a:pPr>
            <a:r>
              <a:rPr lang="de-DE" dirty="0" err="1"/>
              <a:t>Context</a:t>
            </a:r>
            <a:r>
              <a:rPr lang="de-DE" dirty="0"/>
              <a:t> View: Technischer Überblick</a:t>
            </a:r>
            <a:endParaRPr dirty="0"/>
          </a:p>
        </p:txBody>
      </p:sp>
      <p:pic>
        <p:nvPicPr>
          <p:cNvPr id="1026" name="Picture 2" descr="Diebold Nixdorf inks a deal with bank99 for ATM network management">
            <a:extLst>
              <a:ext uri="{FF2B5EF4-FFF2-40B4-BE49-F238E27FC236}">
                <a16:creationId xmlns:a16="http://schemas.microsoft.com/office/drawing/2014/main" id="{5EBC4AD2-1E85-2A04-DD26-FBA4C87B9343}"/>
              </a:ext>
            </a:extLst>
          </p:cNvPr>
          <p:cNvPicPr>
            <a:picLocks noChangeAspect="1" noChangeArrowheads="1"/>
          </p:cNvPicPr>
          <p:nvPr/>
        </p:nvPicPr>
        <p:blipFill>
          <a:blip r:embed="rId2" cstate="print">
            <a:extLst>
              <a:ext uri="{BEBA8EAE-BF5A-486C-A8C5-ECC9F3942E4B}">
                <a14:imgProps xmlns:a14="http://schemas.microsoft.com/office/drawing/2010/main">
                  <a14:imgLayer r:embed="rId3">
                    <a14:imgEffect>
                      <a14:backgroundRemoval t="8086" b="92969" l="10000" r="90000">
                        <a14:foregroundMark x1="26055" y1="15430" x2="54063" y2="14141"/>
                        <a14:foregroundMark x1="54063" y1="14141" x2="32070" y2="12656"/>
                        <a14:foregroundMark x1="32070" y1="12656" x2="57266" y2="14141"/>
                        <a14:foregroundMark x1="57266" y1="14141" x2="37070" y2="23633"/>
                        <a14:foregroundMark x1="37070" y1="23633" x2="54805" y2="37695"/>
                        <a14:foregroundMark x1="54805" y1="37695" x2="45234" y2="57539"/>
                        <a14:foregroundMark x1="45234" y1="57539" x2="65391" y2="51328"/>
                        <a14:foregroundMark x1="65391" y1="51328" x2="52422" y2="75313"/>
                        <a14:foregroundMark x1="52422" y1="75313" x2="73984" y2="64961"/>
                        <a14:foregroundMark x1="73984" y1="64961" x2="66914" y2="13281"/>
                        <a14:foregroundMark x1="66914" y1="13281" x2="73242" y2="33125"/>
                        <a14:foregroundMark x1="73242" y1="33125" x2="79375" y2="35664"/>
                        <a14:foregroundMark x1="54570" y1="12969" x2="57617" y2="30430"/>
                        <a14:foregroundMark x1="63125" y1="24023" x2="56211" y2="46367"/>
                        <a14:foregroundMark x1="56211" y1="46367" x2="56328" y2="13047"/>
                        <a14:foregroundMark x1="56328" y1="13047" x2="38789" y2="31250"/>
                        <a14:foregroundMark x1="38789" y1="31250" x2="37891" y2="92969"/>
                        <a14:foregroundMark x1="37891" y1="92969" x2="48125" y2="87422"/>
                        <a14:foregroundMark x1="70469" y1="72734" x2="67109" y2="62930"/>
                        <a14:foregroundMark x1="59141" y1="11445" x2="75195" y2="27266"/>
                        <a14:foregroundMark x1="75195" y1="27266" x2="62266" y2="8750"/>
                        <a14:foregroundMark x1="62266" y1="8750" x2="77852" y2="32266"/>
                        <a14:foregroundMark x1="72617" y1="23398" x2="58555" y2="8086"/>
                        <a14:foregroundMark x1="64063" y1="9922" x2="62539" y2="8086"/>
                        <a14:foregroundMark x1="79375" y1="23086" x2="83984" y2="44219"/>
                        <a14:foregroundMark x1="83984" y1="44219" x2="77852" y2="56484"/>
                        <a14:foregroundMark x1="54258" y1="11133" x2="62813" y2="8672"/>
                        <a14:foregroundMark x1="60664" y1="9609" x2="32969" y2="9297"/>
                        <a14:foregroundMark x1="32969" y1="9297" x2="24727" y2="34063"/>
                        <a14:foregroundMark x1="24727" y1="34063" x2="26797" y2="60430"/>
                        <a14:foregroundMark x1="26797" y1="60430" x2="42695" y2="79102"/>
                        <a14:foregroundMark x1="42695" y1="79102" x2="45664" y2="77031"/>
                        <a14:backgroundMark x1="1836" y1="4688" x2="60820" y2="3438"/>
                        <a14:backgroundMark x1="60820" y1="3438" x2="84414" y2="3672"/>
                        <a14:backgroundMark x1="84414" y1="3672" x2="94883" y2="29844"/>
                        <a14:backgroundMark x1="94883" y1="29844" x2="88320" y2="89531"/>
                        <a14:backgroundMark x1="88320" y1="89531" x2="43203" y2="98164"/>
                        <a14:backgroundMark x1="43203" y1="98164" x2="17969" y2="89336"/>
                        <a14:backgroundMark x1="17969" y1="89336" x2="6758" y2="7148"/>
                      </a14:backgroundRemoval>
                    </a14:imgEffect>
                  </a14:imgLayer>
                </a14:imgProps>
              </a:ext>
              <a:ext uri="{28A0092B-C50C-407E-A947-70E740481C1C}">
                <a14:useLocalDpi xmlns:a14="http://schemas.microsoft.com/office/drawing/2010/main" val="0"/>
              </a:ext>
            </a:extLst>
          </a:blip>
          <a:srcRect/>
          <a:stretch>
            <a:fillRect/>
          </a:stretch>
        </p:blipFill>
        <p:spPr bwMode="auto">
          <a:xfrm>
            <a:off x="573603" y="3244282"/>
            <a:ext cx="2089228" cy="208922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649C7FAD-26A2-12E1-CFA7-4C36FD15325E}"/>
              </a:ext>
            </a:extLst>
          </p:cNvPr>
          <p:cNvSpPr/>
          <p:nvPr/>
        </p:nvSpPr>
        <p:spPr>
          <a:xfrm>
            <a:off x="3063776" y="1426104"/>
            <a:ext cx="5832648" cy="164742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 name="TextBox 6">
            <a:extLst>
              <a:ext uri="{FF2B5EF4-FFF2-40B4-BE49-F238E27FC236}">
                <a16:creationId xmlns:a16="http://schemas.microsoft.com/office/drawing/2014/main" id="{2F741801-CBC6-47EE-D4AC-91FA681A3A5C}"/>
              </a:ext>
            </a:extLst>
          </p:cNvPr>
          <p:cNvSpPr txBox="1"/>
          <p:nvPr/>
        </p:nvSpPr>
        <p:spPr>
          <a:xfrm>
            <a:off x="3034538" y="1396019"/>
            <a:ext cx="1107996" cy="369332"/>
          </a:xfrm>
          <a:prstGeom prst="rect">
            <a:avLst/>
          </a:prstGeom>
          <a:noFill/>
        </p:spPr>
        <p:txBody>
          <a:bodyPr wrap="none" rtlCol="0">
            <a:spAutoFit/>
          </a:bodyPr>
          <a:lstStyle/>
          <a:p>
            <a:r>
              <a:rPr lang="de-DE" u="sng" dirty="0" err="1"/>
              <a:t>Bankfilial</a:t>
            </a:r>
            <a:endParaRPr lang="en-ID" u="sng" dirty="0"/>
          </a:p>
        </p:txBody>
      </p:sp>
      <p:sp>
        <p:nvSpPr>
          <p:cNvPr id="8" name="TextBox 7">
            <a:extLst>
              <a:ext uri="{FF2B5EF4-FFF2-40B4-BE49-F238E27FC236}">
                <a16:creationId xmlns:a16="http://schemas.microsoft.com/office/drawing/2014/main" id="{EBE43F55-5A22-687D-8EE3-C83761198C5D}"/>
              </a:ext>
            </a:extLst>
          </p:cNvPr>
          <p:cNvSpPr txBox="1"/>
          <p:nvPr/>
        </p:nvSpPr>
        <p:spPr>
          <a:xfrm>
            <a:off x="3279800" y="1860422"/>
            <a:ext cx="1296144" cy="954107"/>
          </a:xfrm>
          <a:prstGeom prst="rect">
            <a:avLst/>
          </a:prstGeom>
          <a:noFill/>
          <a:ln w="12700">
            <a:solidFill>
              <a:schemeClr val="tx1"/>
            </a:solidFill>
          </a:ln>
        </p:spPr>
        <p:txBody>
          <a:bodyPr wrap="square" rtlCol="0">
            <a:spAutoFit/>
          </a:bodyPr>
          <a:lstStyle/>
          <a:p>
            <a:r>
              <a:rPr lang="de-DE" sz="1400" dirty="0"/>
              <a:t>PC/Terminal</a:t>
            </a:r>
          </a:p>
          <a:p>
            <a:r>
              <a:rPr lang="de-DE" sz="1400" dirty="0"/>
              <a:t>PC/Terminal</a:t>
            </a:r>
          </a:p>
          <a:p>
            <a:r>
              <a:rPr lang="de-DE" sz="1400" dirty="0"/>
              <a:t>PC/Terminal</a:t>
            </a:r>
          </a:p>
          <a:p>
            <a:r>
              <a:rPr lang="de-DE" sz="1400" dirty="0"/>
              <a:t>…</a:t>
            </a:r>
            <a:endParaRPr lang="en-ID" sz="1400" dirty="0"/>
          </a:p>
        </p:txBody>
      </p:sp>
      <p:cxnSp>
        <p:nvCxnSpPr>
          <p:cNvPr id="10" name="Straight Connector 9">
            <a:extLst>
              <a:ext uri="{FF2B5EF4-FFF2-40B4-BE49-F238E27FC236}">
                <a16:creationId xmlns:a16="http://schemas.microsoft.com/office/drawing/2014/main" id="{7A2E9BE7-6984-3E80-E190-E31B77CB4732}"/>
              </a:ext>
            </a:extLst>
          </p:cNvPr>
          <p:cNvCxnSpPr>
            <a:cxnSpLocks/>
          </p:cNvCxnSpPr>
          <p:nvPr/>
        </p:nvCxnSpPr>
        <p:spPr>
          <a:xfrm>
            <a:off x="2703736" y="1426104"/>
            <a:ext cx="648072" cy="52947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1B243CEE-A3BB-A79D-5800-7FB5D2F33AB2}"/>
              </a:ext>
            </a:extLst>
          </p:cNvPr>
          <p:cNvCxnSpPr>
            <a:cxnSpLocks/>
          </p:cNvCxnSpPr>
          <p:nvPr/>
        </p:nvCxnSpPr>
        <p:spPr>
          <a:xfrm flipV="1">
            <a:off x="2703736" y="2068302"/>
            <a:ext cx="648072" cy="32374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1028" name="Picture 4" descr="Server &amp; Workstations günstig kaufen ++ Cyberport">
            <a:extLst>
              <a:ext uri="{FF2B5EF4-FFF2-40B4-BE49-F238E27FC236}">
                <a16:creationId xmlns:a16="http://schemas.microsoft.com/office/drawing/2014/main" id="{B57B14C5-0778-66F1-406C-DB4DE8498DC5}"/>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5116589" y="1276120"/>
            <a:ext cx="2055948" cy="2122710"/>
          </a:xfrm>
          <a:prstGeom prst="rect">
            <a:avLst/>
          </a:prstGeom>
          <a:noFill/>
          <a:extLst>
            <a:ext uri="{909E8E84-426E-40DD-AFC4-6F175D3DCCD1}">
              <a14:hiddenFill xmlns:a14="http://schemas.microsoft.com/office/drawing/2010/main">
                <a:solidFill>
                  <a:srgbClr val="FFFFFF"/>
                </a:solidFill>
              </a14:hiddenFill>
            </a:ext>
          </a:extLst>
        </p:spPr>
      </p:pic>
      <p:cxnSp>
        <p:nvCxnSpPr>
          <p:cNvPr id="20" name="Straight Arrow Connector 19">
            <a:extLst>
              <a:ext uri="{FF2B5EF4-FFF2-40B4-BE49-F238E27FC236}">
                <a16:creationId xmlns:a16="http://schemas.microsoft.com/office/drawing/2014/main" id="{1E52EB1C-D564-44F5-93DD-1A02ED115142}"/>
              </a:ext>
            </a:extLst>
          </p:cNvPr>
          <p:cNvCxnSpPr>
            <a:cxnSpLocks/>
          </p:cNvCxnSpPr>
          <p:nvPr/>
        </p:nvCxnSpPr>
        <p:spPr>
          <a:xfrm>
            <a:off x="4663583" y="2325645"/>
            <a:ext cx="1064489"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F73F6160-8F6A-66B8-CBA1-07A2ADF71CAE}"/>
              </a:ext>
            </a:extLst>
          </p:cNvPr>
          <p:cNvSpPr txBox="1"/>
          <p:nvPr/>
        </p:nvSpPr>
        <p:spPr>
          <a:xfrm>
            <a:off x="4928766" y="2021647"/>
            <a:ext cx="534121" cy="307777"/>
          </a:xfrm>
          <a:prstGeom prst="rect">
            <a:avLst/>
          </a:prstGeom>
          <a:noFill/>
        </p:spPr>
        <p:txBody>
          <a:bodyPr wrap="none" rtlCol="0">
            <a:spAutoFit/>
          </a:bodyPr>
          <a:lstStyle/>
          <a:p>
            <a:r>
              <a:rPr lang="de-DE" sz="1400" dirty="0"/>
              <a:t>LAN</a:t>
            </a:r>
            <a:endParaRPr lang="en-ID" dirty="0"/>
          </a:p>
        </p:txBody>
      </p:sp>
      <p:sp>
        <p:nvSpPr>
          <p:cNvPr id="23" name="TextBox 22">
            <a:extLst>
              <a:ext uri="{FF2B5EF4-FFF2-40B4-BE49-F238E27FC236}">
                <a16:creationId xmlns:a16="http://schemas.microsoft.com/office/drawing/2014/main" id="{2B223400-CFFF-FE3C-A915-D1F48F16F6BE}"/>
              </a:ext>
            </a:extLst>
          </p:cNvPr>
          <p:cNvSpPr txBox="1"/>
          <p:nvPr/>
        </p:nvSpPr>
        <p:spPr>
          <a:xfrm>
            <a:off x="5728072" y="1416560"/>
            <a:ext cx="1045479" cy="276999"/>
          </a:xfrm>
          <a:prstGeom prst="rect">
            <a:avLst/>
          </a:prstGeom>
          <a:noFill/>
        </p:spPr>
        <p:txBody>
          <a:bodyPr wrap="none" rtlCol="0">
            <a:spAutoFit/>
          </a:bodyPr>
          <a:lstStyle/>
          <a:p>
            <a:r>
              <a:rPr lang="de-DE" sz="1200" dirty="0" err="1"/>
              <a:t>Local</a:t>
            </a:r>
            <a:r>
              <a:rPr lang="de-DE" sz="1200" dirty="0"/>
              <a:t> Server</a:t>
            </a:r>
            <a:endParaRPr lang="en-ID" sz="1600" dirty="0"/>
          </a:p>
        </p:txBody>
      </p:sp>
      <p:pic>
        <p:nvPicPr>
          <p:cNvPr id="1030" name="Picture 6" descr="Dell Monitor, Mouse &amp; Keyboard Bundle | Shop | CIBC Rewards">
            <a:extLst>
              <a:ext uri="{FF2B5EF4-FFF2-40B4-BE49-F238E27FC236}">
                <a16:creationId xmlns:a16="http://schemas.microsoft.com/office/drawing/2014/main" id="{C51EC52D-4123-5D87-68DE-58CA5F9FB685}"/>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10000" b="91400" l="10000" r="90000">
                        <a14:foregroundMark x1="54400" y1="66000" x2="18200" y2="80000"/>
                        <a14:foregroundMark x1="18200" y1="80000" x2="63600" y2="79800"/>
                        <a14:foregroundMark x1="63600" y1="79800" x2="87200" y2="91400"/>
                        <a14:foregroundMark x1="79400" y1="84600" x2="34000" y2="80600"/>
                        <a14:foregroundMark x1="34000" y1="80600" x2="74600" y2="86600"/>
                        <a14:foregroundMark x1="74600" y1="86600" x2="12600" y2="81800"/>
                        <a14:foregroundMark x1="70200" y1="70400" x2="31800" y2="72400"/>
                        <a14:foregroundMark x1="31800" y1="72400" x2="31800" y2="72800"/>
                        <a14:foregroundMark x1="43800" y1="70400" x2="30800" y2="70000"/>
                        <a14:foregroundMark x1="46600" y1="73400" x2="33600" y2="72800"/>
                      </a14:backgroundRemoval>
                    </a14:imgEffect>
                  </a14:imgLayer>
                </a14:imgProps>
              </a:ext>
              <a:ext uri="{28A0092B-C50C-407E-A947-70E740481C1C}">
                <a14:useLocalDpi xmlns:a14="http://schemas.microsoft.com/office/drawing/2010/main" val="0"/>
              </a:ext>
            </a:extLst>
          </a:blip>
          <a:srcRect/>
          <a:stretch>
            <a:fillRect/>
          </a:stretch>
        </p:blipFill>
        <p:spPr bwMode="auto">
          <a:xfrm>
            <a:off x="7362994" y="1679011"/>
            <a:ext cx="1245457" cy="1245457"/>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a:extLst>
              <a:ext uri="{FF2B5EF4-FFF2-40B4-BE49-F238E27FC236}">
                <a16:creationId xmlns:a16="http://schemas.microsoft.com/office/drawing/2014/main" id="{B747F6D6-A691-17BE-409A-0D8AC80B1CF1}"/>
              </a:ext>
            </a:extLst>
          </p:cNvPr>
          <p:cNvSpPr txBox="1"/>
          <p:nvPr/>
        </p:nvSpPr>
        <p:spPr>
          <a:xfrm>
            <a:off x="7523896" y="1471507"/>
            <a:ext cx="923651" cy="261610"/>
          </a:xfrm>
          <a:prstGeom prst="rect">
            <a:avLst/>
          </a:prstGeom>
          <a:noFill/>
        </p:spPr>
        <p:txBody>
          <a:bodyPr wrap="none" rtlCol="0">
            <a:spAutoFit/>
          </a:bodyPr>
          <a:lstStyle/>
          <a:p>
            <a:r>
              <a:rPr lang="de-DE" sz="1100" dirty="0" err="1"/>
              <a:t>Local</a:t>
            </a:r>
            <a:r>
              <a:rPr lang="de-DE" sz="1100" dirty="0"/>
              <a:t> Client</a:t>
            </a:r>
            <a:endParaRPr lang="en-ID" sz="1100" dirty="0"/>
          </a:p>
        </p:txBody>
      </p:sp>
      <p:sp>
        <p:nvSpPr>
          <p:cNvPr id="30" name="Rectangle 29">
            <a:extLst>
              <a:ext uri="{FF2B5EF4-FFF2-40B4-BE49-F238E27FC236}">
                <a16:creationId xmlns:a16="http://schemas.microsoft.com/office/drawing/2014/main" id="{EB8C1BE6-EBD5-7595-9BDF-0D8B51F392CE}"/>
              </a:ext>
            </a:extLst>
          </p:cNvPr>
          <p:cNvSpPr/>
          <p:nvPr/>
        </p:nvSpPr>
        <p:spPr>
          <a:xfrm>
            <a:off x="3279800" y="3493090"/>
            <a:ext cx="5616624" cy="166866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2" name="TextBox 31">
            <a:extLst>
              <a:ext uri="{FF2B5EF4-FFF2-40B4-BE49-F238E27FC236}">
                <a16:creationId xmlns:a16="http://schemas.microsoft.com/office/drawing/2014/main" id="{70DF0050-FDB0-A168-FC1C-9D7D873FD3DF}"/>
              </a:ext>
            </a:extLst>
          </p:cNvPr>
          <p:cNvSpPr txBox="1"/>
          <p:nvPr/>
        </p:nvSpPr>
        <p:spPr>
          <a:xfrm>
            <a:off x="3279800" y="3517760"/>
            <a:ext cx="1119217" cy="338554"/>
          </a:xfrm>
          <a:prstGeom prst="rect">
            <a:avLst/>
          </a:prstGeom>
          <a:noFill/>
        </p:spPr>
        <p:txBody>
          <a:bodyPr wrap="none" rtlCol="0">
            <a:spAutoFit/>
          </a:bodyPr>
          <a:lstStyle/>
          <a:p>
            <a:r>
              <a:rPr lang="de-DE" sz="1600" u="sng" dirty="0"/>
              <a:t>Enterprise</a:t>
            </a:r>
            <a:endParaRPr lang="en-ID" u="sng" dirty="0"/>
          </a:p>
        </p:txBody>
      </p:sp>
      <p:pic>
        <p:nvPicPr>
          <p:cNvPr id="1032" name="Picture 8" descr="Server – CT-T IT-Systemhaus">
            <a:extLst>
              <a:ext uri="{FF2B5EF4-FFF2-40B4-BE49-F238E27FC236}">
                <a16:creationId xmlns:a16="http://schemas.microsoft.com/office/drawing/2014/main" id="{77471AD0-72BC-4264-A755-39DE7CB4FF6B}"/>
              </a:ext>
            </a:extLst>
          </p:cNvPr>
          <p:cNvPicPr>
            <a:picLocks noChangeAspect="1" noChangeArrowheads="1"/>
          </p:cNvPicPr>
          <p:nvPr/>
        </p:nvPicPr>
        <p:blipFill>
          <a:blip r:embed="rId8" cstate="print">
            <a:extLst>
              <a:ext uri="{BEBA8EAE-BF5A-486C-A8C5-ECC9F3942E4B}">
                <a14:imgProps xmlns:a14="http://schemas.microsoft.com/office/drawing/2010/main">
                  <a14:imgLayer r:embed="rId9">
                    <a14:imgEffect>
                      <a14:backgroundRemoval t="8025" b="90000" l="10000" r="90000">
                        <a14:foregroundMark x1="62222" y1="82346" x2="69753" y2="75309"/>
                        <a14:foregroundMark x1="63086" y1="16420" x2="47160" y2="11358"/>
                        <a14:foregroundMark x1="41481" y1="10864" x2="55556" y2="8025"/>
                        <a14:foregroundMark x1="56543" y1="85185" x2="62716" y2="86543"/>
                        <a14:foregroundMark x1="41481" y1="87531" x2="72099" y2="89383"/>
                      </a14:backgroundRemoval>
                    </a14:imgEffect>
                  </a14:imgLayer>
                </a14:imgProps>
              </a:ext>
              <a:ext uri="{28A0092B-C50C-407E-A947-70E740481C1C}">
                <a14:useLocalDpi xmlns:a14="http://schemas.microsoft.com/office/drawing/2010/main" val="0"/>
              </a:ext>
            </a:extLst>
          </a:blip>
          <a:srcRect/>
          <a:stretch>
            <a:fillRect/>
          </a:stretch>
        </p:blipFill>
        <p:spPr bwMode="auto">
          <a:xfrm>
            <a:off x="4871531" y="3709624"/>
            <a:ext cx="1458512" cy="1458512"/>
          </a:xfrm>
          <a:prstGeom prst="rect">
            <a:avLst/>
          </a:prstGeom>
          <a:noFill/>
          <a:extLst>
            <a:ext uri="{909E8E84-426E-40DD-AFC4-6F175D3DCCD1}">
              <a14:hiddenFill xmlns:a14="http://schemas.microsoft.com/office/drawing/2010/main">
                <a:solidFill>
                  <a:srgbClr val="FFFFFF"/>
                </a:solidFill>
              </a14:hiddenFill>
            </a:ext>
          </a:extLst>
        </p:spPr>
      </p:pic>
      <p:sp>
        <p:nvSpPr>
          <p:cNvPr id="33" name="TextBox 32">
            <a:extLst>
              <a:ext uri="{FF2B5EF4-FFF2-40B4-BE49-F238E27FC236}">
                <a16:creationId xmlns:a16="http://schemas.microsoft.com/office/drawing/2014/main" id="{0A2E1D5A-BF64-FA74-4A94-0BC12A1E556C}"/>
              </a:ext>
            </a:extLst>
          </p:cNvPr>
          <p:cNvSpPr txBox="1"/>
          <p:nvPr/>
        </p:nvSpPr>
        <p:spPr>
          <a:xfrm>
            <a:off x="4918533" y="3541397"/>
            <a:ext cx="1378904" cy="276999"/>
          </a:xfrm>
          <a:prstGeom prst="rect">
            <a:avLst/>
          </a:prstGeom>
          <a:noFill/>
        </p:spPr>
        <p:txBody>
          <a:bodyPr wrap="none" rtlCol="0">
            <a:spAutoFit/>
          </a:bodyPr>
          <a:lstStyle/>
          <a:p>
            <a:r>
              <a:rPr lang="de-DE" sz="1200" dirty="0"/>
              <a:t>Enterprise Server</a:t>
            </a:r>
            <a:endParaRPr lang="en-ID" sz="1400" dirty="0"/>
          </a:p>
        </p:txBody>
      </p:sp>
      <p:pic>
        <p:nvPicPr>
          <p:cNvPr id="34" name="Picture 6" descr="Dell Monitor, Mouse &amp; Keyboard Bundle | Shop | CIBC Rewards">
            <a:extLst>
              <a:ext uri="{FF2B5EF4-FFF2-40B4-BE49-F238E27FC236}">
                <a16:creationId xmlns:a16="http://schemas.microsoft.com/office/drawing/2014/main" id="{08FD98DA-68A5-C6B0-CE04-EFA88B698DC5}"/>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10000" b="91400" l="10000" r="90000">
                        <a14:foregroundMark x1="54400" y1="66000" x2="18200" y2="80000"/>
                        <a14:foregroundMark x1="18200" y1="80000" x2="63600" y2="79800"/>
                        <a14:foregroundMark x1="63600" y1="79800" x2="87200" y2="91400"/>
                        <a14:foregroundMark x1="79400" y1="84600" x2="34000" y2="80600"/>
                        <a14:foregroundMark x1="34000" y1="80600" x2="74600" y2="86600"/>
                        <a14:foregroundMark x1="74600" y1="86600" x2="12600" y2="81800"/>
                        <a14:foregroundMark x1="70200" y1="70400" x2="31800" y2="72400"/>
                        <a14:foregroundMark x1="31800" y1="72400" x2="31800" y2="72800"/>
                        <a14:foregroundMark x1="43800" y1="70400" x2="30800" y2="70000"/>
                        <a14:foregroundMark x1="46600" y1="73400" x2="33600" y2="72800"/>
                      </a14:backgroundRemoval>
                    </a14:imgEffect>
                  </a14:imgLayer>
                </a14:imgProps>
              </a:ext>
              <a:ext uri="{28A0092B-C50C-407E-A947-70E740481C1C}">
                <a14:useLocalDpi xmlns:a14="http://schemas.microsoft.com/office/drawing/2010/main" val="0"/>
              </a:ext>
            </a:extLst>
          </a:blip>
          <a:srcRect/>
          <a:stretch>
            <a:fillRect/>
          </a:stretch>
        </p:blipFill>
        <p:spPr bwMode="auto">
          <a:xfrm>
            <a:off x="3437162" y="3940968"/>
            <a:ext cx="1245457" cy="1245457"/>
          </a:xfrm>
          <a:prstGeom prst="rect">
            <a:avLst/>
          </a:prstGeom>
          <a:noFill/>
          <a:extLst>
            <a:ext uri="{909E8E84-426E-40DD-AFC4-6F175D3DCCD1}">
              <a14:hiddenFill xmlns:a14="http://schemas.microsoft.com/office/drawing/2010/main">
                <a:solidFill>
                  <a:srgbClr val="FFFFFF"/>
                </a:solidFill>
              </a14:hiddenFill>
            </a:ext>
          </a:extLst>
        </p:spPr>
      </p:pic>
      <p:sp>
        <p:nvSpPr>
          <p:cNvPr id="39" name="TextBox 38">
            <a:extLst>
              <a:ext uri="{FF2B5EF4-FFF2-40B4-BE49-F238E27FC236}">
                <a16:creationId xmlns:a16="http://schemas.microsoft.com/office/drawing/2014/main" id="{A50BF20C-1D7C-8DE2-4586-B68A13311C09}"/>
              </a:ext>
            </a:extLst>
          </p:cNvPr>
          <p:cNvSpPr txBox="1"/>
          <p:nvPr/>
        </p:nvSpPr>
        <p:spPr>
          <a:xfrm>
            <a:off x="7172537" y="3606334"/>
            <a:ext cx="1538808" cy="1107996"/>
          </a:xfrm>
          <a:prstGeom prst="rect">
            <a:avLst/>
          </a:prstGeom>
          <a:noFill/>
          <a:ln w="12700">
            <a:solidFill>
              <a:schemeClr val="tx1"/>
            </a:solidFill>
          </a:ln>
        </p:spPr>
        <p:txBody>
          <a:bodyPr wrap="square" rtlCol="0">
            <a:spAutoFit/>
          </a:bodyPr>
          <a:lstStyle/>
          <a:p>
            <a:r>
              <a:rPr lang="de-DE" sz="1600" dirty="0" err="1"/>
              <a:t>Bankfilial</a:t>
            </a:r>
            <a:endParaRPr lang="de-DE" sz="1600" dirty="0"/>
          </a:p>
          <a:p>
            <a:r>
              <a:rPr lang="de-DE" sz="1600" dirty="0" err="1"/>
              <a:t>Bankfilial</a:t>
            </a:r>
            <a:endParaRPr lang="de-DE" sz="1600" dirty="0"/>
          </a:p>
          <a:p>
            <a:r>
              <a:rPr lang="de-DE" sz="1600" dirty="0" err="1"/>
              <a:t>Bankfilial</a:t>
            </a:r>
            <a:endParaRPr lang="de-DE" sz="1600" dirty="0"/>
          </a:p>
          <a:p>
            <a:r>
              <a:rPr lang="de-DE" sz="1600" dirty="0"/>
              <a:t>…</a:t>
            </a:r>
            <a:endParaRPr lang="en-ID" dirty="0"/>
          </a:p>
        </p:txBody>
      </p:sp>
      <p:cxnSp>
        <p:nvCxnSpPr>
          <p:cNvPr id="40" name="Straight Connector 39">
            <a:extLst>
              <a:ext uri="{FF2B5EF4-FFF2-40B4-BE49-F238E27FC236}">
                <a16:creationId xmlns:a16="http://schemas.microsoft.com/office/drawing/2014/main" id="{5DF233F4-2DE5-C2D1-9E64-3D11DF3F33E8}"/>
              </a:ext>
            </a:extLst>
          </p:cNvPr>
          <p:cNvCxnSpPr>
            <a:cxnSpLocks/>
          </p:cNvCxnSpPr>
          <p:nvPr/>
        </p:nvCxnSpPr>
        <p:spPr bwMode="auto">
          <a:xfrm flipH="1" flipV="1">
            <a:off x="3080839" y="3083068"/>
            <a:ext cx="4159401" cy="6039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24407F99-6DC2-AEAD-E7BB-C7D31D73A604}"/>
              </a:ext>
            </a:extLst>
          </p:cNvPr>
          <p:cNvCxnSpPr>
            <a:cxnSpLocks/>
          </p:cNvCxnSpPr>
          <p:nvPr/>
        </p:nvCxnSpPr>
        <p:spPr bwMode="auto">
          <a:xfrm flipV="1">
            <a:off x="8082734" y="3083068"/>
            <a:ext cx="829776" cy="6265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358DB9D5-4C6D-E101-1353-54D22033CAF1}"/>
              </a:ext>
            </a:extLst>
          </p:cNvPr>
          <p:cNvCxnSpPr>
            <a:cxnSpLocks/>
          </p:cNvCxnSpPr>
          <p:nvPr/>
        </p:nvCxnSpPr>
        <p:spPr bwMode="auto">
          <a:xfrm>
            <a:off x="6005154" y="4327422"/>
            <a:ext cx="1064489"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689B9A0E-0CB9-5612-C2DF-0C5F6324A3DF}"/>
              </a:ext>
            </a:extLst>
          </p:cNvPr>
          <p:cNvSpPr txBox="1"/>
          <p:nvPr/>
        </p:nvSpPr>
        <p:spPr bwMode="auto">
          <a:xfrm>
            <a:off x="6070617" y="4323559"/>
            <a:ext cx="1064489" cy="523220"/>
          </a:xfrm>
          <a:prstGeom prst="rect">
            <a:avLst/>
          </a:prstGeom>
          <a:noFill/>
        </p:spPr>
        <p:txBody>
          <a:bodyPr wrap="square" rtlCol="0">
            <a:spAutoFit/>
          </a:bodyPr>
          <a:lstStyle/>
          <a:p>
            <a:pPr algn="ctr"/>
            <a:r>
              <a:rPr lang="de-DE" sz="1400" dirty="0"/>
              <a:t>WAN/</a:t>
            </a:r>
          </a:p>
          <a:p>
            <a:pPr algn="ctr"/>
            <a:r>
              <a:rPr lang="de-DE" sz="1400" dirty="0"/>
              <a:t>Internet</a:t>
            </a:r>
            <a:endParaRPr lang="en-ID" dirty="0"/>
          </a:p>
        </p:txBody>
      </p:sp>
      <p:sp>
        <p:nvSpPr>
          <p:cNvPr id="58" name="TextBox 57">
            <a:extLst>
              <a:ext uri="{FF2B5EF4-FFF2-40B4-BE49-F238E27FC236}">
                <a16:creationId xmlns:a16="http://schemas.microsoft.com/office/drawing/2014/main" id="{330A579C-5C54-CBB0-DEA7-7D2A46FD8905}"/>
              </a:ext>
            </a:extLst>
          </p:cNvPr>
          <p:cNvSpPr txBox="1"/>
          <p:nvPr/>
        </p:nvSpPr>
        <p:spPr>
          <a:xfrm>
            <a:off x="3424447" y="3828163"/>
            <a:ext cx="1317990" cy="276999"/>
          </a:xfrm>
          <a:prstGeom prst="rect">
            <a:avLst/>
          </a:prstGeom>
          <a:noFill/>
        </p:spPr>
        <p:txBody>
          <a:bodyPr wrap="none" rtlCol="0">
            <a:spAutoFit/>
          </a:bodyPr>
          <a:lstStyle/>
          <a:p>
            <a:r>
              <a:rPr lang="de-DE" sz="1200" dirty="0"/>
              <a:t>Enterprise Client</a:t>
            </a:r>
            <a:endParaRPr lang="en-ID" dirty="0"/>
          </a:p>
        </p:txBody>
      </p:sp>
    </p:spTree>
    <p:extLst>
      <p:ext uri="{BB962C8B-B14F-4D97-AF65-F5344CB8AC3E}">
        <p14:creationId xmlns:p14="http://schemas.microsoft.com/office/powerpoint/2010/main" val="39880883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pic>
        <p:nvPicPr>
          <p:cNvPr id="6" name="Content Placeholder 5">
            <a:extLst>
              <a:ext uri="{FF2B5EF4-FFF2-40B4-BE49-F238E27FC236}">
                <a16:creationId xmlns:a16="http://schemas.microsoft.com/office/drawing/2014/main" id="{26CD402B-56E8-B79C-4DF5-408BF821B8C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1195042" y="1201316"/>
            <a:ext cx="7769916" cy="3952684"/>
          </a:xfrm>
        </p:spPr>
      </p:pic>
      <p:sp>
        <p:nvSpPr>
          <p:cNvPr id="4" name="Titel 3"/>
          <p:cNvSpPr>
            <a:spLocks noGrp="1"/>
          </p:cNvSpPr>
          <p:nvPr>
            <p:ph type="title"/>
          </p:nvPr>
        </p:nvSpPr>
        <p:spPr bwMode="auto"/>
        <p:txBody>
          <a:bodyPr/>
          <a:lstStyle/>
          <a:p>
            <a:pPr>
              <a:defRPr/>
            </a:pPr>
            <a:r>
              <a:rPr lang="de-DE"/>
              <a:t>Context View: Fachlicher Überblick</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Titel 3"/>
          <p:cNvSpPr>
            <a:spLocks noGrp="1"/>
          </p:cNvSpPr>
          <p:nvPr>
            <p:ph type="title"/>
          </p:nvPr>
        </p:nvSpPr>
        <p:spPr bwMode="auto"/>
        <p:txBody>
          <a:bodyPr/>
          <a:lstStyle/>
          <a:p>
            <a:pPr>
              <a:defRPr/>
            </a:pPr>
            <a:r>
              <a:rPr lang="de-DE"/>
              <a:t>Fachliche Architekturebene: Structural View </a:t>
            </a:r>
            <a:br>
              <a:rPr lang="de-DE"/>
            </a:br>
            <a:r>
              <a:rPr lang="de-DE" sz="2000"/>
              <a:t>Top Level</a:t>
            </a:r>
            <a:endParaRPr lang="de-DE"/>
          </a:p>
        </p:txBody>
      </p:sp>
      <p:pic>
        <p:nvPicPr>
          <p:cNvPr id="6" name="Inhaltsplatzhalter 5">
            <a:extLst>
              <a:ext uri="{FF2B5EF4-FFF2-40B4-BE49-F238E27FC236}">
                <a16:creationId xmlns:a16="http://schemas.microsoft.com/office/drawing/2014/main" id="{49CF3415-2151-03B7-3328-B37A0A242A84}"/>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595724" y="1129308"/>
            <a:ext cx="4968551" cy="4278800"/>
          </a:xfr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Titel 3"/>
          <p:cNvSpPr>
            <a:spLocks noGrp="1"/>
          </p:cNvSpPr>
          <p:nvPr>
            <p:ph type="title"/>
          </p:nvPr>
        </p:nvSpPr>
        <p:spPr bwMode="auto"/>
        <p:txBody>
          <a:bodyPr/>
          <a:lstStyle/>
          <a:p>
            <a:pPr>
              <a:defRPr/>
            </a:pPr>
            <a:r>
              <a:rPr lang="de-DE" dirty="0"/>
              <a:t>Fachliche Architekturebene: </a:t>
            </a:r>
            <a:r>
              <a:rPr lang="de-DE" dirty="0" err="1"/>
              <a:t>Structural</a:t>
            </a:r>
            <a:r>
              <a:rPr lang="de-DE" dirty="0"/>
              <a:t> View</a:t>
            </a:r>
            <a:br>
              <a:rPr lang="de-DE" dirty="0"/>
            </a:br>
            <a:r>
              <a:rPr lang="de-DE" sz="2000" dirty="0"/>
              <a:t>Komponente Model</a:t>
            </a:r>
            <a:endParaRPr lang="de-DE" dirty="0"/>
          </a:p>
        </p:txBody>
      </p:sp>
      <p:pic>
        <p:nvPicPr>
          <p:cNvPr id="3" name="Grafik 2">
            <a:extLst>
              <a:ext uri="{FF2B5EF4-FFF2-40B4-BE49-F238E27FC236}">
                <a16:creationId xmlns:a16="http://schemas.microsoft.com/office/drawing/2014/main" id="{45D41F43-8EF2-D11A-4FF5-18F4DA6624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8531" y="1489348"/>
            <a:ext cx="5862937" cy="3914542"/>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3" name="Titel 2"/>
          <p:cNvSpPr>
            <a:spLocks noGrp="1"/>
          </p:cNvSpPr>
          <p:nvPr>
            <p:ph type="title"/>
          </p:nvPr>
        </p:nvSpPr>
        <p:spPr bwMode="auto"/>
        <p:txBody>
          <a:bodyPr/>
          <a:lstStyle/>
          <a:p>
            <a:pPr>
              <a:defRPr/>
            </a:pPr>
            <a:r>
              <a:rPr lang="de-DE" dirty="0"/>
              <a:t>Fachliche Architekturebene: Behavioral View</a:t>
            </a:r>
            <a:br>
              <a:rPr lang="de-DE" dirty="0"/>
            </a:br>
            <a:r>
              <a:rPr lang="de-DE" sz="2000" dirty="0"/>
              <a:t>Sequenzdiagramm für Epic 1: Depotkonto eröffnen</a:t>
            </a:r>
            <a:endParaRPr lang="de-DE" dirty="0"/>
          </a:p>
        </p:txBody>
      </p:sp>
      <p:pic>
        <p:nvPicPr>
          <p:cNvPr id="4" name="Grafik 3">
            <a:extLst>
              <a:ext uri="{FF2B5EF4-FFF2-40B4-BE49-F238E27FC236}">
                <a16:creationId xmlns:a16="http://schemas.microsoft.com/office/drawing/2014/main" id="{9F9F9FA3-9EB3-914E-B65E-952D6D5E39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1708" y="1489348"/>
            <a:ext cx="5256584" cy="385821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5" name="Inhaltsplatzhalter 4"/>
          <p:cNvSpPr>
            <a:spLocks noGrp="1"/>
          </p:cNvSpPr>
          <p:nvPr>
            <p:ph idx="1"/>
          </p:nvPr>
        </p:nvSpPr>
        <p:spPr bwMode="auto"/>
        <p:txBody>
          <a:bodyPr anchor="ctr"/>
          <a:lstStyle/>
          <a:p>
            <a:pPr marL="0" indent="0">
              <a:buNone/>
            </a:pPr>
            <a:r>
              <a:rPr lang="de-DE" sz="2000" b="0" i="0" u="none" strike="noStrike" baseline="0" dirty="0">
                <a:solidFill>
                  <a:srgbClr val="000000"/>
                </a:solidFill>
                <a:latin typeface="Calibri" panose="020F0502020204030204" pitchFamily="34" charset="0"/>
              </a:rPr>
              <a:t>In einer Bank können Kunden eine Reihe von Konten eröffnen. Hierzu müssen der Name und die Adresse hinterlegt werden. Alle Konten haben einen Saldo, welcher angibt, was für ein Wert sich aktuell auf dem Konto befindet. Girokonten sind die ganz normalen Konten, sie werden durch eine eindeutige IBAN identifiziert. Zudem gibt es Depotkonten, in dem die von den Kunden gekauften Aktien abgelegt werden. Der Kunde kann sich eine Auflistung der verschiedenen Posten in seinen Depots anzeigen lassen. Wichtig ist, dass zur Deckung von Käufen und zur Ausschüttung bei Verkäufen oder Dividendenzahlungen immer ein Referenzkonto angegeben werden muss. Zur Berechnung des Saldos eines Depots werden immer die Tageskurse der Aktien verwendet. Aktien werden durch die sogenannte Wertpapierkennnummer eindeutig identifiziert. </a:t>
            </a:r>
            <a:endParaRPr lang="de-DE" dirty="0">
              <a:solidFill>
                <a:srgbClr val="FF0000"/>
              </a:solidFill>
            </a:endParaRPr>
          </a:p>
        </p:txBody>
      </p:sp>
      <p:sp>
        <p:nvSpPr>
          <p:cNvPr id="4" name="Titel 3"/>
          <p:cNvSpPr>
            <a:spLocks noGrp="1"/>
          </p:cNvSpPr>
          <p:nvPr>
            <p:ph type="title"/>
          </p:nvPr>
        </p:nvSpPr>
        <p:spPr bwMode="auto"/>
        <p:txBody>
          <a:bodyPr/>
          <a:lstStyle/>
          <a:p>
            <a:pPr>
              <a:defRPr/>
            </a:pPr>
            <a:r>
              <a:rPr lang="de-DE" dirty="0"/>
              <a:t>Anforderungstext – </a:t>
            </a:r>
            <a:r>
              <a:rPr lang="de-DE" dirty="0">
                <a:solidFill>
                  <a:schemeClr val="tx2"/>
                </a:solidFill>
              </a:rPr>
              <a:t>Bank</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5" name="Inhaltsplatzhalter 4"/>
          <p:cNvSpPr>
            <a:spLocks noGrp="1"/>
          </p:cNvSpPr>
          <p:nvPr>
            <p:ph idx="1"/>
          </p:nvPr>
        </p:nvSpPr>
        <p:spPr bwMode="auto"/>
        <p:txBody>
          <a:bodyPr anchor="ctr"/>
          <a:lstStyle/>
          <a:p>
            <a:pPr marL="0" indent="0" algn="ctr">
              <a:buNone/>
              <a:defRPr/>
            </a:pPr>
            <a:r>
              <a:rPr lang="de-DE">
                <a:solidFill>
                  <a:srgbClr val="FF0000"/>
                </a:solidFill>
              </a:rPr>
              <a:t>Fügen Sie bitte Ihr Domänenmodell ein.</a:t>
            </a:r>
            <a:endParaRPr/>
          </a:p>
        </p:txBody>
      </p:sp>
      <p:sp>
        <p:nvSpPr>
          <p:cNvPr id="4" name="Titel 3"/>
          <p:cNvSpPr>
            <a:spLocks noGrp="1"/>
          </p:cNvSpPr>
          <p:nvPr>
            <p:ph type="title"/>
          </p:nvPr>
        </p:nvSpPr>
        <p:spPr bwMode="auto"/>
        <p:txBody>
          <a:bodyPr/>
          <a:lstStyle/>
          <a:p>
            <a:pPr>
              <a:defRPr/>
            </a:pPr>
            <a:r>
              <a:rPr lang="de-DE"/>
              <a:t>Domänenmodell</a:t>
            </a:r>
            <a:endParaRPr/>
          </a:p>
        </p:txBody>
      </p:sp>
      <p:pic>
        <p:nvPicPr>
          <p:cNvPr id="3" name="Picture 2">
            <a:extLst>
              <a:ext uri="{FF2B5EF4-FFF2-40B4-BE49-F238E27FC236}">
                <a16:creationId xmlns:a16="http://schemas.microsoft.com/office/drawing/2014/main" id="{62E19BEF-3E16-C699-E470-F9887207C9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480" y="1839723"/>
            <a:ext cx="8593369" cy="2764398"/>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5" name="Inhaltsplatzhalter 4"/>
          <p:cNvSpPr>
            <a:spLocks noGrp="1"/>
          </p:cNvSpPr>
          <p:nvPr>
            <p:ph idx="1"/>
          </p:nvPr>
        </p:nvSpPr>
        <p:spPr bwMode="auto"/>
        <p:txBody>
          <a:bodyPr anchor="ctr"/>
          <a:lstStyle/>
          <a:p>
            <a:pPr marL="0" indent="0" algn="ctr">
              <a:buNone/>
              <a:defRPr/>
            </a:pPr>
            <a:r>
              <a:rPr lang="de-DE">
                <a:solidFill>
                  <a:srgbClr val="FF0000"/>
                </a:solidFill>
              </a:rPr>
              <a:t>Fügen Sie bitte Ihr Use-Case Diagramm ein.</a:t>
            </a:r>
            <a:endParaRPr/>
          </a:p>
        </p:txBody>
      </p:sp>
      <p:sp>
        <p:nvSpPr>
          <p:cNvPr id="4" name="Titel 3"/>
          <p:cNvSpPr>
            <a:spLocks noGrp="1"/>
          </p:cNvSpPr>
          <p:nvPr>
            <p:ph type="title"/>
          </p:nvPr>
        </p:nvSpPr>
        <p:spPr bwMode="auto"/>
        <p:txBody>
          <a:bodyPr/>
          <a:lstStyle/>
          <a:p>
            <a:pPr>
              <a:defRPr/>
            </a:pPr>
            <a:r>
              <a:rPr lang="de-DE"/>
              <a:t>Use-Case Diagramm</a:t>
            </a:r>
            <a:endParaRPr/>
          </a:p>
        </p:txBody>
      </p:sp>
      <p:pic>
        <p:nvPicPr>
          <p:cNvPr id="3" name="Picture 2">
            <a:extLst>
              <a:ext uri="{FF2B5EF4-FFF2-40B4-BE49-F238E27FC236}">
                <a16:creationId xmlns:a16="http://schemas.microsoft.com/office/drawing/2014/main" id="{7234BFF6-CBE1-A6A8-90B8-5AD72ED7EB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6908" y="1176546"/>
            <a:ext cx="6485166" cy="4090751"/>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5" name="Inhaltsplatzhalter 4"/>
          <p:cNvSpPr>
            <a:spLocks noGrp="1"/>
          </p:cNvSpPr>
          <p:nvPr>
            <p:ph idx="1"/>
          </p:nvPr>
        </p:nvSpPr>
        <p:spPr bwMode="auto">
          <a:xfrm>
            <a:off x="532697" y="3217540"/>
            <a:ext cx="8507743" cy="1800200"/>
          </a:xfrm>
        </p:spPr>
        <p:txBody>
          <a:bodyPr anchor="ctr"/>
          <a:lstStyle/>
          <a:p>
            <a:pPr marL="0" indent="0" algn="ctr">
              <a:buNone/>
              <a:defRPr/>
            </a:pPr>
            <a:r>
              <a:rPr lang="de-DE" b="1" dirty="0"/>
              <a:t>Epic 1: Depotkonto eröffnen</a:t>
            </a:r>
          </a:p>
          <a:p>
            <a:pPr marL="0" indent="0" algn="ctr">
              <a:buNone/>
              <a:defRPr/>
            </a:pPr>
            <a:r>
              <a:rPr lang="de-DE" dirty="0"/>
              <a:t>Das System muss dem Kunden die Möglichkeit geben, eine Depotkonto eröffnen zu können.</a:t>
            </a:r>
          </a:p>
          <a:p>
            <a:pPr marL="0" indent="0" algn="ctr">
              <a:buNone/>
              <a:defRPr/>
            </a:pPr>
            <a:endParaRPr lang="de-DE" dirty="0"/>
          </a:p>
          <a:p>
            <a:pPr marL="0" indent="0" algn="ctr">
              <a:buNone/>
              <a:defRPr/>
            </a:pPr>
            <a:endParaRPr lang="de-DE" dirty="0"/>
          </a:p>
          <a:p>
            <a:pPr marL="0" indent="0" algn="ctr">
              <a:buNone/>
              <a:defRPr/>
            </a:pPr>
            <a:endParaRPr lang="de-DE" dirty="0"/>
          </a:p>
          <a:p>
            <a:pPr marL="0" indent="0" algn="ctr">
              <a:buNone/>
              <a:defRPr/>
            </a:pPr>
            <a:endParaRPr lang="de-DE" dirty="0"/>
          </a:p>
          <a:p>
            <a:pPr marL="0" indent="0" algn="ctr">
              <a:buNone/>
              <a:defRPr/>
            </a:pPr>
            <a:r>
              <a:rPr lang="de-DE" dirty="0"/>
              <a:t>(wird in Sequenzdiagram dargestellt)</a:t>
            </a:r>
          </a:p>
          <a:p>
            <a:pPr marL="0" indent="0" algn="ctr">
              <a:buNone/>
              <a:defRPr/>
            </a:pPr>
            <a:endParaRPr lang="de-DE" dirty="0"/>
          </a:p>
          <a:p>
            <a:pPr marL="0" indent="0" algn="ctr">
              <a:buNone/>
              <a:defRPr/>
            </a:pPr>
            <a:endParaRPr lang="de-DE" dirty="0"/>
          </a:p>
        </p:txBody>
      </p:sp>
      <p:sp>
        <p:nvSpPr>
          <p:cNvPr id="4" name="Titel 3"/>
          <p:cNvSpPr>
            <a:spLocks noGrp="1"/>
          </p:cNvSpPr>
          <p:nvPr>
            <p:ph type="title"/>
          </p:nvPr>
        </p:nvSpPr>
        <p:spPr bwMode="auto"/>
        <p:txBody>
          <a:bodyPr/>
          <a:lstStyle/>
          <a:p>
            <a:pPr>
              <a:defRPr/>
            </a:pPr>
            <a:r>
              <a:rPr lang="de-DE"/>
              <a:t>Epics und User-Stories</a:t>
            </a:r>
            <a:endParaRPr/>
          </a:p>
        </p:txBody>
      </p:sp>
    </p:spTree>
    <p:extLst>
      <p:ext uri="{BB962C8B-B14F-4D97-AF65-F5344CB8AC3E}">
        <p14:creationId xmlns:p14="http://schemas.microsoft.com/office/powerpoint/2010/main" val="27716295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5" name="Inhaltsplatzhalter 4"/>
          <p:cNvSpPr>
            <a:spLocks noGrp="1"/>
          </p:cNvSpPr>
          <p:nvPr>
            <p:ph idx="1"/>
          </p:nvPr>
        </p:nvSpPr>
        <p:spPr bwMode="auto">
          <a:xfrm>
            <a:off x="532697" y="1417340"/>
            <a:ext cx="8507743" cy="3600400"/>
          </a:xfrm>
        </p:spPr>
        <p:txBody>
          <a:bodyPr anchor="t"/>
          <a:lstStyle/>
          <a:p>
            <a:pPr marL="0" indent="0">
              <a:buNone/>
              <a:defRPr/>
            </a:pPr>
            <a:r>
              <a:rPr lang="de-DE" b="1" dirty="0">
                <a:solidFill>
                  <a:srgbClr val="00B050"/>
                </a:solidFill>
              </a:rPr>
              <a:t>User Story 1</a:t>
            </a:r>
            <a:r>
              <a:rPr lang="de-DE" b="1" dirty="0"/>
              <a:t>: Als Kunde möchte ich Kontodaten wie Name und Adresse hinterlegen, um die bei der Eröffnung eines Depotkontos erforderlicher Informationen anzugeben.</a:t>
            </a:r>
          </a:p>
          <a:p>
            <a:pPr marL="0" indent="0">
              <a:buNone/>
              <a:defRPr/>
            </a:pPr>
            <a:endParaRPr lang="de-DE" b="1" dirty="0"/>
          </a:p>
          <a:p>
            <a:pPr marL="0" indent="0">
              <a:buNone/>
              <a:defRPr/>
            </a:pPr>
            <a:r>
              <a:rPr lang="de-DE" u="sng" dirty="0"/>
              <a:t>Akzeptanzkriterium</a:t>
            </a:r>
            <a:r>
              <a:rPr lang="de-DE" dirty="0"/>
              <a:t>: </a:t>
            </a:r>
          </a:p>
          <a:p>
            <a:pPr>
              <a:defRPr/>
            </a:pPr>
            <a:r>
              <a:rPr lang="de-DE" dirty="0"/>
              <a:t>Der Kunde muss seine Name und Adresse eingeben.</a:t>
            </a:r>
          </a:p>
          <a:p>
            <a:pPr>
              <a:defRPr/>
            </a:pPr>
            <a:r>
              <a:rPr lang="de-DE" dirty="0"/>
              <a:t>Die eingegebene Name und Adresse muss zum Personalausweis übereinstimmen.</a:t>
            </a:r>
          </a:p>
        </p:txBody>
      </p:sp>
      <p:sp>
        <p:nvSpPr>
          <p:cNvPr id="4" name="Titel 3"/>
          <p:cNvSpPr>
            <a:spLocks noGrp="1"/>
          </p:cNvSpPr>
          <p:nvPr>
            <p:ph type="title"/>
          </p:nvPr>
        </p:nvSpPr>
        <p:spPr bwMode="auto"/>
        <p:txBody>
          <a:bodyPr/>
          <a:lstStyle/>
          <a:p>
            <a:pPr>
              <a:defRPr/>
            </a:pPr>
            <a:r>
              <a:rPr lang="de-DE"/>
              <a:t>Epics und User-Stories</a:t>
            </a:r>
            <a:endParaRPr/>
          </a:p>
        </p:txBody>
      </p:sp>
    </p:spTree>
    <p:extLst>
      <p:ext uri="{BB962C8B-B14F-4D97-AF65-F5344CB8AC3E}">
        <p14:creationId xmlns:p14="http://schemas.microsoft.com/office/powerpoint/2010/main" val="665860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5" name="Inhaltsplatzhalter 4"/>
          <p:cNvSpPr>
            <a:spLocks noGrp="1"/>
          </p:cNvSpPr>
          <p:nvPr>
            <p:ph idx="1"/>
          </p:nvPr>
        </p:nvSpPr>
        <p:spPr bwMode="auto">
          <a:xfrm>
            <a:off x="532697" y="1417340"/>
            <a:ext cx="8507743" cy="3600400"/>
          </a:xfrm>
        </p:spPr>
        <p:txBody>
          <a:bodyPr anchor="t"/>
          <a:lstStyle/>
          <a:p>
            <a:pPr marL="0" indent="0">
              <a:buNone/>
              <a:defRPr/>
            </a:pPr>
            <a:r>
              <a:rPr lang="de-DE" b="1" dirty="0">
                <a:solidFill>
                  <a:srgbClr val="00B050"/>
                </a:solidFill>
              </a:rPr>
              <a:t>User Story 2</a:t>
            </a:r>
            <a:r>
              <a:rPr lang="de-DE" b="1" dirty="0"/>
              <a:t>: Als Kunde möchte ich Password des Depotkontos eingestellt, um ein zukünftiges Einloggen des Depotkontos zu ermöglichen.</a:t>
            </a:r>
          </a:p>
          <a:p>
            <a:pPr marL="0" indent="0">
              <a:buNone/>
              <a:defRPr/>
            </a:pPr>
            <a:endParaRPr lang="de-DE" b="1" dirty="0"/>
          </a:p>
          <a:p>
            <a:pPr marL="0" indent="0">
              <a:buNone/>
              <a:defRPr/>
            </a:pPr>
            <a:r>
              <a:rPr lang="de-DE" u="sng" dirty="0"/>
              <a:t>Akzeptanzkriterium</a:t>
            </a:r>
            <a:r>
              <a:rPr lang="de-DE" dirty="0"/>
              <a:t>: </a:t>
            </a:r>
          </a:p>
          <a:p>
            <a:pPr>
              <a:defRPr/>
            </a:pPr>
            <a:r>
              <a:rPr lang="de-DE" dirty="0"/>
              <a:t>Der Kunde muss zweimal das Password eingeben.</a:t>
            </a:r>
          </a:p>
          <a:p>
            <a:pPr>
              <a:defRPr/>
            </a:pPr>
            <a:r>
              <a:rPr lang="de-DE" dirty="0"/>
              <a:t>Das Password muss aus mindestens 9 Zeichen bestehen.</a:t>
            </a:r>
          </a:p>
        </p:txBody>
      </p:sp>
      <p:sp>
        <p:nvSpPr>
          <p:cNvPr id="4" name="Titel 3"/>
          <p:cNvSpPr>
            <a:spLocks noGrp="1"/>
          </p:cNvSpPr>
          <p:nvPr>
            <p:ph type="title"/>
          </p:nvPr>
        </p:nvSpPr>
        <p:spPr bwMode="auto"/>
        <p:txBody>
          <a:bodyPr/>
          <a:lstStyle/>
          <a:p>
            <a:pPr>
              <a:defRPr/>
            </a:pPr>
            <a:r>
              <a:rPr lang="de-DE"/>
              <a:t>Epics und User-Stories</a:t>
            </a:r>
            <a:endParaRPr/>
          </a:p>
        </p:txBody>
      </p:sp>
    </p:spTree>
    <p:extLst>
      <p:ext uri="{BB962C8B-B14F-4D97-AF65-F5344CB8AC3E}">
        <p14:creationId xmlns:p14="http://schemas.microsoft.com/office/powerpoint/2010/main" val="6199457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5" name="Inhaltsplatzhalter 4"/>
          <p:cNvSpPr>
            <a:spLocks noGrp="1"/>
          </p:cNvSpPr>
          <p:nvPr>
            <p:ph idx="1"/>
          </p:nvPr>
        </p:nvSpPr>
        <p:spPr bwMode="auto">
          <a:xfrm>
            <a:off x="532697" y="1417340"/>
            <a:ext cx="8507743" cy="3600400"/>
          </a:xfrm>
        </p:spPr>
        <p:txBody>
          <a:bodyPr anchor="ctr"/>
          <a:lstStyle/>
          <a:p>
            <a:pPr marL="0" indent="0" algn="ctr">
              <a:buNone/>
              <a:defRPr/>
            </a:pPr>
            <a:r>
              <a:rPr lang="de-DE" b="1" dirty="0"/>
              <a:t>Epic 2: Posten ansehen</a:t>
            </a:r>
            <a:br>
              <a:rPr lang="de-DE" b="1" dirty="0"/>
            </a:br>
            <a:r>
              <a:rPr lang="de-DE" dirty="0"/>
              <a:t>Das System muss dem Kunden die Möglichkeit geben, die Posten in seinem Depot ansehen zu können.</a:t>
            </a:r>
          </a:p>
        </p:txBody>
      </p:sp>
      <p:sp>
        <p:nvSpPr>
          <p:cNvPr id="4" name="Titel 3"/>
          <p:cNvSpPr>
            <a:spLocks noGrp="1"/>
          </p:cNvSpPr>
          <p:nvPr>
            <p:ph type="title"/>
          </p:nvPr>
        </p:nvSpPr>
        <p:spPr bwMode="auto"/>
        <p:txBody>
          <a:bodyPr/>
          <a:lstStyle/>
          <a:p>
            <a:pPr>
              <a:defRPr/>
            </a:pPr>
            <a:r>
              <a:rPr lang="de-DE"/>
              <a:t>Epics und User-Stories</a:t>
            </a:r>
            <a:endParaRPr/>
          </a:p>
        </p:txBody>
      </p:sp>
    </p:spTree>
    <p:extLst>
      <p:ext uri="{BB962C8B-B14F-4D97-AF65-F5344CB8AC3E}">
        <p14:creationId xmlns:p14="http://schemas.microsoft.com/office/powerpoint/2010/main" val="37919466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5" name="Inhaltsplatzhalter 4"/>
          <p:cNvSpPr>
            <a:spLocks noGrp="1"/>
          </p:cNvSpPr>
          <p:nvPr>
            <p:ph idx="1"/>
          </p:nvPr>
        </p:nvSpPr>
        <p:spPr bwMode="auto">
          <a:xfrm>
            <a:off x="532697" y="1417340"/>
            <a:ext cx="8507743" cy="3600400"/>
          </a:xfrm>
        </p:spPr>
        <p:txBody>
          <a:bodyPr anchor="t"/>
          <a:lstStyle/>
          <a:p>
            <a:pPr marL="0" indent="0">
              <a:buNone/>
              <a:defRPr/>
            </a:pPr>
            <a:r>
              <a:rPr lang="de-DE" b="1" dirty="0">
                <a:solidFill>
                  <a:srgbClr val="00B050"/>
                </a:solidFill>
              </a:rPr>
              <a:t>User Story 1</a:t>
            </a:r>
            <a:r>
              <a:rPr lang="de-DE" b="1" dirty="0"/>
              <a:t>: Als Kunde möchte ich im Banksystem mein Depotkonto einloggen können, um die Posten im Konto zu checken.</a:t>
            </a:r>
          </a:p>
          <a:p>
            <a:pPr marL="0" indent="0">
              <a:buNone/>
              <a:defRPr/>
            </a:pPr>
            <a:endParaRPr lang="de-DE" b="1" dirty="0"/>
          </a:p>
          <a:p>
            <a:pPr marL="0" indent="0">
              <a:buNone/>
              <a:defRPr/>
            </a:pPr>
            <a:r>
              <a:rPr lang="de-DE" u="sng" dirty="0"/>
              <a:t>Akzeptanzkriterium</a:t>
            </a:r>
            <a:r>
              <a:rPr lang="de-DE" dirty="0"/>
              <a:t>: </a:t>
            </a:r>
          </a:p>
          <a:p>
            <a:pPr>
              <a:defRPr/>
            </a:pPr>
            <a:r>
              <a:rPr lang="de-DE" dirty="0"/>
              <a:t>Der Kunde muss seines Password eingeben.</a:t>
            </a:r>
          </a:p>
          <a:p>
            <a:pPr>
              <a:defRPr/>
            </a:pPr>
            <a:r>
              <a:rPr lang="de-DE" dirty="0"/>
              <a:t>Wenn das Password mit dem Datenbank übereinstimmt, wird der Kunde eingeloggt sein.</a:t>
            </a:r>
          </a:p>
        </p:txBody>
      </p:sp>
      <p:sp>
        <p:nvSpPr>
          <p:cNvPr id="4" name="Titel 3"/>
          <p:cNvSpPr>
            <a:spLocks noGrp="1"/>
          </p:cNvSpPr>
          <p:nvPr>
            <p:ph type="title"/>
          </p:nvPr>
        </p:nvSpPr>
        <p:spPr bwMode="auto"/>
        <p:txBody>
          <a:bodyPr/>
          <a:lstStyle/>
          <a:p>
            <a:pPr>
              <a:defRPr/>
            </a:pPr>
            <a:r>
              <a:rPr lang="de-DE"/>
              <a:t>Epics und User-Stories</a:t>
            </a:r>
            <a:endParaRPr/>
          </a:p>
        </p:txBody>
      </p:sp>
    </p:spTree>
    <p:extLst>
      <p:ext uri="{BB962C8B-B14F-4D97-AF65-F5344CB8AC3E}">
        <p14:creationId xmlns:p14="http://schemas.microsoft.com/office/powerpoint/2010/main" val="1341129726"/>
      </p:ext>
    </p:extLst>
  </p:cSld>
  <p:clrMapOvr>
    <a:masterClrMapping/>
  </p:clrMapOvr>
</p:sld>
</file>

<file path=ppt/theme/theme1.xml><?xml version="1.0" encoding="utf-8"?>
<a:theme xmlns:a="http://schemas.openxmlformats.org/drawingml/2006/main" name="en_tuc_vorlage_test">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Unicode MS">
      <a:majorFont>
        <a:latin typeface="Arial Unicode MS"/>
        <a:ea typeface="Arial"/>
        <a:cs typeface="Arial"/>
      </a:majorFont>
      <a:minorFont>
        <a:latin typeface="Arial Unicode MS"/>
        <a:ea typeface="Arial"/>
        <a:cs typeface="Arial"/>
      </a:minorFont>
    </a:fontScheme>
    <a:fmtScheme name="Larissa">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TU-Clausthal-Powerpoint16zu10</Template>
  <TotalTime>0</TotalTime>
  <Words>510</Words>
  <Application>Microsoft Office PowerPoint</Application>
  <DocSecurity>0</DocSecurity>
  <PresentationFormat>Benutzerdefiniert</PresentationFormat>
  <Paragraphs>81</Paragraphs>
  <Slides>17</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17</vt:i4>
      </vt:variant>
    </vt:vector>
  </HeadingPairs>
  <TitlesOfParts>
    <vt:vector size="23" baseType="lpstr">
      <vt:lpstr>Arial Unicode MS</vt:lpstr>
      <vt:lpstr>Arial</vt:lpstr>
      <vt:lpstr>Calibri</vt:lpstr>
      <vt:lpstr>Symbol</vt:lpstr>
      <vt:lpstr>Wingdings</vt:lpstr>
      <vt:lpstr>en_tuc_vorlage_test</vt:lpstr>
      <vt:lpstr>Softwaretechnik I</vt:lpstr>
      <vt:lpstr>Anforderungstext – Bank</vt:lpstr>
      <vt:lpstr>Domänenmodell</vt:lpstr>
      <vt:lpstr>Use-Case Diagramm</vt:lpstr>
      <vt:lpstr>Epics und User-Stories</vt:lpstr>
      <vt:lpstr>Epics und User-Stories</vt:lpstr>
      <vt:lpstr>Epics und User-Stories</vt:lpstr>
      <vt:lpstr>Epics und User-Stories</vt:lpstr>
      <vt:lpstr>Epics und User-Stories</vt:lpstr>
      <vt:lpstr>Epics und User-Stories</vt:lpstr>
      <vt:lpstr>Grobarchitektur: Architekturstil</vt:lpstr>
      <vt:lpstr>Grobarchitektur: Codeabbildung</vt:lpstr>
      <vt:lpstr>Context View: Technischer Überblick</vt:lpstr>
      <vt:lpstr>Context View: Fachlicher Überblick</vt:lpstr>
      <vt:lpstr>Fachliche Architekturebene: Structural View  Top Level</vt:lpstr>
      <vt:lpstr>Fachliche Architekturebene: Structural View Komponente Model</vt:lpstr>
      <vt:lpstr>Fachliche Architekturebene: Behavioral View Sequenzdiagramm für Epic 1: Depotkonto eröffnen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Titel des Vortrages</dc:title>
  <dc:subject/>
  <dc:creator>Leonard Scholz</dc:creator>
  <cp:keywords/>
  <dc:description/>
  <cp:lastModifiedBy>Jingrun</cp:lastModifiedBy>
  <cp:revision>50</cp:revision>
  <dcterms:created xsi:type="dcterms:W3CDTF">2018-11-30T17:46:50Z</dcterms:created>
  <dcterms:modified xsi:type="dcterms:W3CDTF">2023-01-15T19:45:03Z</dcterms:modified>
  <cp:category/>
  <dc:identifier/>
  <cp:contentStatus/>
  <dc:language/>
  <cp:version/>
</cp:coreProperties>
</file>